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3"/>
  </p:notesMasterIdLst>
  <p:sldIdLst>
    <p:sldId id="256" r:id="rId3"/>
    <p:sldId id="263" r:id="rId4"/>
    <p:sldId id="257" r:id="rId5"/>
    <p:sldId id="258" r:id="rId6"/>
    <p:sldId id="259" r:id="rId7"/>
    <p:sldId id="260" r:id="rId8"/>
    <p:sldId id="261"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3276B-7957-4BB6-B830-A47424D541E5}" v="12" dt="2019-11-12T22:56:36.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p:scale>
          <a:sx n="72" d="100"/>
          <a:sy n="72" d="100"/>
        </p:scale>
        <p:origin x="4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y zhou" userId="a804ae8fb20e4c80" providerId="LiveId" clId="{4003276B-7957-4BB6-B830-A47424D541E5}"/>
    <pc:docChg chg="custSel addSld delSld modSld">
      <pc:chgData name="cathy zhou" userId="a804ae8fb20e4c80" providerId="LiveId" clId="{4003276B-7957-4BB6-B830-A47424D541E5}" dt="2019-11-12T23:17:10.743" v="465" actId="20577"/>
      <pc:docMkLst>
        <pc:docMk/>
      </pc:docMkLst>
      <pc:sldChg chg="del">
        <pc:chgData name="cathy zhou" userId="a804ae8fb20e4c80" providerId="LiveId" clId="{4003276B-7957-4BB6-B830-A47424D541E5}" dt="2019-11-12T22:40:52.647" v="282" actId="2696"/>
        <pc:sldMkLst>
          <pc:docMk/>
          <pc:sldMk cId="713440680" sldId="257"/>
        </pc:sldMkLst>
      </pc:sldChg>
      <pc:sldChg chg="modSp add del">
        <pc:chgData name="cathy zhou" userId="a804ae8fb20e4c80" providerId="LiveId" clId="{4003276B-7957-4BB6-B830-A47424D541E5}" dt="2019-11-12T23:13:59.134" v="457" actId="5793"/>
        <pc:sldMkLst>
          <pc:docMk/>
          <pc:sldMk cId="0" sldId="258"/>
        </pc:sldMkLst>
        <pc:spChg chg="mod">
          <ac:chgData name="cathy zhou" userId="a804ae8fb20e4c80" providerId="LiveId" clId="{4003276B-7957-4BB6-B830-A47424D541E5}" dt="2019-11-12T23:13:59.134" v="457" actId="5793"/>
          <ac:spMkLst>
            <pc:docMk/>
            <pc:sldMk cId="0" sldId="258"/>
            <ac:spMk id="99" creationId="{00000000-0000-0000-0000-000000000000}"/>
          </ac:spMkLst>
        </pc:spChg>
      </pc:sldChg>
      <pc:sldChg chg="del">
        <pc:chgData name="cathy zhou" userId="a804ae8fb20e4c80" providerId="LiveId" clId="{4003276B-7957-4BB6-B830-A47424D541E5}" dt="2019-11-12T22:40:33.142" v="215" actId="2696"/>
        <pc:sldMkLst>
          <pc:docMk/>
          <pc:sldMk cId="1421432349" sldId="258"/>
        </pc:sldMkLst>
      </pc:sldChg>
      <pc:sldChg chg="del">
        <pc:chgData name="cathy zhou" userId="a804ae8fb20e4c80" providerId="LiveId" clId="{4003276B-7957-4BB6-B830-A47424D541E5}" dt="2019-11-12T22:42:15.789" v="284" actId="2696"/>
        <pc:sldMkLst>
          <pc:docMk/>
          <pc:sldMk cId="2540266104" sldId="259"/>
        </pc:sldMkLst>
      </pc:sldChg>
      <pc:sldChg chg="del">
        <pc:chgData name="cathy zhou" userId="a804ae8fb20e4c80" providerId="LiveId" clId="{4003276B-7957-4BB6-B830-A47424D541E5}" dt="2019-11-12T22:34:49.454" v="9" actId="2696"/>
        <pc:sldMkLst>
          <pc:docMk/>
          <pc:sldMk cId="3274338877" sldId="260"/>
        </pc:sldMkLst>
      </pc:sldChg>
      <pc:sldChg chg="modSp">
        <pc:chgData name="cathy zhou" userId="a804ae8fb20e4c80" providerId="LiveId" clId="{4003276B-7957-4BB6-B830-A47424D541E5}" dt="2019-11-12T22:57:21.707" v="447" actId="5793"/>
        <pc:sldMkLst>
          <pc:docMk/>
          <pc:sldMk cId="0" sldId="261"/>
        </pc:sldMkLst>
        <pc:spChg chg="mod">
          <ac:chgData name="cathy zhou" userId="a804ae8fb20e4c80" providerId="LiveId" clId="{4003276B-7957-4BB6-B830-A47424D541E5}" dt="2019-11-12T22:57:21.707" v="447" actId="5793"/>
          <ac:spMkLst>
            <pc:docMk/>
            <pc:sldMk cId="0" sldId="261"/>
            <ac:spMk id="118" creationId="{00000000-0000-0000-0000-000000000000}"/>
          </ac:spMkLst>
        </pc:spChg>
      </pc:sldChg>
      <pc:sldChg chg="del">
        <pc:chgData name="cathy zhou" userId="a804ae8fb20e4c80" providerId="LiveId" clId="{4003276B-7957-4BB6-B830-A47424D541E5}" dt="2019-11-12T22:43:45.235" v="290" actId="2696"/>
        <pc:sldMkLst>
          <pc:docMk/>
          <pc:sldMk cId="4232509196" sldId="261"/>
        </pc:sldMkLst>
      </pc:sldChg>
      <pc:sldChg chg="modSp">
        <pc:chgData name="cathy zhou" userId="a804ae8fb20e4c80" providerId="LiveId" clId="{4003276B-7957-4BB6-B830-A47424D541E5}" dt="2019-11-12T23:17:10.743" v="465" actId="20577"/>
        <pc:sldMkLst>
          <pc:docMk/>
          <pc:sldMk cId="0" sldId="262"/>
        </pc:sldMkLst>
        <pc:spChg chg="mod">
          <ac:chgData name="cathy zhou" userId="a804ae8fb20e4c80" providerId="LiveId" clId="{4003276B-7957-4BB6-B830-A47424D541E5}" dt="2019-11-12T23:17:10.743" v="465" actId="20577"/>
          <ac:spMkLst>
            <pc:docMk/>
            <pc:sldMk cId="0" sldId="262"/>
            <ac:spMk id="124" creationId="{00000000-0000-0000-0000-000000000000}"/>
          </ac:spMkLst>
        </pc:spChg>
      </pc:sldChg>
      <pc:sldChg chg="del">
        <pc:chgData name="cathy zhou" userId="a804ae8fb20e4c80" providerId="LiveId" clId="{4003276B-7957-4BB6-B830-A47424D541E5}" dt="2019-11-12T22:42:54.378" v="289" actId="2696"/>
        <pc:sldMkLst>
          <pc:docMk/>
          <pc:sldMk cId="4260415807" sldId="262"/>
        </pc:sldMkLst>
      </pc:sldChg>
      <pc:sldChg chg="modSp add">
        <pc:chgData name="cathy zhou" userId="a804ae8fb20e4c80" providerId="LiveId" clId="{4003276B-7957-4BB6-B830-A47424D541E5}" dt="2019-11-12T22:40:41.106" v="281" actId="5793"/>
        <pc:sldMkLst>
          <pc:docMk/>
          <pc:sldMk cId="3155212281" sldId="263"/>
        </pc:sldMkLst>
        <pc:spChg chg="mod">
          <ac:chgData name="cathy zhou" userId="a804ae8fb20e4c80" providerId="LiveId" clId="{4003276B-7957-4BB6-B830-A47424D541E5}" dt="2019-11-12T22:33:21.742" v="1"/>
          <ac:spMkLst>
            <pc:docMk/>
            <pc:sldMk cId="3155212281" sldId="263"/>
            <ac:spMk id="2" creationId="{EDAC26AA-7855-4346-A3DB-FBDF9901DEBC}"/>
          </ac:spMkLst>
        </pc:spChg>
        <pc:spChg chg="mod">
          <ac:chgData name="cathy zhou" userId="a804ae8fb20e4c80" providerId="LiveId" clId="{4003276B-7957-4BB6-B830-A47424D541E5}" dt="2019-11-12T22:40:41.106" v="281" actId="5793"/>
          <ac:spMkLst>
            <pc:docMk/>
            <pc:sldMk cId="3155212281" sldId="263"/>
            <ac:spMk id="3" creationId="{6A2B1649-C775-427F-B8CD-F691B7C083A8}"/>
          </ac:spMkLst>
        </pc:spChg>
      </pc:sldChg>
      <pc:sldChg chg="modSp add del">
        <pc:chgData name="cathy zhou" userId="a804ae8fb20e4c80" providerId="LiveId" clId="{4003276B-7957-4BB6-B830-A47424D541E5}" dt="2019-11-12T22:45:34.246" v="299" actId="20577"/>
        <pc:sldMkLst>
          <pc:docMk/>
          <pc:sldMk cId="0" sldId="264"/>
        </pc:sldMkLst>
        <pc:spChg chg="mod">
          <ac:chgData name="cathy zhou" userId="a804ae8fb20e4c80" providerId="LiveId" clId="{4003276B-7957-4BB6-B830-A47424D541E5}" dt="2019-11-12T22:35:01.858" v="11" actId="27636"/>
          <ac:spMkLst>
            <pc:docMk/>
            <pc:sldMk cId="0" sldId="264"/>
            <ac:spMk id="91" creationId="{00000000-0000-0000-0000-000000000000}"/>
          </ac:spMkLst>
        </pc:spChg>
        <pc:spChg chg="mod">
          <ac:chgData name="cathy zhou" userId="a804ae8fb20e4c80" providerId="LiveId" clId="{4003276B-7957-4BB6-B830-A47424D541E5}" dt="2019-11-12T22:36:29.354" v="16" actId="20577"/>
          <ac:spMkLst>
            <pc:docMk/>
            <pc:sldMk cId="0" sldId="264"/>
            <ac:spMk id="92" creationId="{00000000-0000-0000-0000-000000000000}"/>
          </ac:spMkLst>
        </pc:spChg>
        <pc:spChg chg="mod">
          <ac:chgData name="cathy zhou" userId="a804ae8fb20e4c80" providerId="LiveId" clId="{4003276B-7957-4BB6-B830-A47424D541E5}" dt="2019-11-12T22:45:34.246" v="299" actId="20577"/>
          <ac:spMkLst>
            <pc:docMk/>
            <pc:sldMk cId="0" sldId="264"/>
            <ac:spMk id="130" creationId="{00000000-0000-0000-0000-000000000000}"/>
          </ac:spMkLst>
        </pc:spChg>
        <pc:picChg chg="mod">
          <ac:chgData name="cathy zhou" userId="a804ae8fb20e4c80" providerId="LiveId" clId="{4003276B-7957-4BB6-B830-A47424D541E5}" dt="2019-11-12T22:36:40.635" v="17" actId="1076"/>
          <ac:picMkLst>
            <pc:docMk/>
            <pc:sldMk cId="0" sldId="264"/>
            <ac:picMk id="93" creationId="{00000000-0000-0000-0000-000000000000}"/>
          </ac:picMkLst>
        </pc:picChg>
      </pc:sldChg>
      <pc:sldChg chg="modSp">
        <pc:chgData name="cathy zhou" userId="a804ae8fb20e4c80" providerId="LiveId" clId="{4003276B-7957-4BB6-B830-A47424D541E5}" dt="2019-11-12T22:50:07.499" v="411" actId="20577"/>
        <pc:sldMkLst>
          <pc:docMk/>
          <pc:sldMk cId="0" sldId="265"/>
        </pc:sldMkLst>
        <pc:spChg chg="mod">
          <ac:chgData name="cathy zhou" userId="a804ae8fb20e4c80" providerId="LiveId" clId="{4003276B-7957-4BB6-B830-A47424D541E5}" dt="2019-11-12T22:50:07.499" v="411" actId="20577"/>
          <ac:spMkLst>
            <pc:docMk/>
            <pc:sldMk cId="0" sldId="265"/>
            <ac:spMk id="136" creationId="{00000000-0000-0000-0000-000000000000}"/>
          </ac:spMkLst>
        </pc:spChg>
      </pc:sldChg>
    </pc:docChg>
  </pc:docChgLst>
  <pc:docChgLst>
    <pc:chgData name="cathy zhou" userId="a804ae8fb20e4c80" providerId="LiveId" clId="{65695E5B-2DA0-421B-865E-8118D5AE8E9F}"/>
    <pc:docChg chg="modSld">
      <pc:chgData name="cathy zhou" userId="a804ae8fb20e4c80" providerId="LiveId" clId="{65695E5B-2DA0-421B-865E-8118D5AE8E9F}" dt="2019-11-12T22:31:51.713" v="14" actId="20577"/>
      <pc:docMkLst>
        <pc:docMk/>
      </pc:docMkLst>
      <pc:sldChg chg="modSp">
        <pc:chgData name="cathy zhou" userId="a804ae8fb20e4c80" providerId="LiveId" clId="{65695E5B-2DA0-421B-865E-8118D5AE8E9F}" dt="2019-11-12T22:31:51.713" v="14" actId="20577"/>
        <pc:sldMkLst>
          <pc:docMk/>
          <pc:sldMk cId="3969369090" sldId="256"/>
        </pc:sldMkLst>
        <pc:spChg chg="mod">
          <ac:chgData name="cathy zhou" userId="a804ae8fb20e4c80" providerId="LiveId" clId="{65695E5B-2DA0-421B-865E-8118D5AE8E9F}" dt="2019-11-12T22:31:51.713" v="14" actId="20577"/>
          <ac:spMkLst>
            <pc:docMk/>
            <pc:sldMk cId="3969369090" sldId="256"/>
            <ac:spMk id="3" creationId="{E14A1088-72D6-461B-8056-E7022C79E5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AF62B-0D7F-4C7F-A326-84482B4C1071}" type="datetimeFigureOut">
              <a:rPr lang="en-US" smtClean="0"/>
              <a:t>11/12/2019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1630E-5D9A-48DC-8D69-500C00BAEFEB}" type="slidenum">
              <a:rPr lang="en-US" smtClean="0"/>
              <a:t>‹#›</a:t>
            </a:fld>
            <a:endParaRPr lang="en-US"/>
          </a:p>
        </p:txBody>
      </p:sp>
    </p:spTree>
    <p:extLst>
      <p:ext uri="{BB962C8B-B14F-4D97-AF65-F5344CB8AC3E}">
        <p14:creationId xmlns:p14="http://schemas.microsoft.com/office/powerpoint/2010/main" val="414810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11/12/2019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7137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 name="Google Shape;20;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 name="Google Shape;2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05158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4"/>
        <p:cNvGrpSpPr/>
        <p:nvPr/>
      </p:nvGrpSpPr>
      <p:grpSpPr>
        <a:xfrm>
          <a:off x="0" y="0"/>
          <a:ext cx="0" cy="0"/>
          <a:chOff x="0" y="0"/>
          <a:chExt cx="0" cy="0"/>
        </a:xfrm>
      </p:grpSpPr>
      <p:sp>
        <p:nvSpPr>
          <p:cNvPr id="25" name="Google Shape;2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55886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00686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07066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3"/>
        <p:cNvGrpSpPr/>
        <p:nvPr/>
      </p:nvGrpSpPr>
      <p:grpSpPr>
        <a:xfrm>
          <a:off x="0" y="0"/>
          <a:ext cx="0" cy="0"/>
          <a:chOff x="0" y="0"/>
          <a:chExt cx="0" cy="0"/>
        </a:xfrm>
      </p:grpSpPr>
      <p:sp>
        <p:nvSpPr>
          <p:cNvPr id="44" name="Google Shape;44;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17355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45047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562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20801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69948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285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11/12/2019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11/12/2019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11/12/2019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7221368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D1E5-E670-4EC0-88BB-551373C70DE8}"/>
              </a:ext>
            </a:extLst>
          </p:cNvPr>
          <p:cNvSpPr>
            <a:spLocks noGrp="1"/>
          </p:cNvSpPr>
          <p:nvPr>
            <p:ph type="ctrTitle"/>
          </p:nvPr>
        </p:nvSpPr>
        <p:spPr/>
        <p:txBody>
          <a:bodyPr/>
          <a:lstStyle/>
          <a:p>
            <a:r>
              <a:rPr lang="en-US" dirty="0"/>
              <a:t>MTAS Automation Testing</a:t>
            </a:r>
          </a:p>
        </p:txBody>
      </p:sp>
      <p:sp>
        <p:nvSpPr>
          <p:cNvPr id="3" name="Subtitle 2">
            <a:extLst>
              <a:ext uri="{FF2B5EF4-FFF2-40B4-BE49-F238E27FC236}">
                <a16:creationId xmlns:a16="http://schemas.microsoft.com/office/drawing/2014/main" id="{E14A1088-72D6-461B-8056-E7022C79E514}"/>
              </a:ext>
            </a:extLst>
          </p:cNvPr>
          <p:cNvSpPr>
            <a:spLocks noGrp="1"/>
          </p:cNvSpPr>
          <p:nvPr>
            <p:ph type="subTitle" idx="1"/>
          </p:nvPr>
        </p:nvSpPr>
        <p:spPr/>
        <p:txBody>
          <a:bodyPr/>
          <a:lstStyle/>
          <a:p>
            <a:r>
              <a:rPr lang="en-US" dirty="0" err="1"/>
              <a:t>Anoosha</a:t>
            </a:r>
            <a:r>
              <a:rPr lang="en-US" dirty="0"/>
              <a:t>, Cathy</a:t>
            </a:r>
          </a:p>
        </p:txBody>
      </p:sp>
    </p:spTree>
    <p:extLst>
      <p:ext uri="{BB962C8B-B14F-4D97-AF65-F5344CB8AC3E}">
        <p14:creationId xmlns:p14="http://schemas.microsoft.com/office/powerpoint/2010/main" val="396936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a:t>CONCLUSION</a:t>
            </a:r>
            <a:endParaRPr sz="4000" b="1"/>
          </a:p>
        </p:txBody>
      </p:sp>
      <p:sp>
        <p:nvSpPr>
          <p:cNvPr id="136" name="Google Shape;136;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1800"/>
              <a:buChar char="•"/>
            </a:pPr>
            <a:r>
              <a:rPr lang="en-US" dirty="0"/>
              <a:t>Considering our project requirements, We have concluded that </a:t>
            </a:r>
            <a:r>
              <a:rPr lang="en-US" dirty="0" err="1"/>
              <a:t>Zerocode</a:t>
            </a:r>
            <a:r>
              <a:rPr lang="en-US" dirty="0"/>
              <a:t> and Citrus are the suitable frameworks for the test automation. </a:t>
            </a:r>
            <a:endParaRPr dirty="0"/>
          </a:p>
          <a:p>
            <a:pPr marL="0" lvl="0" indent="0" algn="l" rtl="0">
              <a:lnSpc>
                <a:spcPct val="90000"/>
              </a:lnSpc>
              <a:spcBef>
                <a:spcPts val="1000"/>
              </a:spcBef>
              <a:spcAft>
                <a:spcPts val="0"/>
              </a:spcAft>
              <a:buClr>
                <a:schemeClr val="dk1"/>
              </a:buClr>
              <a:buSzPts val="1800"/>
              <a:buNone/>
            </a:pPr>
            <a:endParaRPr lang="en-US" sz="1800" dirty="0"/>
          </a:p>
          <a:p>
            <a:pPr marL="285750" indent="-285750"/>
            <a:r>
              <a:rPr lang="en-US" sz="1800" dirty="0"/>
              <a:t>  Given the disadvantages of </a:t>
            </a:r>
            <a:r>
              <a:rPr lang="en-US" sz="1800"/>
              <a:t>JMeter an</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26AA-7855-4346-A3DB-FBDF9901DEBC}"/>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6A2B1649-C775-427F-B8CD-F691B7C083A8}"/>
              </a:ext>
            </a:extLst>
          </p:cNvPr>
          <p:cNvSpPr>
            <a:spLocks noGrp="1"/>
          </p:cNvSpPr>
          <p:nvPr>
            <p:ph idx="1"/>
          </p:nvPr>
        </p:nvSpPr>
        <p:spPr/>
        <p:txBody>
          <a:bodyPr>
            <a:normAutofit/>
          </a:bodyPr>
          <a:lstStyle/>
          <a:p>
            <a:pPr marL="0" lvl="0" indent="0">
              <a:lnSpc>
                <a:spcPct val="90000"/>
              </a:lnSpc>
              <a:buClr>
                <a:schemeClr val="dk1"/>
              </a:buClr>
              <a:buSzPts val="2400"/>
              <a:buNone/>
            </a:pPr>
            <a:endParaRPr lang="en-US" sz="2000" dirty="0"/>
          </a:p>
          <a:p>
            <a:pPr marL="457200" lvl="0" indent="-457200">
              <a:lnSpc>
                <a:spcPct val="90000"/>
              </a:lnSpc>
              <a:buClr>
                <a:schemeClr val="dk1"/>
              </a:buClr>
              <a:buSzPts val="2400"/>
              <a:buFont typeface="Arial"/>
              <a:buChar char="•"/>
            </a:pPr>
            <a:endParaRPr lang="en-US" sz="2000" dirty="0"/>
          </a:p>
          <a:p>
            <a:pPr marL="457200" lvl="0" indent="-457200">
              <a:lnSpc>
                <a:spcPct val="90000"/>
              </a:lnSpc>
              <a:buClr>
                <a:schemeClr val="dk1"/>
              </a:buClr>
              <a:buSzPts val="2400"/>
              <a:buFont typeface="Arial"/>
              <a:buChar char="•"/>
            </a:pPr>
            <a:r>
              <a:rPr lang="en-US" sz="2000" dirty="0"/>
              <a:t>API TEST LAYER </a:t>
            </a:r>
          </a:p>
          <a:p>
            <a:pPr marL="0" lvl="0" indent="0">
              <a:lnSpc>
                <a:spcPct val="90000"/>
              </a:lnSpc>
              <a:buClr>
                <a:schemeClr val="dk1"/>
              </a:buClr>
              <a:buSzPts val="2400"/>
              <a:buNone/>
            </a:pPr>
            <a:endParaRPr lang="en-US" sz="2000" dirty="0"/>
          </a:p>
          <a:p>
            <a:pPr marL="457200" lvl="0" indent="-457200">
              <a:lnSpc>
                <a:spcPct val="90000"/>
              </a:lnSpc>
              <a:buClr>
                <a:schemeClr val="dk1"/>
              </a:buClr>
              <a:buSzPts val="2400"/>
              <a:buFont typeface="Arial"/>
              <a:buChar char="•"/>
            </a:pPr>
            <a:r>
              <a:rPr lang="en-US" sz="2000" dirty="0"/>
              <a:t>API TEST AUTOMATION FRAMEWORKS</a:t>
            </a:r>
          </a:p>
          <a:p>
            <a:pPr marL="0" lvl="0" indent="0">
              <a:lnSpc>
                <a:spcPct val="90000"/>
              </a:lnSpc>
              <a:buClr>
                <a:schemeClr val="dk1"/>
              </a:buClr>
              <a:buSzPts val="2400"/>
              <a:buNone/>
            </a:pPr>
            <a:endParaRPr lang="en-US" sz="2000" dirty="0"/>
          </a:p>
          <a:p>
            <a:pPr marL="457200" lvl="0" indent="-457200">
              <a:lnSpc>
                <a:spcPct val="90000"/>
              </a:lnSpc>
              <a:buClr>
                <a:schemeClr val="dk1"/>
              </a:buClr>
              <a:buSzPts val="2400"/>
              <a:buFont typeface="Arial"/>
              <a:buChar char="•"/>
            </a:pPr>
            <a:r>
              <a:rPr lang="en-US" sz="2000" dirty="0"/>
              <a:t>HOW TO CHOOSE API TEST FRAMEWORK </a:t>
            </a:r>
          </a:p>
          <a:p>
            <a:pPr marL="457200" lvl="0" indent="-457200">
              <a:lnSpc>
                <a:spcPct val="90000"/>
              </a:lnSpc>
              <a:buClr>
                <a:schemeClr val="dk1"/>
              </a:buClr>
              <a:buSzPts val="2400"/>
              <a:buFont typeface="Arial"/>
              <a:buChar char="•"/>
            </a:pPr>
            <a:endParaRPr lang="en-US" sz="2000" dirty="0"/>
          </a:p>
          <a:p>
            <a:pPr marL="457200" lvl="0" indent="-457200">
              <a:lnSpc>
                <a:spcPct val="90000"/>
              </a:lnSpc>
              <a:buClr>
                <a:schemeClr val="dk1"/>
              </a:buClr>
              <a:buSzPts val="2400"/>
              <a:buFont typeface="Arial"/>
              <a:buChar char="•"/>
            </a:pPr>
            <a:r>
              <a:rPr lang="en-US" sz="2000" dirty="0"/>
              <a:t>CONCLUSION</a:t>
            </a:r>
          </a:p>
          <a:p>
            <a:endParaRPr lang="en-US" dirty="0"/>
          </a:p>
        </p:txBody>
      </p:sp>
    </p:spTree>
    <p:extLst>
      <p:ext uri="{BB962C8B-B14F-4D97-AF65-F5344CB8AC3E}">
        <p14:creationId xmlns:p14="http://schemas.microsoft.com/office/powerpoint/2010/main" val="315521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9788" y="457200"/>
            <a:ext cx="3932237" cy="997527"/>
          </a:xfrm>
          <a:prstGeom prst="rect">
            <a:avLst/>
          </a:prstGeom>
          <a:noFill/>
          <a:ln>
            <a:noFill/>
          </a:ln>
        </p:spPr>
        <p:txBody>
          <a:bodyPr spcFirstLastPara="1" wrap="square" lIns="91425" tIns="45700" rIns="91425" bIns="45700" anchor="b" anchorCtr="0">
            <a:normAutofit/>
          </a:bodyPr>
          <a:lstStyle/>
          <a:p>
            <a:pPr marL="457200" lvl="0" indent="-457200" algn="ctr" rtl="0">
              <a:lnSpc>
                <a:spcPct val="90000"/>
              </a:lnSpc>
              <a:spcBef>
                <a:spcPts val="0"/>
              </a:spcBef>
              <a:spcAft>
                <a:spcPts val="0"/>
              </a:spcAft>
              <a:buClr>
                <a:schemeClr val="dk1"/>
              </a:buClr>
              <a:buSzPts val="3200"/>
              <a:buFont typeface="Calibri"/>
              <a:buNone/>
            </a:pPr>
            <a:r>
              <a:rPr lang="en-US" b="1" dirty="0"/>
              <a:t>API TEST LAYER</a:t>
            </a:r>
            <a:endParaRPr b="1" dirty="0"/>
          </a:p>
        </p:txBody>
      </p:sp>
      <p:sp>
        <p:nvSpPr>
          <p:cNvPr id="91" name="Google Shape;91;p2"/>
          <p:cNvSpPr txBox="1">
            <a:spLocks noGrp="1"/>
          </p:cNvSpPr>
          <p:nvPr>
            <p:ph type="body" idx="1"/>
          </p:nvPr>
        </p:nvSpPr>
        <p:spPr>
          <a:xfrm>
            <a:off x="6705600" y="969819"/>
            <a:ext cx="4649788" cy="48912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960"/>
              <a:buChar char="•"/>
            </a:pPr>
            <a:r>
              <a:rPr lang="en-US" sz="2960"/>
              <a:t>API testing involves testing the application programming interfaces (APIs) directly and as part of integration testing to determine if they meet </a:t>
            </a:r>
            <a:r>
              <a:rPr lang="en-US" sz="2960" b="1"/>
              <a:t>expectations for functionality, reliability, performance, and security</a:t>
            </a:r>
            <a:endParaRPr/>
          </a:p>
          <a:p>
            <a:pPr marL="228600" lvl="0" indent="-228600" algn="l" rtl="0">
              <a:lnSpc>
                <a:spcPct val="90000"/>
              </a:lnSpc>
              <a:spcBef>
                <a:spcPts val="1000"/>
              </a:spcBef>
              <a:spcAft>
                <a:spcPts val="0"/>
              </a:spcAft>
              <a:buClr>
                <a:schemeClr val="dk1"/>
              </a:buClr>
              <a:buSzPts val="2960"/>
              <a:buChar char="•"/>
            </a:pPr>
            <a:r>
              <a:rPr lang="en-US" sz="2960"/>
              <a:t>API testing is performed at the message layer</a:t>
            </a:r>
            <a:endParaRPr sz="2960"/>
          </a:p>
        </p:txBody>
      </p:sp>
      <p:sp>
        <p:nvSpPr>
          <p:cNvPr id="92" name="Google Shape;92;p2"/>
          <p:cNvSpPr txBox="1">
            <a:spLocks noGrp="1"/>
          </p:cNvSpPr>
          <p:nvPr>
            <p:ph type="body" idx="2"/>
          </p:nvPr>
        </p:nvSpPr>
        <p:spPr>
          <a:xfrm>
            <a:off x="526473" y="1704109"/>
            <a:ext cx="5998151" cy="440574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p>
        </p:txBody>
      </p:sp>
      <p:pic>
        <p:nvPicPr>
          <p:cNvPr id="93" name="Google Shape;93;p2"/>
          <p:cNvPicPr preferRelativeResize="0"/>
          <p:nvPr/>
        </p:nvPicPr>
        <p:blipFill rotWithShape="1">
          <a:blip r:embed="rId3">
            <a:alphaModFix/>
          </a:blip>
          <a:srcRect/>
          <a:stretch/>
        </p:blipFill>
        <p:spPr>
          <a:xfrm>
            <a:off x="422929" y="1704109"/>
            <a:ext cx="6172056" cy="25769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TEST AUTOMATION FRAMEWORKS</a:t>
            </a:r>
            <a:endParaRPr/>
          </a:p>
        </p:txBody>
      </p:sp>
      <p:sp>
        <p:nvSpPr>
          <p:cNvPr id="99" name="Google Shape;99;p3"/>
          <p:cNvSpPr txBox="1">
            <a:spLocks noGrp="1"/>
          </p:cNvSpPr>
          <p:nvPr>
            <p:ph type="body" idx="1"/>
          </p:nvPr>
        </p:nvSpPr>
        <p:spPr>
          <a:xfrm>
            <a:off x="838200" y="2036617"/>
            <a:ext cx="10515600" cy="41403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These are few different API Testing tools which we were looking into.</a:t>
            </a:r>
            <a:endParaRPr dirty="0"/>
          </a:p>
          <a:p>
            <a:pPr marL="228600" lvl="0" indent="-228600" algn="l" rtl="0">
              <a:lnSpc>
                <a:spcPct val="90000"/>
              </a:lnSpc>
              <a:spcBef>
                <a:spcPts val="1000"/>
              </a:spcBef>
              <a:spcAft>
                <a:spcPts val="0"/>
              </a:spcAft>
              <a:buClr>
                <a:schemeClr val="dk1"/>
              </a:buClr>
              <a:buSzPts val="2800"/>
              <a:buChar char="•"/>
            </a:pPr>
            <a:r>
              <a:rPr lang="en-US" dirty="0" err="1"/>
              <a:t>Zerocode</a:t>
            </a:r>
            <a:endParaRPr dirty="0"/>
          </a:p>
          <a:p>
            <a:pPr marL="228600" lvl="0" indent="-228600" algn="l" rtl="0">
              <a:lnSpc>
                <a:spcPct val="90000"/>
              </a:lnSpc>
              <a:spcBef>
                <a:spcPts val="1000"/>
              </a:spcBef>
              <a:spcAft>
                <a:spcPts val="0"/>
              </a:spcAft>
              <a:buClr>
                <a:schemeClr val="dk1"/>
              </a:buClr>
              <a:buSzPts val="2800"/>
              <a:buChar char="•"/>
            </a:pPr>
            <a:r>
              <a:rPr lang="en-US" dirty="0"/>
              <a:t>Citrus</a:t>
            </a:r>
            <a:endParaRPr dirty="0"/>
          </a:p>
          <a:p>
            <a:pPr marL="228600" lvl="0" indent="-228600" algn="l" rtl="0">
              <a:lnSpc>
                <a:spcPct val="90000"/>
              </a:lnSpc>
              <a:spcBef>
                <a:spcPts val="1000"/>
              </a:spcBef>
              <a:spcAft>
                <a:spcPts val="0"/>
              </a:spcAft>
              <a:buClr>
                <a:schemeClr val="dk1"/>
              </a:buClr>
              <a:buSzPts val="2800"/>
              <a:buChar char="•"/>
            </a:pPr>
            <a:r>
              <a:rPr lang="en-US" dirty="0"/>
              <a:t>Rest Assured</a:t>
            </a:r>
            <a:endParaRPr dirty="0"/>
          </a:p>
          <a:p>
            <a:pPr marL="228600" lvl="0" indent="-228600" algn="l" rtl="0">
              <a:lnSpc>
                <a:spcPct val="90000"/>
              </a:lnSpc>
              <a:spcBef>
                <a:spcPts val="1000"/>
              </a:spcBef>
              <a:spcAft>
                <a:spcPts val="0"/>
              </a:spcAft>
              <a:buClr>
                <a:schemeClr val="dk1"/>
              </a:buClr>
              <a:buSzPts val="2800"/>
              <a:buChar char="•"/>
            </a:pPr>
            <a:r>
              <a:rPr lang="en-US" dirty="0"/>
              <a:t>JMeter</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ZERO CODE</a:t>
            </a:r>
            <a:endParaRPr b="1"/>
          </a:p>
        </p:txBody>
      </p:sp>
      <p:sp>
        <p:nvSpPr>
          <p:cNvPr id="105" name="Google Shape;10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1757"/>
              <a:buChar char="•"/>
            </a:pPr>
            <a:r>
              <a:rPr lang="en-US" sz="1757"/>
              <a:t>Java based framework for interface testing. It supports Rest, Soap and any http based api testing. </a:t>
            </a:r>
            <a:endParaRPr sz="1757"/>
          </a:p>
          <a:p>
            <a:pPr marL="228600" lvl="0" indent="-228600" algn="l" rtl="0">
              <a:lnSpc>
                <a:spcPct val="80000"/>
              </a:lnSpc>
              <a:spcBef>
                <a:spcPts val="1000"/>
              </a:spcBef>
              <a:spcAft>
                <a:spcPts val="0"/>
              </a:spcAft>
              <a:buClr>
                <a:schemeClr val="dk1"/>
              </a:buClr>
              <a:buSzPts val="1757"/>
              <a:buChar char="•"/>
            </a:pPr>
            <a:r>
              <a:rPr lang="en-US" sz="1757"/>
              <a:t>Zerocode makes it easy to create and maintain automated tests with absolute minimum overhead for REST,SOAP, Kafka, DB services and more. </a:t>
            </a:r>
            <a:endParaRPr sz="1757"/>
          </a:p>
          <a:p>
            <a:pPr marL="0" lvl="0" indent="0" algn="l" rtl="0">
              <a:lnSpc>
                <a:spcPct val="80000"/>
              </a:lnSpc>
              <a:spcBef>
                <a:spcPts val="1000"/>
              </a:spcBef>
              <a:spcAft>
                <a:spcPts val="0"/>
              </a:spcAft>
              <a:buClr>
                <a:schemeClr val="dk1"/>
              </a:buClr>
              <a:buSzPts val="1757"/>
              <a:buNone/>
            </a:pPr>
            <a:endParaRPr sz="1757"/>
          </a:p>
          <a:p>
            <a:pPr marL="228600" lvl="0" indent="-228600" algn="l" rtl="0">
              <a:lnSpc>
                <a:spcPct val="90000"/>
              </a:lnSpc>
              <a:spcBef>
                <a:spcPts val="0"/>
              </a:spcBef>
              <a:spcAft>
                <a:spcPts val="0"/>
              </a:spcAft>
              <a:buClr>
                <a:srgbClr val="24292E"/>
              </a:buClr>
              <a:buSzPts val="1757"/>
              <a:buChar char="•"/>
            </a:pPr>
            <a:r>
              <a:rPr lang="en-US" sz="1757">
                <a:solidFill>
                  <a:srgbClr val="24292E"/>
                </a:solidFill>
              </a:rPr>
              <a:t>In this Declarative style we attempt to minimize or eliminate side effects by describing what the test must accomplish in terms of the business functionality, rather than describe how to accomplish it via programming or coding</a:t>
            </a:r>
            <a:r>
              <a:rPr lang="en-US" sz="1757"/>
              <a:t>.</a:t>
            </a:r>
            <a:endParaRPr/>
          </a:p>
          <a:p>
            <a:pPr marL="228600" lvl="0" indent="-117030" algn="l" rtl="0">
              <a:lnSpc>
                <a:spcPct val="90000"/>
              </a:lnSpc>
              <a:spcBef>
                <a:spcPts val="0"/>
              </a:spcBef>
              <a:spcAft>
                <a:spcPts val="0"/>
              </a:spcAft>
              <a:buClr>
                <a:schemeClr val="dk1"/>
              </a:buClr>
              <a:buSzPts val="1757"/>
              <a:buNone/>
            </a:pPr>
            <a:endParaRPr sz="1757"/>
          </a:p>
          <a:p>
            <a:pPr marL="228600" lvl="0" indent="-228600" algn="l" rtl="0">
              <a:lnSpc>
                <a:spcPct val="90000"/>
              </a:lnSpc>
              <a:spcBef>
                <a:spcPts val="0"/>
              </a:spcBef>
              <a:spcAft>
                <a:spcPts val="0"/>
              </a:spcAft>
              <a:buClr>
                <a:schemeClr val="dk1"/>
              </a:buClr>
              <a:buSzPts val="1757"/>
              <a:buChar char="•"/>
            </a:pPr>
            <a:r>
              <a:rPr lang="en-US" sz="1757"/>
              <a:t>We can easily validate API using Zerocode using YAML </a:t>
            </a:r>
            <a:r>
              <a:rPr lang="en-US" sz="1757">
                <a:solidFill>
                  <a:srgbClr val="24292E"/>
                </a:solidFill>
              </a:rPr>
              <a:t>and run it simply by pointing to the above JSON/YAML file from a JUnit @Test method.</a:t>
            </a:r>
            <a:r>
              <a:rPr lang="en-US" sz="1757"/>
              <a:t> </a:t>
            </a:r>
            <a:endParaRPr/>
          </a:p>
          <a:p>
            <a:pPr marL="228600" lvl="0" indent="-111125" algn="l" rtl="0">
              <a:lnSpc>
                <a:spcPct val="90000"/>
              </a:lnSpc>
              <a:spcBef>
                <a:spcPts val="0"/>
              </a:spcBef>
              <a:spcAft>
                <a:spcPts val="0"/>
              </a:spcAft>
              <a:buClr>
                <a:schemeClr val="dk1"/>
              </a:buClr>
              <a:buSzPts val="1850"/>
              <a:buNone/>
            </a:pPr>
            <a:endParaRPr sz="1850"/>
          </a:p>
          <a:p>
            <a:pPr marL="228600" lvl="0" indent="-111125" algn="l" rtl="0">
              <a:lnSpc>
                <a:spcPct val="80000"/>
              </a:lnSpc>
              <a:spcBef>
                <a:spcPts val="1000"/>
              </a:spcBef>
              <a:spcAft>
                <a:spcPts val="0"/>
              </a:spcAft>
              <a:buClr>
                <a:schemeClr val="dk1"/>
              </a:buClr>
              <a:buSzPts val="1850"/>
              <a:buNone/>
            </a:pPr>
            <a:endParaRPr sz="1850"/>
          </a:p>
          <a:p>
            <a:pPr marL="228600" lvl="0" indent="-111125" algn="l" rtl="0">
              <a:lnSpc>
                <a:spcPct val="80000"/>
              </a:lnSpc>
              <a:spcBef>
                <a:spcPts val="1000"/>
              </a:spcBef>
              <a:spcAft>
                <a:spcPts val="0"/>
              </a:spcAft>
              <a:buClr>
                <a:schemeClr val="dk1"/>
              </a:buClr>
              <a:buSzPts val="1850"/>
              <a:buNone/>
            </a:pPr>
            <a:endParaRPr sz="1850"/>
          </a:p>
        </p:txBody>
      </p:sp>
      <p:sp>
        <p:nvSpPr>
          <p:cNvPr id="106" name="Google Shape;10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2863A"/>
              </a:buClr>
              <a:buSzPts val="1480"/>
              <a:buNone/>
            </a:pPr>
            <a:r>
              <a:rPr lang="en-US" sz="1480">
                <a:solidFill>
                  <a:srgbClr val="22863A"/>
                </a:solidFill>
              </a:rPr>
              <a:t>url</a:t>
            </a:r>
            <a:r>
              <a:rPr lang="en-US" sz="1480">
                <a:solidFill>
                  <a:srgbClr val="24292E"/>
                </a:solidFill>
              </a:rPr>
              <a:t>: </a:t>
            </a:r>
            <a:r>
              <a:rPr lang="en-US" sz="1480">
                <a:solidFill>
                  <a:srgbClr val="032F62"/>
                </a:solidFill>
              </a:rPr>
              <a:t>api/v1/customers/123</a:t>
            </a:r>
            <a:endParaRPr/>
          </a:p>
          <a:p>
            <a:pPr marL="0" lvl="0" indent="0" algn="l" rtl="0">
              <a:lnSpc>
                <a:spcPct val="90000"/>
              </a:lnSpc>
              <a:spcBef>
                <a:spcPts val="0"/>
              </a:spcBef>
              <a:spcAft>
                <a:spcPts val="0"/>
              </a:spcAft>
              <a:buClr>
                <a:srgbClr val="24292E"/>
              </a:buClr>
              <a:buSzPts val="1480"/>
              <a:buNone/>
            </a:pPr>
            <a:r>
              <a:rPr lang="en-US" sz="1480">
                <a:solidFill>
                  <a:srgbClr val="24292E"/>
                </a:solidFill>
              </a:rPr>
              <a:t> </a:t>
            </a:r>
            <a:r>
              <a:rPr lang="en-US" sz="1480">
                <a:solidFill>
                  <a:srgbClr val="22863A"/>
                </a:solidFill>
              </a:rPr>
              <a:t>method</a:t>
            </a:r>
            <a:r>
              <a:rPr lang="en-US" sz="1480">
                <a:solidFill>
                  <a:srgbClr val="24292E"/>
                </a:solidFill>
              </a:rPr>
              <a:t>: </a:t>
            </a:r>
            <a:r>
              <a:rPr lang="en-US" sz="1480">
                <a:solidFill>
                  <a:srgbClr val="032F62"/>
                </a:solidFill>
              </a:rPr>
              <a:t>GET</a:t>
            </a:r>
            <a:endParaRPr/>
          </a:p>
          <a:p>
            <a:pPr marL="0" lvl="0" indent="0" algn="l" rtl="0">
              <a:lnSpc>
                <a:spcPct val="90000"/>
              </a:lnSpc>
              <a:spcBef>
                <a:spcPts val="0"/>
              </a:spcBef>
              <a:spcAft>
                <a:spcPts val="0"/>
              </a:spcAft>
              <a:buClr>
                <a:srgbClr val="24292E"/>
              </a:buClr>
              <a:buSzPts val="1480"/>
              <a:buNone/>
            </a:pPr>
            <a:r>
              <a:rPr lang="en-US" sz="1480">
                <a:solidFill>
                  <a:srgbClr val="24292E"/>
                </a:solidFill>
              </a:rPr>
              <a:t> </a:t>
            </a:r>
            <a:r>
              <a:rPr lang="en-US" sz="1480">
                <a:solidFill>
                  <a:srgbClr val="22863A"/>
                </a:solidFill>
              </a:rPr>
              <a:t>request</a:t>
            </a:r>
            <a:r>
              <a:rPr lang="en-US" sz="1480">
                <a:solidFill>
                  <a:srgbClr val="24292E"/>
                </a:solidFill>
              </a:rPr>
              <a:t>:</a:t>
            </a:r>
            <a:endParaRPr/>
          </a:p>
          <a:p>
            <a:pPr marL="0" lvl="0" indent="0" algn="l" rtl="0">
              <a:lnSpc>
                <a:spcPct val="90000"/>
              </a:lnSpc>
              <a:spcBef>
                <a:spcPts val="0"/>
              </a:spcBef>
              <a:spcAft>
                <a:spcPts val="0"/>
              </a:spcAft>
              <a:buClr>
                <a:srgbClr val="24292E"/>
              </a:buClr>
              <a:buSzPts val="1480"/>
              <a:buNone/>
            </a:pPr>
            <a:r>
              <a:rPr lang="en-US" sz="1480">
                <a:solidFill>
                  <a:srgbClr val="24292E"/>
                </a:solidFill>
              </a:rPr>
              <a:t> </a:t>
            </a:r>
            <a:r>
              <a:rPr lang="en-US" sz="1480">
                <a:solidFill>
                  <a:srgbClr val="22863A"/>
                </a:solidFill>
              </a:rPr>
              <a:t>headers</a:t>
            </a:r>
            <a:r>
              <a:rPr lang="en-US" sz="1480">
                <a:solidFill>
                  <a:srgbClr val="24292E"/>
                </a:solidFill>
              </a:rPr>
              <a:t>: </a:t>
            </a:r>
            <a:endParaRPr sz="1480">
              <a:solidFill>
                <a:srgbClr val="24292E"/>
              </a:solidFill>
            </a:endParaRPr>
          </a:p>
          <a:p>
            <a:pPr marL="0" lvl="0" indent="0" algn="l" rtl="0">
              <a:lnSpc>
                <a:spcPct val="90000"/>
              </a:lnSpc>
              <a:spcBef>
                <a:spcPts val="0"/>
              </a:spcBef>
              <a:spcAft>
                <a:spcPts val="0"/>
              </a:spcAft>
              <a:buClr>
                <a:srgbClr val="22863A"/>
              </a:buClr>
              <a:buSzPts val="1480"/>
              <a:buNone/>
            </a:pPr>
            <a:r>
              <a:rPr lang="en-US" sz="1480">
                <a:solidFill>
                  <a:srgbClr val="22863A"/>
                </a:solidFill>
              </a:rPr>
              <a:t>Content-Type</a:t>
            </a:r>
            <a:r>
              <a:rPr lang="en-US" sz="1480">
                <a:solidFill>
                  <a:srgbClr val="24292E"/>
                </a:solidFill>
              </a:rPr>
              <a:t>: </a:t>
            </a:r>
            <a:r>
              <a:rPr lang="en-US" sz="1480">
                <a:solidFill>
                  <a:srgbClr val="032F62"/>
                </a:solidFill>
              </a:rPr>
              <a:t>application/json</a:t>
            </a:r>
            <a:r>
              <a:rPr lang="en-US" sz="1480">
                <a:solidFill>
                  <a:srgbClr val="24292E"/>
                </a:solidFill>
              </a:rPr>
              <a:t> </a:t>
            </a:r>
            <a:endParaRPr sz="1480">
              <a:solidFill>
                <a:srgbClr val="24292E"/>
              </a:solidFill>
            </a:endParaRPr>
          </a:p>
          <a:p>
            <a:pPr marL="0" lvl="0" indent="0" algn="l" rtl="0">
              <a:lnSpc>
                <a:spcPct val="90000"/>
              </a:lnSpc>
              <a:spcBef>
                <a:spcPts val="0"/>
              </a:spcBef>
              <a:spcAft>
                <a:spcPts val="0"/>
              </a:spcAft>
              <a:buClr>
                <a:srgbClr val="22863A"/>
              </a:buClr>
              <a:buSzPts val="1480"/>
              <a:buNone/>
            </a:pPr>
            <a:r>
              <a:rPr lang="en-US" sz="1480">
                <a:solidFill>
                  <a:srgbClr val="22863A"/>
                </a:solidFill>
              </a:rPr>
              <a:t>retry</a:t>
            </a:r>
            <a:r>
              <a:rPr lang="en-US" sz="1480">
                <a:solidFill>
                  <a:srgbClr val="24292E"/>
                </a:solidFill>
              </a:rPr>
              <a:t>: </a:t>
            </a:r>
            <a:endParaRPr sz="1480">
              <a:solidFill>
                <a:srgbClr val="24292E"/>
              </a:solidFill>
            </a:endParaRPr>
          </a:p>
          <a:p>
            <a:pPr marL="0" lvl="0" indent="0" algn="l" rtl="0">
              <a:lnSpc>
                <a:spcPct val="90000"/>
              </a:lnSpc>
              <a:spcBef>
                <a:spcPts val="0"/>
              </a:spcBef>
              <a:spcAft>
                <a:spcPts val="0"/>
              </a:spcAft>
              <a:buClr>
                <a:srgbClr val="22863A"/>
              </a:buClr>
              <a:buSzPts val="1480"/>
              <a:buNone/>
            </a:pPr>
            <a:r>
              <a:rPr lang="en-US" sz="1480">
                <a:solidFill>
                  <a:srgbClr val="22863A"/>
                </a:solidFill>
              </a:rPr>
              <a:t>max</a:t>
            </a:r>
            <a:r>
              <a:rPr lang="en-US" sz="1480">
                <a:solidFill>
                  <a:srgbClr val="24292E"/>
                </a:solidFill>
              </a:rPr>
              <a:t>: </a:t>
            </a:r>
            <a:r>
              <a:rPr lang="en-US" sz="1480">
                <a:solidFill>
                  <a:srgbClr val="005CC5"/>
                </a:solidFill>
              </a:rPr>
              <a:t>3</a:t>
            </a:r>
            <a:r>
              <a:rPr lang="en-US" sz="1480">
                <a:solidFill>
                  <a:srgbClr val="24292E"/>
                </a:solidFill>
              </a:rPr>
              <a:t> </a:t>
            </a:r>
            <a:endParaRPr sz="1480">
              <a:solidFill>
                <a:srgbClr val="24292E"/>
              </a:solidFill>
            </a:endParaRPr>
          </a:p>
          <a:p>
            <a:pPr marL="0" lvl="0" indent="0" algn="l" rtl="0">
              <a:lnSpc>
                <a:spcPct val="90000"/>
              </a:lnSpc>
              <a:spcBef>
                <a:spcPts val="0"/>
              </a:spcBef>
              <a:spcAft>
                <a:spcPts val="0"/>
              </a:spcAft>
              <a:buClr>
                <a:srgbClr val="22863A"/>
              </a:buClr>
              <a:buSzPts val="1480"/>
              <a:buNone/>
            </a:pPr>
            <a:r>
              <a:rPr lang="en-US" sz="1480">
                <a:solidFill>
                  <a:srgbClr val="22863A"/>
                </a:solidFill>
              </a:rPr>
              <a:t>delay</a:t>
            </a:r>
            <a:r>
              <a:rPr lang="en-US" sz="1480">
                <a:solidFill>
                  <a:srgbClr val="24292E"/>
                </a:solidFill>
              </a:rPr>
              <a:t>: </a:t>
            </a:r>
            <a:r>
              <a:rPr lang="en-US" sz="1480">
                <a:solidFill>
                  <a:srgbClr val="005CC5"/>
                </a:solidFill>
              </a:rPr>
              <a:t>1000</a:t>
            </a:r>
            <a:r>
              <a:rPr lang="en-US" sz="1480">
                <a:solidFill>
                  <a:srgbClr val="24292E"/>
                </a:solidFill>
              </a:rPr>
              <a:t> </a:t>
            </a:r>
            <a:endParaRPr sz="1480">
              <a:solidFill>
                <a:srgbClr val="24292E"/>
              </a:solidFill>
            </a:endParaRPr>
          </a:p>
          <a:p>
            <a:pPr marL="0" lvl="0" indent="0" algn="l" rtl="0">
              <a:lnSpc>
                <a:spcPct val="90000"/>
              </a:lnSpc>
              <a:spcBef>
                <a:spcPts val="0"/>
              </a:spcBef>
              <a:spcAft>
                <a:spcPts val="0"/>
              </a:spcAft>
              <a:buClr>
                <a:srgbClr val="22863A"/>
              </a:buClr>
              <a:buSzPts val="1480"/>
              <a:buNone/>
            </a:pPr>
            <a:r>
              <a:rPr lang="en-US" sz="1480">
                <a:solidFill>
                  <a:srgbClr val="22863A"/>
                </a:solidFill>
              </a:rPr>
              <a:t>verify</a:t>
            </a:r>
            <a:r>
              <a:rPr lang="en-US" sz="1480">
                <a:solidFill>
                  <a:srgbClr val="24292E"/>
                </a:solidFill>
              </a:rPr>
              <a:t>: </a:t>
            </a:r>
            <a:endParaRPr sz="1480">
              <a:solidFill>
                <a:srgbClr val="24292E"/>
              </a:solidFill>
            </a:endParaRPr>
          </a:p>
          <a:p>
            <a:pPr marL="0" lvl="0" indent="0" algn="l" rtl="0">
              <a:lnSpc>
                <a:spcPct val="90000"/>
              </a:lnSpc>
              <a:spcBef>
                <a:spcPts val="0"/>
              </a:spcBef>
              <a:spcAft>
                <a:spcPts val="0"/>
              </a:spcAft>
              <a:buClr>
                <a:srgbClr val="22863A"/>
              </a:buClr>
              <a:buSzPts val="1480"/>
              <a:buNone/>
            </a:pPr>
            <a:r>
              <a:rPr lang="en-US" sz="1480">
                <a:solidFill>
                  <a:srgbClr val="22863A"/>
                </a:solidFill>
              </a:rPr>
              <a:t>status</a:t>
            </a:r>
            <a:r>
              <a:rPr lang="en-US" sz="1480">
                <a:solidFill>
                  <a:srgbClr val="24292E"/>
                </a:solidFill>
              </a:rPr>
              <a:t>: </a:t>
            </a:r>
            <a:r>
              <a:rPr lang="en-US" sz="1480">
                <a:solidFill>
                  <a:srgbClr val="005CC5"/>
                </a:solidFill>
              </a:rPr>
              <a:t>200</a:t>
            </a:r>
            <a:endParaRPr/>
          </a:p>
          <a:p>
            <a:pPr marL="0" lvl="0" indent="0" algn="l" rtl="0">
              <a:lnSpc>
                <a:spcPct val="90000"/>
              </a:lnSpc>
              <a:spcBef>
                <a:spcPts val="0"/>
              </a:spcBef>
              <a:spcAft>
                <a:spcPts val="0"/>
              </a:spcAft>
              <a:buClr>
                <a:srgbClr val="24292E"/>
              </a:buClr>
              <a:buSzPts val="1480"/>
              <a:buNone/>
            </a:pPr>
            <a:r>
              <a:rPr lang="en-US" sz="1480">
                <a:solidFill>
                  <a:srgbClr val="24292E"/>
                </a:solidFill>
              </a:rPr>
              <a:t> </a:t>
            </a:r>
            <a:r>
              <a:rPr lang="en-US" sz="1480">
                <a:solidFill>
                  <a:srgbClr val="22863A"/>
                </a:solidFill>
              </a:rPr>
              <a:t>headers</a:t>
            </a:r>
            <a:r>
              <a:rPr lang="en-US" sz="1480">
                <a:solidFill>
                  <a:srgbClr val="24292E"/>
                </a:solidFill>
              </a:rPr>
              <a:t>: </a:t>
            </a:r>
            <a:endParaRPr sz="1480">
              <a:solidFill>
                <a:srgbClr val="24292E"/>
              </a:solidFill>
            </a:endParaRPr>
          </a:p>
          <a:p>
            <a:pPr marL="0" lvl="0" indent="0" algn="l" rtl="0">
              <a:lnSpc>
                <a:spcPct val="90000"/>
              </a:lnSpc>
              <a:spcBef>
                <a:spcPts val="0"/>
              </a:spcBef>
              <a:spcAft>
                <a:spcPts val="0"/>
              </a:spcAft>
              <a:buClr>
                <a:srgbClr val="22863A"/>
              </a:buClr>
              <a:buSzPts val="1480"/>
              <a:buNone/>
            </a:pPr>
            <a:r>
              <a:rPr lang="en-US" sz="1480">
                <a:solidFill>
                  <a:srgbClr val="22863A"/>
                </a:solidFill>
              </a:rPr>
              <a:t>Content-Type</a:t>
            </a:r>
            <a:r>
              <a:rPr lang="en-US" sz="1480">
                <a:solidFill>
                  <a:srgbClr val="24292E"/>
                </a:solidFill>
              </a:rPr>
              <a:t>:</a:t>
            </a:r>
            <a:endParaRPr/>
          </a:p>
          <a:p>
            <a:pPr marL="0" lvl="0" indent="0" algn="l" rtl="0">
              <a:lnSpc>
                <a:spcPct val="90000"/>
              </a:lnSpc>
              <a:spcBef>
                <a:spcPts val="0"/>
              </a:spcBef>
              <a:spcAft>
                <a:spcPts val="0"/>
              </a:spcAft>
              <a:buClr>
                <a:srgbClr val="24292E"/>
              </a:buClr>
              <a:buSzPts val="1480"/>
              <a:buNone/>
            </a:pPr>
            <a:r>
              <a:rPr lang="en-US" sz="1480">
                <a:solidFill>
                  <a:srgbClr val="24292E"/>
                </a:solidFill>
              </a:rPr>
              <a:t> - </a:t>
            </a:r>
            <a:r>
              <a:rPr lang="en-US" sz="1480">
                <a:solidFill>
                  <a:srgbClr val="032F62"/>
                </a:solidFill>
              </a:rPr>
              <a:t>application/json; charset=utf-8</a:t>
            </a:r>
            <a:r>
              <a:rPr lang="en-US" sz="1480">
                <a:solidFill>
                  <a:srgbClr val="24292E"/>
                </a:solidFill>
              </a:rPr>
              <a:t> </a:t>
            </a:r>
            <a:endParaRPr sz="1480">
              <a:solidFill>
                <a:srgbClr val="24292E"/>
              </a:solidFill>
            </a:endParaRPr>
          </a:p>
          <a:p>
            <a:pPr marL="0" lvl="0" indent="0" algn="l" rtl="0">
              <a:lnSpc>
                <a:spcPct val="90000"/>
              </a:lnSpc>
              <a:spcBef>
                <a:spcPts val="0"/>
              </a:spcBef>
              <a:spcAft>
                <a:spcPts val="0"/>
              </a:spcAft>
              <a:buClr>
                <a:srgbClr val="22863A"/>
              </a:buClr>
              <a:buSzPts val="1480"/>
              <a:buNone/>
            </a:pPr>
            <a:r>
              <a:rPr lang="en-US" sz="1480">
                <a:solidFill>
                  <a:srgbClr val="22863A"/>
                </a:solidFill>
              </a:rPr>
              <a:t>body</a:t>
            </a:r>
            <a:r>
              <a:rPr lang="en-US" sz="1480">
                <a:solidFill>
                  <a:srgbClr val="24292E"/>
                </a:solidFill>
              </a:rPr>
              <a:t>: </a:t>
            </a:r>
            <a:endParaRPr sz="1480">
              <a:solidFill>
                <a:srgbClr val="24292E"/>
              </a:solidFill>
            </a:endParaRPr>
          </a:p>
          <a:p>
            <a:pPr marL="0" lvl="0" indent="0" algn="l" rtl="0">
              <a:lnSpc>
                <a:spcPct val="90000"/>
              </a:lnSpc>
              <a:spcBef>
                <a:spcPts val="0"/>
              </a:spcBef>
              <a:spcAft>
                <a:spcPts val="0"/>
              </a:spcAft>
              <a:buClr>
                <a:srgbClr val="22863A"/>
              </a:buClr>
              <a:buSzPts val="1480"/>
              <a:buNone/>
            </a:pPr>
            <a:r>
              <a:rPr lang="en-US" sz="1480">
                <a:solidFill>
                  <a:srgbClr val="22863A"/>
                </a:solidFill>
              </a:rPr>
              <a:t>id</a:t>
            </a:r>
            <a:r>
              <a:rPr lang="en-US" sz="1480">
                <a:solidFill>
                  <a:srgbClr val="24292E"/>
                </a:solidFill>
              </a:rPr>
              <a:t>: </a:t>
            </a:r>
            <a:r>
              <a:rPr lang="en-US" sz="1480">
                <a:solidFill>
                  <a:srgbClr val="005CC5"/>
                </a:solidFill>
              </a:rPr>
              <a:t>123</a:t>
            </a:r>
            <a:r>
              <a:rPr lang="en-US" sz="1480">
                <a:solidFill>
                  <a:srgbClr val="24292E"/>
                </a:solidFill>
              </a:rPr>
              <a:t> </a:t>
            </a:r>
            <a:endParaRPr sz="1480">
              <a:solidFill>
                <a:srgbClr val="24292E"/>
              </a:solidFill>
            </a:endParaRPr>
          </a:p>
          <a:p>
            <a:pPr marL="0" lvl="0" indent="0" algn="l" rtl="0">
              <a:lnSpc>
                <a:spcPct val="90000"/>
              </a:lnSpc>
              <a:spcBef>
                <a:spcPts val="0"/>
              </a:spcBef>
              <a:spcAft>
                <a:spcPts val="0"/>
              </a:spcAft>
              <a:buClr>
                <a:srgbClr val="22863A"/>
              </a:buClr>
              <a:buSzPts val="1480"/>
              <a:buNone/>
            </a:pPr>
            <a:r>
              <a:rPr lang="en-US" sz="1480">
                <a:solidFill>
                  <a:srgbClr val="22863A"/>
                </a:solidFill>
              </a:rPr>
              <a:t>type</a:t>
            </a:r>
            <a:r>
              <a:rPr lang="en-US" sz="1480">
                <a:solidFill>
                  <a:srgbClr val="24292E"/>
                </a:solidFill>
              </a:rPr>
              <a:t>: </a:t>
            </a:r>
            <a:r>
              <a:rPr lang="en-US" sz="1480">
                <a:solidFill>
                  <a:srgbClr val="032F62"/>
                </a:solidFill>
              </a:rPr>
              <a:t>Premium Visa</a:t>
            </a:r>
            <a:r>
              <a:rPr lang="en-US" sz="1480">
                <a:solidFill>
                  <a:srgbClr val="24292E"/>
                </a:solidFill>
              </a:rPr>
              <a:t> </a:t>
            </a:r>
            <a:endParaRPr sz="1480">
              <a:solidFill>
                <a:srgbClr val="24292E"/>
              </a:solidFill>
            </a:endParaRPr>
          </a:p>
          <a:p>
            <a:pPr marL="0" lvl="0" indent="0" algn="l" rtl="0">
              <a:lnSpc>
                <a:spcPct val="90000"/>
              </a:lnSpc>
              <a:spcBef>
                <a:spcPts val="0"/>
              </a:spcBef>
              <a:spcAft>
                <a:spcPts val="0"/>
              </a:spcAft>
              <a:buClr>
                <a:srgbClr val="22863A"/>
              </a:buClr>
              <a:buSzPts val="1480"/>
              <a:buNone/>
            </a:pPr>
            <a:r>
              <a:rPr lang="en-US" sz="1480">
                <a:solidFill>
                  <a:srgbClr val="22863A"/>
                </a:solidFill>
              </a:rPr>
              <a:t>addresses</a:t>
            </a:r>
            <a:r>
              <a:rPr lang="en-US" sz="1480">
                <a:solidFill>
                  <a:srgbClr val="24292E"/>
                </a:solidFill>
              </a:rPr>
              <a:t>: </a:t>
            </a:r>
            <a:endParaRPr sz="1480">
              <a:solidFill>
                <a:srgbClr val="24292E"/>
              </a:solidFill>
            </a:endParaRPr>
          </a:p>
          <a:p>
            <a:pPr marL="228600" lvl="0" indent="-228600" algn="l" rtl="0">
              <a:lnSpc>
                <a:spcPct val="90000"/>
              </a:lnSpc>
              <a:spcBef>
                <a:spcPts val="0"/>
              </a:spcBef>
              <a:spcAft>
                <a:spcPts val="0"/>
              </a:spcAft>
              <a:buClr>
                <a:srgbClr val="22863A"/>
              </a:buClr>
              <a:buSzPts val="1480"/>
              <a:buFont typeface="Calibri"/>
              <a:buChar char="-"/>
            </a:pPr>
            <a:r>
              <a:rPr lang="en-US" sz="1480">
                <a:solidFill>
                  <a:srgbClr val="22863A"/>
                </a:solidFill>
              </a:rPr>
              <a:t>type</a:t>
            </a:r>
            <a:r>
              <a:rPr lang="en-US" sz="1480">
                <a:solidFill>
                  <a:srgbClr val="24292E"/>
                </a:solidFill>
              </a:rPr>
              <a:t>: </a:t>
            </a:r>
            <a:r>
              <a:rPr lang="en-US" sz="1480">
                <a:solidFill>
                  <a:srgbClr val="032F62"/>
                </a:solidFill>
              </a:rPr>
              <a:t>Billing</a:t>
            </a:r>
            <a:r>
              <a:rPr lang="en-US" sz="1480">
                <a:solidFill>
                  <a:srgbClr val="24292E"/>
                </a:solidFill>
              </a:rPr>
              <a:t> </a:t>
            </a:r>
            <a:endParaRPr sz="1480">
              <a:solidFill>
                <a:srgbClr val="24292E"/>
              </a:solidFill>
            </a:endParaRPr>
          </a:p>
          <a:p>
            <a:pPr marL="228600" lvl="0" indent="-228600" algn="l" rtl="0">
              <a:lnSpc>
                <a:spcPct val="90000"/>
              </a:lnSpc>
              <a:spcBef>
                <a:spcPts val="0"/>
              </a:spcBef>
              <a:spcAft>
                <a:spcPts val="0"/>
              </a:spcAft>
              <a:buClr>
                <a:srgbClr val="22863A"/>
              </a:buClr>
              <a:buSzPts val="1480"/>
              <a:buFont typeface="Calibri"/>
              <a:buChar char="-"/>
            </a:pPr>
            <a:r>
              <a:rPr lang="en-US" sz="1480">
                <a:solidFill>
                  <a:srgbClr val="22863A"/>
                </a:solidFill>
              </a:rPr>
              <a:t>line1</a:t>
            </a:r>
            <a:r>
              <a:rPr lang="en-US" sz="1480">
                <a:solidFill>
                  <a:srgbClr val="24292E"/>
                </a:solidFill>
              </a:rPr>
              <a:t>: </a:t>
            </a:r>
            <a:r>
              <a:rPr lang="en-US" sz="1480">
                <a:solidFill>
                  <a:srgbClr val="032F62"/>
                </a:solidFill>
              </a:rPr>
              <a:t>10 Random St</a:t>
            </a:r>
            <a:r>
              <a:rPr lang="en-US" sz="1480">
                <a:solidFill>
                  <a:srgbClr val="24292E"/>
                </a:solidFill>
              </a:rPr>
              <a:t> </a:t>
            </a:r>
            <a:endParaRPr sz="1480">
              <a:solidFill>
                <a:srgbClr val="24292E"/>
              </a:solidFill>
            </a:endParaRPr>
          </a:p>
          <a:p>
            <a:pPr marL="228600" lvl="0" indent="-228600" algn="l" rtl="0">
              <a:lnSpc>
                <a:spcPct val="90000"/>
              </a:lnSpc>
              <a:spcBef>
                <a:spcPts val="0"/>
              </a:spcBef>
              <a:spcAft>
                <a:spcPts val="0"/>
              </a:spcAft>
              <a:buClr>
                <a:srgbClr val="22863A"/>
              </a:buClr>
              <a:buSzPts val="1480"/>
              <a:buFont typeface="Calibri"/>
              <a:buChar char="-"/>
            </a:pPr>
            <a:r>
              <a:rPr lang="en-US" sz="1480">
                <a:solidFill>
                  <a:srgbClr val="22863A"/>
                </a:solidFill>
              </a:rPr>
              <a:t>verifyMode</a:t>
            </a:r>
            <a:r>
              <a:rPr lang="en-US" sz="1480">
                <a:solidFill>
                  <a:srgbClr val="24292E"/>
                </a:solidFill>
              </a:rPr>
              <a:t>: </a:t>
            </a:r>
            <a:r>
              <a:rPr lang="en-US" sz="1480">
                <a:solidFill>
                  <a:srgbClr val="032F62"/>
                </a:solidFill>
              </a:rPr>
              <a:t>LINIENT</a:t>
            </a:r>
            <a:r>
              <a:rPr lang="en-US" sz="148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REST ASSURE</a:t>
            </a:r>
            <a:endParaRPr b="1"/>
          </a:p>
        </p:txBody>
      </p:sp>
      <p:sp>
        <p:nvSpPr>
          <p:cNvPr id="112" name="Google Shape;11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endParaRPr sz="1800" b="1" cap="none"/>
          </a:p>
          <a:p>
            <a:pPr marL="228600" lvl="0" indent="-228600" algn="l" rtl="0">
              <a:lnSpc>
                <a:spcPct val="90000"/>
              </a:lnSpc>
              <a:spcBef>
                <a:spcPts val="1000"/>
              </a:spcBef>
              <a:spcAft>
                <a:spcPts val="0"/>
              </a:spcAft>
              <a:buClr>
                <a:schemeClr val="dk1"/>
              </a:buClr>
              <a:buSzPts val="1800"/>
              <a:buChar char="•"/>
            </a:pPr>
            <a:r>
              <a:rPr lang="en-US" sz="1800"/>
              <a:t>REST Assured allows  to write the tests using Gherkin language (Given-When-Then syntax) so even if we need some Java coding skills, tests are fairly human readable.</a:t>
            </a:r>
            <a:endParaRPr/>
          </a:p>
          <a:p>
            <a:pPr marL="228600" lvl="0" indent="-228600" algn="l" rtl="0">
              <a:lnSpc>
                <a:spcPct val="90000"/>
              </a:lnSpc>
              <a:spcBef>
                <a:spcPts val="1000"/>
              </a:spcBef>
              <a:spcAft>
                <a:spcPts val="0"/>
              </a:spcAft>
              <a:buClr>
                <a:schemeClr val="dk1"/>
              </a:buClr>
              <a:buSzPts val="1800"/>
              <a:buChar char="•"/>
            </a:pPr>
            <a:r>
              <a:rPr lang="en-US" sz="1800"/>
              <a:t>REST Assured can be used to test XML as well as JSON based web services. REST Assured can be integrated with JUnit and TestNG frameworks for writing test cases for our application.</a:t>
            </a:r>
            <a:endParaRPr/>
          </a:p>
          <a:p>
            <a:pPr marL="228600" lvl="0" indent="-228600" algn="l" rtl="0">
              <a:lnSpc>
                <a:spcPct val="90000"/>
              </a:lnSpc>
              <a:spcBef>
                <a:spcPts val="1000"/>
              </a:spcBef>
              <a:spcAft>
                <a:spcPts val="0"/>
              </a:spcAft>
              <a:buClr>
                <a:schemeClr val="dk1"/>
              </a:buClr>
              <a:buSzPts val="1800"/>
              <a:buChar char="•"/>
            </a:pPr>
            <a:r>
              <a:rPr lang="en-US" sz="1800"/>
              <a:t>REST Assured supports POST, GET, PUT, DELETE, OPTIONS, PATCH, and HEAD requests and can be used to validate and verify the response of these requests.</a:t>
            </a:r>
            <a:endParaRPr/>
          </a:p>
          <a:p>
            <a:pPr marL="0" lvl="0" indent="0" algn="l" rtl="0">
              <a:lnSpc>
                <a:spcPct val="90000"/>
              </a:lnSpc>
              <a:spcBef>
                <a:spcPts val="1000"/>
              </a:spcBef>
              <a:spcAft>
                <a:spcPts val="0"/>
              </a:spcAft>
              <a:buClr>
                <a:schemeClr val="dk1"/>
              </a:buClr>
              <a:buSzPts val="1800"/>
              <a:buNone/>
            </a:pPr>
            <a:endParaRPr sz="1800" b="1" cap="none"/>
          </a:p>
          <a:p>
            <a:pPr marL="0" lvl="0" indent="0" algn="l" rtl="0">
              <a:lnSpc>
                <a:spcPct val="90000"/>
              </a:lnSpc>
              <a:spcBef>
                <a:spcPts val="1000"/>
              </a:spcBef>
              <a:spcAft>
                <a:spcPts val="0"/>
              </a:spcAft>
              <a:buClr>
                <a:schemeClr val="dk1"/>
              </a:buClr>
              <a:buSzPts val="1800"/>
              <a:buNone/>
            </a:pPr>
            <a:r>
              <a:rPr lang="en-US" sz="1800" b="1" cap="none"/>
              <a:t>DISADVANTAGES OF REST ASSURED:-</a:t>
            </a:r>
            <a:endParaRPr/>
          </a:p>
          <a:p>
            <a:pPr marL="228600" lvl="0" indent="-228600" algn="l" rtl="0">
              <a:lnSpc>
                <a:spcPct val="90000"/>
              </a:lnSpc>
              <a:spcBef>
                <a:spcPts val="1000"/>
              </a:spcBef>
              <a:spcAft>
                <a:spcPts val="0"/>
              </a:spcAft>
              <a:buClr>
                <a:schemeClr val="dk1"/>
              </a:buClr>
              <a:buSzPts val="1800"/>
              <a:buChar char="•"/>
            </a:pPr>
            <a:r>
              <a:rPr lang="en-US" sz="1800"/>
              <a:t>Does not support SOAP APIs explicitly.</a:t>
            </a:r>
            <a:endParaRPr/>
          </a:p>
          <a:p>
            <a:pPr marL="228600" lvl="0" indent="-228600" algn="l" rtl="0">
              <a:lnSpc>
                <a:spcPct val="90000"/>
              </a:lnSpc>
              <a:spcBef>
                <a:spcPts val="1000"/>
              </a:spcBef>
              <a:spcAft>
                <a:spcPts val="0"/>
              </a:spcAft>
              <a:buClr>
                <a:schemeClr val="dk1"/>
              </a:buClr>
              <a:buSzPts val="1800"/>
              <a:buChar char="•"/>
            </a:pPr>
            <a:r>
              <a:rPr lang="en-US" sz="1800"/>
              <a:t>Less community support</a:t>
            </a:r>
            <a:endParaRPr/>
          </a:p>
          <a:p>
            <a:pPr marL="228600" lvl="0" indent="-228600" algn="l" rtl="0">
              <a:lnSpc>
                <a:spcPct val="90000"/>
              </a:lnSpc>
              <a:spcBef>
                <a:spcPts val="1000"/>
              </a:spcBef>
              <a:spcAft>
                <a:spcPts val="0"/>
              </a:spcAft>
              <a:buClr>
                <a:schemeClr val="dk1"/>
              </a:buClr>
              <a:buSzPts val="1800"/>
              <a:buChar char="•"/>
            </a:pPr>
            <a:r>
              <a:rPr lang="en-US" sz="1800"/>
              <a:t>Requires good Java programming knowledge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JMETER</a:t>
            </a:r>
            <a:endParaRPr b="1" dirty="0"/>
          </a:p>
        </p:txBody>
      </p:sp>
      <p:sp>
        <p:nvSpPr>
          <p:cNvPr id="118" name="Google Shape;118;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b="1" dirty="0"/>
              <a:t>JMeter</a:t>
            </a:r>
            <a:r>
              <a:rPr lang="en-US" sz="2000" dirty="0"/>
              <a:t> to analyze and measure the </a:t>
            </a:r>
            <a:r>
              <a:rPr lang="en-US" sz="2000" b="1" dirty="0"/>
              <a:t>performance</a:t>
            </a:r>
            <a:r>
              <a:rPr lang="en-US" sz="2000" dirty="0"/>
              <a:t> of web application or a variety of services. </a:t>
            </a:r>
            <a:r>
              <a:rPr lang="en-US" sz="2000" b="1" dirty="0"/>
              <a:t>Performance Testing</a:t>
            </a:r>
            <a:r>
              <a:rPr lang="en-US" sz="2000" dirty="0"/>
              <a:t> means </a:t>
            </a:r>
            <a:r>
              <a:rPr lang="en-US" sz="2000" b="1" dirty="0"/>
              <a:t>testing</a:t>
            </a:r>
            <a:r>
              <a:rPr lang="en-US" sz="2000" dirty="0"/>
              <a:t> a web application against heavy </a:t>
            </a:r>
            <a:r>
              <a:rPr lang="en-US" sz="2000" b="1" dirty="0"/>
              <a:t>load</a:t>
            </a:r>
            <a:r>
              <a:rPr lang="en-US" sz="2000" dirty="0"/>
              <a:t>, multiple and concurrent user traffic. ... Nowadays, it is used for a functional </a:t>
            </a:r>
            <a:r>
              <a:rPr lang="en-US" sz="2000" b="1" dirty="0"/>
              <a:t>test</a:t>
            </a:r>
            <a:r>
              <a:rPr lang="en-US" sz="2000" dirty="0"/>
              <a:t>, database server </a:t>
            </a:r>
            <a:r>
              <a:rPr lang="en-US" sz="2000" b="1" dirty="0"/>
              <a:t>test</a:t>
            </a:r>
            <a:r>
              <a:rPr lang="en-US" sz="2000" dirty="0"/>
              <a:t> </a:t>
            </a:r>
            <a:r>
              <a:rPr lang="en-US" sz="2000" dirty="0" err="1"/>
              <a:t>etc</a:t>
            </a:r>
            <a:endParaRPr lang="en-US" sz="2000" dirty="0"/>
          </a:p>
          <a:p>
            <a:pPr marL="228600" lvl="0" indent="-228600" algn="l" rtl="0">
              <a:lnSpc>
                <a:spcPct val="90000"/>
              </a:lnSpc>
              <a:spcBef>
                <a:spcPts val="0"/>
              </a:spcBef>
              <a:spcAft>
                <a:spcPts val="0"/>
              </a:spcAft>
              <a:buClr>
                <a:schemeClr val="dk1"/>
              </a:buClr>
              <a:buSzPts val="2000"/>
              <a:buChar char="•"/>
            </a:pPr>
            <a:endParaRPr lang="en-US" sz="2000" dirty="0"/>
          </a:p>
          <a:p>
            <a:pPr marL="228600" lvl="0" indent="-228600" algn="l" rtl="0">
              <a:lnSpc>
                <a:spcPct val="90000"/>
              </a:lnSpc>
              <a:spcBef>
                <a:spcPts val="0"/>
              </a:spcBef>
              <a:spcAft>
                <a:spcPts val="0"/>
              </a:spcAft>
              <a:buClr>
                <a:schemeClr val="dk1"/>
              </a:buClr>
              <a:buSzPts val="2000"/>
              <a:buChar char="•"/>
            </a:pPr>
            <a:r>
              <a:rPr lang="en-US" sz="2000" dirty="0"/>
              <a:t>JMeter has the ability to extract data from popular response formats like HTML, JSON, XML or any textual format.</a:t>
            </a:r>
          </a:p>
          <a:p>
            <a:pPr marL="114300" indent="0">
              <a:buNone/>
            </a:pPr>
            <a:br>
              <a:rPr lang="en-US" sz="2000" dirty="0"/>
            </a:br>
            <a:endParaRPr sz="2000" b="1" cap="none" dirty="0"/>
          </a:p>
          <a:p>
            <a:pPr marL="0" lvl="0" indent="0" algn="l" rtl="0">
              <a:lnSpc>
                <a:spcPct val="90000"/>
              </a:lnSpc>
              <a:spcBef>
                <a:spcPts val="1000"/>
              </a:spcBef>
              <a:spcAft>
                <a:spcPts val="0"/>
              </a:spcAft>
              <a:buClr>
                <a:schemeClr val="dk1"/>
              </a:buClr>
              <a:buSzPts val="2000"/>
              <a:buNone/>
            </a:pPr>
            <a:r>
              <a:rPr lang="en-US" sz="2000" b="1" cap="none" dirty="0"/>
              <a:t>DISADVANTAGES OF JMETER:-</a:t>
            </a:r>
            <a:endParaRPr sz="2000" dirty="0"/>
          </a:p>
          <a:p>
            <a:pPr marL="228600" lvl="0" indent="-228600" algn="l" rtl="0">
              <a:lnSpc>
                <a:spcPct val="90000"/>
              </a:lnSpc>
              <a:spcBef>
                <a:spcPts val="1000"/>
              </a:spcBef>
              <a:spcAft>
                <a:spcPts val="0"/>
              </a:spcAft>
              <a:buClr>
                <a:schemeClr val="dk1"/>
              </a:buClr>
              <a:buSzPts val="2000"/>
              <a:buChar char="•"/>
            </a:pPr>
            <a:r>
              <a:rPr lang="en-US" sz="2000" dirty="0"/>
              <a:t>JMeter can simulate heavy load and visualize the test report. This may consume lots of memory and can lead out of memory under heavy load.</a:t>
            </a:r>
            <a:endParaRPr sz="2000" dirty="0"/>
          </a:p>
          <a:p>
            <a:pPr marL="228600" lvl="0" indent="-228600" algn="l" rtl="0">
              <a:lnSpc>
                <a:spcPct val="90000"/>
              </a:lnSpc>
              <a:spcBef>
                <a:spcPts val="1000"/>
              </a:spcBef>
              <a:spcAft>
                <a:spcPts val="0"/>
              </a:spcAft>
              <a:buClr>
                <a:schemeClr val="dk1"/>
              </a:buClr>
              <a:buSzPts val="2000"/>
              <a:buChar char="•"/>
            </a:pPr>
            <a:r>
              <a:rPr lang="en-US" sz="2000" dirty="0"/>
              <a:t>It has limited support for processing JavaScript or Ajax, this may affect the accuracy of simulation.</a:t>
            </a: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CITRUS</a:t>
            </a:r>
            <a:endParaRPr dirty="0"/>
          </a:p>
        </p:txBody>
      </p:sp>
      <p:sp>
        <p:nvSpPr>
          <p:cNvPr id="124" name="Google Shape;124;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indent="-457200">
              <a:buSzPts val="1100"/>
              <a:buFont typeface="Arial" panose="020B0604020202020204" pitchFamily="34" charset="0"/>
              <a:buChar char="•"/>
            </a:pPr>
            <a:r>
              <a:rPr lang="en-US" dirty="0"/>
              <a:t>Gives a complete test automation tool for integration testing of enterprise applications.</a:t>
            </a:r>
          </a:p>
          <a:p>
            <a:pPr indent="-457200">
              <a:buSzPts val="1100"/>
              <a:buFont typeface="Arial" panose="020B0604020202020204" pitchFamily="34" charset="0"/>
              <a:buChar char="•"/>
            </a:pPr>
            <a:endParaRPr dirty="0"/>
          </a:p>
          <a:p>
            <a:pPr indent="-457200">
              <a:buSzPts val="1100"/>
              <a:buFont typeface="Arial" panose="020B0604020202020204" pitchFamily="34" charset="0"/>
              <a:buChar char="•"/>
            </a:pPr>
            <a:r>
              <a:rPr lang="en-US" dirty="0"/>
              <a:t>Regression testing and continuous integration is very easy </a:t>
            </a:r>
            <a:r>
              <a:rPr lang="en-US"/>
              <a:t>using Citrus.</a:t>
            </a:r>
            <a:endParaRPr dirty="0"/>
          </a:p>
          <a:p>
            <a:pPr marL="635000" indent="-457200">
              <a:spcBef>
                <a:spcPts val="0"/>
              </a:spcBef>
              <a:buSzPts val="2800"/>
              <a:buFont typeface="Arial" panose="020B0604020202020204" pitchFamily="34" charset="0"/>
              <a:buChar char="•"/>
            </a:pPr>
            <a:endParaRPr dirty="0"/>
          </a:p>
          <a:p>
            <a:pPr indent="-457200">
              <a:spcBef>
                <a:spcPts val="0"/>
              </a:spcBef>
              <a:buSzPts val="2800"/>
              <a:buFont typeface="Arial" panose="020B0604020202020204" pitchFamily="34" charset="0"/>
              <a:buChar char="•"/>
            </a:pPr>
            <a:r>
              <a:rPr lang="en-US" dirty="0"/>
              <a:t>With powerful validation capabilities for XML, CSV or JSON, Citrus is designed to provide fully automated integration tests for end-to-end use cases.</a:t>
            </a:r>
            <a:endParaRPr dirty="0"/>
          </a:p>
          <a:p>
            <a:pPr marL="0" lvl="0" indent="0" algn="l" rtl="0">
              <a:lnSpc>
                <a:spcPct val="90000"/>
              </a:lnSpc>
              <a:spcBef>
                <a:spcPts val="0"/>
              </a:spcBef>
              <a:spcAft>
                <a:spcPts val="0"/>
              </a:spcAft>
              <a:buClr>
                <a:schemeClr val="dk1"/>
              </a:buClr>
              <a:buSzPts val="2800"/>
              <a:buNone/>
            </a:pPr>
            <a:endParaRPr dirty="0"/>
          </a:p>
          <a:p>
            <a:pPr marL="0" lvl="0" indent="0" algn="l" rtl="0">
              <a:lnSpc>
                <a:spcPct val="90000"/>
              </a:lnSpc>
              <a:spcBef>
                <a:spcPts val="0"/>
              </a:spcBef>
              <a:spcAft>
                <a:spcPts val="0"/>
              </a:spcAft>
              <a:buClr>
                <a:schemeClr val="dk1"/>
              </a:buClr>
              <a:buSzPts val="2800"/>
              <a:buNone/>
            </a:pPr>
            <a:endParaRPr dirty="0"/>
          </a:p>
          <a:p>
            <a:pPr marL="0" lvl="0" indent="0" algn="l" rtl="0">
              <a:lnSpc>
                <a:spcPct val="90000"/>
              </a:lnSpc>
              <a:spcBef>
                <a:spcPts val="0"/>
              </a:spcBef>
              <a:spcAft>
                <a:spcPts val="0"/>
              </a:spcAft>
              <a:buClr>
                <a:schemeClr val="dk1"/>
              </a:buClr>
              <a:buSzPts val="2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HOW TO CHOOSE  FRAMEWORK</a:t>
            </a:r>
            <a:endParaRPr b="1"/>
          </a:p>
        </p:txBody>
      </p:sp>
      <p:sp>
        <p:nvSpPr>
          <p:cNvPr id="130" name="Google Shape;130;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50800" algn="l" rtl="0">
              <a:lnSpc>
                <a:spcPct val="90000"/>
              </a:lnSpc>
              <a:spcBef>
                <a:spcPts val="0"/>
              </a:spcBef>
              <a:spcAft>
                <a:spcPts val="0"/>
              </a:spcAft>
              <a:buClr>
                <a:schemeClr val="dk1"/>
              </a:buClr>
              <a:buSzPts val="2800"/>
              <a:buNone/>
            </a:pPr>
            <a:endParaRPr i="1" dirty="0"/>
          </a:p>
          <a:p>
            <a:pPr marL="0" lvl="0" indent="0" algn="l" rtl="0">
              <a:lnSpc>
                <a:spcPct val="90000"/>
              </a:lnSpc>
              <a:spcBef>
                <a:spcPts val="1000"/>
              </a:spcBef>
              <a:spcAft>
                <a:spcPts val="0"/>
              </a:spcAft>
              <a:buClr>
                <a:schemeClr val="dk1"/>
              </a:buClr>
              <a:buSzPts val="2800"/>
              <a:buNone/>
            </a:pPr>
            <a:r>
              <a:rPr lang="en-US" i="1" dirty="0"/>
              <a:t>These are some factors that we have to consider while choosing the framework.</a:t>
            </a:r>
            <a:endParaRPr i="1" dirty="0"/>
          </a:p>
          <a:p>
            <a:pPr marL="0" lvl="0" indent="0" algn="l" rtl="0">
              <a:lnSpc>
                <a:spcPct val="90000"/>
              </a:lnSpc>
              <a:spcBef>
                <a:spcPts val="1000"/>
              </a:spcBef>
              <a:spcAft>
                <a:spcPts val="0"/>
              </a:spcAft>
              <a:buClr>
                <a:schemeClr val="dk1"/>
              </a:buClr>
              <a:buSzPts val="2800"/>
              <a:buNone/>
            </a:pPr>
            <a:endParaRPr i="1" dirty="0"/>
          </a:p>
          <a:p>
            <a:pPr lvl="0" indent="-457200" algn="l" rtl="0">
              <a:lnSpc>
                <a:spcPct val="90000"/>
              </a:lnSpc>
              <a:spcBef>
                <a:spcPts val="1000"/>
              </a:spcBef>
              <a:spcAft>
                <a:spcPts val="0"/>
              </a:spcAft>
              <a:buClr>
                <a:schemeClr val="dk1"/>
              </a:buClr>
              <a:buSzPts val="2800"/>
              <a:buFont typeface="Arial" panose="020B0604020202020204" pitchFamily="34" charset="0"/>
              <a:buChar char="•"/>
            </a:pPr>
            <a:r>
              <a:rPr lang="en-US" i="1" dirty="0"/>
              <a:t>User requirements</a:t>
            </a:r>
            <a:endParaRPr i="1" dirty="0"/>
          </a:p>
          <a:p>
            <a:pPr marL="228600" lvl="0" indent="-228600" algn="l" rtl="0">
              <a:lnSpc>
                <a:spcPct val="90000"/>
              </a:lnSpc>
              <a:spcBef>
                <a:spcPts val="1000"/>
              </a:spcBef>
              <a:spcAft>
                <a:spcPts val="0"/>
              </a:spcAft>
              <a:buClr>
                <a:schemeClr val="dk1"/>
              </a:buClr>
              <a:buSzPts val="2800"/>
              <a:buChar char="•"/>
            </a:pPr>
            <a:r>
              <a:rPr lang="en-US" i="1" dirty="0"/>
              <a:t>  Licensing and support costs</a:t>
            </a:r>
            <a:endParaRPr i="1" dirty="0"/>
          </a:p>
          <a:p>
            <a:pPr marL="228600" lvl="0" indent="-228600" algn="l" rtl="0">
              <a:lnSpc>
                <a:spcPct val="90000"/>
              </a:lnSpc>
              <a:spcBef>
                <a:spcPts val="1000"/>
              </a:spcBef>
              <a:spcAft>
                <a:spcPts val="0"/>
              </a:spcAft>
              <a:buClr>
                <a:schemeClr val="dk1"/>
              </a:buClr>
              <a:buSzPts val="2800"/>
              <a:buChar char="•"/>
            </a:pPr>
            <a:r>
              <a:rPr lang="en-US" i="1" dirty="0"/>
              <a:t> Good test reports</a:t>
            </a:r>
            <a:endParaRPr dirty="0"/>
          </a:p>
          <a:p>
            <a:pPr marL="228600" lvl="0" indent="-228600" algn="l" rtl="0">
              <a:lnSpc>
                <a:spcPct val="90000"/>
              </a:lnSpc>
              <a:spcBef>
                <a:spcPts val="1000"/>
              </a:spcBef>
              <a:spcAft>
                <a:spcPts val="0"/>
              </a:spcAft>
              <a:buClr>
                <a:schemeClr val="dk1"/>
              </a:buClr>
              <a:buSzPts val="2800"/>
              <a:buChar char="•"/>
            </a:pPr>
            <a:r>
              <a:rPr lang="en-US" i="1" dirty="0"/>
              <a:t> CI support</a:t>
            </a:r>
            <a:endParaRPr dirty="0"/>
          </a:p>
          <a:p>
            <a:pPr marL="228600" lvl="0" indent="-228600" algn="l" rtl="0">
              <a:lnSpc>
                <a:spcPct val="90000"/>
              </a:lnSpc>
              <a:spcBef>
                <a:spcPts val="1000"/>
              </a:spcBef>
              <a:spcAft>
                <a:spcPts val="0"/>
              </a:spcAft>
              <a:buClr>
                <a:schemeClr val="dk1"/>
              </a:buClr>
              <a:buSzPts val="2800"/>
              <a:buChar char="•"/>
            </a:pPr>
            <a:r>
              <a:rPr lang="en-US" i="1" dirty="0"/>
              <a:t> Level of programming skills required</a:t>
            </a:r>
            <a:endParaRPr dirty="0"/>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116</TotalTime>
  <Words>629</Words>
  <Application>Microsoft Office PowerPoint</Application>
  <PresentationFormat>Widescreen</PresentationFormat>
  <Paragraphs>88</Paragraphs>
  <Slides>10</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Rockwell</vt:lpstr>
      <vt:lpstr>Wingdings</vt:lpstr>
      <vt:lpstr>Atlas</vt:lpstr>
      <vt:lpstr>Office Theme</vt:lpstr>
      <vt:lpstr>MTAS Automation Testing</vt:lpstr>
      <vt:lpstr>TOPICS</vt:lpstr>
      <vt:lpstr>API TEST LAYER</vt:lpstr>
      <vt:lpstr>TEST AUTOMATION FRAMEWORKS</vt:lpstr>
      <vt:lpstr>ZERO CODE</vt:lpstr>
      <vt:lpstr>REST ASSURE</vt:lpstr>
      <vt:lpstr>JMETER</vt:lpstr>
      <vt:lpstr>CITRUS</vt:lpstr>
      <vt:lpstr>HOW TO CHOOSE  FRAMEWORK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MTAS Automation Testing</dc:title>
  <dc:creator>cathy zhou</dc:creator>
  <cp:lastModifiedBy>cathy zhou</cp:lastModifiedBy>
  <cp:revision>4</cp:revision>
  <dcterms:created xsi:type="dcterms:W3CDTF">2019-11-12T02:09:04Z</dcterms:created>
  <dcterms:modified xsi:type="dcterms:W3CDTF">2019-11-12T23:17:18Z</dcterms:modified>
</cp:coreProperties>
</file>