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rkdownguide.org/cheat-sheet/" TargetMode="External" /><Relationship Id="rId3" Type="http://schemas.openxmlformats.org/officeDocument/2006/relationships/hyperlink" Target="https://daringfireball.net/projects/markdown/syntax" TargetMode="External" /><Relationship Id="rId4" Type="http://schemas.openxmlformats.org/officeDocument/2006/relationships/hyperlink" Target="https://dillinger.io/" TargetMode="External" /><Relationship Id="rId5" Type="http://schemas.openxmlformats.org/officeDocument/2006/relationships/hyperlink" Target="https://markdown-here.com/livedemo.html" TargetMode="External" /><Relationship Id="rId6" Type="http://schemas.openxmlformats.org/officeDocument/2006/relationships/hyperlink" Target="http://www.tablesgenerator.com/markdown_tables" TargetMode="External" /><Relationship Id="rId7" Type="http://schemas.openxmlformats.org/officeDocument/2006/relationships/hyperlink" Target="https://www.rstudio.com/resources/cheatsheets/" TargetMode="External" /><Relationship Id="rId8" Type="http://schemas.openxmlformats.org/officeDocument/2006/relationships/hyperlink" Target="https://loremipsum.io/generator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YAML" TargetMode="External" /><Relationship Id="rId3" Type="http://schemas.openxmlformats.org/officeDocument/2006/relationships/hyperlink" Target="https://pandoc.org/MANUAL.pdf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ibtex.org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styles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isportela/R_Training" TargetMode="External" /><Relationship Id="rId3" Type="http://schemas.openxmlformats.org/officeDocument/2006/relationships/hyperlink" Target="https://rstudio.cloud/spaces/100541/join?access_code=znpd9DEjghnfbdj%2FvHVjuOTQA0gjkVIDI1xbQXIC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installing.html" TargetMode="External" /><Relationship Id="rId3" Type="http://schemas.openxmlformats.org/officeDocument/2006/relationships/hyperlink" Target="https://yihui.name/tinytex/" TargetMode="External" /><Relationship Id="rId4" Type="http://schemas.openxmlformats.org/officeDocument/2006/relationships/hyperlink" Target="https://miktex.org/download" TargetMode="External" /><Relationship Id="rId5" Type="http://schemas.openxmlformats.org/officeDocument/2006/relationships/hyperlink" Target="https://tug.org/mactex/" TargetMode="External" /><Relationship Id="rId6" Type="http://schemas.openxmlformats.org/officeDocument/2006/relationships/hyperlink" Target="https://www.sumatrapdfreader.org/download-free-pdf-viewer.html" TargetMode="External" /><Relationship Id="rId7" Type="http://schemas.openxmlformats.org/officeDocument/2006/relationships/hyperlink" Target="https://skim-app.sourceforge.io/" TargetMode="External" /><Relationship Id="rId8" Type="http://schemas.openxmlformats.org/officeDocument/2006/relationships/hyperlink" Target="https://www.markdownguide.org/" TargetMode="External" /><Relationship Id="rId9" Type="http://schemas.openxmlformats.org/officeDocument/2006/relationships/hyperlink" Target="https://rmarkdown.rstudio.com/lesson-1.html" TargetMode="External" /><Relationship Id="rId10" Type="http://schemas.openxmlformats.org/officeDocument/2006/relationships/hyperlink" Target="https://bookdown.org/yihui/rmarkdow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files.kff.org/attachment/Report-Employer-Health-Benefits-Annual-Survey-2017" TargetMode="External" /><Relationship Id="rId3" Type="http://schemas.openxmlformats.org/officeDocument/2006/relationships/hyperlink" Target="https://www.collabra.org/articles/10.1525/collabra.71/galley/82/download/" TargetMode="External" /><Relationship Id="rId4" Type="http://schemas.openxmlformats.org/officeDocument/2006/relationships/hyperlink" Target="https://bookdown.org/yihui/rmarkdown/" TargetMode="External" /><Relationship Id="rId5" Type="http://schemas.openxmlformats.org/officeDocument/2006/relationships/hyperlink" Target="https://robjhyndman.com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iterate_programming" TargetMode="External" /><Relationship Id="rId3" Type="http://schemas.openxmlformats.org/officeDocument/2006/relationships/hyperlink" Target="https://en.wikipedia.org/wiki/Literate_programming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" TargetMode="External" /><Relationship Id="rId3" Type="http://schemas.openxmlformats.org/officeDocument/2006/relationships/hyperlink" Target="https://pandoc.org/try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Markdown" TargetMode="External" /><Relationship Id="rId3" Type="http://schemas.openxmlformats.org/officeDocument/2006/relationships/hyperlink" Target="https://typora.io/" TargetMode="External" /><Relationship Id="rId4" Type="http://schemas.openxmlformats.org/officeDocument/2006/relationships/hyperlink" Target="http://25.io/mou/" TargetMode="External" /><Relationship Id="rId5" Type="http://schemas.openxmlformats.org/officeDocument/2006/relationships/hyperlink" Target="https://draftin.com/" TargetMode="External" /><Relationship Id="rId6" Type="http://schemas.openxmlformats.org/officeDocument/2006/relationships/hyperlink" Target="https://atom.io/" TargetMode="External" /><Relationship Id="rId7" Type="http://schemas.openxmlformats.org/officeDocument/2006/relationships/hyperlink" Target="https://www.sublimetext.com/" TargetMode="External" /><Relationship Id="rId8" Type="http://schemas.openxmlformats.org/officeDocument/2006/relationships/hyperlink" Target="https://rstudio.com/" TargetMode="External" /><Relationship Id="rId9" Type="http://schemas.openxmlformats.org/officeDocument/2006/relationships/hyperlink" Target="https://github.com/" TargetMode="External" /><Relationship Id="rId10" Type="http://schemas.openxmlformats.org/officeDocument/2006/relationships/hyperlink" Target="https://www.reddit.com/" TargetMode="External" /><Relationship Id="rId11" Type="http://schemas.openxmlformats.org/officeDocument/2006/relationships/hyperlink" Target="https://stackexchange.com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Applied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School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LITERATE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br/>
            <a:br/>
            <a:r>
              <a:rPr/>
              <a:t>Miguel</a:t>
            </a:r>
            <a:r>
              <a:rPr/>
              <a:t> </a:t>
            </a:r>
            <a:r>
              <a:rPr/>
              <a:t>Portela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create structured lists</a:t>
            </a:r>
          </a:p>
          <a:p>
            <a:pPr lvl="0" indent="0">
              <a:buNone/>
            </a:pPr>
            <a:r>
              <a:rPr>
                <a:latin typeface="Courier"/>
              </a:rPr>
              <a:t>- Point 1
  - Point 12
- Point 2
  - Point 21</a:t>
            </a:r>
          </a:p>
          <a:p>
            <a:pPr lvl="1"/>
            <a:r>
              <a:rPr/>
              <a:t>insert links to text. Simply write</a:t>
            </a:r>
          </a:p>
          <a:p>
            <a:pPr lvl="0" indent="0">
              <a:buNone/>
            </a:pPr>
            <a:r>
              <a:rPr>
                <a:latin typeface="Courier"/>
              </a:rPr>
              <a:t>[text](url)</a:t>
            </a:r>
          </a:p>
          <a:p>
            <a:pPr lvl="1"/>
            <a:r>
              <a:rPr/>
              <a:t>insert images</a:t>
            </a:r>
          </a:p>
          <a:p>
            <a:pPr lvl="0" indent="0">
              <a:buNone/>
            </a:pPr>
            <a:r>
              <a:rPr>
                <a:latin typeface="Courier"/>
              </a:rPr>
              <a:t>![text](file "Description")</a:t>
            </a:r>
          </a:p>
          <a:p>
            <a:pPr lvl="1"/>
            <a:r>
              <a:rPr/>
              <a:t>You can add tables</a:t>
            </a:r>
          </a:p>
          <a:p>
            <a:pPr lvl="1"/>
            <a:r>
              <a:rPr/>
              <a:t>and even references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Markdown documents are highly flexible because they can incorporate other languages</a:t>
                </a:r>
              </a:p>
              <a:p>
                <a:pPr lvl="1"/>
                <a:r>
                  <a:rPr/>
                  <a:t>An example is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t>X</m:t>
                    </m:r>
                  </m:oMath>
                </a14:m>
                <a:r>
                  <a:rPr/>
                  <a:t>. To add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t>X</m:t>
                    </m:r>
                  </m:oMath>
                </a14:m>
                <a:r>
                  <a:rPr/>
                  <a:t> code you need to enclose it in “$” If you write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$a^2+b^2=c^2$</a:t>
                </a:r>
              </a:p>
              <a:p>
                <a:pPr lvl="0" marL="0" indent="0">
                  <a:buNone/>
                </a:pPr>
                <a:r>
                  <a:rPr/>
                  <a:t>you will see 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Markdown also accepts raw HTML code</a:t>
                </a:r>
              </a:p>
              <a:p>
                <a:pPr lvl="1"/>
                <a:r>
                  <a:rPr/>
                  <a:t>You can incorporate code from other languages (eg: Python, Java, R, Stata, etc)</a:t>
                </a:r>
              </a:p>
              <a:p>
                <a:pPr lvl="1"/>
                <a:r>
                  <a:rPr/>
                  <a:t>This is typically done in a “code fence”: lines with three or more backticks or tildes inserted before and after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find a quick guide for syntax </a:t>
            </a:r>
            <a:r>
              <a:rPr b="1">
                <a:hlinkClick r:id="rId2"/>
              </a:rPr>
              <a:t>here</a:t>
            </a:r>
            <a:r>
              <a:rPr/>
              <a:t> or more detailed information </a:t>
            </a:r>
            <a:r>
              <a:rPr b="1">
                <a:hlinkClick r:id="rId3"/>
              </a:rPr>
              <a:t>here</a:t>
            </a:r>
          </a:p>
          <a:p>
            <a:pPr lvl="1"/>
            <a:r>
              <a:rPr/>
              <a:t>To get an idea how Markdown works you can use an online editor such as </a:t>
            </a:r>
            <a:r>
              <a:rPr b="1">
                <a:hlinkClick r:id="rId4"/>
              </a:rPr>
              <a:t>Dillinger</a:t>
            </a:r>
            <a:r>
              <a:rPr/>
              <a:t> or </a:t>
            </a:r>
            <a:r>
              <a:rPr b="1">
                <a:hlinkClick r:id="rId5"/>
              </a:rPr>
              <a:t>Markdown here</a:t>
            </a:r>
          </a:p>
          <a:p>
            <a:pPr lvl="1"/>
            <a:r>
              <a:rPr/>
              <a:t>and if you need to create tables you can use </a:t>
            </a:r>
            <a:r>
              <a:rPr b="1">
                <a:hlinkClick r:id="rId6"/>
              </a:rPr>
              <a:t>this</a:t>
            </a:r>
            <a:r>
              <a:rPr/>
              <a:t> great online tool</a:t>
            </a:r>
          </a:p>
          <a:p>
            <a:pPr lvl="1"/>
            <a:r>
              <a:rPr/>
              <a:t>You can use the </a:t>
            </a:r>
            <a:r>
              <a:rPr>
                <a:hlinkClick r:id="rId7"/>
              </a:rPr>
              <a:t>Cheat sheets</a:t>
            </a:r>
            <a:r>
              <a:rPr/>
              <a:t> - also available via the Help menu in RStudio</a:t>
            </a:r>
          </a:p>
          <a:p>
            <a:pPr lvl="1"/>
            <a:r>
              <a:rPr/>
              <a:t>For the exercises explore the random text generator </a:t>
            </a:r>
            <a:r>
              <a:rPr>
                <a:hlinkClick r:id="rId8"/>
              </a:rPr>
              <a:t>Lorem ipsum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add a title, author and date as metadata. Simply start the document as</a:t>
            </a:r>
          </a:p>
          <a:p>
            <a:pPr lvl="0" indent="0">
              <a:buNone/>
            </a:pPr>
            <a:r>
              <a:rPr>
                <a:latin typeface="Courier"/>
              </a:rPr>
              <a:t>% Fill in title
% Fill in Name
% 23 January 2019</a:t>
            </a:r>
          </a:p>
          <a:p>
            <a:pPr lvl="1"/>
            <a:r>
              <a:rPr/>
              <a:t>Or you can use the </a:t>
            </a:r>
            <a:r>
              <a:rPr b="1">
                <a:hlinkClick r:id="rId2"/>
              </a:rPr>
              <a:t>YAML</a:t>
            </a:r>
            <a:r>
              <a:rPr/>
              <a:t> format. See </a:t>
            </a:r>
            <a:r>
              <a:rPr b="1">
                <a:hlinkClick r:id="rId3"/>
              </a:rPr>
              <a:t>Pandoc User’s Guide</a:t>
            </a:r>
            <a:r>
              <a:rPr/>
              <a:t> for more info. To add title, author and date place at the top of the document</a:t>
            </a:r>
          </a:p>
          <a:p>
            <a:pPr lvl="0" indent="0">
              <a:buNone/>
            </a:pPr>
            <a:r>
              <a:rPr>
                <a:latin typeface="Courier"/>
              </a:rPr>
              <a:t>---
title: Fill in title
author: Fill in name
date: 23 January 2019
---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pdf_document</a:t>
            </a:r>
          </a:p>
          <a:p>
            <a:pPr lvl="1"/>
            <a:r>
              <a:rPr>
                <a:latin typeface="Courier"/>
              </a:rPr>
              <a:t>html_document</a:t>
            </a:r>
          </a:p>
          <a:p>
            <a:pPr lvl="1"/>
            <a:r>
              <a:rPr>
                <a:latin typeface="Courier"/>
              </a:rPr>
              <a:t>word_document</a:t>
            </a:r>
          </a:p>
          <a:p>
            <a:pPr lvl="1"/>
            <a:r>
              <a:rPr>
                <a:latin typeface="Courier"/>
              </a:rPr>
              <a:t>beamer_presentation</a:t>
            </a:r>
          </a:p>
          <a:p>
            <a:pPr lvl="1"/>
            <a:r>
              <a:rPr>
                <a:latin typeface="Courier"/>
              </a:rPr>
              <a:t>ioslides_presentation</a:t>
            </a:r>
          </a:p>
          <a:p>
            <a:pPr lvl="1"/>
            <a:r>
              <a:rPr>
                <a:latin typeface="Courier"/>
              </a:rPr>
              <a:t>powerpoint_presentation</a:t>
            </a:r>
          </a:p>
          <a:p>
            <a:pPr lvl="0" indent="0">
              <a:buNone/>
            </a:pPr>
            <a:r>
              <a:rPr>
                <a:latin typeface="Courier"/>
              </a:rPr>
              <a:t>---
title: Fill in title
author: Fill in name
date: 23 January 2019
output:
  pdf_document:
    toc: true
---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is possible to add citations from a </a:t>
            </a:r>
            <a:r>
              <a:rPr b="1">
                <a:hlinkClick r:id="rId2"/>
              </a:rPr>
              <a:t>bibtex</a:t>
            </a:r>
            <a:r>
              <a:rPr/>
              <a:t> file</a:t>
            </a:r>
          </a:p>
          <a:p>
            <a:pPr lvl="1"/>
            <a:r>
              <a:rPr/>
              <a:t>place the “bib” file (say “references.bib”) in the working folder</a:t>
            </a:r>
          </a:p>
          <a:p>
            <a:pPr lvl="1"/>
            <a:r>
              <a:rPr/>
              <a:t>modify the YAML by adding a line pointing to the bib file</a:t>
            </a:r>
          </a:p>
          <a:p>
            <a:pPr lvl="0" indent="0">
              <a:buNone/>
            </a:pPr>
            <a:r>
              <a:rPr>
                <a:latin typeface="Courier"/>
              </a:rPr>
              <a:t>bibliography: references.bib</a:t>
            </a:r>
          </a:p>
          <a:p>
            <a:pPr lvl="1"/>
            <a:r>
              <a:rPr/>
              <a:t>At the bottom of the document add a line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## References</a:t>
            </a:r>
          </a:p>
          <a:p>
            <a:pPr lvl="1"/>
            <a:r>
              <a:rPr/>
              <a:t>use the syntax [@key] to identify the reference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use:</a:t>
            </a:r>
            <a:r>
              <a:rPr/>
              <a:t> </a:t>
            </a:r>
            <a:r>
              <a:rPr/>
              <a:t>customizing</a:t>
            </a:r>
            <a:r>
              <a:rPr/>
              <a:t> </a:t>
            </a: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default style for citations is the Chicago Manual of Style author-date format.</a:t>
            </a:r>
          </a:p>
          <a:p>
            <a:pPr lvl="1"/>
            <a:r>
              <a:rPr/>
              <a:t>But you can use any style available in Citation Style Language (CSL) in the </a:t>
            </a:r>
            <a:r>
              <a:rPr>
                <a:hlinkClick r:id="rId2"/>
              </a:rPr>
              <a:t>Zotero Style Repository</a:t>
            </a:r>
            <a:r>
              <a:rPr/>
              <a:t>.</a:t>
            </a:r>
          </a:p>
          <a:p>
            <a:pPr lvl="1"/>
            <a:r>
              <a:rPr/>
              <a:t>To change style download the “csl” file and add a reference to it in the YAML block. for example</a:t>
            </a:r>
          </a:p>
          <a:p>
            <a:pPr lvl="0" indent="0">
              <a:buNone/>
            </a:pPr>
            <a:r>
              <a:rPr>
                <a:solidFill>
                  <a:srgbClr val="4070A0"/>
                </a:solidFill>
                <a:latin typeface="Courier"/>
              </a:rPr>
              <a:t>---</a:t>
            </a:r>
            <a:br/>
            <a:r>
              <a:rPr>
                <a:latin typeface="Courier"/>
              </a:rPr>
              <a:t>title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Title of my presentation</a:t>
            </a:r>
            <a:br/>
            <a:r>
              <a:rPr>
                <a:latin typeface="Courier"/>
              </a:rPr>
              <a:t>author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My name</a:t>
            </a:r>
            <a:br/>
            <a:r>
              <a:rPr>
                <a:latin typeface="Courier"/>
              </a:rPr>
              <a:t>date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 January 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br/>
            <a:r>
              <a:rPr>
                <a:latin typeface="Courier"/>
              </a:rPr>
              <a:t>bibliography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references.bib</a:t>
            </a:r>
            <a:br/>
            <a:r>
              <a:rPr>
                <a:latin typeface="Courier"/>
              </a:rPr>
              <a:t>csl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thisstyle.csl</a:t>
            </a:r>
            <a:br/>
            <a:r>
              <a:rPr>
                <a:solidFill>
                  <a:srgbClr val="4070A0"/>
                </a:solidFill>
                <a:latin typeface="Courier"/>
              </a:rPr>
              <a:t>---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Further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LITERATE PROGRAMMING IN R MARKDOWN: GitHub repository</a:t>
            </a:r>
          </a:p>
          <a:p>
            <a:pPr lvl="1"/>
            <a:r>
              <a:rPr>
                <a:hlinkClick r:id="rId3"/>
              </a:rPr>
              <a:t>Project available in RStudio Cloud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>
                <a:hlinkClick r:id="rId2"/>
              </a:rPr>
              <a:t>Pandoc</a:t>
            </a:r>
          </a:p>
          <a:p>
            <a:pPr lvl="1">
              <a:buAutoNum type="arabicPeriod"/>
            </a:pPr>
            <a:r>
              <a:rPr/>
              <a:t>Latex</a:t>
            </a:r>
          </a:p>
          <a:p>
            <a:pPr lvl="1"/>
            <a:r>
              <a:rPr/>
              <a:t>You can install a lightweight Latex flavor: </a:t>
            </a:r>
            <a:r>
              <a:rPr>
                <a:hlinkClick r:id="rId3"/>
              </a:rPr>
              <a:t>TinyTex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 install.packages('tinytex')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tinytex::install_tinytex()  </a:t>
            </a:r>
          </a:p>
          <a:p>
            <a:pPr lvl="1"/>
            <a:r>
              <a:rPr/>
              <a:t>or a complete distribution: </a:t>
            </a:r>
            <a:r>
              <a:rPr>
                <a:hlinkClick r:id="rId4"/>
              </a:rPr>
              <a:t>MikTex</a:t>
            </a:r>
            <a:r>
              <a:rPr/>
              <a:t> or </a:t>
            </a:r>
            <a:r>
              <a:rPr>
                <a:hlinkClick r:id="rId5"/>
              </a:rPr>
              <a:t>MacTex</a:t>
            </a:r>
          </a:p>
          <a:p>
            <a:pPr lvl="1">
              <a:buAutoNum startAt="3" type="arabicPeriod"/>
            </a:pPr>
            <a:r>
              <a:rPr>
                <a:hlinkClick r:id="rId6"/>
              </a:rPr>
              <a:t>Sumatra PDF</a:t>
            </a:r>
            <a:r>
              <a:rPr/>
              <a:t> or </a:t>
            </a:r>
            <a:r>
              <a:rPr>
                <a:hlinkClick r:id="rId7"/>
              </a:rPr>
              <a:t>Skim</a:t>
            </a:r>
          </a:p>
          <a:p>
            <a:pPr lvl="1">
              <a:buAutoNum startAt="3" type="arabicPeriod"/>
            </a:pPr>
            <a:r>
              <a:rPr/>
              <a:t>Markdown references</a:t>
            </a:r>
          </a:p>
          <a:p>
            <a:pPr lvl="1"/>
            <a:r>
              <a:rPr>
                <a:hlinkClick r:id="rId8"/>
              </a:rPr>
              <a:t>Markdown Guide</a:t>
            </a:r>
          </a:p>
          <a:p>
            <a:pPr lvl="1"/>
            <a:r>
              <a:rPr>
                <a:hlinkClick r:id="rId9"/>
              </a:rPr>
              <a:t>R Markdown - Get Started</a:t>
            </a:r>
          </a:p>
          <a:p>
            <a:pPr lvl="1"/>
            <a:r>
              <a:rPr>
                <a:hlinkClick r:id="rId10"/>
              </a:rPr>
              <a:t>R Rarkdown: The definitive guide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write a report</a:t>
            </a:r>
          </a:p>
          <a:p>
            <a:pPr lvl="1"/>
            <a:r>
              <a:rPr/>
              <a:t>Claxton, G., Rae, M., Long, M., Damico, A., Foster, G. and Whitmore, H., 2017. </a:t>
            </a:r>
            <a:r>
              <a:rPr>
                <a:hlinkClick r:id="rId2"/>
              </a:rPr>
              <a:t>2017 Employer Health Benefits Survey</a:t>
            </a:r>
            <a:r>
              <a:rPr/>
              <a:t>. </a:t>
            </a:r>
            <a:r>
              <a:rPr i="1"/>
              <a:t>Kaiser Family Foundation and Health Research &amp; Educational Trust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a paper</a:t>
            </a:r>
          </a:p>
          <a:p>
            <a:pPr lvl="1"/>
            <a:r>
              <a:rPr/>
              <a:t>Hartgerink, C. H. J., Wicherts, J. M., &amp; van Assen, M. A. L. M. (2017). </a:t>
            </a:r>
            <a:r>
              <a:rPr>
                <a:hlinkClick r:id="rId3"/>
              </a:rPr>
              <a:t>Too Good to be False: Nonsignificant Results Revisited</a:t>
            </a:r>
            <a:r>
              <a:rPr/>
              <a:t>. </a:t>
            </a:r>
            <a:r>
              <a:rPr i="1"/>
              <a:t>Collabra: Psychology</a:t>
            </a:r>
            <a:r>
              <a:rPr/>
              <a:t>, 3(1), 9.</a:t>
            </a:r>
          </a:p>
          <a:p>
            <a:pPr lvl="0" marL="0" indent="0">
              <a:buNone/>
            </a:pPr>
            <a:r>
              <a:rPr/>
              <a:t>edit a book</a:t>
            </a:r>
          </a:p>
          <a:p>
            <a:pPr lvl="1"/>
            <a:r>
              <a:rPr/>
              <a:t>Xie, Y., Allaire, J.J. and Grolemund, G., 2018. </a:t>
            </a:r>
            <a:r>
              <a:rPr i="1">
                <a:hlinkClick r:id="rId4"/>
              </a:rPr>
              <a:t>R Markdown: The Definitive Guide</a:t>
            </a:r>
            <a:r>
              <a:rPr/>
              <a:t>. CRC Press.</a:t>
            </a:r>
          </a:p>
          <a:p>
            <a:pPr lvl="0" marL="0" indent="0">
              <a:buNone/>
            </a:pPr>
            <a:r>
              <a:rPr/>
              <a:t>or build your website</a:t>
            </a:r>
          </a:p>
          <a:p>
            <a:pPr lvl="1"/>
            <a:r>
              <a:rPr>
                <a:hlinkClick r:id="rId5"/>
              </a:rPr>
              <a:t>Rob J Hyndman’s website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</a:t>
            </a:r>
            <a:r>
              <a:rPr b="1">
                <a:hlinkClick r:id="rId2"/>
              </a:rPr>
              <a:t>Literate programming</a:t>
            </a:r>
            <a:r>
              <a:rPr>
                <a:hlinkClick r:id="rId3"/>
              </a:rPr>
              <a:t>?</a:t>
            </a:r>
          </a:p>
          <a:p>
            <a:pPr lvl="0" marL="1270000" indent="0">
              <a:buNone/>
            </a:pPr>
            <a:r>
              <a:rPr sz="2000"/>
              <a:t>Literate programming refers to melding a descriptive narrative and computer code into a single document, from which both human-friendly documentation and computer readable files can be created</a:t>
            </a:r>
          </a:p>
          <a:p>
            <a:pPr lvl="1"/>
            <a:r>
              <a:rPr/>
              <a:t>Your work should be transparent, easy to update, easy to maintain, and easy to replicate</a:t>
            </a:r>
          </a:p>
          <a:p>
            <a:pPr lvl="1"/>
            <a:r>
              <a:rPr/>
              <a:t>Data analysis requires reproducibility of results</a:t>
            </a:r>
          </a:p>
          <a:p>
            <a:pPr lvl="1"/>
            <a:r>
              <a:rPr/>
              <a:t>Useful for teaching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Preliminaries:</a:t>
            </a:r>
            <a:r>
              <a:rPr/>
              <a:t> </a:t>
            </a:r>
            <a:r>
              <a:rPr/>
              <a:t>Pandoc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>
                    <a:hlinkClick r:id="rId2"/>
                  </a:rPr>
                  <a:t>Pandoc</a:t>
                </a:r>
                <a:r>
                  <a:rPr/>
                  <a:t> is a command line tool to convert across different document formats. Try it online </a:t>
                </a:r>
                <a:r>
                  <a:rPr b="1">
                    <a:hlinkClick r:id="rId3"/>
                  </a:rPr>
                  <a:t>here</a:t>
                </a:r>
              </a:p>
              <a:p>
                <a:pPr lvl="1"/>
                <a:r>
                  <a:rPr/>
                  <a:t>It supports many formats such as Markdown, HTML, docx, pdf,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t>X</m:t>
                    </m:r>
                  </m:oMath>
                </a14:m>
                <a:r>
                  <a:rPr/>
                  <a:t>, etc</a:t>
                </a:r>
              </a:p>
              <a:p>
                <a:pPr lvl="1"/>
                <a:r>
                  <a:rPr/>
                  <a:t>It is simple to use: to convert the file </a:t>
                </a:r>
                <a:r>
                  <a:rPr i="1"/>
                  <a:t>example1.md</a:t>
                </a:r>
                <a:r>
                  <a:rPr/>
                  <a:t> to</a:t>
                </a:r>
              </a:p>
              <a:p>
                <a:pPr lvl="2"/>
                <a:r>
                  <a:rPr/>
                  <a:t>HTML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pandoc -s example1.md -o example1.html</a:t>
                </a:r>
              </a:p>
              <a:p>
                <a:pPr lvl="2"/>
                <a:r>
                  <a:rPr/>
                  <a:t>PDF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pandoc -s example1.md -o example1.pdf</a:t>
                </a:r>
              </a:p>
              <a:p>
                <a:pPr lvl="2"/>
                <a:r>
                  <a:rPr/>
                  <a:t>docx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pandoc -s example1.md -o example1.pdf</a:t>
                </a:r>
              </a:p>
              <a:p>
                <a:pPr lvl="1"/>
                <a:r>
                  <a:rPr/>
                  <a:t>Note: </a:t>
                </a:r>
                <a:r>
                  <a:rPr>
                    <a:latin typeface="Courier"/>
                  </a:rPr>
                  <a:t>-s</a:t>
                </a:r>
                <a:r>
                  <a:rPr/>
                  <a:t> stands for source and </a:t>
                </a:r>
                <a:r>
                  <a:rPr>
                    <a:latin typeface="Courier"/>
                  </a:rPr>
                  <a:t>-o</a:t>
                </a:r>
                <a:r>
                  <a:rPr/>
                  <a:t> for output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Preliminaries: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>
                <a:hlinkClick r:id="rId2"/>
              </a:rPr>
              <a:t>Markdown</a:t>
            </a:r>
            <a:r>
              <a:rPr/>
              <a:t> is a lightweight markup language with plain text formatting syntax that was invented by John Gruber</a:t>
            </a:r>
          </a:p>
          <a:p>
            <a:pPr lvl="1"/>
            <a:r>
              <a:rPr/>
              <a:t>There are several “flavors” of Markdown</a:t>
            </a:r>
          </a:p>
          <a:p>
            <a:pPr lvl="1"/>
            <a:r>
              <a:rPr/>
              <a:t>Markdown files can be created in any text editor</a:t>
            </a:r>
          </a:p>
          <a:p>
            <a:pPr lvl="1"/>
            <a:r>
              <a:rPr/>
              <a:t>and can be easily converted to other formats</a:t>
            </a:r>
          </a:p>
          <a:p>
            <a:pPr lvl="1"/>
            <a:r>
              <a:rPr/>
              <a:t>They are text files usually with the extension “.md”</a:t>
            </a:r>
          </a:p>
          <a:p>
            <a:pPr lvl="1"/>
            <a:r>
              <a:rPr/>
              <a:t>There are many editors specific for Markdown (eg: </a:t>
            </a:r>
            <a:r>
              <a:rPr b="1">
                <a:hlinkClick r:id="rId3"/>
              </a:rPr>
              <a:t>Typora</a:t>
            </a:r>
            <a:r>
              <a:rPr/>
              <a:t>, </a:t>
            </a:r>
            <a:r>
              <a:rPr b="1">
                <a:hlinkClick r:id="rId4"/>
              </a:rPr>
              <a:t>Mou</a:t>
            </a:r>
            <a:r>
              <a:rPr/>
              <a:t>, </a:t>
            </a:r>
            <a:r>
              <a:rPr b="1">
                <a:hlinkClick r:id="rId5"/>
              </a:rPr>
              <a:t>Draft</a:t>
            </a:r>
            <a:r>
              <a:rPr/>
              <a:t>, etc) but you can use general editors (eg: </a:t>
            </a:r>
            <a:r>
              <a:rPr b="1">
                <a:hlinkClick r:id="rId6"/>
              </a:rPr>
              <a:t>Atom</a:t>
            </a:r>
            <a:r>
              <a:rPr/>
              <a:t>, </a:t>
            </a:r>
            <a:r>
              <a:rPr b="1">
                <a:hlinkClick r:id="rId7"/>
              </a:rPr>
              <a:t>Sublime Text</a:t>
            </a:r>
            <a:r>
              <a:rPr/>
              <a:t> or </a:t>
            </a:r>
            <a:r>
              <a:rPr b="1">
                <a:hlinkClick r:id="rId8"/>
              </a:rPr>
              <a:t>RStudio</a:t>
            </a:r>
            <a:r>
              <a:rPr/>
              <a:t>)</a:t>
            </a:r>
          </a:p>
          <a:p>
            <a:pPr lvl="1"/>
            <a:r>
              <a:rPr/>
              <a:t>Used in popular sites such as </a:t>
            </a:r>
            <a:r>
              <a:rPr b="1">
                <a:hlinkClick r:id="rId9"/>
              </a:rPr>
              <a:t>GitHub</a:t>
            </a:r>
            <a:r>
              <a:rPr/>
              <a:t>, </a:t>
            </a:r>
            <a:r>
              <a:rPr b="1">
                <a:hlinkClick r:id="rId10"/>
              </a:rPr>
              <a:t>Reddit</a:t>
            </a:r>
            <a:r>
              <a:rPr/>
              <a:t>,</a:t>
            </a:r>
            <a:r>
              <a:rPr b="1">
                <a:hlinkClick r:id="rId11"/>
              </a:rPr>
              <a:t>Stack Exchange</a:t>
            </a:r>
            <a:r>
              <a:rPr/>
              <a:t>, etc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Metadata</a:t>
            </a:r>
            <a:r>
              <a:rPr/>
              <a:t>: written between a pair of three dashes </a:t>
            </a:r>
            <a:r>
              <a:rPr b="1">
                <a:latin typeface="Courier"/>
              </a:rPr>
              <a:t>---</a:t>
            </a:r>
          </a:p>
          <a:p>
            <a:pPr lvl="1">
              <a:buAutoNum type="arabicPeriod"/>
            </a:pPr>
            <a:r>
              <a:rPr b="1"/>
              <a:t>Text</a:t>
            </a:r>
            <a:r>
              <a:rPr/>
              <a:t>: regular text and math elements, plus tables, images and figures</a:t>
            </a:r>
          </a:p>
          <a:p>
            <a:pPr lvl="1">
              <a:buAutoNum type="arabicPeriod"/>
            </a:pPr>
            <a:r>
              <a:rPr b="1"/>
              <a:t>Code</a:t>
            </a:r>
            <a:r>
              <a:rPr/>
              <a:t>:</a:t>
            </a:r>
          </a:p>
          <a:p>
            <a:pPr lvl="1"/>
            <a:r>
              <a:rPr i="1"/>
              <a:t>inline R code</a:t>
            </a:r>
            <a:r>
              <a:rPr/>
              <a:t>: starts with </a:t>
            </a:r>
            <a:r>
              <a:rPr>
                <a:latin typeface="Courier"/>
              </a:rPr>
              <a:t>`r</a:t>
            </a:r>
            <a:r>
              <a:rPr/>
              <a:t> and ends with a backtick </a:t>
            </a:r>
            <a:r>
              <a:rPr>
                <a:latin typeface="Courier"/>
              </a:rPr>
              <a:t>`</a:t>
            </a:r>
          </a:p>
          <a:p>
            <a:pPr lvl="1"/>
            <a:r>
              <a:rPr i="1"/>
              <a:t>code chunk</a:t>
            </a:r>
            <a:r>
              <a:rPr/>
              <a:t>: starts with three backticks like </a:t>
            </a:r>
            <a:r>
              <a:rPr>
                <a:latin typeface="Courier"/>
              </a:rPr>
              <a:t>```{r}</a:t>
            </a:r>
            <a:r>
              <a:rPr/>
              <a:t> where </a:t>
            </a:r>
            <a:r>
              <a:rPr>
                <a:latin typeface="Courier"/>
              </a:rPr>
              <a:t>r</a:t>
            </a:r>
            <a:r>
              <a:rPr/>
              <a:t> indicates the language name and ends with three backticks </a:t>
            </a:r>
            <a:r>
              <a:rPr>
                <a:latin typeface="Courier"/>
              </a:rPr>
              <a:t>```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syntax: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Creating Headers</a:t>
            </a:r>
          </a:p>
          <a:p>
            <a:pPr lvl="0" indent="0">
              <a:buNone/>
            </a:pPr>
            <a:r>
              <a:rPr>
                <a:latin typeface="Courier"/>
              </a:rPr>
              <a:t>This is header 1
================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indent="0">
              <a:buNone/>
            </a:pPr>
            <a:r>
              <a:rPr>
                <a:latin typeface="Courier"/>
              </a:rPr>
              <a:t>Another header
--------------</a:t>
            </a:r>
          </a:p>
          <a:p>
            <a:pPr lvl="1"/>
            <a:r>
              <a:rPr/>
              <a:t>or headers with different levels</a:t>
            </a:r>
          </a:p>
          <a:p>
            <a:pPr lvl="0" indent="0">
              <a:buNone/>
            </a:pPr>
            <a:r>
              <a:rPr>
                <a:latin typeface="Courier"/>
              </a:rPr>
              <a:t># This is Header 1
...some text...
## And now Header 2
...more text...
### Finally Header 3
... and a little more text.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Emphasizing text</a:t>
            </a:r>
          </a:p>
          <a:p>
            <a:pPr lvl="0" indent="0">
              <a:buNone/>
            </a:pPr>
            <a:r>
              <a:rPr>
                <a:latin typeface="Courier"/>
              </a:rPr>
              <a:t>this is *Italic* but _this_ also works</a:t>
            </a:r>
          </a:p>
          <a:p>
            <a:pPr lvl="0" indent="0">
              <a:buNone/>
            </a:pPr>
            <a:r>
              <a:rPr>
                <a:latin typeface="Courier"/>
              </a:rPr>
              <a:t>this will write in **bold** but you can also __do this__</a:t>
            </a:r>
          </a:p>
          <a:p>
            <a:pPr lvl="0" indent="0">
              <a:buNone/>
            </a:pPr>
            <a:r>
              <a:rPr>
                <a:latin typeface="Courier"/>
              </a:rPr>
              <a:t>It is also possible to ~~Strikeout~~ text</a:t>
            </a:r>
          </a:p>
          <a:p>
            <a:pPr lvl="1"/>
            <a:r>
              <a:rPr/>
              <a:t>Creating unordered lists (use "*" “+” or “-”")</a:t>
            </a:r>
          </a:p>
          <a:p>
            <a:pPr lvl="0" indent="0">
              <a:buNone/>
            </a:pPr>
            <a:r>
              <a:rPr>
                <a:latin typeface="Courier"/>
              </a:rPr>
              <a:t>* Point 1
+ Point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Analysis School</dc:title>
  <dc:creator>Miguel Portela</dc:creator>
  <cp:keywords/>
  <dcterms:created xsi:type="dcterms:W3CDTF">2021-06-03T18:28:59Z</dcterms:created>
  <dcterms:modified xsi:type="dcterms:W3CDTF">2021-06-03T18:28:59Z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27 and 29, 2020</vt:lpwstr>
  </property>
  <property fmtid="{D5CDD505-2E9C-101B-9397-08002B2CF9AE}" pid="3" name="header-includes">
    <vt:lpwstr/>
  </property>
  <property fmtid="{D5CDD505-2E9C-101B-9397-08002B2CF9AE}" pid="4" name="institute">
    <vt:lpwstr>Universidade do Minho</vt:lpwstr>
  </property>
  <property fmtid="{D5CDD505-2E9C-101B-9397-08002B2CF9AE}" pid="5" name="output">
    <vt:lpwstr/>
  </property>
  <property fmtid="{D5CDD505-2E9C-101B-9397-08002B2CF9AE}" pid="6" name="subtitle">
    <vt:lpwstr>LITERATE PROGRAMMING IN R MARKDOWN</vt:lpwstr>
  </property>
  <property fmtid="{D5CDD505-2E9C-101B-9397-08002B2CF9AE}" pid="7" name="theme">
    <vt:lpwstr>Copenhagen</vt:lpwstr>
  </property>
</Properties>
</file>