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2" r:id="rId10"/>
    <p:sldId id="27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8" d="100"/>
          <a:sy n="88" d="100"/>
        </p:scale>
        <p:origin x="1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7F3DA2-3D7B-425F-AFB5-641B8221689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5B31D3F-F912-4895-B7D1-B04758AB9661}">
      <dgm:prSet/>
      <dgm:spPr/>
      <dgm:t>
        <a:bodyPr/>
        <a:lstStyle/>
        <a:p>
          <a:r>
            <a:rPr lang="en-US" b="1" dirty="0" err="1">
              <a:latin typeface="Minion Pro" panose="02040503050306020203" pitchFamily="18" charset="0"/>
            </a:rPr>
            <a:t>SunshinePerDay</a:t>
          </a:r>
          <a:r>
            <a:rPr lang="en-US" b="1" dirty="0"/>
            <a:t>: </a:t>
          </a:r>
          <a:r>
            <a:rPr lang="en-US" dirty="0"/>
            <a:t>The average number of hours of sunshine a city gets</a:t>
          </a:r>
        </a:p>
      </dgm:t>
    </dgm:pt>
    <dgm:pt modelId="{A1C6A08A-28EE-4A51-A68D-0E8921BE3581}" type="parTrans" cxnId="{39E0AC98-4676-47DB-AFAE-6AE77D9C8910}">
      <dgm:prSet/>
      <dgm:spPr/>
      <dgm:t>
        <a:bodyPr/>
        <a:lstStyle/>
        <a:p>
          <a:endParaRPr lang="en-US"/>
        </a:p>
      </dgm:t>
    </dgm:pt>
    <dgm:pt modelId="{37243713-B7BC-47D5-B6B0-CCD5A43442FF}" type="sibTrans" cxnId="{39E0AC98-4676-47DB-AFAE-6AE77D9C8910}">
      <dgm:prSet/>
      <dgm:spPr/>
      <dgm:t>
        <a:bodyPr/>
        <a:lstStyle/>
        <a:p>
          <a:endParaRPr lang="en-US"/>
        </a:p>
      </dgm:t>
    </dgm:pt>
    <dgm:pt modelId="{7700A4A8-CABC-4F8B-9F78-C4EE75B96FA3}">
      <dgm:prSet/>
      <dgm:spPr/>
      <dgm:t>
        <a:bodyPr/>
        <a:lstStyle/>
        <a:p>
          <a:r>
            <a:rPr lang="en-US" b="1"/>
            <a:t>obesity_levels: </a:t>
          </a:r>
          <a:r>
            <a:rPr lang="en-US"/>
            <a:t>Levels of obesity per country</a:t>
          </a:r>
        </a:p>
      </dgm:t>
    </dgm:pt>
    <dgm:pt modelId="{5B6B8CE5-1FAA-495B-BE6E-27940D76DAD6}" type="parTrans" cxnId="{596328D8-315F-488B-BBAD-6D4D4AE0B19B}">
      <dgm:prSet/>
      <dgm:spPr/>
      <dgm:t>
        <a:bodyPr/>
        <a:lstStyle/>
        <a:p>
          <a:endParaRPr lang="en-US"/>
        </a:p>
      </dgm:t>
    </dgm:pt>
    <dgm:pt modelId="{F609CBB6-0021-48BD-B06F-DF3445D9C8B6}" type="sibTrans" cxnId="{596328D8-315F-488B-BBAD-6D4D4AE0B19B}">
      <dgm:prSet/>
      <dgm:spPr/>
      <dgm:t>
        <a:bodyPr/>
        <a:lstStyle/>
        <a:p>
          <a:endParaRPr lang="en-US"/>
        </a:p>
      </dgm:t>
    </dgm:pt>
    <dgm:pt modelId="{B41C5BF6-6932-473B-8CB6-F86091453514}">
      <dgm:prSet/>
      <dgm:spPr/>
      <dgm:t>
        <a:bodyPr/>
        <a:lstStyle/>
        <a:p>
          <a:r>
            <a:rPr lang="en-US" b="1"/>
            <a:t>water_cost: </a:t>
          </a:r>
          <a:r>
            <a:rPr lang="en-US"/>
            <a:t>The accost of a bottle of water per city</a:t>
          </a:r>
        </a:p>
      </dgm:t>
    </dgm:pt>
    <dgm:pt modelId="{906FB9BA-F96A-445A-9A86-938BE2C1872F}" type="parTrans" cxnId="{603584DA-6A58-4A5F-AB00-49DCBA70E828}">
      <dgm:prSet/>
      <dgm:spPr/>
      <dgm:t>
        <a:bodyPr/>
        <a:lstStyle/>
        <a:p>
          <a:endParaRPr lang="en-US"/>
        </a:p>
      </dgm:t>
    </dgm:pt>
    <dgm:pt modelId="{EDBE4F98-9F87-47B3-B1EA-581AC16AF1C8}" type="sibTrans" cxnId="{603584DA-6A58-4A5F-AB00-49DCBA70E828}">
      <dgm:prSet/>
      <dgm:spPr/>
      <dgm:t>
        <a:bodyPr/>
        <a:lstStyle/>
        <a:p>
          <a:endParaRPr lang="en-US"/>
        </a:p>
      </dgm:t>
    </dgm:pt>
    <dgm:pt modelId="{494DFAF5-B903-48D3-A500-B18355F39AA5}">
      <dgm:prSet/>
      <dgm:spPr/>
      <dgm:t>
        <a:bodyPr/>
        <a:lstStyle/>
        <a:p>
          <a:r>
            <a:rPr lang="en-US" b="1"/>
            <a:t>outdoor_activity: </a:t>
          </a:r>
          <a:r>
            <a:rPr lang="en-US"/>
            <a:t> The number of outdoor activities a city has</a:t>
          </a:r>
        </a:p>
      </dgm:t>
    </dgm:pt>
    <dgm:pt modelId="{0CC2385A-42C2-48DD-B016-C8FC03719B9F}" type="parTrans" cxnId="{6DD8B0D7-76EE-42BE-A9E4-8C2385309A9B}">
      <dgm:prSet/>
      <dgm:spPr/>
      <dgm:t>
        <a:bodyPr/>
        <a:lstStyle/>
        <a:p>
          <a:endParaRPr lang="en-US"/>
        </a:p>
      </dgm:t>
    </dgm:pt>
    <dgm:pt modelId="{E91E900A-91DF-4A9D-928D-D5E1D395F5C9}" type="sibTrans" cxnId="{6DD8B0D7-76EE-42BE-A9E4-8C2385309A9B}">
      <dgm:prSet/>
      <dgm:spPr/>
      <dgm:t>
        <a:bodyPr/>
        <a:lstStyle/>
        <a:p>
          <a:endParaRPr lang="en-US"/>
        </a:p>
      </dgm:t>
    </dgm:pt>
    <dgm:pt modelId="{B83C42E6-B9DE-4239-8FC9-BE6C9F6BAAF4}">
      <dgm:prSet/>
      <dgm:spPr/>
      <dgm:t>
        <a:bodyPr/>
        <a:lstStyle/>
        <a:p>
          <a:r>
            <a:rPr lang="en-US" b="1" dirty="0" err="1"/>
            <a:t>WorkPerDay</a:t>
          </a:r>
          <a:r>
            <a:rPr lang="en-US" b="1" dirty="0"/>
            <a:t>: </a:t>
          </a:r>
          <a:r>
            <a:rPr lang="en-US" dirty="0"/>
            <a:t>The average number of hours individuals work per day in each city</a:t>
          </a:r>
        </a:p>
      </dgm:t>
    </dgm:pt>
    <dgm:pt modelId="{3318FED9-A3FA-4F8A-BF3E-2EE13DDA084E}" type="parTrans" cxnId="{D02098DC-7D28-410A-B391-E3AA55242397}">
      <dgm:prSet/>
      <dgm:spPr/>
      <dgm:t>
        <a:bodyPr/>
        <a:lstStyle/>
        <a:p>
          <a:endParaRPr lang="en-US"/>
        </a:p>
      </dgm:t>
    </dgm:pt>
    <dgm:pt modelId="{9853F158-D22D-4DD4-AC11-555D5BAE9265}" type="sibTrans" cxnId="{D02098DC-7D28-410A-B391-E3AA55242397}">
      <dgm:prSet/>
      <dgm:spPr/>
      <dgm:t>
        <a:bodyPr/>
        <a:lstStyle/>
        <a:p>
          <a:endParaRPr lang="en-US"/>
        </a:p>
      </dgm:t>
    </dgm:pt>
    <dgm:pt modelId="{74AA6C9D-4843-4AE4-9CBF-DCF2BD35A857}">
      <dgm:prSet/>
      <dgm:spPr/>
      <dgm:t>
        <a:bodyPr/>
        <a:lstStyle/>
        <a:p>
          <a:r>
            <a:rPr lang="en-US" b="1" dirty="0"/>
            <a:t>pollution: </a:t>
          </a:r>
          <a:r>
            <a:rPr lang="en-US" dirty="0"/>
            <a:t>The pollution index score per city</a:t>
          </a:r>
        </a:p>
      </dgm:t>
    </dgm:pt>
    <dgm:pt modelId="{87CD56D8-123E-414C-8FC5-AFCBEE9F19AB}" type="parTrans" cxnId="{36F2CCAF-51E8-472B-A780-20EAAF9E74CF}">
      <dgm:prSet/>
      <dgm:spPr/>
      <dgm:t>
        <a:bodyPr/>
        <a:lstStyle/>
        <a:p>
          <a:endParaRPr lang="en-US"/>
        </a:p>
      </dgm:t>
    </dgm:pt>
    <dgm:pt modelId="{BCE1E655-F635-4678-9B9D-9DB431EBE7A5}" type="sibTrans" cxnId="{36F2CCAF-51E8-472B-A780-20EAAF9E74CF}">
      <dgm:prSet/>
      <dgm:spPr/>
      <dgm:t>
        <a:bodyPr/>
        <a:lstStyle/>
        <a:p>
          <a:endParaRPr lang="en-US"/>
        </a:p>
      </dgm:t>
    </dgm:pt>
    <dgm:pt modelId="{81EEC10A-B148-4F38-B25D-FD2C56C7618B}">
      <dgm:prSet/>
      <dgm:spPr/>
      <dgm:t>
        <a:bodyPr/>
        <a:lstStyle/>
        <a:p>
          <a:r>
            <a:rPr lang="en-US" b="1" dirty="0" err="1"/>
            <a:t>life_expectancy</a:t>
          </a:r>
          <a:r>
            <a:rPr lang="en-US" b="1" dirty="0"/>
            <a:t>: </a:t>
          </a:r>
          <a:r>
            <a:rPr lang="en-US" dirty="0"/>
            <a:t>The life expectancy in years per country.</a:t>
          </a:r>
        </a:p>
      </dgm:t>
    </dgm:pt>
    <dgm:pt modelId="{D5019DDA-6472-4496-8CE8-07421547722D}" type="parTrans" cxnId="{74F8D873-38AF-4C79-AADA-719F0390E3E0}">
      <dgm:prSet/>
      <dgm:spPr/>
      <dgm:t>
        <a:bodyPr/>
        <a:lstStyle/>
        <a:p>
          <a:endParaRPr lang="en-US"/>
        </a:p>
      </dgm:t>
    </dgm:pt>
    <dgm:pt modelId="{AAFCDD75-A814-4D4C-938F-6702CC544DB2}" type="sibTrans" cxnId="{74F8D873-38AF-4C79-AADA-719F0390E3E0}">
      <dgm:prSet/>
      <dgm:spPr/>
      <dgm:t>
        <a:bodyPr/>
        <a:lstStyle/>
        <a:p>
          <a:endParaRPr lang="en-US"/>
        </a:p>
      </dgm:t>
    </dgm:pt>
    <dgm:pt modelId="{36BE8072-BE01-4261-836D-D36FDC2A63E5}" type="pres">
      <dgm:prSet presAssocID="{637F3DA2-3D7B-425F-AFB5-641B8221689B}" presName="linear" presStyleCnt="0">
        <dgm:presLayoutVars>
          <dgm:animLvl val="lvl"/>
          <dgm:resizeHandles val="exact"/>
        </dgm:presLayoutVars>
      </dgm:prSet>
      <dgm:spPr/>
    </dgm:pt>
    <dgm:pt modelId="{A12E32D2-F0DF-413C-A1C1-EC675AC3A39C}" type="pres">
      <dgm:prSet presAssocID="{E5B31D3F-F912-4895-B7D1-B04758AB9661}" presName="parentText" presStyleLbl="node1" presStyleIdx="0" presStyleCnt="7">
        <dgm:presLayoutVars>
          <dgm:chMax val="0"/>
          <dgm:bulletEnabled val="1"/>
        </dgm:presLayoutVars>
      </dgm:prSet>
      <dgm:spPr/>
    </dgm:pt>
    <dgm:pt modelId="{DB8F1B93-09A8-4BA9-9139-75DD6C56DAE4}" type="pres">
      <dgm:prSet presAssocID="{37243713-B7BC-47D5-B6B0-CCD5A43442FF}" presName="spacer" presStyleCnt="0"/>
      <dgm:spPr/>
    </dgm:pt>
    <dgm:pt modelId="{C8D7BDB1-2254-4F9F-9FF4-63329CE308B0}" type="pres">
      <dgm:prSet presAssocID="{7700A4A8-CABC-4F8B-9F78-C4EE75B96FA3}" presName="parentText" presStyleLbl="node1" presStyleIdx="1" presStyleCnt="7">
        <dgm:presLayoutVars>
          <dgm:chMax val="0"/>
          <dgm:bulletEnabled val="1"/>
        </dgm:presLayoutVars>
      </dgm:prSet>
      <dgm:spPr/>
    </dgm:pt>
    <dgm:pt modelId="{04E1F7D8-7C0E-41CD-BF17-F81A01380BB1}" type="pres">
      <dgm:prSet presAssocID="{F609CBB6-0021-48BD-B06F-DF3445D9C8B6}" presName="spacer" presStyleCnt="0"/>
      <dgm:spPr/>
    </dgm:pt>
    <dgm:pt modelId="{3BC4341A-290A-476B-90A0-2C48C6D7C610}" type="pres">
      <dgm:prSet presAssocID="{B41C5BF6-6932-473B-8CB6-F86091453514}" presName="parentText" presStyleLbl="node1" presStyleIdx="2" presStyleCnt="7">
        <dgm:presLayoutVars>
          <dgm:chMax val="0"/>
          <dgm:bulletEnabled val="1"/>
        </dgm:presLayoutVars>
      </dgm:prSet>
      <dgm:spPr/>
    </dgm:pt>
    <dgm:pt modelId="{452DFF3B-6322-4932-A742-20446C5FA2B7}" type="pres">
      <dgm:prSet presAssocID="{EDBE4F98-9F87-47B3-B1EA-581AC16AF1C8}" presName="spacer" presStyleCnt="0"/>
      <dgm:spPr/>
    </dgm:pt>
    <dgm:pt modelId="{C4A281DE-36B3-4556-A4F5-2E59AA713BA7}" type="pres">
      <dgm:prSet presAssocID="{494DFAF5-B903-48D3-A500-B18355F39AA5}" presName="parentText" presStyleLbl="node1" presStyleIdx="3" presStyleCnt="7">
        <dgm:presLayoutVars>
          <dgm:chMax val="0"/>
          <dgm:bulletEnabled val="1"/>
        </dgm:presLayoutVars>
      </dgm:prSet>
      <dgm:spPr/>
    </dgm:pt>
    <dgm:pt modelId="{CA759DC8-6D56-4099-8A06-3B9CBD3F4F2F}" type="pres">
      <dgm:prSet presAssocID="{E91E900A-91DF-4A9D-928D-D5E1D395F5C9}" presName="spacer" presStyleCnt="0"/>
      <dgm:spPr/>
    </dgm:pt>
    <dgm:pt modelId="{36AA6FE2-7947-4032-97C9-801038815BB1}" type="pres">
      <dgm:prSet presAssocID="{B83C42E6-B9DE-4239-8FC9-BE6C9F6BAAF4}" presName="parentText" presStyleLbl="node1" presStyleIdx="4" presStyleCnt="7">
        <dgm:presLayoutVars>
          <dgm:chMax val="0"/>
          <dgm:bulletEnabled val="1"/>
        </dgm:presLayoutVars>
      </dgm:prSet>
      <dgm:spPr/>
    </dgm:pt>
    <dgm:pt modelId="{AAD41A29-2AE3-477C-B933-A163CC0895ED}" type="pres">
      <dgm:prSet presAssocID="{9853F158-D22D-4DD4-AC11-555D5BAE9265}" presName="spacer" presStyleCnt="0"/>
      <dgm:spPr/>
    </dgm:pt>
    <dgm:pt modelId="{5BDEC2CB-71CE-42F9-BE36-B8AE5EB0AAE5}" type="pres">
      <dgm:prSet presAssocID="{74AA6C9D-4843-4AE4-9CBF-DCF2BD35A857}" presName="parentText" presStyleLbl="node1" presStyleIdx="5" presStyleCnt="7">
        <dgm:presLayoutVars>
          <dgm:chMax val="0"/>
          <dgm:bulletEnabled val="1"/>
        </dgm:presLayoutVars>
      </dgm:prSet>
      <dgm:spPr/>
    </dgm:pt>
    <dgm:pt modelId="{1F23B82A-18A6-465E-8FCA-2BC0A5E49633}" type="pres">
      <dgm:prSet presAssocID="{BCE1E655-F635-4678-9B9D-9DB431EBE7A5}" presName="spacer" presStyleCnt="0"/>
      <dgm:spPr/>
    </dgm:pt>
    <dgm:pt modelId="{7CF119C9-4D49-4FD6-996D-11B5A3FBB3A5}" type="pres">
      <dgm:prSet presAssocID="{81EEC10A-B148-4F38-B25D-FD2C56C7618B}" presName="parentText" presStyleLbl="node1" presStyleIdx="6" presStyleCnt="7">
        <dgm:presLayoutVars>
          <dgm:chMax val="0"/>
          <dgm:bulletEnabled val="1"/>
        </dgm:presLayoutVars>
      </dgm:prSet>
      <dgm:spPr/>
    </dgm:pt>
  </dgm:ptLst>
  <dgm:cxnLst>
    <dgm:cxn modelId="{94A5D849-6AC2-4148-A298-08DE12F40BFD}" type="presOf" srcId="{637F3DA2-3D7B-425F-AFB5-641B8221689B}" destId="{36BE8072-BE01-4261-836D-D36FDC2A63E5}" srcOrd="0" destOrd="0" presId="urn:microsoft.com/office/officeart/2005/8/layout/vList2"/>
    <dgm:cxn modelId="{D6B24E71-6029-4656-A816-EADA944D1584}" type="presOf" srcId="{494DFAF5-B903-48D3-A500-B18355F39AA5}" destId="{C4A281DE-36B3-4556-A4F5-2E59AA713BA7}" srcOrd="0" destOrd="0" presId="urn:microsoft.com/office/officeart/2005/8/layout/vList2"/>
    <dgm:cxn modelId="{74F8D873-38AF-4C79-AADA-719F0390E3E0}" srcId="{637F3DA2-3D7B-425F-AFB5-641B8221689B}" destId="{81EEC10A-B148-4F38-B25D-FD2C56C7618B}" srcOrd="6" destOrd="0" parTransId="{D5019DDA-6472-4496-8CE8-07421547722D}" sibTransId="{AAFCDD75-A814-4D4C-938F-6702CC544DB2}"/>
    <dgm:cxn modelId="{AFCE0979-E082-4D73-B40F-FB77BD14E9E0}" type="presOf" srcId="{74AA6C9D-4843-4AE4-9CBF-DCF2BD35A857}" destId="{5BDEC2CB-71CE-42F9-BE36-B8AE5EB0AAE5}" srcOrd="0" destOrd="0" presId="urn:microsoft.com/office/officeart/2005/8/layout/vList2"/>
    <dgm:cxn modelId="{26B34D5A-01A6-47B6-9DC7-45C0C2E9BA20}" type="presOf" srcId="{B83C42E6-B9DE-4239-8FC9-BE6C9F6BAAF4}" destId="{36AA6FE2-7947-4032-97C9-801038815BB1}" srcOrd="0" destOrd="0" presId="urn:microsoft.com/office/officeart/2005/8/layout/vList2"/>
    <dgm:cxn modelId="{49F11689-DE6A-4E48-A691-FB85F4AE994B}" type="presOf" srcId="{E5B31D3F-F912-4895-B7D1-B04758AB9661}" destId="{A12E32D2-F0DF-413C-A1C1-EC675AC3A39C}" srcOrd="0" destOrd="0" presId="urn:microsoft.com/office/officeart/2005/8/layout/vList2"/>
    <dgm:cxn modelId="{39E0AC98-4676-47DB-AFAE-6AE77D9C8910}" srcId="{637F3DA2-3D7B-425F-AFB5-641B8221689B}" destId="{E5B31D3F-F912-4895-B7D1-B04758AB9661}" srcOrd="0" destOrd="0" parTransId="{A1C6A08A-28EE-4A51-A68D-0E8921BE3581}" sibTransId="{37243713-B7BC-47D5-B6B0-CCD5A43442FF}"/>
    <dgm:cxn modelId="{E1EDBFAF-2C8F-4F31-B42D-A53BE5C53076}" type="presOf" srcId="{B41C5BF6-6932-473B-8CB6-F86091453514}" destId="{3BC4341A-290A-476B-90A0-2C48C6D7C610}" srcOrd="0" destOrd="0" presId="urn:microsoft.com/office/officeart/2005/8/layout/vList2"/>
    <dgm:cxn modelId="{36F2CCAF-51E8-472B-A780-20EAAF9E74CF}" srcId="{637F3DA2-3D7B-425F-AFB5-641B8221689B}" destId="{74AA6C9D-4843-4AE4-9CBF-DCF2BD35A857}" srcOrd="5" destOrd="0" parTransId="{87CD56D8-123E-414C-8FC5-AFCBEE9F19AB}" sibTransId="{BCE1E655-F635-4678-9B9D-9DB431EBE7A5}"/>
    <dgm:cxn modelId="{696285D1-4B39-418A-A6E9-0A0B465849FC}" type="presOf" srcId="{81EEC10A-B148-4F38-B25D-FD2C56C7618B}" destId="{7CF119C9-4D49-4FD6-996D-11B5A3FBB3A5}" srcOrd="0" destOrd="0" presId="urn:microsoft.com/office/officeart/2005/8/layout/vList2"/>
    <dgm:cxn modelId="{6DD8B0D7-76EE-42BE-A9E4-8C2385309A9B}" srcId="{637F3DA2-3D7B-425F-AFB5-641B8221689B}" destId="{494DFAF5-B903-48D3-A500-B18355F39AA5}" srcOrd="3" destOrd="0" parTransId="{0CC2385A-42C2-48DD-B016-C8FC03719B9F}" sibTransId="{E91E900A-91DF-4A9D-928D-D5E1D395F5C9}"/>
    <dgm:cxn modelId="{596328D8-315F-488B-BBAD-6D4D4AE0B19B}" srcId="{637F3DA2-3D7B-425F-AFB5-641B8221689B}" destId="{7700A4A8-CABC-4F8B-9F78-C4EE75B96FA3}" srcOrd="1" destOrd="0" parTransId="{5B6B8CE5-1FAA-495B-BE6E-27940D76DAD6}" sibTransId="{F609CBB6-0021-48BD-B06F-DF3445D9C8B6}"/>
    <dgm:cxn modelId="{603584DA-6A58-4A5F-AB00-49DCBA70E828}" srcId="{637F3DA2-3D7B-425F-AFB5-641B8221689B}" destId="{B41C5BF6-6932-473B-8CB6-F86091453514}" srcOrd="2" destOrd="0" parTransId="{906FB9BA-F96A-445A-9A86-938BE2C1872F}" sibTransId="{EDBE4F98-9F87-47B3-B1EA-581AC16AF1C8}"/>
    <dgm:cxn modelId="{D02098DC-7D28-410A-B391-E3AA55242397}" srcId="{637F3DA2-3D7B-425F-AFB5-641B8221689B}" destId="{B83C42E6-B9DE-4239-8FC9-BE6C9F6BAAF4}" srcOrd="4" destOrd="0" parTransId="{3318FED9-A3FA-4F8A-BF3E-2EE13DDA084E}" sibTransId="{9853F158-D22D-4DD4-AC11-555D5BAE9265}"/>
    <dgm:cxn modelId="{A65928FA-9456-47D6-B264-05DE40B51696}" type="presOf" srcId="{7700A4A8-CABC-4F8B-9F78-C4EE75B96FA3}" destId="{C8D7BDB1-2254-4F9F-9FF4-63329CE308B0}" srcOrd="0" destOrd="0" presId="urn:microsoft.com/office/officeart/2005/8/layout/vList2"/>
    <dgm:cxn modelId="{E17FE7D0-9901-4117-BF51-BC46E68D5592}" type="presParOf" srcId="{36BE8072-BE01-4261-836D-D36FDC2A63E5}" destId="{A12E32D2-F0DF-413C-A1C1-EC675AC3A39C}" srcOrd="0" destOrd="0" presId="urn:microsoft.com/office/officeart/2005/8/layout/vList2"/>
    <dgm:cxn modelId="{6690E8CC-3FD4-4B6B-9DB7-EB2B380F409E}" type="presParOf" srcId="{36BE8072-BE01-4261-836D-D36FDC2A63E5}" destId="{DB8F1B93-09A8-4BA9-9139-75DD6C56DAE4}" srcOrd="1" destOrd="0" presId="urn:microsoft.com/office/officeart/2005/8/layout/vList2"/>
    <dgm:cxn modelId="{ED2260FA-2AC4-4602-8222-2995CAC1A35F}" type="presParOf" srcId="{36BE8072-BE01-4261-836D-D36FDC2A63E5}" destId="{C8D7BDB1-2254-4F9F-9FF4-63329CE308B0}" srcOrd="2" destOrd="0" presId="urn:microsoft.com/office/officeart/2005/8/layout/vList2"/>
    <dgm:cxn modelId="{B4616EF6-BED9-4F82-AEC2-18C9FD435CC2}" type="presParOf" srcId="{36BE8072-BE01-4261-836D-D36FDC2A63E5}" destId="{04E1F7D8-7C0E-41CD-BF17-F81A01380BB1}" srcOrd="3" destOrd="0" presId="urn:microsoft.com/office/officeart/2005/8/layout/vList2"/>
    <dgm:cxn modelId="{8330B15B-597F-46E8-A489-E42098FF666C}" type="presParOf" srcId="{36BE8072-BE01-4261-836D-D36FDC2A63E5}" destId="{3BC4341A-290A-476B-90A0-2C48C6D7C610}" srcOrd="4" destOrd="0" presId="urn:microsoft.com/office/officeart/2005/8/layout/vList2"/>
    <dgm:cxn modelId="{91C8D275-BC1E-4E8D-8D0F-C4EB97E101FD}" type="presParOf" srcId="{36BE8072-BE01-4261-836D-D36FDC2A63E5}" destId="{452DFF3B-6322-4932-A742-20446C5FA2B7}" srcOrd="5" destOrd="0" presId="urn:microsoft.com/office/officeart/2005/8/layout/vList2"/>
    <dgm:cxn modelId="{AD4ABE38-94C3-451B-8C76-0E20AB75362F}" type="presParOf" srcId="{36BE8072-BE01-4261-836D-D36FDC2A63E5}" destId="{C4A281DE-36B3-4556-A4F5-2E59AA713BA7}" srcOrd="6" destOrd="0" presId="urn:microsoft.com/office/officeart/2005/8/layout/vList2"/>
    <dgm:cxn modelId="{C0DE4EAE-04C8-4616-8D2E-1184154DF2A4}" type="presParOf" srcId="{36BE8072-BE01-4261-836D-D36FDC2A63E5}" destId="{CA759DC8-6D56-4099-8A06-3B9CBD3F4F2F}" srcOrd="7" destOrd="0" presId="urn:microsoft.com/office/officeart/2005/8/layout/vList2"/>
    <dgm:cxn modelId="{1C7632B5-97BE-4402-9F1C-B1A1EF1D2D82}" type="presParOf" srcId="{36BE8072-BE01-4261-836D-D36FDC2A63E5}" destId="{36AA6FE2-7947-4032-97C9-801038815BB1}" srcOrd="8" destOrd="0" presId="urn:microsoft.com/office/officeart/2005/8/layout/vList2"/>
    <dgm:cxn modelId="{DE3B5AF8-3A93-4BC7-9359-ED21EB9CD2CC}" type="presParOf" srcId="{36BE8072-BE01-4261-836D-D36FDC2A63E5}" destId="{AAD41A29-2AE3-477C-B933-A163CC0895ED}" srcOrd="9" destOrd="0" presId="urn:microsoft.com/office/officeart/2005/8/layout/vList2"/>
    <dgm:cxn modelId="{73081581-F5AA-42ED-B052-8129F9A3C149}" type="presParOf" srcId="{36BE8072-BE01-4261-836D-D36FDC2A63E5}" destId="{5BDEC2CB-71CE-42F9-BE36-B8AE5EB0AAE5}" srcOrd="10" destOrd="0" presId="urn:microsoft.com/office/officeart/2005/8/layout/vList2"/>
    <dgm:cxn modelId="{107BDE52-4629-4D29-82D4-33B0A80FE03B}" type="presParOf" srcId="{36BE8072-BE01-4261-836D-D36FDC2A63E5}" destId="{1F23B82A-18A6-465E-8FCA-2BC0A5E49633}" srcOrd="11" destOrd="0" presId="urn:microsoft.com/office/officeart/2005/8/layout/vList2"/>
    <dgm:cxn modelId="{04781ABF-7A3D-4E0F-9284-53A71FA3D25D}" type="presParOf" srcId="{36BE8072-BE01-4261-836D-D36FDC2A63E5}" destId="{7CF119C9-4D49-4FD6-996D-11B5A3FBB3A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E32D2-F0DF-413C-A1C1-EC675AC3A39C}">
      <dsp:nvSpPr>
        <dsp:cNvPr id="0" name=""/>
        <dsp:cNvSpPr/>
      </dsp:nvSpPr>
      <dsp:spPr>
        <a:xfrm>
          <a:off x="0" y="55523"/>
          <a:ext cx="4780416" cy="589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err="1">
              <a:latin typeface="Minion Pro" panose="02040503050306020203" pitchFamily="18" charset="0"/>
            </a:rPr>
            <a:t>SunshinePerDay</a:t>
          </a:r>
          <a:r>
            <a:rPr lang="en-US" sz="1400" b="1" kern="1200" dirty="0"/>
            <a:t>: </a:t>
          </a:r>
          <a:r>
            <a:rPr lang="en-US" sz="1400" kern="1200" dirty="0"/>
            <a:t>The average number of hours of sunshine a city gets</a:t>
          </a:r>
        </a:p>
      </dsp:txBody>
      <dsp:txXfrm>
        <a:off x="28786" y="84309"/>
        <a:ext cx="4722844" cy="532108"/>
      </dsp:txXfrm>
    </dsp:sp>
    <dsp:sp modelId="{C8D7BDB1-2254-4F9F-9FF4-63329CE308B0}">
      <dsp:nvSpPr>
        <dsp:cNvPr id="0" name=""/>
        <dsp:cNvSpPr/>
      </dsp:nvSpPr>
      <dsp:spPr>
        <a:xfrm>
          <a:off x="0" y="685523"/>
          <a:ext cx="4780416" cy="589680"/>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obesity_levels: </a:t>
          </a:r>
          <a:r>
            <a:rPr lang="en-US" sz="1400" kern="1200"/>
            <a:t>Levels of obesity per country</a:t>
          </a:r>
        </a:p>
      </dsp:txBody>
      <dsp:txXfrm>
        <a:off x="28786" y="714309"/>
        <a:ext cx="4722844" cy="532108"/>
      </dsp:txXfrm>
    </dsp:sp>
    <dsp:sp modelId="{3BC4341A-290A-476B-90A0-2C48C6D7C610}">
      <dsp:nvSpPr>
        <dsp:cNvPr id="0" name=""/>
        <dsp:cNvSpPr/>
      </dsp:nvSpPr>
      <dsp:spPr>
        <a:xfrm>
          <a:off x="0" y="1315522"/>
          <a:ext cx="4780416" cy="58968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water_cost: </a:t>
          </a:r>
          <a:r>
            <a:rPr lang="en-US" sz="1400" kern="1200"/>
            <a:t>The accost of a bottle of water per city</a:t>
          </a:r>
        </a:p>
      </dsp:txBody>
      <dsp:txXfrm>
        <a:off x="28786" y="1344308"/>
        <a:ext cx="4722844" cy="532108"/>
      </dsp:txXfrm>
    </dsp:sp>
    <dsp:sp modelId="{C4A281DE-36B3-4556-A4F5-2E59AA713BA7}">
      <dsp:nvSpPr>
        <dsp:cNvPr id="0" name=""/>
        <dsp:cNvSpPr/>
      </dsp:nvSpPr>
      <dsp:spPr>
        <a:xfrm>
          <a:off x="0" y="1945523"/>
          <a:ext cx="4780416" cy="5896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outdoor_activity: </a:t>
          </a:r>
          <a:r>
            <a:rPr lang="en-US" sz="1400" kern="1200"/>
            <a:t> The number of outdoor activities a city has</a:t>
          </a:r>
        </a:p>
      </dsp:txBody>
      <dsp:txXfrm>
        <a:off x="28786" y="1974309"/>
        <a:ext cx="4722844" cy="532108"/>
      </dsp:txXfrm>
    </dsp:sp>
    <dsp:sp modelId="{36AA6FE2-7947-4032-97C9-801038815BB1}">
      <dsp:nvSpPr>
        <dsp:cNvPr id="0" name=""/>
        <dsp:cNvSpPr/>
      </dsp:nvSpPr>
      <dsp:spPr>
        <a:xfrm>
          <a:off x="0" y="2575523"/>
          <a:ext cx="4780416" cy="58968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err="1"/>
            <a:t>WorkPerDay</a:t>
          </a:r>
          <a:r>
            <a:rPr lang="en-US" sz="1400" b="1" kern="1200" dirty="0"/>
            <a:t>: </a:t>
          </a:r>
          <a:r>
            <a:rPr lang="en-US" sz="1400" kern="1200" dirty="0"/>
            <a:t>The average number of hours individuals work per day in each city</a:t>
          </a:r>
        </a:p>
      </dsp:txBody>
      <dsp:txXfrm>
        <a:off x="28786" y="2604309"/>
        <a:ext cx="4722844" cy="532108"/>
      </dsp:txXfrm>
    </dsp:sp>
    <dsp:sp modelId="{5BDEC2CB-71CE-42F9-BE36-B8AE5EB0AAE5}">
      <dsp:nvSpPr>
        <dsp:cNvPr id="0" name=""/>
        <dsp:cNvSpPr/>
      </dsp:nvSpPr>
      <dsp:spPr>
        <a:xfrm>
          <a:off x="0" y="3205523"/>
          <a:ext cx="4780416" cy="589680"/>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pollution: </a:t>
          </a:r>
          <a:r>
            <a:rPr lang="en-US" sz="1400" kern="1200" dirty="0"/>
            <a:t>The pollution index score per city</a:t>
          </a:r>
        </a:p>
      </dsp:txBody>
      <dsp:txXfrm>
        <a:off x="28786" y="3234309"/>
        <a:ext cx="4722844" cy="532108"/>
      </dsp:txXfrm>
    </dsp:sp>
    <dsp:sp modelId="{7CF119C9-4D49-4FD6-996D-11B5A3FBB3A5}">
      <dsp:nvSpPr>
        <dsp:cNvPr id="0" name=""/>
        <dsp:cNvSpPr/>
      </dsp:nvSpPr>
      <dsp:spPr>
        <a:xfrm>
          <a:off x="0" y="3835523"/>
          <a:ext cx="4780416" cy="5896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err="1"/>
            <a:t>life_expectancy</a:t>
          </a:r>
          <a:r>
            <a:rPr lang="en-US" sz="1400" b="1" kern="1200" dirty="0"/>
            <a:t>: </a:t>
          </a:r>
          <a:r>
            <a:rPr lang="en-US" sz="1400" kern="1200" dirty="0"/>
            <a:t>The life expectancy in years per country.</a:t>
          </a:r>
        </a:p>
      </dsp:txBody>
      <dsp:txXfrm>
        <a:off x="28786" y="3864309"/>
        <a:ext cx="4722844" cy="5321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5/29/2022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5/29/2022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5/29/2022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5/29/2022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5/29/2022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5/29/2022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5/29/2022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5/29/2022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5/29/2022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5/29/2022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5/29/2022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5/29/2022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1">
            <a:extLst>
              <a:ext uri="{FF2B5EF4-FFF2-40B4-BE49-F238E27FC236}">
                <a16:creationId xmlns:a16="http://schemas.microsoft.com/office/drawing/2014/main" id="{769F7D7F-28CD-4376-91E4-5D06420F62D7}"/>
              </a:ext>
            </a:extLst>
          </p:cNvPr>
          <p:cNvSpPr>
            <a:spLocks noGrp="1"/>
          </p:cNvSpPr>
          <p:nvPr>
            <p:ph type="ctrTitle"/>
          </p:nvPr>
        </p:nvSpPr>
        <p:spPr>
          <a:xfrm>
            <a:off x="1285241" y="1008993"/>
            <a:ext cx="9231410" cy="3542045"/>
          </a:xfrm>
        </p:spPr>
        <p:txBody>
          <a:bodyPr anchor="b">
            <a:normAutofit/>
          </a:bodyPr>
          <a:lstStyle/>
          <a:p>
            <a:pPr algn="l"/>
            <a:r>
              <a:rPr lang="en-US" sz="9800">
                <a:latin typeface="Minion Pro" panose="02040503050306020203" pitchFamily="18" charset="0"/>
              </a:rPr>
              <a:t>Healthiest Lifestyles per City</a:t>
            </a:r>
            <a:endParaRPr lang="en-US" sz="9800" dirty="0">
              <a:latin typeface="Minion Pro" panose="02040503050306020203" pitchFamily="18" charset="0"/>
            </a:endParaRP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b="1" dirty="0">
                <a:solidFill>
                  <a:srgbClr val="FFFFFF"/>
                </a:solidFill>
                <a:latin typeface="Minion Pro" panose="02040503050306020203" pitchFamily="18" charset="0"/>
                <a:ea typeface="+mj-ea"/>
                <a:cs typeface="+mj-cs"/>
              </a:rPr>
              <a:t>Life Expectancy in Years per Country</a:t>
            </a:r>
            <a:endParaRPr lang="en-US" sz="2400" kern="1200" dirty="0">
              <a:solidFill>
                <a:srgbClr val="FFFFFF"/>
              </a:solidFill>
              <a:latin typeface="Minion Pro" panose="02040503050306020203" pitchFamily="18" charset="0"/>
              <a:ea typeface="+mj-ea"/>
              <a:cs typeface="+mj-cs"/>
            </a:endParaRPr>
          </a:p>
        </p:txBody>
      </p:sp>
      <p:graphicFrame>
        <p:nvGraphicFramePr>
          <p:cNvPr id="7" name="Table 7">
            <a:extLst>
              <a:ext uri="{FF2B5EF4-FFF2-40B4-BE49-F238E27FC236}">
                <a16:creationId xmlns:a16="http://schemas.microsoft.com/office/drawing/2014/main" id="{A4DC8AEC-98D7-D1E8-53D2-B645A38C311C}"/>
              </a:ext>
            </a:extLst>
          </p:cNvPr>
          <p:cNvGraphicFramePr>
            <a:graphicFrameLocks noGrp="1"/>
          </p:cNvGraphicFramePr>
          <p:nvPr>
            <p:extLst>
              <p:ext uri="{D42A27DB-BD31-4B8C-83A1-F6EECF244321}">
                <p14:modId xmlns:p14="http://schemas.microsoft.com/office/powerpoint/2010/main" val="3467524931"/>
              </p:ext>
            </p:extLst>
          </p:nvPr>
        </p:nvGraphicFramePr>
        <p:xfrm>
          <a:off x="4250721" y="5142436"/>
          <a:ext cx="2852057" cy="1483360"/>
        </p:xfrm>
        <a:graphic>
          <a:graphicData uri="http://schemas.openxmlformats.org/drawingml/2006/table">
            <a:tbl>
              <a:tblPr bandRow="1">
                <a:tableStyleId>{5C22544A-7EE6-4342-B048-85BDC9FD1C3A}</a:tableStyleId>
              </a:tblPr>
              <a:tblGrid>
                <a:gridCol w="1090493">
                  <a:extLst>
                    <a:ext uri="{9D8B030D-6E8A-4147-A177-3AD203B41FA5}">
                      <a16:colId xmlns:a16="http://schemas.microsoft.com/office/drawing/2014/main" val="1232813116"/>
                    </a:ext>
                  </a:extLst>
                </a:gridCol>
                <a:gridCol w="1761564">
                  <a:extLst>
                    <a:ext uri="{9D8B030D-6E8A-4147-A177-3AD203B41FA5}">
                      <a16:colId xmlns:a16="http://schemas.microsoft.com/office/drawing/2014/main" val="1192005041"/>
                    </a:ext>
                  </a:extLst>
                </a:gridCol>
              </a:tblGrid>
              <a:tr h="370840">
                <a:tc>
                  <a:txBody>
                    <a:bodyPr/>
                    <a:lstStyle/>
                    <a:p>
                      <a:pPr algn="r"/>
                      <a:r>
                        <a:rPr lang="en-US"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b="0" dirty="0">
                          <a:latin typeface="Minion Pro" panose="02040503050306020203" pitchFamily="18" charset="0"/>
                        </a:rPr>
                        <a:t>78 years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370840">
                <a:tc>
                  <a:txBody>
                    <a:bodyPr/>
                    <a:lstStyle/>
                    <a:p>
                      <a:pPr algn="r"/>
                      <a:r>
                        <a:rPr lang="en-US"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dirty="0">
                          <a:latin typeface="Minion Pro" panose="02040503050306020203" pitchFamily="18" charset="0"/>
                        </a:rPr>
                        <a:t>80 years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370840">
                <a:tc>
                  <a:txBody>
                    <a:bodyPr/>
                    <a:lstStyle/>
                    <a:p>
                      <a:pPr algn="r"/>
                      <a:r>
                        <a:rPr lang="en-US"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dirty="0">
                          <a:latin typeface="Minion Pro" panose="02040503050306020203" pitchFamily="18" charset="0"/>
                        </a:rPr>
                        <a:t>79 years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35187840"/>
                  </a:ext>
                </a:extLst>
              </a:tr>
              <a:tr h="370840">
                <a:tc>
                  <a:txBody>
                    <a:bodyPr/>
                    <a:lstStyle/>
                    <a:p>
                      <a:pPr algn="r"/>
                      <a:r>
                        <a:rPr lang="en-US"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latin typeface="Minion Pro" panose="02040503050306020203" pitchFamily="18" charset="0"/>
                        </a:rPr>
                        <a:t>56 – 73 years</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8761283"/>
                  </a:ext>
                </a:extLst>
              </a:tr>
            </a:tbl>
          </a:graphicData>
        </a:graphic>
      </p:graphicFrame>
      <p:sp>
        <p:nvSpPr>
          <p:cNvPr id="8" name="TextBox 7">
            <a:extLst>
              <a:ext uri="{FF2B5EF4-FFF2-40B4-BE49-F238E27FC236}">
                <a16:creationId xmlns:a16="http://schemas.microsoft.com/office/drawing/2014/main" id="{2A6817EB-2A85-5993-AB83-16C478E3D2A5}"/>
              </a:ext>
            </a:extLst>
          </p:cNvPr>
          <p:cNvSpPr txBox="1"/>
          <p:nvPr/>
        </p:nvSpPr>
        <p:spPr>
          <a:xfrm>
            <a:off x="7488890" y="5033369"/>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1 at 56.3 years</a:t>
            </a:r>
          </a:p>
        </p:txBody>
      </p:sp>
      <p:sp>
        <p:nvSpPr>
          <p:cNvPr id="10" name="TextBox 9">
            <a:extLst>
              <a:ext uri="{FF2B5EF4-FFF2-40B4-BE49-F238E27FC236}">
                <a16:creationId xmlns:a16="http://schemas.microsoft.com/office/drawing/2014/main" id="{96DE4D0A-87F1-7549-55D9-39F005DEA50A}"/>
              </a:ext>
            </a:extLst>
          </p:cNvPr>
          <p:cNvSpPr txBox="1"/>
          <p:nvPr/>
        </p:nvSpPr>
        <p:spPr>
          <a:xfrm>
            <a:off x="7626614" y="5528259"/>
            <a:ext cx="3694530" cy="738664"/>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With life expectancy, I think we should keep this as the country may not live as long as others.</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522029" y="5452057"/>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51C2E05-3F8B-F424-9064-30546BDDBA2C}"/>
              </a:ext>
            </a:extLst>
          </p:cNvPr>
          <p:cNvPicPr>
            <a:picLocks noChangeAspect="1"/>
          </p:cNvPicPr>
          <p:nvPr/>
        </p:nvPicPr>
        <p:blipFill>
          <a:blip r:embed="rId2"/>
          <a:stretch>
            <a:fillRect/>
          </a:stretch>
        </p:blipFill>
        <p:spPr>
          <a:xfrm>
            <a:off x="4569070" y="623943"/>
            <a:ext cx="5839640" cy="3820058"/>
          </a:xfrm>
          <a:prstGeom prst="rect">
            <a:avLst/>
          </a:prstGeom>
        </p:spPr>
      </p:pic>
    </p:spTree>
    <p:extLst>
      <p:ext uri="{BB962C8B-B14F-4D97-AF65-F5344CB8AC3E}">
        <p14:creationId xmlns:p14="http://schemas.microsoft.com/office/powerpoint/2010/main" val="1385080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637B58-E93B-B3FB-7A2D-DC1DA0323031}"/>
              </a:ext>
            </a:extLst>
          </p:cNvPr>
          <p:cNvSpPr txBox="1"/>
          <p:nvPr/>
        </p:nvSpPr>
        <p:spPr>
          <a:xfrm>
            <a:off x="697877" y="4717025"/>
            <a:ext cx="5049780" cy="923330"/>
          </a:xfrm>
          <a:prstGeom prst="rect">
            <a:avLst/>
          </a:prstGeom>
          <a:noFill/>
        </p:spPr>
        <p:txBody>
          <a:bodyPr wrap="none" rtlCol="0">
            <a:spAutoFit/>
          </a:bodyPr>
          <a:lstStyle/>
          <a:p>
            <a:pPr>
              <a:lnSpc>
                <a:spcPct val="150000"/>
              </a:lnSpc>
            </a:pPr>
            <a:r>
              <a:rPr lang="en-US" b="1" dirty="0">
                <a:latin typeface="Minion Pro" panose="02040503050306020203" pitchFamily="18" charset="0"/>
              </a:rPr>
              <a:t>Mean obesity level with 5 hours of sunshine: </a:t>
            </a:r>
            <a:r>
              <a:rPr lang="en-US" dirty="0">
                <a:latin typeface="Minion Pro" panose="02040503050306020203" pitchFamily="18" charset="0"/>
              </a:rPr>
              <a:t>19.07</a:t>
            </a:r>
          </a:p>
          <a:p>
            <a:pPr algn="r">
              <a:lnSpc>
                <a:spcPct val="150000"/>
              </a:lnSpc>
            </a:pPr>
            <a:r>
              <a:rPr lang="en-US" b="1" dirty="0">
                <a:latin typeface="Minion Pro" panose="02040503050306020203" pitchFamily="18" charset="0"/>
              </a:rPr>
              <a:t>Mean obesity level with the rest: </a:t>
            </a:r>
            <a:r>
              <a:rPr lang="en-US" dirty="0">
                <a:latin typeface="Minion Pro" panose="02040503050306020203" pitchFamily="18" charset="0"/>
              </a:rPr>
              <a:t>23.54</a:t>
            </a:r>
          </a:p>
        </p:txBody>
      </p:sp>
      <p:pic>
        <p:nvPicPr>
          <p:cNvPr id="8" name="Picture 7">
            <a:extLst>
              <a:ext uri="{FF2B5EF4-FFF2-40B4-BE49-F238E27FC236}">
                <a16:creationId xmlns:a16="http://schemas.microsoft.com/office/drawing/2014/main" id="{CA2A9EA8-9C4E-7384-9C25-C4D6DEB08426}"/>
              </a:ext>
            </a:extLst>
          </p:cNvPr>
          <p:cNvPicPr>
            <a:picLocks noChangeAspect="1"/>
          </p:cNvPicPr>
          <p:nvPr/>
        </p:nvPicPr>
        <p:blipFill>
          <a:blip r:embed="rId2"/>
          <a:stretch>
            <a:fillRect/>
          </a:stretch>
        </p:blipFill>
        <p:spPr>
          <a:xfrm>
            <a:off x="5747657" y="498608"/>
            <a:ext cx="5896798" cy="4201111"/>
          </a:xfrm>
          <a:prstGeom prst="rect">
            <a:avLst/>
          </a:prstGeom>
        </p:spPr>
      </p:pic>
      <p:sp>
        <p:nvSpPr>
          <p:cNvPr id="9" name="TextBox 8">
            <a:extLst>
              <a:ext uri="{FF2B5EF4-FFF2-40B4-BE49-F238E27FC236}">
                <a16:creationId xmlns:a16="http://schemas.microsoft.com/office/drawing/2014/main" id="{C55CC93A-9572-9D54-25E4-7E36161E366A}"/>
              </a:ext>
            </a:extLst>
          </p:cNvPr>
          <p:cNvSpPr txBox="1"/>
          <p:nvPr/>
        </p:nvSpPr>
        <p:spPr>
          <a:xfrm>
            <a:off x="7281752" y="5161384"/>
            <a:ext cx="4565156" cy="923330"/>
          </a:xfrm>
          <a:prstGeom prst="rect">
            <a:avLst/>
          </a:prstGeom>
          <a:noFill/>
        </p:spPr>
        <p:txBody>
          <a:bodyPr wrap="square" rtlCol="0">
            <a:spAutoFit/>
          </a:bodyPr>
          <a:lstStyle/>
          <a:p>
            <a:r>
              <a:rPr lang="en-US" dirty="0"/>
              <a:t>As you can see, with the mode of 5 hours of sunshine, the obesity level is lower than the rest.</a:t>
            </a:r>
          </a:p>
        </p:txBody>
      </p:sp>
      <p:sp>
        <p:nvSpPr>
          <p:cNvPr id="14" name="Arrow: Pentagon 13">
            <a:extLst>
              <a:ext uri="{FF2B5EF4-FFF2-40B4-BE49-F238E27FC236}">
                <a16:creationId xmlns:a16="http://schemas.microsoft.com/office/drawing/2014/main" id="{D490B1AE-DF97-692B-3944-50E35340B72B}"/>
              </a:ext>
            </a:extLst>
          </p:cNvPr>
          <p:cNvSpPr/>
          <p:nvPr/>
        </p:nvSpPr>
        <p:spPr>
          <a:xfrm>
            <a:off x="547545" y="653143"/>
            <a:ext cx="4613359" cy="3505200"/>
          </a:xfrm>
          <a:prstGeom prst="homePlate">
            <a:avLst>
              <a:gd name="adj" fmla="val 26708"/>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012DA6F1-86D6-BD7E-F75F-2AC31AA18889}"/>
              </a:ext>
            </a:extLst>
          </p:cNvPr>
          <p:cNvSpPr/>
          <p:nvPr/>
        </p:nvSpPr>
        <p:spPr>
          <a:xfrm>
            <a:off x="6704808" y="5381743"/>
            <a:ext cx="522514" cy="423081"/>
          </a:xfrm>
          <a:prstGeom prst="right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07426D6-B5B1-92DB-18B7-D9D6FF53E081}"/>
              </a:ext>
            </a:extLst>
          </p:cNvPr>
          <p:cNvSpPr txBox="1"/>
          <p:nvPr/>
        </p:nvSpPr>
        <p:spPr>
          <a:xfrm>
            <a:off x="1153289" y="1132114"/>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2500" kern="1200" dirty="0">
                <a:latin typeface="Minion Pro" panose="02040503050306020203" pitchFamily="18" charset="0"/>
                <a:ea typeface="+mj-ea"/>
                <a:cs typeface="+mj-cs"/>
              </a:rPr>
              <a:t>Compare Obesity Levels to the Average Number of Hours of Sunshine per Day per City</a:t>
            </a:r>
          </a:p>
        </p:txBody>
      </p:sp>
    </p:spTree>
    <p:extLst>
      <p:ext uri="{BB962C8B-B14F-4D97-AF65-F5344CB8AC3E}">
        <p14:creationId xmlns:p14="http://schemas.microsoft.com/office/powerpoint/2010/main" val="887747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486FC19-B2DF-8644-4185-B91B88C9799B}"/>
              </a:ext>
            </a:extLst>
          </p:cNvPr>
          <p:cNvSpPr txBox="1"/>
          <p:nvPr/>
        </p:nvSpPr>
        <p:spPr>
          <a:xfrm>
            <a:off x="838200" y="171162"/>
            <a:ext cx="2840182" cy="2371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dirty="0">
                <a:latin typeface="+mj-lt"/>
                <a:ea typeface="+mj-ea"/>
                <a:cs typeface="+mj-cs"/>
              </a:rPr>
              <a:t>CDF: Cost of a Bottle of Water</a:t>
            </a:r>
          </a:p>
        </p:txBody>
      </p:sp>
      <p:pic>
        <p:nvPicPr>
          <p:cNvPr id="4" name="Picture 3">
            <a:extLst>
              <a:ext uri="{FF2B5EF4-FFF2-40B4-BE49-F238E27FC236}">
                <a16:creationId xmlns:a16="http://schemas.microsoft.com/office/drawing/2014/main" id="{ED9058B5-4928-47F5-1AE6-ADF3882C5047}"/>
              </a:ext>
            </a:extLst>
          </p:cNvPr>
          <p:cNvPicPr>
            <a:picLocks noChangeAspect="1"/>
          </p:cNvPicPr>
          <p:nvPr/>
        </p:nvPicPr>
        <p:blipFill>
          <a:blip r:embed="rId2"/>
          <a:stretch>
            <a:fillRect/>
          </a:stretch>
        </p:blipFill>
        <p:spPr>
          <a:xfrm>
            <a:off x="4207933" y="867184"/>
            <a:ext cx="7347537" cy="5124608"/>
          </a:xfrm>
          <a:prstGeom prst="rect">
            <a:avLst/>
          </a:prstGeom>
        </p:spPr>
      </p:pic>
      <p:sp>
        <p:nvSpPr>
          <p:cNvPr id="7" name="TextBox 6">
            <a:extLst>
              <a:ext uri="{FF2B5EF4-FFF2-40B4-BE49-F238E27FC236}">
                <a16:creationId xmlns:a16="http://schemas.microsoft.com/office/drawing/2014/main" id="{5924FAD8-422E-B969-24BE-59C22C8842F7}"/>
              </a:ext>
            </a:extLst>
          </p:cNvPr>
          <p:cNvSpPr txBox="1"/>
          <p:nvPr/>
        </p:nvSpPr>
        <p:spPr>
          <a:xfrm>
            <a:off x="551258" y="5990816"/>
            <a:ext cx="7313349" cy="369332"/>
          </a:xfrm>
          <a:prstGeom prst="rect">
            <a:avLst/>
          </a:prstGeom>
          <a:noFill/>
        </p:spPr>
        <p:txBody>
          <a:bodyPr wrap="none" rtlCol="0">
            <a:spAutoFit/>
          </a:bodyPr>
          <a:lstStyle/>
          <a:p>
            <a:r>
              <a:rPr lang="en-US" dirty="0"/>
              <a:t>About half the time, in the healthiest cities a bottle of water will cost $ 1.56. </a:t>
            </a:r>
          </a:p>
        </p:txBody>
      </p:sp>
    </p:spTree>
    <p:extLst>
      <p:ext uri="{BB962C8B-B14F-4D97-AF65-F5344CB8AC3E}">
        <p14:creationId xmlns:p14="http://schemas.microsoft.com/office/powerpoint/2010/main" val="1154346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89707-D2E4-D430-4324-059C7E749D92}"/>
              </a:ext>
            </a:extLst>
          </p:cNvPr>
          <p:cNvSpPr txBox="1"/>
          <p:nvPr/>
        </p:nvSpPr>
        <p:spPr>
          <a:xfrm>
            <a:off x="8029293" y="806364"/>
            <a:ext cx="3354636" cy="2847413"/>
          </a:xfrm>
          <a:prstGeom prst="rect">
            <a:avLst/>
          </a:prstGeom>
        </p:spPr>
        <p:txBody>
          <a:bodyPr vert="horz" lIns="91440" tIns="45720" rIns="91440" bIns="45720" rtlCol="0" anchor="b">
            <a:normAutofit lnSpcReduction="10000"/>
          </a:bodyPr>
          <a:lstStyle/>
          <a:p>
            <a:pPr>
              <a:spcBef>
                <a:spcPct val="0"/>
              </a:spcBef>
              <a:spcAft>
                <a:spcPts val="600"/>
              </a:spcAft>
            </a:pPr>
            <a:r>
              <a:rPr lang="en-US" sz="4800" b="1" kern="1200" dirty="0">
                <a:solidFill>
                  <a:schemeClr val="tx1"/>
                </a:solidFill>
                <a:latin typeface="Minion Pro" panose="02040503050306020203" pitchFamily="18" charset="0"/>
                <a:ea typeface="+mj-ea"/>
                <a:cs typeface="+mj-cs"/>
              </a:rPr>
              <a:t>Probability Plot: Obesity Levels</a:t>
            </a:r>
          </a:p>
        </p:txBody>
      </p:sp>
      <p:pic>
        <p:nvPicPr>
          <p:cNvPr id="3" name="Picture 2">
            <a:extLst>
              <a:ext uri="{FF2B5EF4-FFF2-40B4-BE49-F238E27FC236}">
                <a16:creationId xmlns:a16="http://schemas.microsoft.com/office/drawing/2014/main" id="{8A1074DF-42DA-24EA-9594-FC81C2096208}"/>
              </a:ext>
            </a:extLst>
          </p:cNvPr>
          <p:cNvPicPr>
            <a:picLocks noChangeAspect="1"/>
          </p:cNvPicPr>
          <p:nvPr/>
        </p:nvPicPr>
        <p:blipFill>
          <a:blip r:embed="rId2"/>
          <a:stretch>
            <a:fillRect/>
          </a:stretch>
        </p:blipFill>
        <p:spPr>
          <a:xfrm>
            <a:off x="1296558" y="1606977"/>
            <a:ext cx="5604636" cy="3626528"/>
          </a:xfrm>
          <a:prstGeom prst="rect">
            <a:avLst/>
          </a:prstGeom>
        </p:spPr>
      </p:pic>
      <p:sp>
        <p:nvSpPr>
          <p:cNvPr id="5" name="TextBox 4">
            <a:extLst>
              <a:ext uri="{FF2B5EF4-FFF2-40B4-BE49-F238E27FC236}">
                <a16:creationId xmlns:a16="http://schemas.microsoft.com/office/drawing/2014/main" id="{193BDC35-145A-93A3-B08B-BF66E8148535}"/>
              </a:ext>
            </a:extLst>
          </p:cNvPr>
          <p:cNvSpPr txBox="1"/>
          <p:nvPr/>
        </p:nvSpPr>
        <p:spPr>
          <a:xfrm>
            <a:off x="781339" y="5316832"/>
            <a:ext cx="6489609" cy="830997"/>
          </a:xfrm>
          <a:prstGeom prst="rect">
            <a:avLst/>
          </a:prstGeom>
          <a:noFill/>
        </p:spPr>
        <p:txBody>
          <a:bodyPr wrap="square" rtlCol="0">
            <a:spAutoFit/>
          </a:bodyPr>
          <a:lstStyle/>
          <a:p>
            <a:r>
              <a:rPr lang="en-US" sz="1600" dirty="0">
                <a:latin typeface="Minion Pro" panose="02040503050306020203" pitchFamily="18" charset="0"/>
              </a:rPr>
              <a:t>The probability plot suggests that the distribution of Obesity weights shows levels near a normal distribution. The lower and upper levels or more skewed than the others</a:t>
            </a:r>
          </a:p>
        </p:txBody>
      </p:sp>
    </p:spTree>
    <p:extLst>
      <p:ext uri="{BB962C8B-B14F-4D97-AF65-F5344CB8AC3E}">
        <p14:creationId xmlns:p14="http://schemas.microsoft.com/office/powerpoint/2010/main" val="2877787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277786" y="2989947"/>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37318B7-741B-7FB2-8A31-3C99DEF0A9C0}"/>
              </a:ext>
            </a:extLst>
          </p:cNvPr>
          <p:cNvSpPr txBox="1"/>
          <p:nvPr/>
        </p:nvSpPr>
        <p:spPr>
          <a:xfrm>
            <a:off x="7239012" y="1168953"/>
            <a:ext cx="4282984" cy="1397899"/>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3200" dirty="0">
                <a:latin typeface="Minion Pro" panose="02040503050306020203" pitchFamily="18" charset="0"/>
              </a:rPr>
              <a:t>Obesity Levels vs Number of Hours of Sunshine per Day</a:t>
            </a:r>
          </a:p>
        </p:txBody>
      </p:sp>
      <p:sp>
        <p:nvSpPr>
          <p:cNvPr id="39" name="Rectangle 3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F54E6E8-0876-A698-45C4-791AF1C30E97}"/>
              </a:ext>
            </a:extLst>
          </p:cNvPr>
          <p:cNvSpPr txBox="1"/>
          <p:nvPr/>
        </p:nvSpPr>
        <p:spPr>
          <a:xfrm>
            <a:off x="7211519" y="3635201"/>
            <a:ext cx="4337970" cy="1938992"/>
          </a:xfrm>
          <a:prstGeom prst="rect">
            <a:avLst/>
          </a:prstGeom>
          <a:noFill/>
        </p:spPr>
        <p:txBody>
          <a:bodyPr wrap="square" rtlCol="0">
            <a:spAutoFit/>
          </a:bodyPr>
          <a:lstStyle/>
          <a:p>
            <a:r>
              <a:rPr lang="en-US" sz="2000" dirty="0">
                <a:latin typeface="Minion Pro" panose="02040503050306020203" pitchFamily="18" charset="0"/>
              </a:rPr>
              <a:t>The scatterplot shows that there is a weak positive correlation between obesity levels and the number of hours of sunshine per day. A low Pearson’s coefficient and R-squared also indicate this</a:t>
            </a:r>
          </a:p>
        </p:txBody>
      </p:sp>
      <p:sp>
        <p:nvSpPr>
          <p:cNvPr id="6" name="TextBox 5">
            <a:extLst>
              <a:ext uri="{FF2B5EF4-FFF2-40B4-BE49-F238E27FC236}">
                <a16:creationId xmlns:a16="http://schemas.microsoft.com/office/drawing/2014/main" id="{F557F26F-5A8F-FBB2-7806-211515AD0B47}"/>
              </a:ext>
            </a:extLst>
          </p:cNvPr>
          <p:cNvSpPr txBox="1"/>
          <p:nvPr/>
        </p:nvSpPr>
        <p:spPr>
          <a:xfrm>
            <a:off x="728045" y="4787677"/>
            <a:ext cx="2305055" cy="923330"/>
          </a:xfrm>
          <a:prstGeom prst="rect">
            <a:avLst/>
          </a:prstGeom>
          <a:noFill/>
        </p:spPr>
        <p:txBody>
          <a:bodyPr wrap="none" rtlCol="0">
            <a:spAutoFit/>
          </a:bodyPr>
          <a:lstStyle/>
          <a:p>
            <a:r>
              <a:rPr lang="en-US" b="1" dirty="0">
                <a:latin typeface="Minion Pro" panose="02040503050306020203" pitchFamily="18" charset="0"/>
              </a:rPr>
              <a:t>Pearson’s Correlation:</a:t>
            </a:r>
          </a:p>
          <a:p>
            <a:r>
              <a:rPr lang="en-US" dirty="0">
                <a:latin typeface="Minion Pro" panose="02040503050306020203" pitchFamily="18" charset="0"/>
              </a:rPr>
              <a:t>Correlation = 0.40</a:t>
            </a:r>
          </a:p>
          <a:p>
            <a:r>
              <a:rPr lang="en-US" dirty="0">
                <a:latin typeface="Minion Pro" panose="02040503050306020203" pitchFamily="18" charset="0"/>
              </a:rPr>
              <a:t>p-value = 0.001</a:t>
            </a:r>
          </a:p>
        </p:txBody>
      </p:sp>
      <p:pic>
        <p:nvPicPr>
          <p:cNvPr id="8" name="Picture 7">
            <a:extLst>
              <a:ext uri="{FF2B5EF4-FFF2-40B4-BE49-F238E27FC236}">
                <a16:creationId xmlns:a16="http://schemas.microsoft.com/office/drawing/2014/main" id="{427A00EF-D97B-6757-27D1-FB2C4E67F3CB}"/>
              </a:ext>
            </a:extLst>
          </p:cNvPr>
          <p:cNvPicPr>
            <a:picLocks noChangeAspect="1"/>
          </p:cNvPicPr>
          <p:nvPr/>
        </p:nvPicPr>
        <p:blipFill>
          <a:blip r:embed="rId2"/>
          <a:stretch>
            <a:fillRect/>
          </a:stretch>
        </p:blipFill>
        <p:spPr>
          <a:xfrm>
            <a:off x="514941" y="574767"/>
            <a:ext cx="5829004" cy="3857951"/>
          </a:xfrm>
          <a:prstGeom prst="rect">
            <a:avLst/>
          </a:prstGeom>
        </p:spPr>
      </p:pic>
      <p:sp>
        <p:nvSpPr>
          <p:cNvPr id="10" name="TextBox 9">
            <a:extLst>
              <a:ext uri="{FF2B5EF4-FFF2-40B4-BE49-F238E27FC236}">
                <a16:creationId xmlns:a16="http://schemas.microsoft.com/office/drawing/2014/main" id="{ED928207-67E1-D25E-BE87-BAB2C480E915}"/>
              </a:ext>
            </a:extLst>
          </p:cNvPr>
          <p:cNvSpPr txBox="1"/>
          <p:nvPr/>
        </p:nvSpPr>
        <p:spPr>
          <a:xfrm>
            <a:off x="3749412" y="4787677"/>
            <a:ext cx="1680909" cy="369332"/>
          </a:xfrm>
          <a:prstGeom prst="rect">
            <a:avLst/>
          </a:prstGeom>
          <a:noFill/>
        </p:spPr>
        <p:txBody>
          <a:bodyPr wrap="none" rtlCol="0">
            <a:spAutoFit/>
          </a:bodyPr>
          <a:lstStyle/>
          <a:p>
            <a:r>
              <a:rPr lang="en-US" b="1" dirty="0">
                <a:latin typeface="Minion Pro" panose="02040503050306020203" pitchFamily="18" charset="0"/>
              </a:rPr>
              <a:t>R-squared: </a:t>
            </a:r>
            <a:r>
              <a:rPr lang="en-US" dirty="0">
                <a:latin typeface="Minion Pro" panose="02040503050306020203" pitchFamily="18" charset="0"/>
              </a:rPr>
              <a:t>0.09</a:t>
            </a:r>
          </a:p>
        </p:txBody>
      </p:sp>
    </p:spTree>
    <p:extLst>
      <p:ext uri="{BB962C8B-B14F-4D97-AF65-F5344CB8AC3E}">
        <p14:creationId xmlns:p14="http://schemas.microsoft.com/office/powerpoint/2010/main" val="1374201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277786" y="2989947"/>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37318B7-741B-7FB2-8A31-3C99DEF0A9C0}"/>
              </a:ext>
            </a:extLst>
          </p:cNvPr>
          <p:cNvSpPr txBox="1"/>
          <p:nvPr/>
        </p:nvSpPr>
        <p:spPr>
          <a:xfrm>
            <a:off x="7239012" y="1168953"/>
            <a:ext cx="4282984" cy="1397899"/>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3200" dirty="0">
                <a:latin typeface="Minion Pro" panose="02040503050306020203" pitchFamily="18" charset="0"/>
              </a:rPr>
              <a:t>Water Cost (US $) vs Number of Outdoor Activities</a:t>
            </a:r>
          </a:p>
        </p:txBody>
      </p:sp>
      <p:sp>
        <p:nvSpPr>
          <p:cNvPr id="39" name="Rectangle 3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F54E6E8-0876-A698-45C4-791AF1C30E97}"/>
              </a:ext>
            </a:extLst>
          </p:cNvPr>
          <p:cNvSpPr txBox="1"/>
          <p:nvPr/>
        </p:nvSpPr>
        <p:spPr>
          <a:xfrm>
            <a:off x="7211519" y="3635201"/>
            <a:ext cx="4337970" cy="1938992"/>
          </a:xfrm>
          <a:prstGeom prst="rect">
            <a:avLst/>
          </a:prstGeom>
          <a:noFill/>
        </p:spPr>
        <p:txBody>
          <a:bodyPr wrap="square" rtlCol="0">
            <a:spAutoFit/>
          </a:bodyPr>
          <a:lstStyle/>
          <a:p>
            <a:r>
              <a:rPr lang="en-US" sz="2000" dirty="0">
                <a:latin typeface="Minion Pro" panose="02040503050306020203" pitchFamily="18" charset="0"/>
              </a:rPr>
              <a:t>The scatterplot shows that there is a weak negative correlation between the cost of a bottle of water and the number of outdoor activities a city has.  The Pearson’s coefficient and R-squared indicate this too.</a:t>
            </a:r>
          </a:p>
        </p:txBody>
      </p:sp>
      <p:pic>
        <p:nvPicPr>
          <p:cNvPr id="4" name="Picture 3">
            <a:extLst>
              <a:ext uri="{FF2B5EF4-FFF2-40B4-BE49-F238E27FC236}">
                <a16:creationId xmlns:a16="http://schemas.microsoft.com/office/drawing/2014/main" id="{373FA1BA-99F5-DD99-5CC8-E1A9A0C601D4}"/>
              </a:ext>
            </a:extLst>
          </p:cNvPr>
          <p:cNvPicPr>
            <a:picLocks noChangeAspect="1"/>
          </p:cNvPicPr>
          <p:nvPr/>
        </p:nvPicPr>
        <p:blipFill>
          <a:blip r:embed="rId2"/>
          <a:stretch>
            <a:fillRect/>
          </a:stretch>
        </p:blipFill>
        <p:spPr>
          <a:xfrm>
            <a:off x="599360" y="769265"/>
            <a:ext cx="5721306" cy="3595868"/>
          </a:xfrm>
          <a:prstGeom prst="rect">
            <a:avLst/>
          </a:prstGeom>
        </p:spPr>
      </p:pic>
      <p:sp>
        <p:nvSpPr>
          <p:cNvPr id="13" name="TextBox 12">
            <a:extLst>
              <a:ext uri="{FF2B5EF4-FFF2-40B4-BE49-F238E27FC236}">
                <a16:creationId xmlns:a16="http://schemas.microsoft.com/office/drawing/2014/main" id="{C227E116-0B67-29C0-C250-7A382A196044}"/>
              </a:ext>
            </a:extLst>
          </p:cNvPr>
          <p:cNvSpPr txBox="1"/>
          <p:nvPr/>
        </p:nvSpPr>
        <p:spPr>
          <a:xfrm>
            <a:off x="728045" y="4787677"/>
            <a:ext cx="2305055" cy="923330"/>
          </a:xfrm>
          <a:prstGeom prst="rect">
            <a:avLst/>
          </a:prstGeom>
          <a:noFill/>
        </p:spPr>
        <p:txBody>
          <a:bodyPr wrap="none" rtlCol="0">
            <a:spAutoFit/>
          </a:bodyPr>
          <a:lstStyle/>
          <a:p>
            <a:r>
              <a:rPr lang="en-US" b="1" dirty="0">
                <a:latin typeface="Minion Pro" panose="02040503050306020203" pitchFamily="18" charset="0"/>
              </a:rPr>
              <a:t>Pearson’s Correlation:</a:t>
            </a:r>
          </a:p>
          <a:p>
            <a:r>
              <a:rPr lang="en-US" dirty="0">
                <a:latin typeface="Minion Pro" panose="02040503050306020203" pitchFamily="18" charset="0"/>
              </a:rPr>
              <a:t>Correlation = -0.29</a:t>
            </a:r>
          </a:p>
          <a:p>
            <a:r>
              <a:rPr lang="en-US" dirty="0">
                <a:latin typeface="Minion Pro" panose="02040503050306020203" pitchFamily="18" charset="0"/>
              </a:rPr>
              <a:t>p-value = 0.056</a:t>
            </a:r>
          </a:p>
        </p:txBody>
      </p:sp>
      <p:sp>
        <p:nvSpPr>
          <p:cNvPr id="14" name="TextBox 13">
            <a:extLst>
              <a:ext uri="{FF2B5EF4-FFF2-40B4-BE49-F238E27FC236}">
                <a16:creationId xmlns:a16="http://schemas.microsoft.com/office/drawing/2014/main" id="{24B20101-32F3-62F0-BA38-4D5800A2DC9F}"/>
              </a:ext>
            </a:extLst>
          </p:cNvPr>
          <p:cNvSpPr txBox="1"/>
          <p:nvPr/>
        </p:nvSpPr>
        <p:spPr>
          <a:xfrm>
            <a:off x="3749412" y="4787677"/>
            <a:ext cx="1667059" cy="369332"/>
          </a:xfrm>
          <a:prstGeom prst="rect">
            <a:avLst/>
          </a:prstGeom>
          <a:noFill/>
        </p:spPr>
        <p:txBody>
          <a:bodyPr wrap="none" rtlCol="0">
            <a:spAutoFit/>
          </a:bodyPr>
          <a:lstStyle/>
          <a:p>
            <a:r>
              <a:rPr lang="en-US" b="1" dirty="0">
                <a:latin typeface="Minion Pro" panose="02040503050306020203" pitchFamily="18" charset="0"/>
              </a:rPr>
              <a:t>R-squared: </a:t>
            </a:r>
            <a:r>
              <a:rPr lang="en-US" dirty="0">
                <a:latin typeface="Minion Pro" panose="02040503050306020203" pitchFamily="18" charset="0"/>
              </a:rPr>
              <a:t>0.09</a:t>
            </a:r>
          </a:p>
        </p:txBody>
      </p:sp>
    </p:spTree>
    <p:extLst>
      <p:ext uri="{BB962C8B-B14F-4D97-AF65-F5344CB8AC3E}">
        <p14:creationId xmlns:p14="http://schemas.microsoft.com/office/powerpoint/2010/main" val="584415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234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5FE51BE-5CF3-08C5-9EB0-8F58F114BF60}"/>
              </a:ext>
            </a:extLst>
          </p:cNvPr>
          <p:cNvSpPr txBox="1"/>
          <p:nvPr/>
        </p:nvSpPr>
        <p:spPr>
          <a:xfrm>
            <a:off x="7760837" y="914400"/>
            <a:ext cx="3657600" cy="288757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400" kern="1200" dirty="0">
                <a:solidFill>
                  <a:srgbClr val="FFFFFF"/>
                </a:solidFill>
                <a:latin typeface="Minion Pro" panose="02040503050306020203" pitchFamily="18" charset="0"/>
                <a:ea typeface="+mj-ea"/>
                <a:cs typeface="+mj-cs"/>
              </a:rPr>
              <a:t>Is there a difference in the number of outdoor activities and obesity levels in a healthy city?</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777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AD2CB47-A18B-DFDC-42A1-4578DAABF800}"/>
              </a:ext>
            </a:extLst>
          </p:cNvPr>
          <p:cNvPicPr>
            <a:picLocks noChangeAspect="1"/>
          </p:cNvPicPr>
          <p:nvPr/>
        </p:nvPicPr>
        <p:blipFill>
          <a:blip r:embed="rId2"/>
          <a:stretch>
            <a:fillRect/>
          </a:stretch>
        </p:blipFill>
        <p:spPr>
          <a:xfrm>
            <a:off x="327027" y="321177"/>
            <a:ext cx="6935699" cy="4313088"/>
          </a:xfrm>
          <a:prstGeom prst="rect">
            <a:avLst/>
          </a:prstGeom>
        </p:spPr>
      </p:pic>
      <p:sp>
        <p:nvSpPr>
          <p:cNvPr id="7" name="TextBox 6">
            <a:extLst>
              <a:ext uri="{FF2B5EF4-FFF2-40B4-BE49-F238E27FC236}">
                <a16:creationId xmlns:a16="http://schemas.microsoft.com/office/drawing/2014/main" id="{779B9E5D-A451-BFB3-6E71-7BF7EACBABC8}"/>
              </a:ext>
            </a:extLst>
          </p:cNvPr>
          <p:cNvSpPr txBox="1"/>
          <p:nvPr/>
        </p:nvSpPr>
        <p:spPr>
          <a:xfrm>
            <a:off x="2376891" y="4995081"/>
            <a:ext cx="2835969" cy="1200329"/>
          </a:xfrm>
          <a:prstGeom prst="rect">
            <a:avLst/>
          </a:prstGeom>
          <a:noFill/>
        </p:spPr>
        <p:txBody>
          <a:bodyPr wrap="none" rtlCol="0">
            <a:spAutoFit/>
          </a:bodyPr>
          <a:lstStyle/>
          <a:p>
            <a:r>
              <a:rPr lang="en-US" sz="2400" b="1" dirty="0">
                <a:latin typeface="Minion Pro" panose="02040503050306020203" pitchFamily="18" charset="0"/>
              </a:rPr>
              <a:t>Correlation: </a:t>
            </a:r>
            <a:r>
              <a:rPr lang="en-US" sz="2400" dirty="0">
                <a:latin typeface="Minion Pro" panose="02040503050306020203" pitchFamily="18" charset="0"/>
              </a:rPr>
              <a:t>0.15</a:t>
            </a:r>
          </a:p>
          <a:p>
            <a:r>
              <a:rPr lang="en-US" sz="2400" b="1" dirty="0">
                <a:latin typeface="Minion Pro" panose="02040503050306020203" pitchFamily="18" charset="0"/>
              </a:rPr>
              <a:t>R-squared: </a:t>
            </a:r>
            <a:r>
              <a:rPr lang="en-US" sz="2400" dirty="0">
                <a:latin typeface="Minion Pro" panose="02040503050306020203" pitchFamily="18" charset="0"/>
              </a:rPr>
              <a:t>0.02</a:t>
            </a:r>
          </a:p>
          <a:p>
            <a:r>
              <a:rPr lang="en-US" sz="2400" b="1" dirty="0">
                <a:latin typeface="Minion Pro" panose="02040503050306020203" pitchFamily="18" charset="0"/>
              </a:rPr>
              <a:t>Tested p-value: </a:t>
            </a:r>
            <a:r>
              <a:rPr lang="en-US" sz="2400" dirty="0">
                <a:latin typeface="Minion Pro" panose="02040503050306020203" pitchFamily="18" charset="0"/>
              </a:rPr>
              <a:t>0.165</a:t>
            </a:r>
          </a:p>
        </p:txBody>
      </p:sp>
      <p:sp>
        <p:nvSpPr>
          <p:cNvPr id="10" name="TextBox 9">
            <a:extLst>
              <a:ext uri="{FF2B5EF4-FFF2-40B4-BE49-F238E27FC236}">
                <a16:creationId xmlns:a16="http://schemas.microsoft.com/office/drawing/2014/main" id="{F23ED88D-29EA-17C5-4481-335E71EA6A6A}"/>
              </a:ext>
            </a:extLst>
          </p:cNvPr>
          <p:cNvSpPr txBox="1"/>
          <p:nvPr/>
        </p:nvSpPr>
        <p:spPr>
          <a:xfrm>
            <a:off x="7760837" y="4135274"/>
            <a:ext cx="3657600" cy="2060136"/>
          </a:xfrm>
          <a:prstGeom prst="rect">
            <a:avLst/>
          </a:prstGeom>
        </p:spPr>
        <p:txBody>
          <a:bodyPr vert="horz" lIns="91440" tIns="45720" rIns="91440" bIns="45720" rtlCol="0" anchor="ctr">
            <a:normAutofit lnSpcReduction="10000"/>
          </a:bodyPr>
          <a:lstStyle/>
          <a:p>
            <a:pPr algn="ctr">
              <a:lnSpc>
                <a:spcPct val="90000"/>
              </a:lnSpc>
              <a:spcBef>
                <a:spcPct val="0"/>
              </a:spcBef>
              <a:spcAft>
                <a:spcPts val="600"/>
              </a:spcAft>
            </a:pPr>
            <a:r>
              <a:rPr lang="en-US" sz="2400" dirty="0">
                <a:solidFill>
                  <a:srgbClr val="FFFFFF"/>
                </a:solidFill>
                <a:latin typeface="Minion Pro" panose="02040503050306020203" pitchFamily="18" charset="0"/>
                <a:ea typeface="+mj-ea"/>
                <a:cs typeface="+mj-cs"/>
              </a:rPr>
              <a:t>The p-value indicates that the significance is low so we can reject the null hypothesis that the number of activities and obesity levels are correlated.</a:t>
            </a:r>
            <a:endParaRPr lang="en-US" sz="2400" kern="1200" dirty="0">
              <a:solidFill>
                <a:srgbClr val="FFFFFF"/>
              </a:solidFill>
              <a:latin typeface="Minion Pro" panose="02040503050306020203" pitchFamily="18" charset="0"/>
              <a:ea typeface="+mj-ea"/>
              <a:cs typeface="+mj-cs"/>
            </a:endParaRPr>
          </a:p>
        </p:txBody>
      </p:sp>
    </p:spTree>
    <p:extLst>
      <p:ext uri="{BB962C8B-B14F-4D97-AF65-F5344CB8AC3E}">
        <p14:creationId xmlns:p14="http://schemas.microsoft.com/office/powerpoint/2010/main" val="2863475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474090D-CD95-4B41-BE3D-6596953D3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8F3E811-B104-4DFF-951A-008C860FF1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02E4207-387F-AFBC-7430-449CE3E3E5FC}"/>
              </a:ext>
            </a:extLst>
          </p:cNvPr>
          <p:cNvSpPr txBox="1"/>
          <p:nvPr/>
        </p:nvSpPr>
        <p:spPr>
          <a:xfrm>
            <a:off x="8253281" y="3374540"/>
            <a:ext cx="3268216" cy="34058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dirty="0">
                <a:solidFill>
                  <a:schemeClr val="tx1"/>
                </a:solidFill>
                <a:latin typeface="Minion Pro" panose="02040503050306020203" pitchFamily="18" charset="0"/>
                <a:ea typeface="+mj-ea"/>
                <a:cs typeface="+mj-cs"/>
              </a:rPr>
              <a:t>Regression Analysis</a:t>
            </a:r>
          </a:p>
        </p:txBody>
      </p:sp>
      <p:sp>
        <p:nvSpPr>
          <p:cNvPr id="4" name="TextBox 3">
            <a:extLst>
              <a:ext uri="{FF2B5EF4-FFF2-40B4-BE49-F238E27FC236}">
                <a16:creationId xmlns:a16="http://schemas.microsoft.com/office/drawing/2014/main" id="{0CC5E8C9-5226-070B-9796-5B9AD3D337C4}"/>
              </a:ext>
            </a:extLst>
          </p:cNvPr>
          <p:cNvSpPr txBox="1"/>
          <p:nvPr/>
        </p:nvSpPr>
        <p:spPr>
          <a:xfrm>
            <a:off x="816301" y="4780046"/>
            <a:ext cx="6620679" cy="923330"/>
          </a:xfrm>
          <a:prstGeom prst="rect">
            <a:avLst/>
          </a:prstGeom>
          <a:noFill/>
        </p:spPr>
        <p:txBody>
          <a:bodyPr wrap="square" rtlCol="0">
            <a:spAutoFit/>
          </a:bodyPr>
          <a:lstStyle/>
          <a:p>
            <a:pPr>
              <a:spcAft>
                <a:spcPts val="600"/>
              </a:spcAft>
            </a:pPr>
            <a:r>
              <a:rPr lang="en-US" dirty="0">
                <a:latin typeface="Minion Pro" panose="02040503050306020203" pitchFamily="18" charset="0"/>
              </a:rPr>
              <a:t>Looking at the Adjusted R-squared for the variables they are all too low to indicate that the variables have any effect on obesity levels in a healthy city.</a:t>
            </a:r>
          </a:p>
        </p:txBody>
      </p:sp>
      <p:graphicFrame>
        <p:nvGraphicFramePr>
          <p:cNvPr id="5" name="Table 5">
            <a:extLst>
              <a:ext uri="{FF2B5EF4-FFF2-40B4-BE49-F238E27FC236}">
                <a16:creationId xmlns:a16="http://schemas.microsoft.com/office/drawing/2014/main" id="{70F69D9F-1E80-7149-4751-B31CA5139394}"/>
              </a:ext>
            </a:extLst>
          </p:cNvPr>
          <p:cNvGraphicFramePr>
            <a:graphicFrameLocks noGrp="1"/>
          </p:cNvGraphicFramePr>
          <p:nvPr>
            <p:extLst>
              <p:ext uri="{D42A27DB-BD31-4B8C-83A1-F6EECF244321}">
                <p14:modId xmlns:p14="http://schemas.microsoft.com/office/powerpoint/2010/main" val="3132278470"/>
              </p:ext>
            </p:extLst>
          </p:nvPr>
        </p:nvGraphicFramePr>
        <p:xfrm>
          <a:off x="1061277" y="809762"/>
          <a:ext cx="9661150" cy="3139440"/>
        </p:xfrm>
        <a:graphic>
          <a:graphicData uri="http://schemas.openxmlformats.org/drawingml/2006/table">
            <a:tbl>
              <a:tblPr firstRow="1" bandRow="1">
                <a:tableStyleId>{00A15C55-8517-42AA-B614-E9B94910E393}</a:tableStyleId>
              </a:tblPr>
              <a:tblGrid>
                <a:gridCol w="1083209">
                  <a:extLst>
                    <a:ext uri="{9D8B030D-6E8A-4147-A177-3AD203B41FA5}">
                      <a16:colId xmlns:a16="http://schemas.microsoft.com/office/drawing/2014/main" val="3878655920"/>
                    </a:ext>
                  </a:extLst>
                </a:gridCol>
                <a:gridCol w="1034143">
                  <a:extLst>
                    <a:ext uri="{9D8B030D-6E8A-4147-A177-3AD203B41FA5}">
                      <a16:colId xmlns:a16="http://schemas.microsoft.com/office/drawing/2014/main" val="865809169"/>
                    </a:ext>
                  </a:extLst>
                </a:gridCol>
                <a:gridCol w="1240971">
                  <a:extLst>
                    <a:ext uri="{9D8B030D-6E8A-4147-A177-3AD203B41FA5}">
                      <a16:colId xmlns:a16="http://schemas.microsoft.com/office/drawing/2014/main" val="538888999"/>
                    </a:ext>
                  </a:extLst>
                </a:gridCol>
                <a:gridCol w="914400">
                  <a:extLst>
                    <a:ext uri="{9D8B030D-6E8A-4147-A177-3AD203B41FA5}">
                      <a16:colId xmlns:a16="http://schemas.microsoft.com/office/drawing/2014/main" val="3328612267"/>
                    </a:ext>
                  </a:extLst>
                </a:gridCol>
                <a:gridCol w="1240971">
                  <a:extLst>
                    <a:ext uri="{9D8B030D-6E8A-4147-A177-3AD203B41FA5}">
                      <a16:colId xmlns:a16="http://schemas.microsoft.com/office/drawing/2014/main" val="2998417696"/>
                    </a:ext>
                  </a:extLst>
                </a:gridCol>
                <a:gridCol w="838200">
                  <a:extLst>
                    <a:ext uri="{9D8B030D-6E8A-4147-A177-3AD203B41FA5}">
                      <a16:colId xmlns:a16="http://schemas.microsoft.com/office/drawing/2014/main" val="2851565416"/>
                    </a:ext>
                  </a:extLst>
                </a:gridCol>
                <a:gridCol w="1240972">
                  <a:extLst>
                    <a:ext uri="{9D8B030D-6E8A-4147-A177-3AD203B41FA5}">
                      <a16:colId xmlns:a16="http://schemas.microsoft.com/office/drawing/2014/main" val="1672610136"/>
                    </a:ext>
                  </a:extLst>
                </a:gridCol>
                <a:gridCol w="1317171">
                  <a:extLst>
                    <a:ext uri="{9D8B030D-6E8A-4147-A177-3AD203B41FA5}">
                      <a16:colId xmlns:a16="http://schemas.microsoft.com/office/drawing/2014/main" val="4075824048"/>
                    </a:ext>
                  </a:extLst>
                </a:gridCol>
                <a:gridCol w="751113">
                  <a:extLst>
                    <a:ext uri="{9D8B030D-6E8A-4147-A177-3AD203B41FA5}">
                      <a16:colId xmlns:a16="http://schemas.microsoft.com/office/drawing/2014/main" val="4170702563"/>
                    </a:ext>
                  </a:extLst>
                </a:gridCol>
              </a:tblGrid>
              <a:tr h="370840">
                <a:tc>
                  <a:txBody>
                    <a:bodyPr/>
                    <a:lstStyle/>
                    <a:p>
                      <a:r>
                        <a:rPr lang="en-US" sz="1200" dirty="0" err="1">
                          <a:solidFill>
                            <a:schemeClr val="tx1"/>
                          </a:solidFill>
                        </a:rPr>
                        <a:t>obesity_level</a:t>
                      </a: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WorkPerDay</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SunshinePerDay</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water_cost</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outdoor_activity</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a:solidFill>
                            <a:schemeClr val="tx1"/>
                          </a:solidFill>
                        </a:rPr>
                        <a:t>pollution</a:t>
                      </a:r>
                    </a:p>
                  </a:txBody>
                  <a:tcPr anchor="ctr">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life_expectancy</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a:solidFill>
                            <a:schemeClr val="tx1"/>
                          </a:solidFill>
                        </a:rPr>
                        <a:t>life_expectancy2</a:t>
                      </a: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solidFill>
                            <a:schemeClr val="tx1"/>
                          </a:solidFill>
                        </a:rPr>
                        <a:t>R</a:t>
                      </a:r>
                      <a:r>
                        <a:rPr lang="en-US" sz="1200" baseline="30000" dirty="0">
                          <a:solidFill>
                            <a:schemeClr val="tx1"/>
                          </a:solidFill>
                        </a:rPr>
                        <a:t>2</a:t>
                      </a:r>
                    </a:p>
                    <a:p>
                      <a:pPr algn="ctr"/>
                      <a:r>
                        <a:rPr lang="en-US" sz="1200" baseline="30000" dirty="0">
                          <a:solidFill>
                            <a:schemeClr val="tx1"/>
                          </a:solidFill>
                        </a:rPr>
                        <a:t>(Adj R2)</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38137057"/>
                  </a:ext>
                </a:extLst>
              </a:tr>
              <a:tr h="370840">
                <a:tc>
                  <a:txBody>
                    <a:bodyPr/>
                    <a:lstStyle/>
                    <a:p>
                      <a:pPr algn="ctr"/>
                      <a:r>
                        <a:rPr lang="en-US" sz="1200" b="1" dirty="0"/>
                        <a:t>Model 1</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2.32</a:t>
                      </a:r>
                    </a:p>
                    <a:p>
                      <a:pPr algn="ctr"/>
                      <a:r>
                        <a:rPr lang="en-US" sz="1200" dirty="0"/>
                        <a:t>(0.001)</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0.227</a:t>
                      </a:r>
                    </a:p>
                    <a:p>
                      <a:pPr algn="ctr"/>
                      <a:r>
                        <a:rPr lang="en-US" sz="1200" dirty="0"/>
                        <a:t>(0.21)</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468050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2</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nchor="ctr"/>
                </a:tc>
                <a:tc>
                  <a:txBody>
                    <a:bodyPr/>
                    <a:lstStyle/>
                    <a:p>
                      <a:pPr algn="ctr"/>
                      <a:r>
                        <a:rPr lang="en-US" sz="1200" dirty="0"/>
                        <a:t>1.58</a:t>
                      </a:r>
                    </a:p>
                    <a:p>
                      <a:pPr algn="ctr"/>
                      <a:r>
                        <a:rPr lang="en-US" sz="1200" dirty="0"/>
                        <a:t>(0.71)</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0.055</a:t>
                      </a:r>
                    </a:p>
                    <a:p>
                      <a:pPr algn="ctr"/>
                      <a:r>
                        <a:rPr lang="en-US" sz="1200" dirty="0"/>
                        <a:t>(0.06)</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048886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3</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4.13</a:t>
                      </a:r>
                    </a:p>
                    <a:p>
                      <a:pPr algn="ctr"/>
                      <a:r>
                        <a:rPr lang="en-US" sz="1200" dirty="0"/>
                        <a:t>(0.024)</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0.118</a:t>
                      </a:r>
                    </a:p>
                    <a:p>
                      <a:pPr algn="ctr"/>
                      <a:r>
                        <a:rPr lang="en-US" sz="1200" dirty="0"/>
                        <a:t>(010)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891468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4</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0.01</a:t>
                      </a:r>
                    </a:p>
                    <a:p>
                      <a:pPr algn="ctr"/>
                      <a:r>
                        <a:rPr lang="en-US" sz="1200" dirty="0"/>
                        <a:t>(0.35)</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0.021</a:t>
                      </a:r>
                    </a:p>
                    <a:p>
                      <a:pPr algn="ctr"/>
                      <a:r>
                        <a:rPr lang="en-US" sz="1200" dirty="0"/>
                        <a:t>(-0.003)</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735348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5</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2.71</a:t>
                      </a:r>
                    </a:p>
                    <a:p>
                      <a:pPr algn="ctr"/>
                      <a:r>
                        <a:rPr lang="en-US" sz="1200" dirty="0"/>
                        <a:t>(0.003)</a:t>
                      </a:r>
                    </a:p>
                  </a:txBody>
                  <a:tcPr anchor="ctr"/>
                </a:tc>
                <a:tc>
                  <a:txBody>
                    <a:bodyPr/>
                    <a:lstStyle/>
                    <a:p>
                      <a:pPr algn="ctr"/>
                      <a:r>
                        <a:rPr lang="en-US" sz="1200" dirty="0"/>
                        <a:t>1.95</a:t>
                      </a:r>
                    </a:p>
                    <a:p>
                      <a:pPr algn="ctr"/>
                      <a:r>
                        <a:rPr lang="en-US" sz="1200" dirty="0"/>
                        <a:t>(0.015</a:t>
                      </a:r>
                    </a:p>
                  </a:txBody>
                  <a:tcPr anchor="ctr"/>
                </a:tc>
                <a:tc>
                  <a:txBody>
                    <a:bodyPr/>
                    <a:lstStyle/>
                    <a:p>
                      <a:pPr algn="ctr"/>
                      <a:r>
                        <a:rPr lang="en-US" sz="1200" dirty="0"/>
                        <a:t>6.49</a:t>
                      </a:r>
                    </a:p>
                    <a:p>
                      <a:pPr algn="ctr"/>
                      <a:r>
                        <a:rPr lang="en-US" sz="1200" dirty="0"/>
                        <a:t>(0.004)</a:t>
                      </a:r>
                    </a:p>
                  </a:txBody>
                  <a:tcPr anchor="ctr"/>
                </a:tc>
                <a:tc>
                  <a:txBody>
                    <a:bodyPr/>
                    <a:lstStyle/>
                    <a:p>
                      <a:pPr algn="ctr"/>
                      <a:r>
                        <a:rPr lang="en-US" sz="1200" dirty="0"/>
                        <a:t>0.01</a:t>
                      </a:r>
                    </a:p>
                    <a:p>
                      <a:pPr algn="ctr"/>
                      <a:r>
                        <a:rPr lang="en-US" sz="1200" dirty="0"/>
                        <a:t>(0.297)</a:t>
                      </a:r>
                    </a:p>
                  </a:txBody>
                  <a:tcPr anchor="ctr"/>
                </a:tc>
                <a:tc>
                  <a:txBody>
                    <a:bodyPr/>
                    <a:lstStyle/>
                    <a:p>
                      <a:pPr algn="ctr"/>
                      <a:r>
                        <a:rPr lang="en-US" sz="1200" dirty="0"/>
                        <a:t>0.05</a:t>
                      </a:r>
                    </a:p>
                    <a:p>
                      <a:pPr algn="ctr"/>
                      <a:r>
                        <a:rPr lang="en-US" sz="1200" dirty="0"/>
                        <a:t>(0.525)</a:t>
                      </a:r>
                    </a:p>
                  </a:txBody>
                  <a:tcPr anchor="ctr"/>
                </a:tc>
                <a:tc>
                  <a:txBody>
                    <a:bodyPr/>
                    <a:lstStyle/>
                    <a:p>
                      <a:pPr algn="ctr"/>
                      <a:r>
                        <a:rPr lang="en-US" sz="1200" dirty="0"/>
                        <a:t>-0.84</a:t>
                      </a:r>
                    </a:p>
                    <a:p>
                      <a:pPr algn="ctr"/>
                      <a:r>
                        <a:rPr lang="en-US" sz="1200" dirty="0"/>
                        <a:t>(0.023)</a:t>
                      </a:r>
                    </a:p>
                  </a:txBody>
                  <a:tcPr anchor="ctr"/>
                </a:tc>
                <a:tc>
                  <a:txBody>
                    <a:bodyPr/>
                    <a:lstStyle/>
                    <a:p>
                      <a:pPr algn="ctr"/>
                      <a:r>
                        <a:rPr lang="en-US" sz="1200" dirty="0"/>
                        <a:t>-</a:t>
                      </a:r>
                    </a:p>
                  </a:txBody>
                  <a:tcPr anchor="ctr"/>
                </a:tc>
                <a:tc>
                  <a:txBody>
                    <a:bodyPr/>
                    <a:lstStyle/>
                    <a:p>
                      <a:pPr algn="ctr"/>
                      <a:r>
                        <a:rPr lang="en-US" sz="1200" dirty="0"/>
                        <a:t>0.51</a:t>
                      </a:r>
                    </a:p>
                    <a:p>
                      <a:pPr algn="ctr"/>
                      <a:r>
                        <a:rPr lang="en-US" sz="1200" dirty="0"/>
                        <a:t>(0.425)</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19827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6</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3.07</a:t>
                      </a:r>
                    </a:p>
                    <a:p>
                      <a:pPr algn="ctr"/>
                      <a:r>
                        <a:rPr lang="en-US" sz="1200" dirty="0"/>
                        <a:t>(0.001)</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2.11</a:t>
                      </a:r>
                    </a:p>
                    <a:p>
                      <a:pPr algn="ctr"/>
                      <a:r>
                        <a:rPr lang="en-US" sz="1200" dirty="0"/>
                        <a:t>(0.006)</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7.82</a:t>
                      </a:r>
                    </a:p>
                    <a:p>
                      <a:pPr algn="ctr"/>
                      <a:r>
                        <a:rPr lang="en-US" sz="1200" dirty="0"/>
                        <a:t>(0.001)</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0.01</a:t>
                      </a:r>
                    </a:p>
                    <a:p>
                      <a:pPr algn="ctr"/>
                      <a:r>
                        <a:rPr lang="en-US" sz="1200" dirty="0"/>
                        <a:t>(0.191)</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-0.01</a:t>
                      </a:r>
                    </a:p>
                    <a:p>
                      <a:pPr algn="ctr"/>
                      <a:r>
                        <a:rPr lang="en-US" sz="1200" dirty="0"/>
                        <a:t>(0.928)</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8.65</a:t>
                      </a:r>
                    </a:p>
                    <a:p>
                      <a:pPr algn="ctr"/>
                      <a:r>
                        <a:rPr lang="en-US" sz="1200" dirty="0"/>
                        <a:t>(0.04)</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-0.07</a:t>
                      </a:r>
                    </a:p>
                    <a:p>
                      <a:pPr algn="ctr"/>
                      <a:r>
                        <a:rPr lang="en-US" sz="1200" dirty="0"/>
                        <a:t>(0.026)</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0.576</a:t>
                      </a:r>
                    </a:p>
                    <a:p>
                      <a:pPr algn="ctr"/>
                      <a:r>
                        <a:rPr lang="en-US" sz="1200" dirty="0"/>
                        <a:t>(0.487)</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1099864"/>
                  </a:ext>
                </a:extLst>
              </a:tr>
            </a:tbl>
          </a:graphicData>
        </a:graphic>
      </p:graphicFrame>
      <p:sp>
        <p:nvSpPr>
          <p:cNvPr id="6" name="TextBox 5">
            <a:extLst>
              <a:ext uri="{FF2B5EF4-FFF2-40B4-BE49-F238E27FC236}">
                <a16:creationId xmlns:a16="http://schemas.microsoft.com/office/drawing/2014/main" id="{CD53ED2A-457F-94CF-3E99-F6C6EF3BAC6B}"/>
              </a:ext>
            </a:extLst>
          </p:cNvPr>
          <p:cNvSpPr txBox="1"/>
          <p:nvPr/>
        </p:nvSpPr>
        <p:spPr>
          <a:xfrm>
            <a:off x="1042186" y="3975266"/>
            <a:ext cx="3600473" cy="276999"/>
          </a:xfrm>
          <a:prstGeom prst="rect">
            <a:avLst/>
          </a:prstGeom>
          <a:noFill/>
        </p:spPr>
        <p:txBody>
          <a:bodyPr wrap="none" rtlCol="0">
            <a:spAutoFit/>
          </a:bodyPr>
          <a:lstStyle/>
          <a:p>
            <a:r>
              <a:rPr lang="en-US" sz="1200" i="1" dirty="0"/>
              <a:t>Columns contain coefficient of determination (p-value)</a:t>
            </a:r>
          </a:p>
        </p:txBody>
      </p:sp>
    </p:spTree>
    <p:extLst>
      <p:ext uri="{BB962C8B-B14F-4D97-AF65-F5344CB8AC3E}">
        <p14:creationId xmlns:p14="http://schemas.microsoft.com/office/powerpoint/2010/main" val="3002379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86E8640-7185-80AF-1DCC-18E2A0502D04}"/>
              </a:ext>
            </a:extLst>
          </p:cNvPr>
          <p:cNvSpPr txBox="1"/>
          <p:nvPr/>
        </p:nvSpPr>
        <p:spPr>
          <a:xfrm>
            <a:off x="1285240" y="1050595"/>
            <a:ext cx="8074815" cy="161848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7200" kern="1200" dirty="0">
                <a:solidFill>
                  <a:schemeClr val="tx1"/>
                </a:solidFill>
                <a:latin typeface="Minion Pro" panose="02040503050306020203" pitchFamily="18" charset="0"/>
                <a:ea typeface="+mj-ea"/>
                <a:cs typeface="+mj-cs"/>
              </a:rPr>
              <a:t>Conclusion</a:t>
            </a:r>
          </a:p>
        </p:txBody>
      </p:sp>
      <p:sp>
        <p:nvSpPr>
          <p:cNvPr id="3" name="TextBox 2">
            <a:extLst>
              <a:ext uri="{FF2B5EF4-FFF2-40B4-BE49-F238E27FC236}">
                <a16:creationId xmlns:a16="http://schemas.microsoft.com/office/drawing/2014/main" id="{E1B62DFD-BC88-BB13-237E-AE76E02EAAB8}"/>
              </a:ext>
            </a:extLst>
          </p:cNvPr>
          <p:cNvSpPr txBox="1"/>
          <p:nvPr/>
        </p:nvSpPr>
        <p:spPr>
          <a:xfrm>
            <a:off x="1285240" y="2969469"/>
            <a:ext cx="8074815" cy="2800395"/>
          </a:xfrm>
          <a:prstGeom prst="rect">
            <a:avLst/>
          </a:prstGeom>
        </p:spPr>
        <p:txBody>
          <a:bodyPr vert="horz" lIns="91440" tIns="45720" rIns="91440" bIns="45720" rtlCol="0" anchor="t">
            <a:normAutofit/>
          </a:bodyPr>
          <a:lstStyle/>
          <a:p>
            <a:pPr>
              <a:lnSpc>
                <a:spcPct val="90000"/>
              </a:lnSpc>
              <a:spcAft>
                <a:spcPts val="600"/>
              </a:spcAft>
            </a:pPr>
            <a:r>
              <a:rPr lang="en-US" sz="2400" dirty="0">
                <a:latin typeface="Minion Pro" panose="02040503050306020203" pitchFamily="18" charset="0"/>
              </a:rPr>
              <a:t>My findings after concluding the explanatory data analysis for the top healthiest cities in the world, do not show any correlations between the variables that are chosen and obesity levels in a city.  More analysis on the other variables needs to take place to see if they help obesity levels.</a:t>
            </a:r>
          </a:p>
        </p:txBody>
      </p:sp>
    </p:spTree>
    <p:extLst>
      <p:ext uri="{BB962C8B-B14F-4D97-AF65-F5344CB8AC3E}">
        <p14:creationId xmlns:p14="http://schemas.microsoft.com/office/powerpoint/2010/main" val="118724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D63C829-D86F-5691-57D1-BC76C61F3558}"/>
              </a:ext>
            </a:extLst>
          </p:cNvPr>
          <p:cNvSpPr txBox="1"/>
          <p:nvPr/>
        </p:nvSpPr>
        <p:spPr>
          <a:xfrm>
            <a:off x="641774" y="723331"/>
            <a:ext cx="3968307" cy="539086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000" b="1" kern="1200" dirty="0">
                <a:solidFill>
                  <a:schemeClr val="tx1"/>
                </a:solidFill>
                <a:latin typeface="Minion Pro" panose="02040503050306020203" pitchFamily="18" charset="0"/>
                <a:ea typeface="+mj-ea"/>
                <a:cs typeface="+mj-cs"/>
              </a:rPr>
              <a:t>Introduction</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B85F50-B5D7-E24E-AC23-7B65F680052F}"/>
              </a:ext>
            </a:extLst>
          </p:cNvPr>
          <p:cNvSpPr txBox="1"/>
          <p:nvPr/>
        </p:nvSpPr>
        <p:spPr>
          <a:xfrm>
            <a:off x="5255259" y="1648870"/>
            <a:ext cx="5321753" cy="3560260"/>
          </a:xfrm>
          <a:prstGeom prst="rect">
            <a:avLst/>
          </a:prstGeom>
        </p:spPr>
        <p:txBody>
          <a:bodyPr vert="horz" lIns="91440" tIns="45720" rIns="91440" bIns="45720" rtlCol="0" anchor="ctr">
            <a:normAutofit/>
          </a:bodyPr>
          <a:lstStyle/>
          <a:p>
            <a:pPr>
              <a:lnSpc>
                <a:spcPct val="90000"/>
              </a:lnSpc>
              <a:spcAft>
                <a:spcPts val="600"/>
              </a:spcAft>
            </a:pPr>
            <a:r>
              <a:rPr lang="en-US" sz="2400" dirty="0">
                <a:latin typeface="Minion Pro" panose="02040503050306020203" pitchFamily="18" charset="0"/>
              </a:rPr>
              <a:t>This study looks at the top healthiest cities and tries to determine what makes them healthy. Specifically, it looks at obesity levels, levels of sunshine each city gets, the cost of a bottle of water, the number of outdoor activities each city has, and the average number of hours a person works.</a:t>
            </a:r>
          </a:p>
        </p:txBody>
      </p:sp>
    </p:spTree>
    <p:extLst>
      <p:ext uri="{BB962C8B-B14F-4D97-AF65-F5344CB8AC3E}">
        <p14:creationId xmlns:p14="http://schemas.microsoft.com/office/powerpoint/2010/main" val="425459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ight Triangle 2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6B8E8D7-DB5B-4EAF-675A-F4CF0C8B2F05}"/>
              </a:ext>
            </a:extLst>
          </p:cNvPr>
          <p:cNvSpPr txBox="1"/>
          <p:nvPr/>
        </p:nvSpPr>
        <p:spPr>
          <a:xfrm>
            <a:off x="1006900" y="1188637"/>
            <a:ext cx="3057101" cy="448072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b="1" kern="1200" dirty="0">
                <a:solidFill>
                  <a:schemeClr val="tx1"/>
                </a:solidFill>
                <a:latin typeface="Minion Pro" panose="02040503050306020203" pitchFamily="18" charset="0"/>
                <a:ea typeface="+mj-ea"/>
                <a:cs typeface="+mj-cs"/>
              </a:rPr>
              <a:t>Variables Used for Analysis</a:t>
            </a:r>
          </a:p>
        </p:txBody>
      </p:sp>
      <p:cxnSp>
        <p:nvCxnSpPr>
          <p:cNvPr id="33" name="Straight Connector 32">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 name="TextBox 11">
            <a:extLst>
              <a:ext uri="{FF2B5EF4-FFF2-40B4-BE49-F238E27FC236}">
                <a16:creationId xmlns:a16="http://schemas.microsoft.com/office/drawing/2014/main" id="{E0952E01-D725-87FF-BF9F-A69CAA4FED0E}"/>
              </a:ext>
            </a:extLst>
          </p:cNvPr>
          <p:cNvGraphicFramePr/>
          <p:nvPr>
            <p:extLst>
              <p:ext uri="{D42A27DB-BD31-4B8C-83A1-F6EECF244321}">
                <p14:modId xmlns:p14="http://schemas.microsoft.com/office/powerpoint/2010/main" val="2446911552"/>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616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chemeClr val="tx1"/>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chemeClr val="bg1"/>
                </a:solidFill>
                <a:latin typeface="Minion Pro" panose="02040503050306020203" pitchFamily="18" charset="0"/>
                <a:ea typeface="+mj-ea"/>
                <a:cs typeface="+mj-cs"/>
              </a:rPr>
              <a:t>Analysis: </a:t>
            </a:r>
            <a:r>
              <a:rPr lang="en-US" sz="2400" kern="1200" dirty="0">
                <a:solidFill>
                  <a:schemeClr val="bg1"/>
                </a:solidFill>
                <a:latin typeface="Minion Pro" panose="02040503050306020203" pitchFamily="18" charset="0"/>
                <a:ea typeface="+mj-ea"/>
                <a:cs typeface="+mj-cs"/>
              </a:rPr>
              <a:t>Number of hours of Sunshine per Day per City</a:t>
            </a:r>
          </a:p>
        </p:txBody>
      </p:sp>
      <p:pic>
        <p:nvPicPr>
          <p:cNvPr id="4" name="Picture 3">
            <a:extLst>
              <a:ext uri="{FF2B5EF4-FFF2-40B4-BE49-F238E27FC236}">
                <a16:creationId xmlns:a16="http://schemas.microsoft.com/office/drawing/2014/main" id="{37A8027F-7928-A9C1-9793-56B573F2EDFE}"/>
              </a:ext>
            </a:extLst>
          </p:cNvPr>
          <p:cNvPicPr>
            <a:picLocks noChangeAspect="1"/>
          </p:cNvPicPr>
          <p:nvPr/>
        </p:nvPicPr>
        <p:blipFill>
          <a:blip r:embed="rId2"/>
          <a:stretch>
            <a:fillRect/>
          </a:stretch>
        </p:blipFill>
        <p:spPr>
          <a:xfrm>
            <a:off x="4032514" y="404386"/>
            <a:ext cx="7188199" cy="4546534"/>
          </a:xfrm>
          <a:prstGeom prst="rect">
            <a:avLst/>
          </a:prstGeom>
        </p:spPr>
      </p:pic>
      <p:graphicFrame>
        <p:nvGraphicFramePr>
          <p:cNvPr id="7" name="Table 7">
            <a:extLst>
              <a:ext uri="{FF2B5EF4-FFF2-40B4-BE49-F238E27FC236}">
                <a16:creationId xmlns:a16="http://schemas.microsoft.com/office/drawing/2014/main" id="{A4DC8AEC-98D7-D1E8-53D2-B645A38C311C}"/>
              </a:ext>
            </a:extLst>
          </p:cNvPr>
          <p:cNvGraphicFramePr>
            <a:graphicFrameLocks noGrp="1"/>
          </p:cNvGraphicFramePr>
          <p:nvPr>
            <p:extLst>
              <p:ext uri="{D42A27DB-BD31-4B8C-83A1-F6EECF244321}">
                <p14:modId xmlns:p14="http://schemas.microsoft.com/office/powerpoint/2010/main" val="3103133398"/>
              </p:ext>
            </p:extLst>
          </p:nvPr>
        </p:nvGraphicFramePr>
        <p:xfrm>
          <a:off x="4250721" y="5162780"/>
          <a:ext cx="2852057" cy="1483360"/>
        </p:xfrm>
        <a:graphic>
          <a:graphicData uri="http://schemas.openxmlformats.org/drawingml/2006/table">
            <a:tbl>
              <a:tblPr bandRow="1">
                <a:tableStyleId>{5C22544A-7EE6-4342-B048-85BDC9FD1C3A}</a:tableStyleId>
              </a:tblPr>
              <a:tblGrid>
                <a:gridCol w="1090493">
                  <a:extLst>
                    <a:ext uri="{9D8B030D-6E8A-4147-A177-3AD203B41FA5}">
                      <a16:colId xmlns:a16="http://schemas.microsoft.com/office/drawing/2014/main" val="1232813116"/>
                    </a:ext>
                  </a:extLst>
                </a:gridCol>
                <a:gridCol w="1761564">
                  <a:extLst>
                    <a:ext uri="{9D8B030D-6E8A-4147-A177-3AD203B41FA5}">
                      <a16:colId xmlns:a16="http://schemas.microsoft.com/office/drawing/2014/main" val="1192005041"/>
                    </a:ext>
                  </a:extLst>
                </a:gridCol>
              </a:tblGrid>
              <a:tr h="370840">
                <a:tc>
                  <a:txBody>
                    <a:bodyPr/>
                    <a:lstStyle/>
                    <a:p>
                      <a:pPr algn="r"/>
                      <a:r>
                        <a:rPr lang="en-US"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b="0" dirty="0">
                          <a:latin typeface="Minion Pro" panose="02040503050306020203" pitchFamily="18" charset="0"/>
                        </a:rPr>
                        <a:t>6.11 </a:t>
                      </a:r>
                      <a:r>
                        <a:rPr lang="en-US" b="0" dirty="0" err="1">
                          <a:latin typeface="Minion Pro" panose="02040503050306020203" pitchFamily="18" charset="0"/>
                        </a:rPr>
                        <a:t>hrs</a:t>
                      </a:r>
                      <a:endParaRPr lang="en-US" b="0"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370840">
                <a:tc>
                  <a:txBody>
                    <a:bodyPr/>
                    <a:lstStyle/>
                    <a:p>
                      <a:pPr algn="r"/>
                      <a:r>
                        <a:rPr lang="en-US"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dirty="0">
                          <a:latin typeface="Minion Pro" panose="02040503050306020203" pitchFamily="18" charset="0"/>
                        </a:rPr>
                        <a:t>6 </a:t>
                      </a:r>
                      <a:r>
                        <a:rPr lang="en-US" dirty="0" err="1">
                          <a:latin typeface="Minion Pro" panose="02040503050306020203" pitchFamily="18" charset="0"/>
                        </a:rPr>
                        <a:t>hrs</a:t>
                      </a:r>
                      <a:endParaRPr lang="en-US"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370840">
                <a:tc>
                  <a:txBody>
                    <a:bodyPr/>
                    <a:lstStyle/>
                    <a:p>
                      <a:pPr algn="r"/>
                      <a:r>
                        <a:rPr lang="en-US"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dirty="0">
                          <a:latin typeface="Minion Pro" panose="02040503050306020203" pitchFamily="18" charset="0"/>
                        </a:rPr>
                        <a:t>5 </a:t>
                      </a:r>
                      <a:r>
                        <a:rPr lang="en-US" dirty="0" err="1">
                          <a:latin typeface="Minion Pro" panose="02040503050306020203" pitchFamily="18" charset="0"/>
                        </a:rPr>
                        <a:t>hrs</a:t>
                      </a:r>
                      <a:endParaRPr lang="en-US"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370840">
                <a:tc>
                  <a:txBody>
                    <a:bodyPr/>
                    <a:lstStyle/>
                    <a:p>
                      <a:pPr algn="r"/>
                      <a:r>
                        <a:rPr lang="en-US"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latin typeface="Minion Pro" panose="02040503050306020203" pitchFamily="18" charset="0"/>
                        </a:rPr>
                        <a:t>0 </a:t>
                      </a:r>
                      <a:r>
                        <a:rPr lang="en-US" dirty="0" err="1">
                          <a:latin typeface="Minion Pro" panose="02040503050306020203" pitchFamily="18" charset="0"/>
                        </a:rPr>
                        <a:t>hrs</a:t>
                      </a:r>
                      <a:r>
                        <a:rPr lang="en-US" dirty="0">
                          <a:latin typeface="Minion Pro" panose="02040503050306020203" pitchFamily="18" charset="0"/>
                        </a:rPr>
                        <a:t> – 10 </a:t>
                      </a:r>
                      <a:r>
                        <a:rPr lang="en-US" dirty="0" err="1">
                          <a:latin typeface="Minion Pro" panose="02040503050306020203" pitchFamily="18" charset="0"/>
                        </a:rPr>
                        <a:t>hrs</a:t>
                      </a:r>
                      <a:endParaRPr lang="en-US"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8761283"/>
                  </a:ext>
                </a:extLst>
              </a:tr>
            </a:tbl>
          </a:graphicData>
        </a:graphic>
      </p:graphicFrame>
      <p:sp>
        <p:nvSpPr>
          <p:cNvPr id="8" name="TextBox 7">
            <a:extLst>
              <a:ext uri="{FF2B5EF4-FFF2-40B4-BE49-F238E27FC236}">
                <a16:creationId xmlns:a16="http://schemas.microsoft.com/office/drawing/2014/main" id="{2A6817EB-2A85-5993-AB83-16C478E3D2A5}"/>
              </a:ext>
            </a:extLst>
          </p:cNvPr>
          <p:cNvSpPr txBox="1"/>
          <p:nvPr/>
        </p:nvSpPr>
        <p:spPr>
          <a:xfrm>
            <a:off x="7492679" y="5109353"/>
            <a:ext cx="2659254" cy="369332"/>
          </a:xfrm>
          <a:prstGeom prst="rect">
            <a:avLst/>
          </a:prstGeom>
          <a:noFill/>
          <a:ln>
            <a:noFill/>
          </a:ln>
        </p:spPr>
        <p:txBody>
          <a:bodyPr wrap="none" rtlCol="0">
            <a:spAutoFit/>
          </a:bodyPr>
          <a:lstStyle/>
          <a:p>
            <a:r>
              <a:rPr lang="en-US" b="1" dirty="0">
                <a:latin typeface="Minion Pro" panose="02040503050306020203" pitchFamily="18" charset="0"/>
              </a:rPr>
              <a:t>Outliers:</a:t>
            </a:r>
            <a:r>
              <a:rPr lang="en-US" dirty="0">
                <a:latin typeface="Minion Pro" panose="02040503050306020203" pitchFamily="18" charset="0"/>
              </a:rPr>
              <a:t>  2 at 0 and 10 </a:t>
            </a:r>
            <a:r>
              <a:rPr lang="en-US" dirty="0" err="1">
                <a:latin typeface="Minion Pro" panose="02040503050306020203" pitchFamily="18" charset="0"/>
              </a:rPr>
              <a:t>hrs</a:t>
            </a:r>
            <a:endParaRPr lang="en-US" dirty="0">
              <a:latin typeface="Minion Pro" panose="02040503050306020203" pitchFamily="18" charset="0"/>
            </a:endParaRPr>
          </a:p>
        </p:txBody>
      </p:sp>
      <p:sp>
        <p:nvSpPr>
          <p:cNvPr id="10" name="TextBox 9">
            <a:extLst>
              <a:ext uri="{FF2B5EF4-FFF2-40B4-BE49-F238E27FC236}">
                <a16:creationId xmlns:a16="http://schemas.microsoft.com/office/drawing/2014/main" id="{96DE4D0A-87F1-7549-55D9-39F005DEA50A}"/>
              </a:ext>
            </a:extLst>
          </p:cNvPr>
          <p:cNvSpPr txBox="1"/>
          <p:nvPr/>
        </p:nvSpPr>
        <p:spPr>
          <a:xfrm>
            <a:off x="7626614" y="5604461"/>
            <a:ext cx="369453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inion Pro" panose="02040503050306020203" pitchFamily="18" charset="0"/>
              </a:rPr>
              <a:t>Since a city rarely has 0 </a:t>
            </a:r>
            <a:r>
              <a:rPr lang="en-US" sz="1400" dirty="0" err="1">
                <a:latin typeface="Minion Pro" panose="02040503050306020203" pitchFamily="18" charset="0"/>
              </a:rPr>
              <a:t>hrs</a:t>
            </a:r>
            <a:r>
              <a:rPr lang="en-US" sz="1400" dirty="0">
                <a:latin typeface="Minion Pro" panose="02040503050306020203" pitchFamily="18" charset="0"/>
              </a:rPr>
              <a:t> of sunshine, we can safely remove those cities.</a:t>
            </a:r>
          </a:p>
          <a:p>
            <a:pPr marL="285750" indent="-285750">
              <a:buFont typeface="Arial" panose="020B0604020202020204" pitchFamily="34" charset="0"/>
              <a:buChar char="•"/>
            </a:pPr>
            <a:r>
              <a:rPr lang="en-US" sz="1400" dirty="0">
                <a:latin typeface="Minion Pro" panose="02040503050306020203" pitchFamily="18" charset="0"/>
              </a:rPr>
              <a:t>Cities with 10 </a:t>
            </a:r>
            <a:r>
              <a:rPr lang="en-US" sz="1400" dirty="0" err="1">
                <a:latin typeface="Minion Pro" panose="02040503050306020203" pitchFamily="18" charset="0"/>
              </a:rPr>
              <a:t>hrs</a:t>
            </a:r>
            <a:r>
              <a:rPr lang="en-US" sz="1400" dirty="0">
                <a:latin typeface="Minion Pro" panose="02040503050306020203" pitchFamily="18" charset="0"/>
              </a:rPr>
              <a:t> of sunshine can happen so those cities will remain</a:t>
            </a: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522029" y="5528259"/>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32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kern="1200" dirty="0">
                <a:solidFill>
                  <a:srgbClr val="FFFFFF"/>
                </a:solidFill>
                <a:latin typeface="Minion Pro" panose="02040503050306020203" pitchFamily="18" charset="0"/>
                <a:ea typeface="+mj-ea"/>
                <a:cs typeface="+mj-cs"/>
              </a:rPr>
              <a:t>Obesity Levels per Country</a:t>
            </a:r>
          </a:p>
        </p:txBody>
      </p:sp>
      <p:graphicFrame>
        <p:nvGraphicFramePr>
          <p:cNvPr id="7" name="Table 7">
            <a:extLst>
              <a:ext uri="{FF2B5EF4-FFF2-40B4-BE49-F238E27FC236}">
                <a16:creationId xmlns:a16="http://schemas.microsoft.com/office/drawing/2014/main" id="{A4DC8AEC-98D7-D1E8-53D2-B645A38C311C}"/>
              </a:ext>
            </a:extLst>
          </p:cNvPr>
          <p:cNvGraphicFramePr>
            <a:graphicFrameLocks noGrp="1"/>
          </p:cNvGraphicFramePr>
          <p:nvPr>
            <p:extLst>
              <p:ext uri="{D42A27DB-BD31-4B8C-83A1-F6EECF244321}">
                <p14:modId xmlns:p14="http://schemas.microsoft.com/office/powerpoint/2010/main" val="804494469"/>
              </p:ext>
            </p:extLst>
          </p:nvPr>
        </p:nvGraphicFramePr>
        <p:xfrm>
          <a:off x="4250721" y="5142436"/>
          <a:ext cx="2852057" cy="1483360"/>
        </p:xfrm>
        <a:graphic>
          <a:graphicData uri="http://schemas.openxmlformats.org/drawingml/2006/table">
            <a:tbl>
              <a:tblPr bandRow="1">
                <a:tableStyleId>{5C22544A-7EE6-4342-B048-85BDC9FD1C3A}</a:tableStyleId>
              </a:tblPr>
              <a:tblGrid>
                <a:gridCol w="1090493">
                  <a:extLst>
                    <a:ext uri="{9D8B030D-6E8A-4147-A177-3AD203B41FA5}">
                      <a16:colId xmlns:a16="http://schemas.microsoft.com/office/drawing/2014/main" val="1232813116"/>
                    </a:ext>
                  </a:extLst>
                </a:gridCol>
                <a:gridCol w="1761564">
                  <a:extLst>
                    <a:ext uri="{9D8B030D-6E8A-4147-A177-3AD203B41FA5}">
                      <a16:colId xmlns:a16="http://schemas.microsoft.com/office/drawing/2014/main" val="1192005041"/>
                    </a:ext>
                  </a:extLst>
                </a:gridCol>
              </a:tblGrid>
              <a:tr h="370840">
                <a:tc>
                  <a:txBody>
                    <a:bodyPr/>
                    <a:lstStyle/>
                    <a:p>
                      <a:pPr algn="r"/>
                      <a:r>
                        <a:rPr lang="en-US"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b="0" dirty="0">
                          <a:latin typeface="Minion Pro" panose="02040503050306020203" pitchFamily="18" charset="0"/>
                        </a:rPr>
                        <a:t>21.93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370840">
                <a:tc>
                  <a:txBody>
                    <a:bodyPr/>
                    <a:lstStyle/>
                    <a:p>
                      <a:pPr algn="r"/>
                      <a:r>
                        <a:rPr lang="en-US"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dirty="0">
                          <a:latin typeface="Minion Pro" panose="02040503050306020203" pitchFamily="18" charset="0"/>
                        </a:rPr>
                        <a:t>22.3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370840">
                <a:tc>
                  <a:txBody>
                    <a:bodyPr/>
                    <a:lstStyle/>
                    <a:p>
                      <a:pPr algn="r"/>
                      <a:r>
                        <a:rPr lang="en-US"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dirty="0">
                          <a:latin typeface="Minion Pro" panose="02040503050306020203" pitchFamily="18" charset="0"/>
                        </a:rPr>
                        <a:t>36.2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35187840"/>
                  </a:ext>
                </a:extLst>
              </a:tr>
              <a:tr h="370840">
                <a:tc>
                  <a:txBody>
                    <a:bodyPr/>
                    <a:lstStyle/>
                    <a:p>
                      <a:pPr algn="r"/>
                      <a:r>
                        <a:rPr lang="en-US"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latin typeface="Minion Pro" panose="02040503050306020203" pitchFamily="18" charset="0"/>
                        </a:rPr>
                        <a:t>3.9 – 36.2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8761283"/>
                  </a:ext>
                </a:extLst>
              </a:tr>
            </a:tbl>
          </a:graphicData>
        </a:graphic>
      </p:graphicFrame>
      <p:sp>
        <p:nvSpPr>
          <p:cNvPr id="8" name="TextBox 7">
            <a:extLst>
              <a:ext uri="{FF2B5EF4-FFF2-40B4-BE49-F238E27FC236}">
                <a16:creationId xmlns:a16="http://schemas.microsoft.com/office/drawing/2014/main" id="{2A6817EB-2A85-5993-AB83-16C478E3D2A5}"/>
              </a:ext>
            </a:extLst>
          </p:cNvPr>
          <p:cNvSpPr txBox="1"/>
          <p:nvPr/>
        </p:nvSpPr>
        <p:spPr>
          <a:xfrm>
            <a:off x="7488890" y="5033369"/>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4 outliers from levels 3.9 – 4.7</a:t>
            </a:r>
          </a:p>
        </p:txBody>
      </p:sp>
      <p:sp>
        <p:nvSpPr>
          <p:cNvPr id="10" name="TextBox 9">
            <a:extLst>
              <a:ext uri="{FF2B5EF4-FFF2-40B4-BE49-F238E27FC236}">
                <a16:creationId xmlns:a16="http://schemas.microsoft.com/office/drawing/2014/main" id="{96DE4D0A-87F1-7549-55D9-39F005DEA50A}"/>
              </a:ext>
            </a:extLst>
          </p:cNvPr>
          <p:cNvSpPr txBox="1"/>
          <p:nvPr/>
        </p:nvSpPr>
        <p:spPr>
          <a:xfrm>
            <a:off x="7626614" y="5528259"/>
            <a:ext cx="3694530" cy="954107"/>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The levels seem to be far from the mean so we can safely remove them but there can be cities with very low obesity levels so keeping them wouldn’t be out of the question</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522029" y="5452057"/>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233E62E-805E-ACF0-0C6F-A9C0AAAB0D07}"/>
              </a:ext>
            </a:extLst>
          </p:cNvPr>
          <p:cNvPicPr>
            <a:picLocks noChangeAspect="1"/>
          </p:cNvPicPr>
          <p:nvPr/>
        </p:nvPicPr>
        <p:blipFill>
          <a:blip r:embed="rId2"/>
          <a:stretch>
            <a:fillRect/>
          </a:stretch>
        </p:blipFill>
        <p:spPr>
          <a:xfrm>
            <a:off x="4459417" y="973884"/>
            <a:ext cx="5296639" cy="3743847"/>
          </a:xfrm>
          <a:prstGeom prst="rect">
            <a:avLst/>
          </a:prstGeom>
        </p:spPr>
      </p:pic>
    </p:spTree>
    <p:extLst>
      <p:ext uri="{BB962C8B-B14F-4D97-AF65-F5344CB8AC3E}">
        <p14:creationId xmlns:p14="http://schemas.microsoft.com/office/powerpoint/2010/main" val="3109474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kern="1200" dirty="0">
                <a:solidFill>
                  <a:srgbClr val="FFFFFF"/>
                </a:solidFill>
                <a:latin typeface="Minion Pro" panose="02040503050306020203" pitchFamily="18" charset="0"/>
                <a:ea typeface="+mj-ea"/>
                <a:cs typeface="+mj-cs"/>
              </a:rPr>
              <a:t>Cost of a Bottle of Water (US $)</a:t>
            </a:r>
          </a:p>
        </p:txBody>
      </p:sp>
      <p:graphicFrame>
        <p:nvGraphicFramePr>
          <p:cNvPr id="7" name="Table 7">
            <a:extLst>
              <a:ext uri="{FF2B5EF4-FFF2-40B4-BE49-F238E27FC236}">
                <a16:creationId xmlns:a16="http://schemas.microsoft.com/office/drawing/2014/main" id="{A4DC8AEC-98D7-D1E8-53D2-B645A38C311C}"/>
              </a:ext>
            </a:extLst>
          </p:cNvPr>
          <p:cNvGraphicFramePr>
            <a:graphicFrameLocks noGrp="1"/>
          </p:cNvGraphicFramePr>
          <p:nvPr>
            <p:extLst>
              <p:ext uri="{D42A27DB-BD31-4B8C-83A1-F6EECF244321}">
                <p14:modId xmlns:p14="http://schemas.microsoft.com/office/powerpoint/2010/main" val="2185164202"/>
              </p:ext>
            </p:extLst>
          </p:nvPr>
        </p:nvGraphicFramePr>
        <p:xfrm>
          <a:off x="4250721" y="5305721"/>
          <a:ext cx="2852057" cy="1112520"/>
        </p:xfrm>
        <a:graphic>
          <a:graphicData uri="http://schemas.openxmlformats.org/drawingml/2006/table">
            <a:tbl>
              <a:tblPr bandRow="1">
                <a:tableStyleId>{5C22544A-7EE6-4342-B048-85BDC9FD1C3A}</a:tableStyleId>
              </a:tblPr>
              <a:tblGrid>
                <a:gridCol w="1090493">
                  <a:extLst>
                    <a:ext uri="{9D8B030D-6E8A-4147-A177-3AD203B41FA5}">
                      <a16:colId xmlns:a16="http://schemas.microsoft.com/office/drawing/2014/main" val="1232813116"/>
                    </a:ext>
                  </a:extLst>
                </a:gridCol>
                <a:gridCol w="1761564">
                  <a:extLst>
                    <a:ext uri="{9D8B030D-6E8A-4147-A177-3AD203B41FA5}">
                      <a16:colId xmlns:a16="http://schemas.microsoft.com/office/drawing/2014/main" val="1192005041"/>
                    </a:ext>
                  </a:extLst>
                </a:gridCol>
              </a:tblGrid>
              <a:tr h="370840">
                <a:tc>
                  <a:txBody>
                    <a:bodyPr/>
                    <a:lstStyle/>
                    <a:p>
                      <a:pPr algn="r"/>
                      <a:r>
                        <a:rPr lang="en-US"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b="0" dirty="0">
                          <a:latin typeface="Minion Pro" panose="02040503050306020203" pitchFamily="18" charset="0"/>
                        </a:rPr>
                        <a:t>$ 1.54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370840">
                <a:tc>
                  <a:txBody>
                    <a:bodyPr/>
                    <a:lstStyle/>
                    <a:p>
                      <a:pPr algn="r"/>
                      <a:r>
                        <a:rPr lang="en-US"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dirty="0">
                          <a:latin typeface="Minion Pro" panose="02040503050306020203" pitchFamily="18" charset="0"/>
                        </a:rPr>
                        <a:t>$ 1.57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370840">
                <a:tc>
                  <a:txBody>
                    <a:bodyPr/>
                    <a:lstStyle/>
                    <a:p>
                      <a:pPr algn="r"/>
                      <a:r>
                        <a:rPr lang="en-US"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latin typeface="Minion Pro" panose="02040503050306020203" pitchFamily="18" charset="0"/>
                        </a:rPr>
                        <a:t>$ 0.20 - $ 4.19</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8761283"/>
                  </a:ext>
                </a:extLst>
              </a:tr>
            </a:tbl>
          </a:graphicData>
        </a:graphic>
      </p:graphicFrame>
      <p:sp>
        <p:nvSpPr>
          <p:cNvPr id="8" name="TextBox 7">
            <a:extLst>
              <a:ext uri="{FF2B5EF4-FFF2-40B4-BE49-F238E27FC236}">
                <a16:creationId xmlns:a16="http://schemas.microsoft.com/office/drawing/2014/main" id="{2A6817EB-2A85-5993-AB83-16C478E3D2A5}"/>
              </a:ext>
            </a:extLst>
          </p:cNvPr>
          <p:cNvSpPr txBox="1"/>
          <p:nvPr/>
        </p:nvSpPr>
        <p:spPr>
          <a:xfrm>
            <a:off x="7488890" y="5033369"/>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1 at $ 4.19</a:t>
            </a:r>
          </a:p>
        </p:txBody>
      </p:sp>
      <p:sp>
        <p:nvSpPr>
          <p:cNvPr id="10" name="TextBox 9">
            <a:extLst>
              <a:ext uri="{FF2B5EF4-FFF2-40B4-BE49-F238E27FC236}">
                <a16:creationId xmlns:a16="http://schemas.microsoft.com/office/drawing/2014/main" id="{96DE4D0A-87F1-7549-55D9-39F005DEA50A}"/>
              </a:ext>
            </a:extLst>
          </p:cNvPr>
          <p:cNvSpPr txBox="1"/>
          <p:nvPr/>
        </p:nvSpPr>
        <p:spPr>
          <a:xfrm>
            <a:off x="7626614" y="5528259"/>
            <a:ext cx="3694530" cy="954107"/>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There is one outlier of $4.19 for a bottle of water. Since the mean is $1.52 I this we can be safe to remove this outlier and just a very expensive city</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522029" y="5452057"/>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E0E1D29-D613-6FA9-5713-70D8B4E181F8}"/>
              </a:ext>
            </a:extLst>
          </p:cNvPr>
          <p:cNvPicPr>
            <a:picLocks noChangeAspect="1"/>
          </p:cNvPicPr>
          <p:nvPr/>
        </p:nvPicPr>
        <p:blipFill>
          <a:blip r:embed="rId2"/>
          <a:stretch>
            <a:fillRect/>
          </a:stretch>
        </p:blipFill>
        <p:spPr>
          <a:xfrm>
            <a:off x="4730814" y="605936"/>
            <a:ext cx="5582429" cy="3724795"/>
          </a:xfrm>
          <a:prstGeom prst="rect">
            <a:avLst/>
          </a:prstGeom>
        </p:spPr>
      </p:pic>
    </p:spTree>
    <p:extLst>
      <p:ext uri="{BB962C8B-B14F-4D97-AF65-F5344CB8AC3E}">
        <p14:creationId xmlns:p14="http://schemas.microsoft.com/office/powerpoint/2010/main" val="8382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kern="1200" dirty="0">
                <a:solidFill>
                  <a:srgbClr val="FFFFFF"/>
                </a:solidFill>
                <a:latin typeface="Minion Pro" panose="02040503050306020203" pitchFamily="18" charset="0"/>
                <a:ea typeface="+mj-ea"/>
                <a:cs typeface="+mj-cs"/>
              </a:rPr>
              <a:t>Outdoor Activities per City</a:t>
            </a:r>
          </a:p>
        </p:txBody>
      </p:sp>
      <p:graphicFrame>
        <p:nvGraphicFramePr>
          <p:cNvPr id="7" name="Table 7">
            <a:extLst>
              <a:ext uri="{FF2B5EF4-FFF2-40B4-BE49-F238E27FC236}">
                <a16:creationId xmlns:a16="http://schemas.microsoft.com/office/drawing/2014/main" id="{A4DC8AEC-98D7-D1E8-53D2-B645A38C311C}"/>
              </a:ext>
            </a:extLst>
          </p:cNvPr>
          <p:cNvGraphicFramePr>
            <a:graphicFrameLocks noGrp="1"/>
          </p:cNvGraphicFramePr>
          <p:nvPr>
            <p:extLst>
              <p:ext uri="{D42A27DB-BD31-4B8C-83A1-F6EECF244321}">
                <p14:modId xmlns:p14="http://schemas.microsoft.com/office/powerpoint/2010/main" val="285791016"/>
              </p:ext>
            </p:extLst>
          </p:nvPr>
        </p:nvGraphicFramePr>
        <p:xfrm>
          <a:off x="4250721" y="5142436"/>
          <a:ext cx="2852057" cy="1483360"/>
        </p:xfrm>
        <a:graphic>
          <a:graphicData uri="http://schemas.openxmlformats.org/drawingml/2006/table">
            <a:tbl>
              <a:tblPr bandRow="1">
                <a:tableStyleId>{5C22544A-7EE6-4342-B048-85BDC9FD1C3A}</a:tableStyleId>
              </a:tblPr>
              <a:tblGrid>
                <a:gridCol w="1090493">
                  <a:extLst>
                    <a:ext uri="{9D8B030D-6E8A-4147-A177-3AD203B41FA5}">
                      <a16:colId xmlns:a16="http://schemas.microsoft.com/office/drawing/2014/main" val="1232813116"/>
                    </a:ext>
                  </a:extLst>
                </a:gridCol>
                <a:gridCol w="1761564">
                  <a:extLst>
                    <a:ext uri="{9D8B030D-6E8A-4147-A177-3AD203B41FA5}">
                      <a16:colId xmlns:a16="http://schemas.microsoft.com/office/drawing/2014/main" val="1192005041"/>
                    </a:ext>
                  </a:extLst>
                </a:gridCol>
              </a:tblGrid>
              <a:tr h="370840">
                <a:tc>
                  <a:txBody>
                    <a:bodyPr/>
                    <a:lstStyle/>
                    <a:p>
                      <a:pPr algn="r"/>
                      <a:r>
                        <a:rPr lang="en-US"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b="0" dirty="0">
                          <a:latin typeface="Minion Pro" panose="02040503050306020203" pitchFamily="18" charset="0"/>
                        </a:rPr>
                        <a:t>213.98</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370840">
                <a:tc>
                  <a:txBody>
                    <a:bodyPr/>
                    <a:lstStyle/>
                    <a:p>
                      <a:pPr algn="r"/>
                      <a:r>
                        <a:rPr lang="en-US"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dirty="0">
                          <a:latin typeface="Minion Pro" panose="02040503050306020203" pitchFamily="18" charset="0"/>
                        </a:rPr>
                        <a:t>189.5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370840">
                <a:tc>
                  <a:txBody>
                    <a:bodyPr/>
                    <a:lstStyle/>
                    <a:p>
                      <a:pPr algn="r"/>
                      <a:r>
                        <a:rPr lang="en-US"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dirty="0">
                          <a:latin typeface="Minion Pro" panose="02040503050306020203" pitchFamily="18" charset="0"/>
                        </a:rPr>
                        <a:t>223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35187840"/>
                  </a:ext>
                </a:extLst>
              </a:tr>
              <a:tr h="370840">
                <a:tc>
                  <a:txBody>
                    <a:bodyPr/>
                    <a:lstStyle/>
                    <a:p>
                      <a:pPr algn="r"/>
                      <a:r>
                        <a:rPr lang="en-US"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latin typeface="Minion Pro" panose="02040503050306020203" pitchFamily="18" charset="0"/>
                        </a:rPr>
                        <a:t>23 - 585</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8761283"/>
                  </a:ext>
                </a:extLst>
              </a:tr>
            </a:tbl>
          </a:graphicData>
        </a:graphic>
      </p:graphicFrame>
      <p:sp>
        <p:nvSpPr>
          <p:cNvPr id="8" name="TextBox 7">
            <a:extLst>
              <a:ext uri="{FF2B5EF4-FFF2-40B4-BE49-F238E27FC236}">
                <a16:creationId xmlns:a16="http://schemas.microsoft.com/office/drawing/2014/main" id="{2A6817EB-2A85-5993-AB83-16C478E3D2A5}"/>
              </a:ext>
            </a:extLst>
          </p:cNvPr>
          <p:cNvSpPr txBox="1"/>
          <p:nvPr/>
        </p:nvSpPr>
        <p:spPr>
          <a:xfrm>
            <a:off x="7488890" y="5033369"/>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1 at 585 activities</a:t>
            </a:r>
          </a:p>
        </p:txBody>
      </p:sp>
      <p:sp>
        <p:nvSpPr>
          <p:cNvPr id="10" name="TextBox 9">
            <a:extLst>
              <a:ext uri="{FF2B5EF4-FFF2-40B4-BE49-F238E27FC236}">
                <a16:creationId xmlns:a16="http://schemas.microsoft.com/office/drawing/2014/main" id="{96DE4D0A-87F1-7549-55D9-39F005DEA50A}"/>
              </a:ext>
            </a:extLst>
          </p:cNvPr>
          <p:cNvSpPr txBox="1"/>
          <p:nvPr/>
        </p:nvSpPr>
        <p:spPr>
          <a:xfrm>
            <a:off x="7626614" y="5528259"/>
            <a:ext cx="3694530" cy="738664"/>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There is 1 outlier having a whopping 585 outdoor activities. As the mean is 214, I think we can safely remove this one city</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522029" y="5452057"/>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387C8E3-3E19-B96B-351D-31B6061221A3}"/>
              </a:ext>
            </a:extLst>
          </p:cNvPr>
          <p:cNvPicPr>
            <a:picLocks noChangeAspect="1"/>
          </p:cNvPicPr>
          <p:nvPr/>
        </p:nvPicPr>
        <p:blipFill>
          <a:blip r:embed="rId2"/>
          <a:stretch>
            <a:fillRect/>
          </a:stretch>
        </p:blipFill>
        <p:spPr>
          <a:xfrm>
            <a:off x="4849689" y="694531"/>
            <a:ext cx="5553850" cy="3753374"/>
          </a:xfrm>
          <a:prstGeom prst="rect">
            <a:avLst/>
          </a:prstGeom>
        </p:spPr>
      </p:pic>
    </p:spTree>
    <p:extLst>
      <p:ext uri="{BB962C8B-B14F-4D97-AF65-F5344CB8AC3E}">
        <p14:creationId xmlns:p14="http://schemas.microsoft.com/office/powerpoint/2010/main" val="79166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b="1" dirty="0">
                <a:solidFill>
                  <a:srgbClr val="FFFFFF"/>
                </a:solidFill>
                <a:latin typeface="Minion Pro" panose="02040503050306020203" pitchFamily="18" charset="0"/>
                <a:ea typeface="+mj-ea"/>
                <a:cs typeface="+mj-cs"/>
              </a:rPr>
              <a:t>Average # of Hours Worked per Day</a:t>
            </a:r>
            <a:endParaRPr lang="en-US" sz="2400" kern="1200" dirty="0">
              <a:solidFill>
                <a:srgbClr val="FFFFFF"/>
              </a:solidFill>
              <a:latin typeface="Minion Pro" panose="02040503050306020203" pitchFamily="18" charset="0"/>
              <a:ea typeface="+mj-ea"/>
              <a:cs typeface="+mj-cs"/>
            </a:endParaRPr>
          </a:p>
        </p:txBody>
      </p:sp>
      <p:graphicFrame>
        <p:nvGraphicFramePr>
          <p:cNvPr id="7" name="Table 7">
            <a:extLst>
              <a:ext uri="{FF2B5EF4-FFF2-40B4-BE49-F238E27FC236}">
                <a16:creationId xmlns:a16="http://schemas.microsoft.com/office/drawing/2014/main" id="{A4DC8AEC-98D7-D1E8-53D2-B645A38C311C}"/>
              </a:ext>
            </a:extLst>
          </p:cNvPr>
          <p:cNvGraphicFramePr>
            <a:graphicFrameLocks noGrp="1"/>
          </p:cNvGraphicFramePr>
          <p:nvPr>
            <p:extLst>
              <p:ext uri="{D42A27DB-BD31-4B8C-83A1-F6EECF244321}">
                <p14:modId xmlns:p14="http://schemas.microsoft.com/office/powerpoint/2010/main" val="4230511207"/>
              </p:ext>
            </p:extLst>
          </p:nvPr>
        </p:nvGraphicFramePr>
        <p:xfrm>
          <a:off x="4250721" y="5142436"/>
          <a:ext cx="2852057" cy="1483360"/>
        </p:xfrm>
        <a:graphic>
          <a:graphicData uri="http://schemas.openxmlformats.org/drawingml/2006/table">
            <a:tbl>
              <a:tblPr bandRow="1">
                <a:tableStyleId>{5C22544A-7EE6-4342-B048-85BDC9FD1C3A}</a:tableStyleId>
              </a:tblPr>
              <a:tblGrid>
                <a:gridCol w="1090493">
                  <a:extLst>
                    <a:ext uri="{9D8B030D-6E8A-4147-A177-3AD203B41FA5}">
                      <a16:colId xmlns:a16="http://schemas.microsoft.com/office/drawing/2014/main" val="1232813116"/>
                    </a:ext>
                  </a:extLst>
                </a:gridCol>
                <a:gridCol w="1761564">
                  <a:extLst>
                    <a:ext uri="{9D8B030D-6E8A-4147-A177-3AD203B41FA5}">
                      <a16:colId xmlns:a16="http://schemas.microsoft.com/office/drawing/2014/main" val="1192005041"/>
                    </a:ext>
                  </a:extLst>
                </a:gridCol>
              </a:tblGrid>
              <a:tr h="370840">
                <a:tc>
                  <a:txBody>
                    <a:bodyPr/>
                    <a:lstStyle/>
                    <a:p>
                      <a:pPr algn="r"/>
                      <a:r>
                        <a:rPr lang="en-US"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b="0" dirty="0">
                          <a:latin typeface="Minion Pro" panose="02040503050306020203" pitchFamily="18" charset="0"/>
                        </a:rPr>
                        <a:t>3.5 </a:t>
                      </a:r>
                      <a:r>
                        <a:rPr lang="en-US" b="0" dirty="0" err="1">
                          <a:latin typeface="Minion Pro" panose="02040503050306020203" pitchFamily="18" charset="0"/>
                        </a:rPr>
                        <a:t>hrs</a:t>
                      </a:r>
                      <a:endParaRPr lang="en-US" b="0"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370840">
                <a:tc>
                  <a:txBody>
                    <a:bodyPr/>
                    <a:lstStyle/>
                    <a:p>
                      <a:pPr algn="r"/>
                      <a:r>
                        <a:rPr lang="en-US"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dirty="0">
                          <a:latin typeface="Minion Pro" panose="02040503050306020203" pitchFamily="18" charset="0"/>
                        </a:rPr>
                        <a:t>4 </a:t>
                      </a:r>
                      <a:r>
                        <a:rPr lang="en-US" dirty="0" err="1">
                          <a:latin typeface="Minion Pro" panose="02040503050306020203" pitchFamily="18" charset="0"/>
                        </a:rPr>
                        <a:t>hrs</a:t>
                      </a:r>
                      <a:endParaRPr lang="en-US"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370840">
                <a:tc>
                  <a:txBody>
                    <a:bodyPr/>
                    <a:lstStyle/>
                    <a:p>
                      <a:pPr algn="r"/>
                      <a:r>
                        <a:rPr lang="en-US"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dirty="0">
                          <a:latin typeface="Minion Pro" panose="02040503050306020203" pitchFamily="18" charset="0"/>
                        </a:rPr>
                        <a:t>5 </a:t>
                      </a:r>
                      <a:r>
                        <a:rPr lang="en-US" dirty="0" err="1">
                          <a:latin typeface="Minion Pro" panose="02040503050306020203" pitchFamily="18" charset="0"/>
                        </a:rPr>
                        <a:t>hrs</a:t>
                      </a:r>
                      <a:endParaRPr lang="en-US"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35187840"/>
                  </a:ext>
                </a:extLst>
              </a:tr>
              <a:tr h="370840">
                <a:tc>
                  <a:txBody>
                    <a:bodyPr/>
                    <a:lstStyle/>
                    <a:p>
                      <a:pPr algn="r"/>
                      <a:r>
                        <a:rPr lang="en-US"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latin typeface="Minion Pro" panose="02040503050306020203" pitchFamily="18" charset="0"/>
                        </a:rPr>
                        <a:t>0 – 6 </a:t>
                      </a:r>
                      <a:r>
                        <a:rPr lang="en-US" dirty="0" err="1">
                          <a:latin typeface="Minion Pro" panose="02040503050306020203" pitchFamily="18" charset="0"/>
                        </a:rPr>
                        <a:t>hrs</a:t>
                      </a:r>
                      <a:endParaRPr lang="en-US"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8761283"/>
                  </a:ext>
                </a:extLst>
              </a:tr>
            </a:tbl>
          </a:graphicData>
        </a:graphic>
      </p:graphicFrame>
      <p:sp>
        <p:nvSpPr>
          <p:cNvPr id="8" name="TextBox 7">
            <a:extLst>
              <a:ext uri="{FF2B5EF4-FFF2-40B4-BE49-F238E27FC236}">
                <a16:creationId xmlns:a16="http://schemas.microsoft.com/office/drawing/2014/main" id="{2A6817EB-2A85-5993-AB83-16C478E3D2A5}"/>
              </a:ext>
            </a:extLst>
          </p:cNvPr>
          <p:cNvSpPr txBox="1"/>
          <p:nvPr/>
        </p:nvSpPr>
        <p:spPr>
          <a:xfrm>
            <a:off x="7488890" y="5033369"/>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11 at 0 </a:t>
            </a:r>
            <a:r>
              <a:rPr lang="en-US" dirty="0" err="1">
                <a:latin typeface="Minion Pro" panose="02040503050306020203" pitchFamily="18" charset="0"/>
              </a:rPr>
              <a:t>hrs</a:t>
            </a:r>
            <a:endParaRPr lang="en-US" dirty="0">
              <a:latin typeface="Minion Pro" panose="02040503050306020203" pitchFamily="18" charset="0"/>
            </a:endParaRPr>
          </a:p>
        </p:txBody>
      </p:sp>
      <p:sp>
        <p:nvSpPr>
          <p:cNvPr id="10" name="TextBox 9">
            <a:extLst>
              <a:ext uri="{FF2B5EF4-FFF2-40B4-BE49-F238E27FC236}">
                <a16:creationId xmlns:a16="http://schemas.microsoft.com/office/drawing/2014/main" id="{96DE4D0A-87F1-7549-55D9-39F005DEA50A}"/>
              </a:ext>
            </a:extLst>
          </p:cNvPr>
          <p:cNvSpPr txBox="1"/>
          <p:nvPr/>
        </p:nvSpPr>
        <p:spPr>
          <a:xfrm>
            <a:off x="7626614" y="5528259"/>
            <a:ext cx="3694530" cy="738664"/>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A lot of the cities has 0 daily hours of work but since this is an average this needs to stay in the dataset</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522029" y="5452057"/>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9681A04-3F1B-58A2-5D00-C5B31C5CE3CB}"/>
              </a:ext>
            </a:extLst>
          </p:cNvPr>
          <p:cNvPicPr>
            <a:picLocks noChangeAspect="1"/>
          </p:cNvPicPr>
          <p:nvPr/>
        </p:nvPicPr>
        <p:blipFill>
          <a:blip r:embed="rId2"/>
          <a:stretch>
            <a:fillRect/>
          </a:stretch>
        </p:blipFill>
        <p:spPr>
          <a:xfrm>
            <a:off x="4597649" y="699295"/>
            <a:ext cx="5782482" cy="3743847"/>
          </a:xfrm>
          <a:prstGeom prst="rect">
            <a:avLst/>
          </a:prstGeom>
        </p:spPr>
      </p:pic>
    </p:spTree>
    <p:extLst>
      <p:ext uri="{BB962C8B-B14F-4D97-AF65-F5344CB8AC3E}">
        <p14:creationId xmlns:p14="http://schemas.microsoft.com/office/powerpoint/2010/main" val="222297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b="1" dirty="0">
                <a:solidFill>
                  <a:srgbClr val="FFFFFF"/>
                </a:solidFill>
                <a:latin typeface="Minion Pro" panose="02040503050306020203" pitchFamily="18" charset="0"/>
                <a:ea typeface="+mj-ea"/>
                <a:cs typeface="+mj-cs"/>
              </a:rPr>
              <a:t>Pollution Index Score per City</a:t>
            </a:r>
            <a:endParaRPr lang="en-US" sz="2400" kern="1200" dirty="0">
              <a:solidFill>
                <a:srgbClr val="FFFFFF"/>
              </a:solidFill>
              <a:latin typeface="Minion Pro" panose="02040503050306020203" pitchFamily="18" charset="0"/>
              <a:ea typeface="+mj-ea"/>
              <a:cs typeface="+mj-cs"/>
            </a:endParaRPr>
          </a:p>
        </p:txBody>
      </p:sp>
      <p:graphicFrame>
        <p:nvGraphicFramePr>
          <p:cNvPr id="7" name="Table 7">
            <a:extLst>
              <a:ext uri="{FF2B5EF4-FFF2-40B4-BE49-F238E27FC236}">
                <a16:creationId xmlns:a16="http://schemas.microsoft.com/office/drawing/2014/main" id="{A4DC8AEC-98D7-D1E8-53D2-B645A38C311C}"/>
              </a:ext>
            </a:extLst>
          </p:cNvPr>
          <p:cNvGraphicFramePr>
            <a:graphicFrameLocks noGrp="1"/>
          </p:cNvGraphicFramePr>
          <p:nvPr>
            <p:extLst>
              <p:ext uri="{D42A27DB-BD31-4B8C-83A1-F6EECF244321}">
                <p14:modId xmlns:p14="http://schemas.microsoft.com/office/powerpoint/2010/main" val="3296243725"/>
              </p:ext>
            </p:extLst>
          </p:nvPr>
        </p:nvGraphicFramePr>
        <p:xfrm>
          <a:off x="4250721" y="5142436"/>
          <a:ext cx="2852057" cy="1112520"/>
        </p:xfrm>
        <a:graphic>
          <a:graphicData uri="http://schemas.openxmlformats.org/drawingml/2006/table">
            <a:tbl>
              <a:tblPr bandRow="1">
                <a:tableStyleId>{5C22544A-7EE6-4342-B048-85BDC9FD1C3A}</a:tableStyleId>
              </a:tblPr>
              <a:tblGrid>
                <a:gridCol w="1090493">
                  <a:extLst>
                    <a:ext uri="{9D8B030D-6E8A-4147-A177-3AD203B41FA5}">
                      <a16:colId xmlns:a16="http://schemas.microsoft.com/office/drawing/2014/main" val="1232813116"/>
                    </a:ext>
                  </a:extLst>
                </a:gridCol>
                <a:gridCol w="1761564">
                  <a:extLst>
                    <a:ext uri="{9D8B030D-6E8A-4147-A177-3AD203B41FA5}">
                      <a16:colId xmlns:a16="http://schemas.microsoft.com/office/drawing/2014/main" val="1192005041"/>
                    </a:ext>
                  </a:extLst>
                </a:gridCol>
              </a:tblGrid>
              <a:tr h="370840">
                <a:tc>
                  <a:txBody>
                    <a:bodyPr/>
                    <a:lstStyle/>
                    <a:p>
                      <a:pPr algn="r"/>
                      <a:r>
                        <a:rPr lang="en-US"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b="0" dirty="0">
                          <a:latin typeface="Minion Pro" panose="02040503050306020203" pitchFamily="18" charset="0"/>
                        </a:rPr>
                        <a:t>49.96</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370840">
                <a:tc>
                  <a:txBody>
                    <a:bodyPr/>
                    <a:lstStyle/>
                    <a:p>
                      <a:pPr algn="r"/>
                      <a:r>
                        <a:rPr lang="en-US"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dirty="0">
                          <a:latin typeface="Minion Pro" panose="02040503050306020203" pitchFamily="18" charset="0"/>
                        </a:rPr>
                        <a:t>50.98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370840">
                <a:tc>
                  <a:txBody>
                    <a:bodyPr/>
                    <a:lstStyle/>
                    <a:p>
                      <a:pPr algn="r"/>
                      <a:r>
                        <a:rPr lang="en-US"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latin typeface="Minion Pro" panose="02040503050306020203" pitchFamily="18" charset="0"/>
                        </a:rPr>
                        <a:t>0 – 91.74</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8761283"/>
                  </a:ext>
                </a:extLst>
              </a:tr>
            </a:tbl>
          </a:graphicData>
        </a:graphic>
      </p:graphicFrame>
      <p:sp>
        <p:nvSpPr>
          <p:cNvPr id="8" name="TextBox 7">
            <a:extLst>
              <a:ext uri="{FF2B5EF4-FFF2-40B4-BE49-F238E27FC236}">
                <a16:creationId xmlns:a16="http://schemas.microsoft.com/office/drawing/2014/main" id="{2A6817EB-2A85-5993-AB83-16C478E3D2A5}"/>
              </a:ext>
            </a:extLst>
          </p:cNvPr>
          <p:cNvSpPr txBox="1"/>
          <p:nvPr/>
        </p:nvSpPr>
        <p:spPr>
          <a:xfrm>
            <a:off x="7488890" y="5033369"/>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none</a:t>
            </a: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522029" y="5452057"/>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E44C831-0636-80C6-4C6B-06F89BFD9E00}"/>
              </a:ext>
            </a:extLst>
          </p:cNvPr>
          <p:cNvPicPr>
            <a:picLocks noChangeAspect="1"/>
          </p:cNvPicPr>
          <p:nvPr/>
        </p:nvPicPr>
        <p:blipFill>
          <a:blip r:embed="rId2"/>
          <a:stretch>
            <a:fillRect/>
          </a:stretch>
        </p:blipFill>
        <p:spPr>
          <a:xfrm>
            <a:off x="4902084" y="546605"/>
            <a:ext cx="5449060" cy="3829584"/>
          </a:xfrm>
          <a:prstGeom prst="rect">
            <a:avLst/>
          </a:prstGeom>
        </p:spPr>
      </p:pic>
    </p:spTree>
    <p:extLst>
      <p:ext uri="{BB962C8B-B14F-4D97-AF65-F5344CB8AC3E}">
        <p14:creationId xmlns:p14="http://schemas.microsoft.com/office/powerpoint/2010/main" val="3076052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1059</Words>
  <Application>Microsoft Office PowerPoint</Application>
  <PresentationFormat>Widescreen</PresentationFormat>
  <Paragraphs>201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Minion Pro</vt:lpstr>
      <vt:lpstr>Office Theme</vt:lpstr>
      <vt:lpstr>Healthiest Lifestyles per City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Lifestyles</dc:title>
  <dc:creator/>
  <cp:lastModifiedBy>Kimberly Cable</cp:lastModifiedBy>
  <cp:revision>58</cp:revision>
  <dcterms:created xsi:type="dcterms:W3CDTF">2022-04-23T15:58:25Z</dcterms:created>
  <dcterms:modified xsi:type="dcterms:W3CDTF">2022-05-29T22:32:57Z</dcterms:modified>
</cp:coreProperties>
</file>