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64" r:id="rId12"/>
    <p:sldId id="266" r:id="rId13"/>
    <p:sldId id="267" r:id="rId14"/>
    <p:sldId id="268"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F3DA2-3D7B-425F-AFB5-641B822168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B31D3F-F912-4895-B7D1-B04758AB9661}">
      <dgm:prSet/>
      <dgm:spPr/>
      <dgm:t>
        <a:bodyPr/>
        <a:lstStyle/>
        <a:p>
          <a:r>
            <a:rPr lang="en-US" b="1" dirty="0" err="1">
              <a:latin typeface="Minion Pro" panose="02040503050306020203" pitchFamily="18" charset="0"/>
            </a:rPr>
            <a:t>SunshinePerDay</a:t>
          </a:r>
          <a:r>
            <a:rPr lang="en-US" b="1" dirty="0"/>
            <a:t>: </a:t>
          </a:r>
          <a:r>
            <a:rPr lang="en-US" dirty="0"/>
            <a:t>The average number of hours of sunshine a city gets</a:t>
          </a:r>
        </a:p>
      </dgm:t>
    </dgm:pt>
    <dgm:pt modelId="{A1C6A08A-28EE-4A51-A68D-0E8921BE3581}" type="parTrans" cxnId="{39E0AC98-4676-47DB-AFAE-6AE77D9C8910}">
      <dgm:prSet/>
      <dgm:spPr/>
      <dgm:t>
        <a:bodyPr/>
        <a:lstStyle/>
        <a:p>
          <a:endParaRPr lang="en-US"/>
        </a:p>
      </dgm:t>
    </dgm:pt>
    <dgm:pt modelId="{37243713-B7BC-47D5-B6B0-CCD5A43442FF}" type="sibTrans" cxnId="{39E0AC98-4676-47DB-AFAE-6AE77D9C8910}">
      <dgm:prSet/>
      <dgm:spPr/>
      <dgm:t>
        <a:bodyPr/>
        <a:lstStyle/>
        <a:p>
          <a:endParaRPr lang="en-US"/>
        </a:p>
      </dgm:t>
    </dgm:pt>
    <dgm:pt modelId="{7700A4A8-CABC-4F8B-9F78-C4EE75B96FA3}">
      <dgm:prSet/>
      <dgm:spPr/>
      <dgm:t>
        <a:bodyPr/>
        <a:lstStyle/>
        <a:p>
          <a:r>
            <a:rPr lang="en-US" b="1"/>
            <a:t>obesity_levels: </a:t>
          </a:r>
          <a:r>
            <a:rPr lang="en-US"/>
            <a:t>Levels of obesity per country</a:t>
          </a:r>
        </a:p>
      </dgm:t>
    </dgm:pt>
    <dgm:pt modelId="{5B6B8CE5-1FAA-495B-BE6E-27940D76DAD6}" type="parTrans" cxnId="{596328D8-315F-488B-BBAD-6D4D4AE0B19B}">
      <dgm:prSet/>
      <dgm:spPr/>
      <dgm:t>
        <a:bodyPr/>
        <a:lstStyle/>
        <a:p>
          <a:endParaRPr lang="en-US"/>
        </a:p>
      </dgm:t>
    </dgm:pt>
    <dgm:pt modelId="{F609CBB6-0021-48BD-B06F-DF3445D9C8B6}" type="sibTrans" cxnId="{596328D8-315F-488B-BBAD-6D4D4AE0B19B}">
      <dgm:prSet/>
      <dgm:spPr/>
      <dgm:t>
        <a:bodyPr/>
        <a:lstStyle/>
        <a:p>
          <a:endParaRPr lang="en-US"/>
        </a:p>
      </dgm:t>
    </dgm:pt>
    <dgm:pt modelId="{B41C5BF6-6932-473B-8CB6-F86091453514}">
      <dgm:prSet/>
      <dgm:spPr/>
      <dgm:t>
        <a:bodyPr/>
        <a:lstStyle/>
        <a:p>
          <a:r>
            <a:rPr lang="en-US" b="1"/>
            <a:t>water_cost: </a:t>
          </a:r>
          <a:r>
            <a:rPr lang="en-US"/>
            <a:t>The accost of a bottle of water per city</a:t>
          </a:r>
        </a:p>
      </dgm:t>
    </dgm:pt>
    <dgm:pt modelId="{906FB9BA-F96A-445A-9A86-938BE2C1872F}" type="parTrans" cxnId="{603584DA-6A58-4A5F-AB00-49DCBA70E828}">
      <dgm:prSet/>
      <dgm:spPr/>
      <dgm:t>
        <a:bodyPr/>
        <a:lstStyle/>
        <a:p>
          <a:endParaRPr lang="en-US"/>
        </a:p>
      </dgm:t>
    </dgm:pt>
    <dgm:pt modelId="{EDBE4F98-9F87-47B3-B1EA-581AC16AF1C8}" type="sibTrans" cxnId="{603584DA-6A58-4A5F-AB00-49DCBA70E828}">
      <dgm:prSet/>
      <dgm:spPr/>
      <dgm:t>
        <a:bodyPr/>
        <a:lstStyle/>
        <a:p>
          <a:endParaRPr lang="en-US"/>
        </a:p>
      </dgm:t>
    </dgm:pt>
    <dgm:pt modelId="{494DFAF5-B903-48D3-A500-B18355F39AA5}">
      <dgm:prSet/>
      <dgm:spPr/>
      <dgm:t>
        <a:bodyPr/>
        <a:lstStyle/>
        <a:p>
          <a:r>
            <a:rPr lang="en-US" b="1"/>
            <a:t>outdoor_activity: </a:t>
          </a:r>
          <a:r>
            <a:rPr lang="en-US"/>
            <a:t> The number of outdoor activities a city has</a:t>
          </a:r>
        </a:p>
      </dgm:t>
    </dgm:pt>
    <dgm:pt modelId="{0CC2385A-42C2-48DD-B016-C8FC03719B9F}" type="parTrans" cxnId="{6DD8B0D7-76EE-42BE-A9E4-8C2385309A9B}">
      <dgm:prSet/>
      <dgm:spPr/>
      <dgm:t>
        <a:bodyPr/>
        <a:lstStyle/>
        <a:p>
          <a:endParaRPr lang="en-US"/>
        </a:p>
      </dgm:t>
    </dgm:pt>
    <dgm:pt modelId="{E91E900A-91DF-4A9D-928D-D5E1D395F5C9}" type="sibTrans" cxnId="{6DD8B0D7-76EE-42BE-A9E4-8C2385309A9B}">
      <dgm:prSet/>
      <dgm:spPr/>
      <dgm:t>
        <a:bodyPr/>
        <a:lstStyle/>
        <a:p>
          <a:endParaRPr lang="en-US"/>
        </a:p>
      </dgm:t>
    </dgm:pt>
    <dgm:pt modelId="{B83C42E6-B9DE-4239-8FC9-BE6C9F6BAAF4}">
      <dgm:prSet/>
      <dgm:spPr/>
      <dgm:t>
        <a:bodyPr/>
        <a:lstStyle/>
        <a:p>
          <a:r>
            <a:rPr lang="en-US" b="1" dirty="0" err="1"/>
            <a:t>WorkPerDay</a:t>
          </a:r>
          <a:r>
            <a:rPr lang="en-US" b="1" dirty="0"/>
            <a:t>: </a:t>
          </a:r>
          <a:r>
            <a:rPr lang="en-US" dirty="0"/>
            <a:t>The average number of hours individuals work per day in each city</a:t>
          </a:r>
        </a:p>
      </dgm:t>
    </dgm:pt>
    <dgm:pt modelId="{3318FED9-A3FA-4F8A-BF3E-2EE13DDA084E}" type="parTrans" cxnId="{D02098DC-7D28-410A-B391-E3AA55242397}">
      <dgm:prSet/>
      <dgm:spPr/>
      <dgm:t>
        <a:bodyPr/>
        <a:lstStyle/>
        <a:p>
          <a:endParaRPr lang="en-US"/>
        </a:p>
      </dgm:t>
    </dgm:pt>
    <dgm:pt modelId="{9853F158-D22D-4DD4-AC11-555D5BAE9265}" type="sibTrans" cxnId="{D02098DC-7D28-410A-B391-E3AA55242397}">
      <dgm:prSet/>
      <dgm:spPr/>
      <dgm:t>
        <a:bodyPr/>
        <a:lstStyle/>
        <a:p>
          <a:endParaRPr lang="en-US"/>
        </a:p>
      </dgm:t>
    </dgm:pt>
    <dgm:pt modelId="{74AA6C9D-4843-4AE4-9CBF-DCF2BD35A857}">
      <dgm:prSet/>
      <dgm:spPr/>
      <dgm:t>
        <a:bodyPr/>
        <a:lstStyle/>
        <a:p>
          <a:r>
            <a:rPr lang="en-US" b="1" dirty="0"/>
            <a:t>pollution: </a:t>
          </a:r>
          <a:r>
            <a:rPr lang="en-US" dirty="0"/>
            <a:t>The pollution index score per city</a:t>
          </a:r>
        </a:p>
      </dgm:t>
    </dgm:pt>
    <dgm:pt modelId="{87CD56D8-123E-414C-8FC5-AFCBEE9F19AB}" type="parTrans" cxnId="{36F2CCAF-51E8-472B-A780-20EAAF9E74CF}">
      <dgm:prSet/>
      <dgm:spPr/>
      <dgm:t>
        <a:bodyPr/>
        <a:lstStyle/>
        <a:p>
          <a:endParaRPr lang="en-US"/>
        </a:p>
      </dgm:t>
    </dgm:pt>
    <dgm:pt modelId="{BCE1E655-F635-4678-9B9D-9DB431EBE7A5}" type="sibTrans" cxnId="{36F2CCAF-51E8-472B-A780-20EAAF9E74CF}">
      <dgm:prSet/>
      <dgm:spPr/>
      <dgm:t>
        <a:bodyPr/>
        <a:lstStyle/>
        <a:p>
          <a:endParaRPr lang="en-US"/>
        </a:p>
      </dgm:t>
    </dgm:pt>
    <dgm:pt modelId="{81EEC10A-B148-4F38-B25D-FD2C56C7618B}">
      <dgm:prSet/>
      <dgm:spPr/>
      <dgm:t>
        <a:bodyPr/>
        <a:lstStyle/>
        <a:p>
          <a:r>
            <a:rPr lang="en-US" b="1" dirty="0" err="1"/>
            <a:t>life_expectancy</a:t>
          </a:r>
          <a:r>
            <a:rPr lang="en-US" b="1" dirty="0"/>
            <a:t>: </a:t>
          </a:r>
          <a:r>
            <a:rPr lang="en-US" dirty="0"/>
            <a:t>The life expectancy in years per country.</a:t>
          </a:r>
        </a:p>
      </dgm:t>
    </dgm:pt>
    <dgm:pt modelId="{D5019DDA-6472-4496-8CE8-07421547722D}" type="parTrans" cxnId="{74F8D873-38AF-4C79-AADA-719F0390E3E0}">
      <dgm:prSet/>
      <dgm:spPr/>
      <dgm:t>
        <a:bodyPr/>
        <a:lstStyle/>
        <a:p>
          <a:endParaRPr lang="en-US"/>
        </a:p>
      </dgm:t>
    </dgm:pt>
    <dgm:pt modelId="{AAFCDD75-A814-4D4C-938F-6702CC544DB2}" type="sibTrans" cxnId="{74F8D873-38AF-4C79-AADA-719F0390E3E0}">
      <dgm:prSet/>
      <dgm:spPr/>
      <dgm:t>
        <a:bodyPr/>
        <a:lstStyle/>
        <a:p>
          <a:endParaRPr lang="en-US"/>
        </a:p>
      </dgm:t>
    </dgm:pt>
    <dgm:pt modelId="{36BE8072-BE01-4261-836D-D36FDC2A63E5}" type="pres">
      <dgm:prSet presAssocID="{637F3DA2-3D7B-425F-AFB5-641B8221689B}" presName="linear" presStyleCnt="0">
        <dgm:presLayoutVars>
          <dgm:animLvl val="lvl"/>
          <dgm:resizeHandles val="exact"/>
        </dgm:presLayoutVars>
      </dgm:prSet>
      <dgm:spPr/>
    </dgm:pt>
    <dgm:pt modelId="{A12E32D2-F0DF-413C-A1C1-EC675AC3A39C}" type="pres">
      <dgm:prSet presAssocID="{E5B31D3F-F912-4895-B7D1-B04758AB9661}" presName="parentText" presStyleLbl="node1" presStyleIdx="0" presStyleCnt="7">
        <dgm:presLayoutVars>
          <dgm:chMax val="0"/>
          <dgm:bulletEnabled val="1"/>
        </dgm:presLayoutVars>
      </dgm:prSet>
      <dgm:spPr/>
    </dgm:pt>
    <dgm:pt modelId="{DB8F1B93-09A8-4BA9-9139-75DD6C56DAE4}" type="pres">
      <dgm:prSet presAssocID="{37243713-B7BC-47D5-B6B0-CCD5A43442FF}" presName="spacer" presStyleCnt="0"/>
      <dgm:spPr/>
    </dgm:pt>
    <dgm:pt modelId="{C8D7BDB1-2254-4F9F-9FF4-63329CE308B0}" type="pres">
      <dgm:prSet presAssocID="{7700A4A8-CABC-4F8B-9F78-C4EE75B96FA3}" presName="parentText" presStyleLbl="node1" presStyleIdx="1" presStyleCnt="7">
        <dgm:presLayoutVars>
          <dgm:chMax val="0"/>
          <dgm:bulletEnabled val="1"/>
        </dgm:presLayoutVars>
      </dgm:prSet>
      <dgm:spPr/>
    </dgm:pt>
    <dgm:pt modelId="{04E1F7D8-7C0E-41CD-BF17-F81A01380BB1}" type="pres">
      <dgm:prSet presAssocID="{F609CBB6-0021-48BD-B06F-DF3445D9C8B6}" presName="spacer" presStyleCnt="0"/>
      <dgm:spPr/>
    </dgm:pt>
    <dgm:pt modelId="{3BC4341A-290A-476B-90A0-2C48C6D7C610}" type="pres">
      <dgm:prSet presAssocID="{B41C5BF6-6932-473B-8CB6-F86091453514}" presName="parentText" presStyleLbl="node1" presStyleIdx="2" presStyleCnt="7">
        <dgm:presLayoutVars>
          <dgm:chMax val="0"/>
          <dgm:bulletEnabled val="1"/>
        </dgm:presLayoutVars>
      </dgm:prSet>
      <dgm:spPr/>
    </dgm:pt>
    <dgm:pt modelId="{452DFF3B-6322-4932-A742-20446C5FA2B7}" type="pres">
      <dgm:prSet presAssocID="{EDBE4F98-9F87-47B3-B1EA-581AC16AF1C8}" presName="spacer" presStyleCnt="0"/>
      <dgm:spPr/>
    </dgm:pt>
    <dgm:pt modelId="{C4A281DE-36B3-4556-A4F5-2E59AA713BA7}" type="pres">
      <dgm:prSet presAssocID="{494DFAF5-B903-48D3-A500-B18355F39AA5}" presName="parentText" presStyleLbl="node1" presStyleIdx="3" presStyleCnt="7">
        <dgm:presLayoutVars>
          <dgm:chMax val="0"/>
          <dgm:bulletEnabled val="1"/>
        </dgm:presLayoutVars>
      </dgm:prSet>
      <dgm:spPr/>
    </dgm:pt>
    <dgm:pt modelId="{CA759DC8-6D56-4099-8A06-3B9CBD3F4F2F}" type="pres">
      <dgm:prSet presAssocID="{E91E900A-91DF-4A9D-928D-D5E1D395F5C9}" presName="spacer" presStyleCnt="0"/>
      <dgm:spPr/>
    </dgm:pt>
    <dgm:pt modelId="{36AA6FE2-7947-4032-97C9-801038815BB1}" type="pres">
      <dgm:prSet presAssocID="{B83C42E6-B9DE-4239-8FC9-BE6C9F6BAAF4}" presName="parentText" presStyleLbl="node1" presStyleIdx="4" presStyleCnt="7">
        <dgm:presLayoutVars>
          <dgm:chMax val="0"/>
          <dgm:bulletEnabled val="1"/>
        </dgm:presLayoutVars>
      </dgm:prSet>
      <dgm:spPr/>
    </dgm:pt>
    <dgm:pt modelId="{AAD41A29-2AE3-477C-B933-A163CC0895ED}" type="pres">
      <dgm:prSet presAssocID="{9853F158-D22D-4DD4-AC11-555D5BAE9265}" presName="spacer" presStyleCnt="0"/>
      <dgm:spPr/>
    </dgm:pt>
    <dgm:pt modelId="{5BDEC2CB-71CE-42F9-BE36-B8AE5EB0AAE5}" type="pres">
      <dgm:prSet presAssocID="{74AA6C9D-4843-4AE4-9CBF-DCF2BD35A857}" presName="parentText" presStyleLbl="node1" presStyleIdx="5" presStyleCnt="7">
        <dgm:presLayoutVars>
          <dgm:chMax val="0"/>
          <dgm:bulletEnabled val="1"/>
        </dgm:presLayoutVars>
      </dgm:prSet>
      <dgm:spPr/>
    </dgm:pt>
    <dgm:pt modelId="{1F23B82A-18A6-465E-8FCA-2BC0A5E49633}" type="pres">
      <dgm:prSet presAssocID="{BCE1E655-F635-4678-9B9D-9DB431EBE7A5}" presName="spacer" presStyleCnt="0"/>
      <dgm:spPr/>
    </dgm:pt>
    <dgm:pt modelId="{7CF119C9-4D49-4FD6-996D-11B5A3FBB3A5}" type="pres">
      <dgm:prSet presAssocID="{81EEC10A-B148-4F38-B25D-FD2C56C7618B}" presName="parentText" presStyleLbl="node1" presStyleIdx="6" presStyleCnt="7">
        <dgm:presLayoutVars>
          <dgm:chMax val="0"/>
          <dgm:bulletEnabled val="1"/>
        </dgm:presLayoutVars>
      </dgm:prSet>
      <dgm:spPr/>
    </dgm:pt>
  </dgm:ptLst>
  <dgm:cxnLst>
    <dgm:cxn modelId="{94A5D849-6AC2-4148-A298-08DE12F40BFD}" type="presOf" srcId="{637F3DA2-3D7B-425F-AFB5-641B8221689B}" destId="{36BE8072-BE01-4261-836D-D36FDC2A63E5}" srcOrd="0" destOrd="0" presId="urn:microsoft.com/office/officeart/2005/8/layout/vList2"/>
    <dgm:cxn modelId="{D6B24E71-6029-4656-A816-EADA944D1584}" type="presOf" srcId="{494DFAF5-B903-48D3-A500-B18355F39AA5}" destId="{C4A281DE-36B3-4556-A4F5-2E59AA713BA7}" srcOrd="0" destOrd="0" presId="urn:microsoft.com/office/officeart/2005/8/layout/vList2"/>
    <dgm:cxn modelId="{74F8D873-38AF-4C79-AADA-719F0390E3E0}" srcId="{637F3DA2-3D7B-425F-AFB5-641B8221689B}" destId="{81EEC10A-B148-4F38-B25D-FD2C56C7618B}" srcOrd="6" destOrd="0" parTransId="{D5019DDA-6472-4496-8CE8-07421547722D}" sibTransId="{AAFCDD75-A814-4D4C-938F-6702CC544DB2}"/>
    <dgm:cxn modelId="{AFCE0979-E082-4D73-B40F-FB77BD14E9E0}" type="presOf" srcId="{74AA6C9D-4843-4AE4-9CBF-DCF2BD35A857}" destId="{5BDEC2CB-71CE-42F9-BE36-B8AE5EB0AAE5}" srcOrd="0" destOrd="0" presId="urn:microsoft.com/office/officeart/2005/8/layout/vList2"/>
    <dgm:cxn modelId="{26B34D5A-01A6-47B6-9DC7-45C0C2E9BA20}" type="presOf" srcId="{B83C42E6-B9DE-4239-8FC9-BE6C9F6BAAF4}" destId="{36AA6FE2-7947-4032-97C9-801038815BB1}" srcOrd="0" destOrd="0" presId="urn:microsoft.com/office/officeart/2005/8/layout/vList2"/>
    <dgm:cxn modelId="{49F11689-DE6A-4E48-A691-FB85F4AE994B}" type="presOf" srcId="{E5B31D3F-F912-4895-B7D1-B04758AB9661}" destId="{A12E32D2-F0DF-413C-A1C1-EC675AC3A39C}" srcOrd="0" destOrd="0" presId="urn:microsoft.com/office/officeart/2005/8/layout/vList2"/>
    <dgm:cxn modelId="{39E0AC98-4676-47DB-AFAE-6AE77D9C8910}" srcId="{637F3DA2-3D7B-425F-AFB5-641B8221689B}" destId="{E5B31D3F-F912-4895-B7D1-B04758AB9661}" srcOrd="0" destOrd="0" parTransId="{A1C6A08A-28EE-4A51-A68D-0E8921BE3581}" sibTransId="{37243713-B7BC-47D5-B6B0-CCD5A43442FF}"/>
    <dgm:cxn modelId="{E1EDBFAF-2C8F-4F31-B42D-A53BE5C53076}" type="presOf" srcId="{B41C5BF6-6932-473B-8CB6-F86091453514}" destId="{3BC4341A-290A-476B-90A0-2C48C6D7C610}" srcOrd="0" destOrd="0" presId="urn:microsoft.com/office/officeart/2005/8/layout/vList2"/>
    <dgm:cxn modelId="{36F2CCAF-51E8-472B-A780-20EAAF9E74CF}" srcId="{637F3DA2-3D7B-425F-AFB5-641B8221689B}" destId="{74AA6C9D-4843-4AE4-9CBF-DCF2BD35A857}" srcOrd="5" destOrd="0" parTransId="{87CD56D8-123E-414C-8FC5-AFCBEE9F19AB}" sibTransId="{BCE1E655-F635-4678-9B9D-9DB431EBE7A5}"/>
    <dgm:cxn modelId="{696285D1-4B39-418A-A6E9-0A0B465849FC}" type="presOf" srcId="{81EEC10A-B148-4F38-B25D-FD2C56C7618B}" destId="{7CF119C9-4D49-4FD6-996D-11B5A3FBB3A5}" srcOrd="0" destOrd="0" presId="urn:microsoft.com/office/officeart/2005/8/layout/vList2"/>
    <dgm:cxn modelId="{6DD8B0D7-76EE-42BE-A9E4-8C2385309A9B}" srcId="{637F3DA2-3D7B-425F-AFB5-641B8221689B}" destId="{494DFAF5-B903-48D3-A500-B18355F39AA5}" srcOrd="3" destOrd="0" parTransId="{0CC2385A-42C2-48DD-B016-C8FC03719B9F}" sibTransId="{E91E900A-91DF-4A9D-928D-D5E1D395F5C9}"/>
    <dgm:cxn modelId="{596328D8-315F-488B-BBAD-6D4D4AE0B19B}" srcId="{637F3DA2-3D7B-425F-AFB5-641B8221689B}" destId="{7700A4A8-CABC-4F8B-9F78-C4EE75B96FA3}" srcOrd="1" destOrd="0" parTransId="{5B6B8CE5-1FAA-495B-BE6E-27940D76DAD6}" sibTransId="{F609CBB6-0021-48BD-B06F-DF3445D9C8B6}"/>
    <dgm:cxn modelId="{603584DA-6A58-4A5F-AB00-49DCBA70E828}" srcId="{637F3DA2-3D7B-425F-AFB5-641B8221689B}" destId="{B41C5BF6-6932-473B-8CB6-F86091453514}" srcOrd="2" destOrd="0" parTransId="{906FB9BA-F96A-445A-9A86-938BE2C1872F}" sibTransId="{EDBE4F98-9F87-47B3-B1EA-581AC16AF1C8}"/>
    <dgm:cxn modelId="{D02098DC-7D28-410A-B391-E3AA55242397}" srcId="{637F3DA2-3D7B-425F-AFB5-641B8221689B}" destId="{B83C42E6-B9DE-4239-8FC9-BE6C9F6BAAF4}" srcOrd="4" destOrd="0" parTransId="{3318FED9-A3FA-4F8A-BF3E-2EE13DDA084E}" sibTransId="{9853F158-D22D-4DD4-AC11-555D5BAE9265}"/>
    <dgm:cxn modelId="{A65928FA-9456-47D6-B264-05DE40B51696}" type="presOf" srcId="{7700A4A8-CABC-4F8B-9F78-C4EE75B96FA3}" destId="{C8D7BDB1-2254-4F9F-9FF4-63329CE308B0}" srcOrd="0" destOrd="0" presId="urn:microsoft.com/office/officeart/2005/8/layout/vList2"/>
    <dgm:cxn modelId="{E17FE7D0-9901-4117-BF51-BC46E68D5592}" type="presParOf" srcId="{36BE8072-BE01-4261-836D-D36FDC2A63E5}" destId="{A12E32D2-F0DF-413C-A1C1-EC675AC3A39C}" srcOrd="0" destOrd="0" presId="urn:microsoft.com/office/officeart/2005/8/layout/vList2"/>
    <dgm:cxn modelId="{6690E8CC-3FD4-4B6B-9DB7-EB2B380F409E}" type="presParOf" srcId="{36BE8072-BE01-4261-836D-D36FDC2A63E5}" destId="{DB8F1B93-09A8-4BA9-9139-75DD6C56DAE4}" srcOrd="1" destOrd="0" presId="urn:microsoft.com/office/officeart/2005/8/layout/vList2"/>
    <dgm:cxn modelId="{ED2260FA-2AC4-4602-8222-2995CAC1A35F}" type="presParOf" srcId="{36BE8072-BE01-4261-836D-D36FDC2A63E5}" destId="{C8D7BDB1-2254-4F9F-9FF4-63329CE308B0}" srcOrd="2" destOrd="0" presId="urn:microsoft.com/office/officeart/2005/8/layout/vList2"/>
    <dgm:cxn modelId="{B4616EF6-BED9-4F82-AEC2-18C9FD435CC2}" type="presParOf" srcId="{36BE8072-BE01-4261-836D-D36FDC2A63E5}" destId="{04E1F7D8-7C0E-41CD-BF17-F81A01380BB1}" srcOrd="3" destOrd="0" presId="urn:microsoft.com/office/officeart/2005/8/layout/vList2"/>
    <dgm:cxn modelId="{8330B15B-597F-46E8-A489-E42098FF666C}" type="presParOf" srcId="{36BE8072-BE01-4261-836D-D36FDC2A63E5}" destId="{3BC4341A-290A-476B-90A0-2C48C6D7C610}" srcOrd="4" destOrd="0" presId="urn:microsoft.com/office/officeart/2005/8/layout/vList2"/>
    <dgm:cxn modelId="{91C8D275-BC1E-4E8D-8D0F-C4EB97E101FD}" type="presParOf" srcId="{36BE8072-BE01-4261-836D-D36FDC2A63E5}" destId="{452DFF3B-6322-4932-A742-20446C5FA2B7}" srcOrd="5" destOrd="0" presId="urn:microsoft.com/office/officeart/2005/8/layout/vList2"/>
    <dgm:cxn modelId="{AD4ABE38-94C3-451B-8C76-0E20AB75362F}" type="presParOf" srcId="{36BE8072-BE01-4261-836D-D36FDC2A63E5}" destId="{C4A281DE-36B3-4556-A4F5-2E59AA713BA7}" srcOrd="6" destOrd="0" presId="urn:microsoft.com/office/officeart/2005/8/layout/vList2"/>
    <dgm:cxn modelId="{C0DE4EAE-04C8-4616-8D2E-1184154DF2A4}" type="presParOf" srcId="{36BE8072-BE01-4261-836D-D36FDC2A63E5}" destId="{CA759DC8-6D56-4099-8A06-3B9CBD3F4F2F}" srcOrd="7" destOrd="0" presId="urn:microsoft.com/office/officeart/2005/8/layout/vList2"/>
    <dgm:cxn modelId="{1C7632B5-97BE-4402-9F1C-B1A1EF1D2D82}" type="presParOf" srcId="{36BE8072-BE01-4261-836D-D36FDC2A63E5}" destId="{36AA6FE2-7947-4032-97C9-801038815BB1}" srcOrd="8" destOrd="0" presId="urn:microsoft.com/office/officeart/2005/8/layout/vList2"/>
    <dgm:cxn modelId="{DE3B5AF8-3A93-4BC7-9359-ED21EB9CD2CC}" type="presParOf" srcId="{36BE8072-BE01-4261-836D-D36FDC2A63E5}" destId="{AAD41A29-2AE3-477C-B933-A163CC0895ED}" srcOrd="9" destOrd="0" presId="urn:microsoft.com/office/officeart/2005/8/layout/vList2"/>
    <dgm:cxn modelId="{73081581-F5AA-42ED-B052-8129F9A3C149}" type="presParOf" srcId="{36BE8072-BE01-4261-836D-D36FDC2A63E5}" destId="{5BDEC2CB-71CE-42F9-BE36-B8AE5EB0AAE5}" srcOrd="10" destOrd="0" presId="urn:microsoft.com/office/officeart/2005/8/layout/vList2"/>
    <dgm:cxn modelId="{107BDE52-4629-4D29-82D4-33B0A80FE03B}" type="presParOf" srcId="{36BE8072-BE01-4261-836D-D36FDC2A63E5}" destId="{1F23B82A-18A6-465E-8FCA-2BC0A5E49633}" srcOrd="11" destOrd="0" presId="urn:microsoft.com/office/officeart/2005/8/layout/vList2"/>
    <dgm:cxn modelId="{04781ABF-7A3D-4E0F-9284-53A71FA3D25D}" type="presParOf" srcId="{36BE8072-BE01-4261-836D-D36FDC2A63E5}" destId="{7CF119C9-4D49-4FD6-996D-11B5A3FBB3A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E32D2-F0DF-413C-A1C1-EC675AC3A39C}">
      <dsp:nvSpPr>
        <dsp:cNvPr id="0" name=""/>
        <dsp:cNvSpPr/>
      </dsp:nvSpPr>
      <dsp:spPr>
        <a:xfrm>
          <a:off x="0" y="55523"/>
          <a:ext cx="4780416" cy="58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latin typeface="Minion Pro" panose="02040503050306020203" pitchFamily="18" charset="0"/>
            </a:rPr>
            <a:t>SunshinePerDay</a:t>
          </a:r>
          <a:r>
            <a:rPr lang="en-US" sz="1400" b="1" kern="1200" dirty="0"/>
            <a:t>: </a:t>
          </a:r>
          <a:r>
            <a:rPr lang="en-US" sz="1400" kern="1200" dirty="0"/>
            <a:t>The average number of hours of sunshine a city gets</a:t>
          </a:r>
        </a:p>
      </dsp:txBody>
      <dsp:txXfrm>
        <a:off x="28786" y="84309"/>
        <a:ext cx="4722844" cy="532108"/>
      </dsp:txXfrm>
    </dsp:sp>
    <dsp:sp modelId="{C8D7BDB1-2254-4F9F-9FF4-63329CE308B0}">
      <dsp:nvSpPr>
        <dsp:cNvPr id="0" name=""/>
        <dsp:cNvSpPr/>
      </dsp:nvSpPr>
      <dsp:spPr>
        <a:xfrm>
          <a:off x="0" y="685523"/>
          <a:ext cx="4780416" cy="58968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obesity_levels: </a:t>
          </a:r>
          <a:r>
            <a:rPr lang="en-US" sz="1400" kern="1200"/>
            <a:t>Levels of obesity per country</a:t>
          </a:r>
        </a:p>
      </dsp:txBody>
      <dsp:txXfrm>
        <a:off x="28786" y="714309"/>
        <a:ext cx="4722844" cy="532108"/>
      </dsp:txXfrm>
    </dsp:sp>
    <dsp:sp modelId="{3BC4341A-290A-476B-90A0-2C48C6D7C610}">
      <dsp:nvSpPr>
        <dsp:cNvPr id="0" name=""/>
        <dsp:cNvSpPr/>
      </dsp:nvSpPr>
      <dsp:spPr>
        <a:xfrm>
          <a:off x="0" y="1315522"/>
          <a:ext cx="4780416" cy="5896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water_cost: </a:t>
          </a:r>
          <a:r>
            <a:rPr lang="en-US" sz="1400" kern="1200"/>
            <a:t>The accost of a bottle of water per city</a:t>
          </a:r>
        </a:p>
      </dsp:txBody>
      <dsp:txXfrm>
        <a:off x="28786" y="1344308"/>
        <a:ext cx="4722844" cy="532108"/>
      </dsp:txXfrm>
    </dsp:sp>
    <dsp:sp modelId="{C4A281DE-36B3-4556-A4F5-2E59AA713BA7}">
      <dsp:nvSpPr>
        <dsp:cNvPr id="0" name=""/>
        <dsp:cNvSpPr/>
      </dsp:nvSpPr>
      <dsp:spPr>
        <a:xfrm>
          <a:off x="0" y="1945523"/>
          <a:ext cx="4780416" cy="5896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outdoor_activity: </a:t>
          </a:r>
          <a:r>
            <a:rPr lang="en-US" sz="1400" kern="1200"/>
            <a:t> The number of outdoor activities a city has</a:t>
          </a:r>
        </a:p>
      </dsp:txBody>
      <dsp:txXfrm>
        <a:off x="28786" y="1974309"/>
        <a:ext cx="4722844" cy="532108"/>
      </dsp:txXfrm>
    </dsp:sp>
    <dsp:sp modelId="{36AA6FE2-7947-4032-97C9-801038815BB1}">
      <dsp:nvSpPr>
        <dsp:cNvPr id="0" name=""/>
        <dsp:cNvSpPr/>
      </dsp:nvSpPr>
      <dsp:spPr>
        <a:xfrm>
          <a:off x="0" y="2575523"/>
          <a:ext cx="4780416" cy="5896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WorkPerDay</a:t>
          </a:r>
          <a:r>
            <a:rPr lang="en-US" sz="1400" b="1" kern="1200" dirty="0"/>
            <a:t>: </a:t>
          </a:r>
          <a:r>
            <a:rPr lang="en-US" sz="1400" kern="1200" dirty="0"/>
            <a:t>The average number of hours individuals work per day in each city</a:t>
          </a:r>
        </a:p>
      </dsp:txBody>
      <dsp:txXfrm>
        <a:off x="28786" y="2604309"/>
        <a:ext cx="4722844" cy="532108"/>
      </dsp:txXfrm>
    </dsp:sp>
    <dsp:sp modelId="{5BDEC2CB-71CE-42F9-BE36-B8AE5EB0AAE5}">
      <dsp:nvSpPr>
        <dsp:cNvPr id="0" name=""/>
        <dsp:cNvSpPr/>
      </dsp:nvSpPr>
      <dsp:spPr>
        <a:xfrm>
          <a:off x="0" y="3205523"/>
          <a:ext cx="4780416" cy="58968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pollution: </a:t>
          </a:r>
          <a:r>
            <a:rPr lang="en-US" sz="1400" kern="1200" dirty="0"/>
            <a:t>The pollution index score per city</a:t>
          </a:r>
        </a:p>
      </dsp:txBody>
      <dsp:txXfrm>
        <a:off x="28786" y="3234309"/>
        <a:ext cx="4722844" cy="532108"/>
      </dsp:txXfrm>
    </dsp:sp>
    <dsp:sp modelId="{7CF119C9-4D49-4FD6-996D-11B5A3FBB3A5}">
      <dsp:nvSpPr>
        <dsp:cNvPr id="0" name=""/>
        <dsp:cNvSpPr/>
      </dsp:nvSpPr>
      <dsp:spPr>
        <a:xfrm>
          <a:off x="0" y="3835523"/>
          <a:ext cx="4780416" cy="589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life_expectancy</a:t>
          </a:r>
          <a:r>
            <a:rPr lang="en-US" sz="1400" b="1" kern="1200" dirty="0"/>
            <a:t>: </a:t>
          </a:r>
          <a:r>
            <a:rPr lang="en-US" sz="1400" kern="1200" dirty="0"/>
            <a:t>The life expectancy in years per country.</a:t>
          </a:r>
        </a:p>
      </dsp:txBody>
      <dsp:txXfrm>
        <a:off x="28786" y="3864309"/>
        <a:ext cx="4722844" cy="5321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6/1/2022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769F7D7F-28CD-4376-91E4-5D06420F62D7}"/>
              </a:ext>
            </a:extLst>
          </p:cNvPr>
          <p:cNvSpPr>
            <a:spLocks noGrp="1"/>
          </p:cNvSpPr>
          <p:nvPr>
            <p:ph type="ctrTitle"/>
          </p:nvPr>
        </p:nvSpPr>
        <p:spPr>
          <a:xfrm>
            <a:off x="1285241" y="1008993"/>
            <a:ext cx="9231410" cy="3542045"/>
          </a:xfrm>
        </p:spPr>
        <p:txBody>
          <a:bodyPr anchor="b">
            <a:normAutofit/>
          </a:bodyPr>
          <a:lstStyle/>
          <a:p>
            <a:pPr algn="l"/>
            <a:r>
              <a:rPr lang="en-US" sz="9800">
                <a:latin typeface="Minion Pro" panose="02040503050306020203" pitchFamily="18" charset="0"/>
              </a:rPr>
              <a:t>Healthiest Lifestyles per City</a:t>
            </a:r>
            <a:endParaRPr lang="en-US" sz="9800" dirty="0">
              <a:latin typeface="Minion Pro" panose="02040503050306020203" pitchFamily="18" charset="0"/>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36971" y="4023695"/>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56.3 years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74695" y="4518585"/>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With life expectancy, I think we should keep this as the country may not live as long as others.</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70110" y="4442383"/>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B2A8CE6-64F2-9DB9-D8CF-9EA54F2ADE1C}"/>
              </a:ext>
            </a:extLst>
          </p:cNvPr>
          <p:cNvGraphicFramePr>
            <a:graphicFrameLocks noGrp="1"/>
          </p:cNvGraphicFramePr>
          <p:nvPr>
            <p:extLst>
              <p:ext uri="{D42A27DB-BD31-4B8C-83A1-F6EECF244321}">
                <p14:modId xmlns:p14="http://schemas.microsoft.com/office/powerpoint/2010/main" val="78926345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78.18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80.4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78.8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56.3 – 83.2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11EFBB4B-FBC4-6D4A-EF7F-AC5C220CCE76}"/>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87028143-F26E-113A-69E1-FC9CB7F99355}"/>
              </a:ext>
            </a:extLst>
          </p:cNvPr>
          <p:cNvSpPr txBox="1"/>
          <p:nvPr/>
        </p:nvSpPr>
        <p:spPr>
          <a:xfrm>
            <a:off x="7336971" y="5426013"/>
            <a:ext cx="4209512" cy="830997"/>
          </a:xfrm>
          <a:prstGeom prst="rect">
            <a:avLst/>
          </a:prstGeom>
          <a:noFill/>
        </p:spPr>
        <p:txBody>
          <a:bodyPr wrap="square" rtlCol="0">
            <a:spAutoFit/>
          </a:bodyPr>
          <a:lstStyle/>
          <a:p>
            <a:r>
              <a:rPr lang="en-US" sz="1600" b="1" i="1" dirty="0"/>
              <a:t>The CDF indicates that 50% of the people in healthy cities live to a maximum age of 80.4 years old.</a:t>
            </a:r>
          </a:p>
        </p:txBody>
      </p:sp>
      <p:pic>
        <p:nvPicPr>
          <p:cNvPr id="16" name="Picture 15">
            <a:extLst>
              <a:ext uri="{FF2B5EF4-FFF2-40B4-BE49-F238E27FC236}">
                <a16:creationId xmlns:a16="http://schemas.microsoft.com/office/drawing/2014/main" id="{5D3E2B10-95E2-1859-F236-5C9570771C57}"/>
              </a:ext>
            </a:extLst>
          </p:cNvPr>
          <p:cNvPicPr>
            <a:picLocks noChangeAspect="1"/>
          </p:cNvPicPr>
          <p:nvPr/>
        </p:nvPicPr>
        <p:blipFill>
          <a:blip r:embed="rId2"/>
          <a:stretch>
            <a:fillRect/>
          </a:stretch>
        </p:blipFill>
        <p:spPr>
          <a:xfrm>
            <a:off x="7902926" y="356685"/>
            <a:ext cx="4277322" cy="2781688"/>
          </a:xfrm>
          <a:prstGeom prst="rect">
            <a:avLst/>
          </a:prstGeom>
        </p:spPr>
      </p:pic>
      <p:pic>
        <p:nvPicPr>
          <p:cNvPr id="4" name="Picture 3">
            <a:extLst>
              <a:ext uri="{FF2B5EF4-FFF2-40B4-BE49-F238E27FC236}">
                <a16:creationId xmlns:a16="http://schemas.microsoft.com/office/drawing/2014/main" id="{86081C05-D18A-309D-C72D-3F91802001B9}"/>
              </a:ext>
            </a:extLst>
          </p:cNvPr>
          <p:cNvPicPr>
            <a:picLocks noChangeAspect="1"/>
          </p:cNvPicPr>
          <p:nvPr/>
        </p:nvPicPr>
        <p:blipFill>
          <a:blip r:embed="rId3"/>
          <a:stretch>
            <a:fillRect/>
          </a:stretch>
        </p:blipFill>
        <p:spPr>
          <a:xfrm>
            <a:off x="3392434" y="492438"/>
            <a:ext cx="4209512" cy="291811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Life Expectancy in Years per Country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13850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637B58-E93B-B3FB-7A2D-DC1DA0323031}"/>
              </a:ext>
            </a:extLst>
          </p:cNvPr>
          <p:cNvSpPr txBox="1"/>
          <p:nvPr/>
        </p:nvSpPr>
        <p:spPr>
          <a:xfrm>
            <a:off x="697877" y="4717025"/>
            <a:ext cx="4964757" cy="888705"/>
          </a:xfrm>
          <a:prstGeom prst="rect">
            <a:avLst/>
          </a:prstGeom>
          <a:noFill/>
        </p:spPr>
        <p:txBody>
          <a:bodyPr wrap="none" rtlCol="0">
            <a:spAutoFit/>
          </a:bodyPr>
          <a:lstStyle/>
          <a:p>
            <a:pPr>
              <a:lnSpc>
                <a:spcPct val="150000"/>
              </a:lnSpc>
            </a:pPr>
            <a:r>
              <a:rPr lang="en-US" b="1" dirty="0">
                <a:latin typeface="Minion Pro" panose="02040503050306020203" pitchFamily="18" charset="0"/>
              </a:rPr>
              <a:t>Mean obesity level with 5 hours of sunshine: </a:t>
            </a:r>
            <a:r>
              <a:rPr lang="en-US" dirty="0">
                <a:latin typeface="Minion Pro" panose="02040503050306020203" pitchFamily="18" charset="0"/>
              </a:rPr>
              <a:t>19.07</a:t>
            </a:r>
          </a:p>
          <a:p>
            <a:pPr>
              <a:lnSpc>
                <a:spcPct val="150000"/>
              </a:lnSpc>
            </a:pPr>
            <a:r>
              <a:rPr lang="en-US" b="1" dirty="0">
                <a:latin typeface="Minion Pro" panose="02040503050306020203" pitchFamily="18" charset="0"/>
              </a:rPr>
              <a:t>Mean obesity level with the rest: </a:t>
            </a:r>
            <a:r>
              <a:rPr lang="en-US" dirty="0">
                <a:latin typeface="Minion Pro" panose="02040503050306020203" pitchFamily="18" charset="0"/>
              </a:rPr>
              <a:t>23.54</a:t>
            </a:r>
          </a:p>
        </p:txBody>
      </p:sp>
      <p:pic>
        <p:nvPicPr>
          <p:cNvPr id="8" name="Picture 7">
            <a:extLst>
              <a:ext uri="{FF2B5EF4-FFF2-40B4-BE49-F238E27FC236}">
                <a16:creationId xmlns:a16="http://schemas.microsoft.com/office/drawing/2014/main" id="{CA2A9EA8-9C4E-7384-9C25-C4D6DEB08426}"/>
              </a:ext>
            </a:extLst>
          </p:cNvPr>
          <p:cNvPicPr>
            <a:picLocks noChangeAspect="1"/>
          </p:cNvPicPr>
          <p:nvPr/>
        </p:nvPicPr>
        <p:blipFill>
          <a:blip r:embed="rId2"/>
          <a:stretch>
            <a:fillRect/>
          </a:stretch>
        </p:blipFill>
        <p:spPr>
          <a:xfrm>
            <a:off x="5747657" y="498608"/>
            <a:ext cx="5896798" cy="4201111"/>
          </a:xfrm>
          <a:prstGeom prst="rect">
            <a:avLst/>
          </a:prstGeom>
        </p:spPr>
      </p:pic>
      <p:sp>
        <p:nvSpPr>
          <p:cNvPr id="9" name="TextBox 8">
            <a:extLst>
              <a:ext uri="{FF2B5EF4-FFF2-40B4-BE49-F238E27FC236}">
                <a16:creationId xmlns:a16="http://schemas.microsoft.com/office/drawing/2014/main" id="{C55CC93A-9572-9D54-25E4-7E36161E366A}"/>
              </a:ext>
            </a:extLst>
          </p:cNvPr>
          <p:cNvSpPr txBox="1"/>
          <p:nvPr/>
        </p:nvSpPr>
        <p:spPr>
          <a:xfrm>
            <a:off x="7281752" y="5161384"/>
            <a:ext cx="4565156" cy="923330"/>
          </a:xfrm>
          <a:prstGeom prst="rect">
            <a:avLst/>
          </a:prstGeom>
          <a:noFill/>
        </p:spPr>
        <p:txBody>
          <a:bodyPr wrap="square" rtlCol="0">
            <a:spAutoFit/>
          </a:bodyPr>
          <a:lstStyle/>
          <a:p>
            <a:r>
              <a:rPr lang="en-US" i="1" dirty="0"/>
              <a:t>As you can see, with the mode of 5 hours of sunshine, the obesity level is lower than the rest.</a:t>
            </a:r>
          </a:p>
        </p:txBody>
      </p:sp>
      <p:sp>
        <p:nvSpPr>
          <p:cNvPr id="14" name="Arrow: Pentagon 13">
            <a:extLst>
              <a:ext uri="{FF2B5EF4-FFF2-40B4-BE49-F238E27FC236}">
                <a16:creationId xmlns:a16="http://schemas.microsoft.com/office/drawing/2014/main" id="{D490B1AE-DF97-692B-3944-50E35340B72B}"/>
              </a:ext>
            </a:extLst>
          </p:cNvPr>
          <p:cNvSpPr/>
          <p:nvPr/>
        </p:nvSpPr>
        <p:spPr>
          <a:xfrm>
            <a:off x="547545" y="653143"/>
            <a:ext cx="4613359" cy="3505200"/>
          </a:xfrm>
          <a:prstGeom prst="homePlate">
            <a:avLst>
              <a:gd name="adj" fmla="val 26708"/>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12DA6F1-86D6-BD7E-F75F-2AC31AA18889}"/>
              </a:ext>
            </a:extLst>
          </p:cNvPr>
          <p:cNvSpPr/>
          <p:nvPr/>
        </p:nvSpPr>
        <p:spPr>
          <a:xfrm>
            <a:off x="6704808" y="5381743"/>
            <a:ext cx="522514" cy="423081"/>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7426D6-B5B1-92DB-18B7-D9D6FF53E081}"/>
              </a:ext>
            </a:extLst>
          </p:cNvPr>
          <p:cNvSpPr txBox="1"/>
          <p:nvPr/>
        </p:nvSpPr>
        <p:spPr>
          <a:xfrm>
            <a:off x="1153289" y="1132114"/>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kern="1200" dirty="0">
                <a:latin typeface="Minion Pro" panose="02040503050306020203" pitchFamily="18" charset="0"/>
                <a:ea typeface="+mj-ea"/>
                <a:cs typeface="+mj-cs"/>
              </a:rPr>
              <a:t>Compare Obesity Levels to the Average Number of Hours of Sunshine per Day per City</a:t>
            </a:r>
          </a:p>
        </p:txBody>
      </p:sp>
    </p:spTree>
    <p:extLst>
      <p:ext uri="{BB962C8B-B14F-4D97-AF65-F5344CB8AC3E}">
        <p14:creationId xmlns:p14="http://schemas.microsoft.com/office/powerpoint/2010/main" val="88774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8029293" y="806364"/>
            <a:ext cx="3354636" cy="2847413"/>
          </a:xfrm>
          <a:prstGeom prst="rect">
            <a:avLst/>
          </a:prstGeom>
        </p:spPr>
        <p:txBody>
          <a:bodyPr vert="horz" lIns="91440" tIns="45720" rIns="91440" bIns="45720" rtlCol="0" anchor="b">
            <a:normAutofit lnSpcReduction="10000"/>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Probability Plot: Obesity Levels</a:t>
            </a:r>
          </a:p>
        </p:txBody>
      </p:sp>
      <p:pic>
        <p:nvPicPr>
          <p:cNvPr id="3" name="Picture 2">
            <a:extLst>
              <a:ext uri="{FF2B5EF4-FFF2-40B4-BE49-F238E27FC236}">
                <a16:creationId xmlns:a16="http://schemas.microsoft.com/office/drawing/2014/main" id="{8A1074DF-42DA-24EA-9594-FC81C2096208}"/>
              </a:ext>
            </a:extLst>
          </p:cNvPr>
          <p:cNvPicPr>
            <a:picLocks noChangeAspect="1"/>
          </p:cNvPicPr>
          <p:nvPr/>
        </p:nvPicPr>
        <p:blipFill>
          <a:blip r:embed="rId2"/>
          <a:stretch>
            <a:fillRect/>
          </a:stretch>
        </p:blipFill>
        <p:spPr>
          <a:xfrm>
            <a:off x="1296558" y="1606977"/>
            <a:ext cx="5604636" cy="3626528"/>
          </a:xfrm>
          <a:prstGeom prst="rect">
            <a:avLst/>
          </a:prstGeom>
        </p:spPr>
      </p:pic>
      <p:sp>
        <p:nvSpPr>
          <p:cNvPr id="5" name="TextBox 4">
            <a:extLst>
              <a:ext uri="{FF2B5EF4-FFF2-40B4-BE49-F238E27FC236}">
                <a16:creationId xmlns:a16="http://schemas.microsoft.com/office/drawing/2014/main" id="{193BDC35-145A-93A3-B08B-BF66E8148535}"/>
              </a:ext>
            </a:extLst>
          </p:cNvPr>
          <p:cNvSpPr txBox="1"/>
          <p:nvPr/>
        </p:nvSpPr>
        <p:spPr>
          <a:xfrm>
            <a:off x="781339" y="5316832"/>
            <a:ext cx="6489609" cy="830997"/>
          </a:xfrm>
          <a:prstGeom prst="rect">
            <a:avLst/>
          </a:prstGeom>
          <a:noFill/>
        </p:spPr>
        <p:txBody>
          <a:bodyPr wrap="square" rtlCol="0">
            <a:spAutoFit/>
          </a:bodyPr>
          <a:lstStyle/>
          <a:p>
            <a:r>
              <a:rPr lang="en-US" sz="1600" dirty="0">
                <a:latin typeface="Minion Pro" panose="02040503050306020203" pitchFamily="18" charset="0"/>
              </a:rPr>
              <a:t>The probability plot suggests that the distribution of Obesity weights shows levels near a normal distribution. The lower and upper levels or more skewed than the others</a:t>
            </a:r>
          </a:p>
        </p:txBody>
      </p:sp>
    </p:spTree>
    <p:extLst>
      <p:ext uri="{BB962C8B-B14F-4D97-AF65-F5344CB8AC3E}">
        <p14:creationId xmlns:p14="http://schemas.microsoft.com/office/powerpoint/2010/main" val="287778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Obesity Levels vs Number of Hours of Sunshine per Day</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positive correlation between obesity levels and the number of hours of sunshine per day. A low Pearson’s coefficient and R-squared also indicate this</a:t>
            </a:r>
          </a:p>
        </p:txBody>
      </p:sp>
      <p:sp>
        <p:nvSpPr>
          <p:cNvPr id="6" name="TextBox 5">
            <a:extLst>
              <a:ext uri="{FF2B5EF4-FFF2-40B4-BE49-F238E27FC236}">
                <a16:creationId xmlns:a16="http://schemas.microsoft.com/office/drawing/2014/main" id="{F557F26F-5A8F-FBB2-7806-211515AD0B47}"/>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0.40</a:t>
            </a:r>
          </a:p>
          <a:p>
            <a:r>
              <a:rPr lang="en-US" dirty="0">
                <a:latin typeface="Minion Pro" panose="02040503050306020203" pitchFamily="18" charset="0"/>
              </a:rPr>
              <a:t>p-value = 0.001</a:t>
            </a:r>
          </a:p>
        </p:txBody>
      </p:sp>
      <p:pic>
        <p:nvPicPr>
          <p:cNvPr id="8" name="Picture 7">
            <a:extLst>
              <a:ext uri="{FF2B5EF4-FFF2-40B4-BE49-F238E27FC236}">
                <a16:creationId xmlns:a16="http://schemas.microsoft.com/office/drawing/2014/main" id="{427A00EF-D97B-6757-27D1-FB2C4E67F3CB}"/>
              </a:ext>
            </a:extLst>
          </p:cNvPr>
          <p:cNvPicPr>
            <a:picLocks noChangeAspect="1"/>
          </p:cNvPicPr>
          <p:nvPr/>
        </p:nvPicPr>
        <p:blipFill>
          <a:blip r:embed="rId2"/>
          <a:stretch>
            <a:fillRect/>
          </a:stretch>
        </p:blipFill>
        <p:spPr>
          <a:xfrm>
            <a:off x="514941" y="574767"/>
            <a:ext cx="5829004" cy="3857951"/>
          </a:xfrm>
          <a:prstGeom prst="rect">
            <a:avLst/>
          </a:prstGeom>
        </p:spPr>
      </p:pic>
      <p:sp>
        <p:nvSpPr>
          <p:cNvPr id="10" name="TextBox 9">
            <a:extLst>
              <a:ext uri="{FF2B5EF4-FFF2-40B4-BE49-F238E27FC236}">
                <a16:creationId xmlns:a16="http://schemas.microsoft.com/office/drawing/2014/main" id="{ED928207-67E1-D25E-BE87-BAB2C480E915}"/>
              </a:ext>
            </a:extLst>
          </p:cNvPr>
          <p:cNvSpPr txBox="1"/>
          <p:nvPr/>
        </p:nvSpPr>
        <p:spPr>
          <a:xfrm>
            <a:off x="3749412" y="4787677"/>
            <a:ext cx="168090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13742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Water Cost (US $) vs Number of Outdoor Activities</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negative correlation between the cost of a bottle of water and the number of outdoor activities a city has.  The Pearson’s coefficient and R-squared indicate this too.</a:t>
            </a:r>
          </a:p>
        </p:txBody>
      </p:sp>
      <p:pic>
        <p:nvPicPr>
          <p:cNvPr id="4" name="Picture 3">
            <a:extLst>
              <a:ext uri="{FF2B5EF4-FFF2-40B4-BE49-F238E27FC236}">
                <a16:creationId xmlns:a16="http://schemas.microsoft.com/office/drawing/2014/main" id="{373FA1BA-99F5-DD99-5CC8-E1A9A0C601D4}"/>
              </a:ext>
            </a:extLst>
          </p:cNvPr>
          <p:cNvPicPr>
            <a:picLocks noChangeAspect="1"/>
          </p:cNvPicPr>
          <p:nvPr/>
        </p:nvPicPr>
        <p:blipFill>
          <a:blip r:embed="rId2"/>
          <a:stretch>
            <a:fillRect/>
          </a:stretch>
        </p:blipFill>
        <p:spPr>
          <a:xfrm>
            <a:off x="599360" y="769265"/>
            <a:ext cx="5721306" cy="3595868"/>
          </a:xfrm>
          <a:prstGeom prst="rect">
            <a:avLst/>
          </a:prstGeom>
        </p:spPr>
      </p:pic>
      <p:sp>
        <p:nvSpPr>
          <p:cNvPr id="13" name="TextBox 12">
            <a:extLst>
              <a:ext uri="{FF2B5EF4-FFF2-40B4-BE49-F238E27FC236}">
                <a16:creationId xmlns:a16="http://schemas.microsoft.com/office/drawing/2014/main" id="{C227E116-0B67-29C0-C250-7A382A196044}"/>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-0.29</a:t>
            </a:r>
          </a:p>
          <a:p>
            <a:r>
              <a:rPr lang="en-US" dirty="0">
                <a:latin typeface="Minion Pro" panose="02040503050306020203" pitchFamily="18" charset="0"/>
              </a:rPr>
              <a:t>p-value = 0.056</a:t>
            </a:r>
          </a:p>
        </p:txBody>
      </p:sp>
      <p:sp>
        <p:nvSpPr>
          <p:cNvPr id="14" name="TextBox 13">
            <a:extLst>
              <a:ext uri="{FF2B5EF4-FFF2-40B4-BE49-F238E27FC236}">
                <a16:creationId xmlns:a16="http://schemas.microsoft.com/office/drawing/2014/main" id="{24B20101-32F3-62F0-BA38-4D5800A2DC9F}"/>
              </a:ext>
            </a:extLst>
          </p:cNvPr>
          <p:cNvSpPr txBox="1"/>
          <p:nvPr/>
        </p:nvSpPr>
        <p:spPr>
          <a:xfrm>
            <a:off x="3749412" y="4787677"/>
            <a:ext cx="166705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58441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401F7B-1F4B-C1E3-D1AB-DD0D3043B4BA}"/>
              </a:ext>
            </a:extLst>
          </p:cNvPr>
          <p:cNvSpPr/>
          <p:nvPr/>
        </p:nvSpPr>
        <p:spPr>
          <a:xfrm>
            <a:off x="5431971" y="2764974"/>
            <a:ext cx="5127172" cy="127277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5674FF9-E14C-9BDD-8B7A-42C666B20674}"/>
              </a:ext>
            </a:extLst>
          </p:cNvPr>
          <p:cNvGrpSpPr/>
          <p:nvPr/>
        </p:nvGrpSpPr>
        <p:grpSpPr>
          <a:xfrm flipH="1">
            <a:off x="373154" y="322626"/>
            <a:ext cx="4323899" cy="6212748"/>
            <a:chOff x="373154" y="322626"/>
            <a:chExt cx="4323899" cy="6212748"/>
          </a:xfrm>
        </p:grpSpPr>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73154" y="322626"/>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1405212" y="3334974"/>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901552" y="1028433"/>
            <a:ext cx="3354636" cy="1679698"/>
          </a:xfrm>
          <a:prstGeom prst="rect">
            <a:avLst/>
          </a:prstGeom>
        </p:spPr>
        <p:txBody>
          <a:bodyPr vert="horz" lIns="91440" tIns="45720" rIns="91440" bIns="45720" rtlCol="0" anchor="t">
            <a:normAutofit/>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Hypothesis Test:</a:t>
            </a:r>
          </a:p>
        </p:txBody>
      </p:sp>
      <p:sp>
        <p:nvSpPr>
          <p:cNvPr id="12" name="TextBox 11">
            <a:extLst>
              <a:ext uri="{FF2B5EF4-FFF2-40B4-BE49-F238E27FC236}">
                <a16:creationId xmlns:a16="http://schemas.microsoft.com/office/drawing/2014/main" id="{575406EC-9D18-0C45-5F38-E5C36E63A399}"/>
              </a:ext>
            </a:extLst>
          </p:cNvPr>
          <p:cNvSpPr txBox="1"/>
          <p:nvPr/>
        </p:nvSpPr>
        <p:spPr>
          <a:xfrm>
            <a:off x="1119041" y="2853817"/>
            <a:ext cx="3243960" cy="2062103"/>
          </a:xfrm>
          <a:prstGeom prst="rect">
            <a:avLst/>
          </a:prstGeom>
          <a:noFill/>
        </p:spPr>
        <p:txBody>
          <a:bodyPr wrap="square">
            <a:spAutoFit/>
          </a:bodyPr>
          <a:lstStyle/>
          <a:p>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H</a:t>
            </a:r>
            <a:r>
              <a:rPr kumimoji="0" lang="en-US" b="1" i="0" u="none" strike="noStrike" kern="1200" cap="none" spc="0" normalizeH="0" baseline="-25000" noProof="0" dirty="0">
                <a:ln>
                  <a:noFill/>
                </a:ln>
                <a:solidFill>
                  <a:prstClr val="black"/>
                </a:solidFill>
                <a:effectLst/>
                <a:uLnTx/>
                <a:uFillTx/>
                <a:latin typeface="Minion Pro" panose="02040503050306020203" pitchFamily="18" charset="0"/>
                <a:ea typeface="+mn-ea"/>
                <a:cs typeface="+mn-cs"/>
              </a:rPr>
              <a:t>0</a:t>
            </a:r>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a:t>
            </a:r>
            <a:r>
              <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 Distributions between obesity levels for 5 hours of sunshine and rest are the same</a:t>
            </a:r>
          </a:p>
          <a:p>
            <a:endPar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endParaRPr>
          </a:p>
          <a:p>
            <a:r>
              <a:rPr lang="en-US" b="1" dirty="0">
                <a:solidFill>
                  <a:prstClr val="black"/>
                </a:solidFill>
                <a:latin typeface="Minion Pro" panose="02040503050306020203" pitchFamily="18" charset="0"/>
              </a:rPr>
              <a:t>H</a:t>
            </a:r>
            <a:r>
              <a:rPr kumimoji="0" lang="en-US" b="1" i="0" u="none" strike="noStrike" kern="1200" cap="none" spc="0" normalizeH="0" baseline="-25000" noProof="0" dirty="0">
                <a:ln>
                  <a:noFill/>
                </a:ln>
                <a:solidFill>
                  <a:prstClr val="black"/>
                </a:solidFill>
                <a:effectLst/>
                <a:uLnTx/>
                <a:uFillTx/>
                <a:latin typeface="Minion Pro" panose="02040503050306020203" pitchFamily="18" charset="0"/>
                <a:ea typeface="+mn-ea"/>
                <a:cs typeface="+mn-cs"/>
              </a:rPr>
              <a:t>1</a:t>
            </a:r>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 </a:t>
            </a:r>
            <a:r>
              <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Distributions between obesity levels for 5 hours of sunshine and rest are different</a:t>
            </a:r>
            <a:endParaRPr lang="en-US" dirty="0"/>
          </a:p>
        </p:txBody>
      </p:sp>
      <p:sp>
        <p:nvSpPr>
          <p:cNvPr id="14" name="TextBox 13">
            <a:extLst>
              <a:ext uri="{FF2B5EF4-FFF2-40B4-BE49-F238E27FC236}">
                <a16:creationId xmlns:a16="http://schemas.microsoft.com/office/drawing/2014/main" id="{C65A9EB7-0BA2-EDDB-225C-F6462EFE1D70}"/>
              </a:ext>
            </a:extLst>
          </p:cNvPr>
          <p:cNvSpPr txBox="1"/>
          <p:nvPr/>
        </p:nvSpPr>
        <p:spPr>
          <a:xfrm>
            <a:off x="5779719" y="3324013"/>
            <a:ext cx="1515992" cy="584775"/>
          </a:xfrm>
          <a:prstGeom prst="rect">
            <a:avLst/>
          </a:prstGeom>
          <a:noFill/>
        </p:spPr>
        <p:txBody>
          <a:bodyPr wrap="none" rtlCol="0">
            <a:spAutoFit/>
          </a:bodyPr>
          <a:lstStyle/>
          <a:p>
            <a:r>
              <a:rPr lang="en-US" sz="1600" b="1" dirty="0">
                <a:latin typeface="Minion Pro" panose="02040503050306020203" pitchFamily="18" charset="0"/>
              </a:rPr>
              <a:t>t-statistic: -1.38</a:t>
            </a:r>
          </a:p>
          <a:p>
            <a:r>
              <a:rPr lang="en-US" sz="1600" b="1" dirty="0">
                <a:latin typeface="Minion Pro" panose="02040503050306020203" pitchFamily="18" charset="0"/>
              </a:rPr>
              <a:t>p-value: 0.18</a:t>
            </a:r>
            <a:endParaRPr lang="en-US" sz="1600" dirty="0">
              <a:latin typeface="Minion Pro" panose="02040503050306020203" pitchFamily="18" charset="0"/>
            </a:endParaRPr>
          </a:p>
        </p:txBody>
      </p:sp>
      <p:sp>
        <p:nvSpPr>
          <p:cNvPr id="16" name="TextBox 15">
            <a:extLst>
              <a:ext uri="{FF2B5EF4-FFF2-40B4-BE49-F238E27FC236}">
                <a16:creationId xmlns:a16="http://schemas.microsoft.com/office/drawing/2014/main" id="{8B2020E5-8A1F-227D-9013-20D0C8634530}"/>
              </a:ext>
            </a:extLst>
          </p:cNvPr>
          <p:cNvSpPr txBox="1"/>
          <p:nvPr/>
        </p:nvSpPr>
        <p:spPr>
          <a:xfrm>
            <a:off x="4901361" y="4276614"/>
            <a:ext cx="6441157" cy="15632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i="1" dirty="0">
                <a:latin typeface="Minion Pro" panose="02040503050306020203" pitchFamily="18" charset="0"/>
                <a:ea typeface="+mj-ea"/>
                <a:cs typeface="+mj-cs"/>
              </a:rPr>
              <a:t>The p-values indicate that the significance is low so we can reject the null hypothesis that obesity levels between 5 hours of sunshine and the rest are the same and accept that they are different.</a:t>
            </a:r>
            <a:endParaRPr lang="en-US" sz="2000" i="1" kern="1200" dirty="0">
              <a:latin typeface="Minion Pro" panose="02040503050306020203" pitchFamily="18" charset="0"/>
              <a:ea typeface="+mj-ea"/>
              <a:cs typeface="+mj-cs"/>
            </a:endParaRPr>
          </a:p>
        </p:txBody>
      </p:sp>
      <p:graphicFrame>
        <p:nvGraphicFramePr>
          <p:cNvPr id="17" name="Table 4">
            <a:extLst>
              <a:ext uri="{FF2B5EF4-FFF2-40B4-BE49-F238E27FC236}">
                <a16:creationId xmlns:a16="http://schemas.microsoft.com/office/drawing/2014/main" id="{A802DAF2-F33A-12DA-A9D4-95CE5852607C}"/>
              </a:ext>
            </a:extLst>
          </p:cNvPr>
          <p:cNvGraphicFramePr>
            <a:graphicFrameLocks noGrp="1"/>
          </p:cNvGraphicFramePr>
          <p:nvPr>
            <p:extLst>
              <p:ext uri="{D42A27DB-BD31-4B8C-83A1-F6EECF244321}">
                <p14:modId xmlns:p14="http://schemas.microsoft.com/office/powerpoint/2010/main" val="1262697413"/>
              </p:ext>
            </p:extLst>
          </p:nvPr>
        </p:nvGraphicFramePr>
        <p:xfrm>
          <a:off x="4901361" y="1214664"/>
          <a:ext cx="6441157" cy="1046674"/>
        </p:xfrm>
        <a:graphic>
          <a:graphicData uri="http://schemas.openxmlformats.org/drawingml/2006/table">
            <a:tbl>
              <a:tblPr firstRow="1" bandRow="1">
                <a:tableStyleId>{00A15C55-8517-42AA-B614-E9B94910E393}</a:tableStyleId>
              </a:tblPr>
              <a:tblGrid>
                <a:gridCol w="1934868">
                  <a:extLst>
                    <a:ext uri="{9D8B030D-6E8A-4147-A177-3AD203B41FA5}">
                      <a16:colId xmlns:a16="http://schemas.microsoft.com/office/drawing/2014/main" val="3668979135"/>
                    </a:ext>
                  </a:extLst>
                </a:gridCol>
                <a:gridCol w="620485">
                  <a:extLst>
                    <a:ext uri="{9D8B030D-6E8A-4147-A177-3AD203B41FA5}">
                      <a16:colId xmlns:a16="http://schemas.microsoft.com/office/drawing/2014/main" val="2737775141"/>
                    </a:ext>
                  </a:extLst>
                </a:gridCol>
                <a:gridCol w="620486">
                  <a:extLst>
                    <a:ext uri="{9D8B030D-6E8A-4147-A177-3AD203B41FA5}">
                      <a16:colId xmlns:a16="http://schemas.microsoft.com/office/drawing/2014/main" val="2286306187"/>
                    </a:ext>
                  </a:extLst>
                </a:gridCol>
                <a:gridCol w="576943">
                  <a:extLst>
                    <a:ext uri="{9D8B030D-6E8A-4147-A177-3AD203B41FA5}">
                      <a16:colId xmlns:a16="http://schemas.microsoft.com/office/drawing/2014/main" val="3376381430"/>
                    </a:ext>
                  </a:extLst>
                </a:gridCol>
                <a:gridCol w="489857">
                  <a:extLst>
                    <a:ext uri="{9D8B030D-6E8A-4147-A177-3AD203B41FA5}">
                      <a16:colId xmlns:a16="http://schemas.microsoft.com/office/drawing/2014/main" val="1096465458"/>
                    </a:ext>
                  </a:extLst>
                </a:gridCol>
                <a:gridCol w="533400">
                  <a:extLst>
                    <a:ext uri="{9D8B030D-6E8A-4147-A177-3AD203B41FA5}">
                      <a16:colId xmlns:a16="http://schemas.microsoft.com/office/drawing/2014/main" val="3276602412"/>
                    </a:ext>
                  </a:extLst>
                </a:gridCol>
                <a:gridCol w="489857">
                  <a:extLst>
                    <a:ext uri="{9D8B030D-6E8A-4147-A177-3AD203B41FA5}">
                      <a16:colId xmlns:a16="http://schemas.microsoft.com/office/drawing/2014/main" val="2406940603"/>
                    </a:ext>
                  </a:extLst>
                </a:gridCol>
                <a:gridCol w="620486">
                  <a:extLst>
                    <a:ext uri="{9D8B030D-6E8A-4147-A177-3AD203B41FA5}">
                      <a16:colId xmlns:a16="http://schemas.microsoft.com/office/drawing/2014/main" val="2823908856"/>
                    </a:ext>
                  </a:extLst>
                </a:gridCol>
                <a:gridCol w="554775">
                  <a:extLst>
                    <a:ext uri="{9D8B030D-6E8A-4147-A177-3AD203B41FA5}">
                      <a16:colId xmlns:a16="http://schemas.microsoft.com/office/drawing/2014/main" val="1043734515"/>
                    </a:ext>
                  </a:extLst>
                </a:gridCol>
              </a:tblGrid>
              <a:tr h="388546">
                <a:tc>
                  <a:txBody>
                    <a:bodyPr/>
                    <a:lstStyle/>
                    <a:p>
                      <a:pPr algn="ctr"/>
                      <a:r>
                        <a:rPr lang="en-US" sz="1200" dirty="0"/>
                        <a:t>Obesity Levels/</a:t>
                      </a:r>
                    </a:p>
                    <a:p>
                      <a:pPr algn="ctr"/>
                      <a:r>
                        <a:rPr lang="en-US" sz="1200" dirty="0"/>
                        <a:t>Hours of Sunshine</a:t>
                      </a:r>
                      <a:endParaRPr lang="en-US" sz="1200" dirty="0">
                        <a:latin typeface="Minion Pro" panose="02040503050306020203"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Count</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Mean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Std</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Min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25%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50%</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75%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Max</a:t>
                      </a:r>
                      <a:endParaRPr lang="en-US" sz="1200" dirty="0">
                        <a:latin typeface="Minion Pro" panose="02040503050306020203"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7652592"/>
                  </a:ext>
                </a:extLst>
              </a:tr>
              <a:tr h="233127">
                <a:tc>
                  <a:txBody>
                    <a:bodyPr/>
                    <a:lstStyle/>
                    <a:p>
                      <a:pPr algn="ctr"/>
                      <a:r>
                        <a:rPr lang="en-US" sz="1200" dirty="0"/>
                        <a:t>5 Hours</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200" dirty="0"/>
                        <a:t>15</a:t>
                      </a:r>
                      <a:endParaRPr lang="en-US" sz="1200" dirty="0">
                        <a:latin typeface="Minion Pro" panose="02040503050306020203" pitchFamily="18" charset="0"/>
                      </a:endParaRPr>
                    </a:p>
                  </a:txBody>
                  <a:tcPr/>
                </a:tc>
                <a:tc>
                  <a:txBody>
                    <a:bodyPr/>
                    <a:lstStyle/>
                    <a:p>
                      <a:pPr algn="ctr"/>
                      <a:r>
                        <a:rPr lang="en-US" sz="1200" dirty="0"/>
                        <a:t>19.07</a:t>
                      </a:r>
                      <a:endParaRPr lang="en-US" sz="1200" dirty="0">
                        <a:latin typeface="Minion Pro" panose="02040503050306020203" pitchFamily="18" charset="0"/>
                      </a:endParaRPr>
                    </a:p>
                  </a:txBody>
                  <a:tcPr/>
                </a:tc>
                <a:tc>
                  <a:txBody>
                    <a:bodyPr/>
                    <a:lstStyle/>
                    <a:p>
                      <a:pPr algn="ctr"/>
                      <a:r>
                        <a:rPr lang="en-US" sz="1200" dirty="0"/>
                        <a:t>7.52</a:t>
                      </a:r>
                      <a:endParaRPr lang="en-US" sz="1200" dirty="0">
                        <a:latin typeface="Minion Pro" panose="02040503050306020203" pitchFamily="18" charset="0"/>
                      </a:endParaRPr>
                    </a:p>
                  </a:txBody>
                  <a:tcPr/>
                </a:tc>
                <a:tc>
                  <a:txBody>
                    <a:bodyPr/>
                    <a:lstStyle/>
                    <a:p>
                      <a:pPr algn="ctr"/>
                      <a:r>
                        <a:rPr lang="en-US" sz="1200" dirty="0"/>
                        <a:t>4.3</a:t>
                      </a:r>
                      <a:endParaRPr lang="en-US" sz="1200" dirty="0">
                        <a:latin typeface="Minion Pro" panose="02040503050306020203" pitchFamily="18" charset="0"/>
                      </a:endParaRPr>
                    </a:p>
                  </a:txBody>
                  <a:tcPr/>
                </a:tc>
                <a:tc>
                  <a:txBody>
                    <a:bodyPr/>
                    <a:lstStyle/>
                    <a:p>
                      <a:pPr algn="ctr"/>
                      <a:r>
                        <a:rPr lang="en-US" sz="1200" dirty="0"/>
                        <a:t>19.8</a:t>
                      </a:r>
                      <a:endParaRPr lang="en-US" sz="1200" dirty="0">
                        <a:latin typeface="Minion Pro" panose="02040503050306020203" pitchFamily="18" charset="0"/>
                      </a:endParaRPr>
                    </a:p>
                  </a:txBody>
                  <a:tcPr/>
                </a:tc>
                <a:tc>
                  <a:txBody>
                    <a:bodyPr/>
                    <a:lstStyle/>
                    <a:p>
                      <a:pPr algn="ctr"/>
                      <a:r>
                        <a:rPr lang="en-US" sz="1200" dirty="0"/>
                        <a:t>20.6</a:t>
                      </a:r>
                      <a:endParaRPr lang="en-US" sz="1200" dirty="0">
                        <a:latin typeface="Minion Pro" panose="02040503050306020203" pitchFamily="18" charset="0"/>
                      </a:endParaRPr>
                    </a:p>
                  </a:txBody>
                  <a:tcPr/>
                </a:tc>
                <a:tc>
                  <a:txBody>
                    <a:bodyPr/>
                    <a:lstStyle/>
                    <a:p>
                      <a:pPr algn="ctr"/>
                      <a:r>
                        <a:rPr lang="en-US" sz="1200" dirty="0"/>
                        <a:t>22.3</a:t>
                      </a:r>
                      <a:endParaRPr lang="en-US" sz="1200" dirty="0">
                        <a:latin typeface="Minion Pro" panose="02040503050306020203" pitchFamily="18" charset="0"/>
                      </a:endParaRPr>
                    </a:p>
                  </a:txBody>
                  <a:tcPr/>
                </a:tc>
                <a:tc>
                  <a:txBody>
                    <a:bodyPr/>
                    <a:lstStyle/>
                    <a:p>
                      <a:pPr algn="ctr"/>
                      <a:r>
                        <a:rPr lang="en-US" sz="1200" dirty="0"/>
                        <a:t>29.4</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1558741"/>
                  </a:ext>
                </a:extLst>
              </a:tr>
              <a:tr h="315154">
                <a:tc>
                  <a:txBody>
                    <a:bodyPr/>
                    <a:lstStyle/>
                    <a:p>
                      <a:pPr algn="ctr"/>
                      <a:r>
                        <a:rPr lang="en-US" sz="1200" dirty="0"/>
                        <a:t>Rest</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28</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23.54</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11.35</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3.9</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17.13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27.2</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32.03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36.2</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16529"/>
                  </a:ext>
                </a:extLst>
              </a:tr>
            </a:tbl>
          </a:graphicData>
        </a:graphic>
      </p:graphicFrame>
      <p:sp>
        <p:nvSpPr>
          <p:cNvPr id="18" name="TextBox 17">
            <a:extLst>
              <a:ext uri="{FF2B5EF4-FFF2-40B4-BE49-F238E27FC236}">
                <a16:creationId xmlns:a16="http://schemas.microsoft.com/office/drawing/2014/main" id="{49192828-C4EA-F900-2519-3FAE5B71F228}"/>
              </a:ext>
            </a:extLst>
          </p:cNvPr>
          <p:cNvSpPr txBox="1"/>
          <p:nvPr/>
        </p:nvSpPr>
        <p:spPr>
          <a:xfrm>
            <a:off x="4846907" y="72087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9" name="TextBox 18">
            <a:extLst>
              <a:ext uri="{FF2B5EF4-FFF2-40B4-BE49-F238E27FC236}">
                <a16:creationId xmlns:a16="http://schemas.microsoft.com/office/drawing/2014/main" id="{205D66E2-2ADD-9BF9-C24C-8812E68F0D15}"/>
              </a:ext>
            </a:extLst>
          </p:cNvPr>
          <p:cNvSpPr txBox="1"/>
          <p:nvPr/>
        </p:nvSpPr>
        <p:spPr>
          <a:xfrm>
            <a:off x="8473532" y="3359653"/>
            <a:ext cx="1515992" cy="584775"/>
          </a:xfrm>
          <a:prstGeom prst="rect">
            <a:avLst/>
          </a:prstGeom>
          <a:noFill/>
        </p:spPr>
        <p:txBody>
          <a:bodyPr wrap="none" rtlCol="0">
            <a:spAutoFit/>
          </a:bodyPr>
          <a:lstStyle/>
          <a:p>
            <a:r>
              <a:rPr lang="en-US" sz="1600" b="1" dirty="0">
                <a:latin typeface="Minion Pro" panose="02040503050306020203" pitchFamily="18" charset="0"/>
              </a:rPr>
              <a:t>t-statistic: -1.38</a:t>
            </a:r>
          </a:p>
          <a:p>
            <a:r>
              <a:rPr lang="en-US" sz="1600" b="1" dirty="0">
                <a:latin typeface="Minion Pro" panose="02040503050306020203" pitchFamily="18" charset="0"/>
              </a:rPr>
              <a:t>p-value: 0.18</a:t>
            </a:r>
            <a:endParaRPr lang="en-US" sz="1600" dirty="0">
              <a:latin typeface="Minion Pro" panose="02040503050306020203" pitchFamily="18" charset="0"/>
            </a:endParaRPr>
          </a:p>
        </p:txBody>
      </p:sp>
      <p:sp>
        <p:nvSpPr>
          <p:cNvPr id="7" name="Rectangle 6">
            <a:extLst>
              <a:ext uri="{FF2B5EF4-FFF2-40B4-BE49-F238E27FC236}">
                <a16:creationId xmlns:a16="http://schemas.microsoft.com/office/drawing/2014/main" id="{0E3C18EE-973F-AF60-0AF2-2A28B7858231}"/>
              </a:ext>
            </a:extLst>
          </p:cNvPr>
          <p:cNvSpPr/>
          <p:nvPr/>
        </p:nvSpPr>
        <p:spPr>
          <a:xfrm>
            <a:off x="5431971" y="2764974"/>
            <a:ext cx="5127172" cy="484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6E50EC-BFE8-28E3-E879-B782CABED19E}"/>
              </a:ext>
            </a:extLst>
          </p:cNvPr>
          <p:cNvSpPr txBox="1"/>
          <p:nvPr/>
        </p:nvSpPr>
        <p:spPr>
          <a:xfrm>
            <a:off x="5779719" y="2879658"/>
            <a:ext cx="1611147" cy="369332"/>
          </a:xfrm>
          <a:prstGeom prst="rect">
            <a:avLst/>
          </a:prstGeom>
          <a:noFill/>
        </p:spPr>
        <p:txBody>
          <a:bodyPr wrap="none" rtlCol="0">
            <a:spAutoFit/>
          </a:bodyPr>
          <a:lstStyle/>
          <a:p>
            <a:r>
              <a:rPr lang="en-US" b="1" dirty="0">
                <a:latin typeface="Minion Pro" panose="02040503050306020203" pitchFamily="18" charset="0"/>
              </a:rPr>
              <a:t>Student’s t-test</a:t>
            </a:r>
          </a:p>
        </p:txBody>
      </p:sp>
      <p:sp>
        <p:nvSpPr>
          <p:cNvPr id="21" name="TextBox 20">
            <a:extLst>
              <a:ext uri="{FF2B5EF4-FFF2-40B4-BE49-F238E27FC236}">
                <a16:creationId xmlns:a16="http://schemas.microsoft.com/office/drawing/2014/main" id="{77AD9CD9-56FF-9D58-E3EA-27263D0AE394}"/>
              </a:ext>
            </a:extLst>
          </p:cNvPr>
          <p:cNvSpPr txBox="1"/>
          <p:nvPr/>
        </p:nvSpPr>
        <p:spPr>
          <a:xfrm>
            <a:off x="8473532" y="2879658"/>
            <a:ext cx="987450" cy="369332"/>
          </a:xfrm>
          <a:prstGeom prst="rect">
            <a:avLst/>
          </a:prstGeom>
          <a:noFill/>
        </p:spPr>
        <p:txBody>
          <a:bodyPr wrap="none" rtlCol="0">
            <a:spAutoFit/>
          </a:bodyPr>
          <a:lstStyle/>
          <a:p>
            <a:r>
              <a:rPr lang="en-US" b="1" dirty="0">
                <a:latin typeface="Minion Pro" panose="02040503050306020203" pitchFamily="18" charset="0"/>
              </a:rPr>
              <a:t>ANOVA</a:t>
            </a:r>
          </a:p>
        </p:txBody>
      </p:sp>
    </p:spTree>
    <p:extLst>
      <p:ext uri="{BB962C8B-B14F-4D97-AF65-F5344CB8AC3E}">
        <p14:creationId xmlns:p14="http://schemas.microsoft.com/office/powerpoint/2010/main" val="234948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2E4207-387F-AFBC-7430-449CE3E3E5FC}"/>
              </a:ext>
            </a:extLst>
          </p:cNvPr>
          <p:cNvSpPr txBox="1"/>
          <p:nvPr/>
        </p:nvSpPr>
        <p:spPr>
          <a:xfrm>
            <a:off x="8253281" y="3374540"/>
            <a:ext cx="3268216" cy="34058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latin typeface="Minion Pro" panose="02040503050306020203" pitchFamily="18" charset="0"/>
                <a:ea typeface="+mj-ea"/>
                <a:cs typeface="+mj-cs"/>
              </a:rPr>
              <a:t>Regression Analysis</a:t>
            </a:r>
          </a:p>
        </p:txBody>
      </p:sp>
      <p:sp>
        <p:nvSpPr>
          <p:cNvPr id="4" name="TextBox 3">
            <a:extLst>
              <a:ext uri="{FF2B5EF4-FFF2-40B4-BE49-F238E27FC236}">
                <a16:creationId xmlns:a16="http://schemas.microsoft.com/office/drawing/2014/main" id="{0CC5E8C9-5226-070B-9796-5B9AD3D337C4}"/>
              </a:ext>
            </a:extLst>
          </p:cNvPr>
          <p:cNvSpPr txBox="1"/>
          <p:nvPr/>
        </p:nvSpPr>
        <p:spPr>
          <a:xfrm>
            <a:off x="816301" y="4780046"/>
            <a:ext cx="6620679" cy="923330"/>
          </a:xfrm>
          <a:prstGeom prst="rect">
            <a:avLst/>
          </a:prstGeom>
          <a:noFill/>
        </p:spPr>
        <p:txBody>
          <a:bodyPr wrap="square" rtlCol="0">
            <a:spAutoFit/>
          </a:bodyPr>
          <a:lstStyle/>
          <a:p>
            <a:pPr>
              <a:spcAft>
                <a:spcPts val="600"/>
              </a:spcAft>
            </a:pPr>
            <a:r>
              <a:rPr lang="en-US" dirty="0">
                <a:latin typeface="Minion Pro" panose="02040503050306020203" pitchFamily="18" charset="0"/>
              </a:rPr>
              <a:t>Looking at the Adjusted R-squared for the variables they are all too low to indicate that the variables have any effect on obesity levels in a healthy city.</a:t>
            </a:r>
          </a:p>
        </p:txBody>
      </p:sp>
      <p:graphicFrame>
        <p:nvGraphicFramePr>
          <p:cNvPr id="5" name="Table 5">
            <a:extLst>
              <a:ext uri="{FF2B5EF4-FFF2-40B4-BE49-F238E27FC236}">
                <a16:creationId xmlns:a16="http://schemas.microsoft.com/office/drawing/2014/main" id="{70F69D9F-1E80-7149-4751-B31CA5139394}"/>
              </a:ext>
            </a:extLst>
          </p:cNvPr>
          <p:cNvGraphicFramePr>
            <a:graphicFrameLocks noGrp="1"/>
          </p:cNvGraphicFramePr>
          <p:nvPr>
            <p:extLst>
              <p:ext uri="{D42A27DB-BD31-4B8C-83A1-F6EECF244321}">
                <p14:modId xmlns:p14="http://schemas.microsoft.com/office/powerpoint/2010/main" val="3132278470"/>
              </p:ext>
            </p:extLst>
          </p:nvPr>
        </p:nvGraphicFramePr>
        <p:xfrm>
          <a:off x="1061277" y="809762"/>
          <a:ext cx="9661150" cy="3139440"/>
        </p:xfrm>
        <a:graphic>
          <a:graphicData uri="http://schemas.openxmlformats.org/drawingml/2006/table">
            <a:tbl>
              <a:tblPr firstRow="1" bandRow="1">
                <a:tableStyleId>{00A15C55-8517-42AA-B614-E9B94910E393}</a:tableStyleId>
              </a:tblPr>
              <a:tblGrid>
                <a:gridCol w="1083209">
                  <a:extLst>
                    <a:ext uri="{9D8B030D-6E8A-4147-A177-3AD203B41FA5}">
                      <a16:colId xmlns:a16="http://schemas.microsoft.com/office/drawing/2014/main" val="3878655920"/>
                    </a:ext>
                  </a:extLst>
                </a:gridCol>
                <a:gridCol w="1034143">
                  <a:extLst>
                    <a:ext uri="{9D8B030D-6E8A-4147-A177-3AD203B41FA5}">
                      <a16:colId xmlns:a16="http://schemas.microsoft.com/office/drawing/2014/main" val="865809169"/>
                    </a:ext>
                  </a:extLst>
                </a:gridCol>
                <a:gridCol w="1240971">
                  <a:extLst>
                    <a:ext uri="{9D8B030D-6E8A-4147-A177-3AD203B41FA5}">
                      <a16:colId xmlns:a16="http://schemas.microsoft.com/office/drawing/2014/main" val="538888999"/>
                    </a:ext>
                  </a:extLst>
                </a:gridCol>
                <a:gridCol w="914400">
                  <a:extLst>
                    <a:ext uri="{9D8B030D-6E8A-4147-A177-3AD203B41FA5}">
                      <a16:colId xmlns:a16="http://schemas.microsoft.com/office/drawing/2014/main" val="3328612267"/>
                    </a:ext>
                  </a:extLst>
                </a:gridCol>
                <a:gridCol w="1240971">
                  <a:extLst>
                    <a:ext uri="{9D8B030D-6E8A-4147-A177-3AD203B41FA5}">
                      <a16:colId xmlns:a16="http://schemas.microsoft.com/office/drawing/2014/main" val="2998417696"/>
                    </a:ext>
                  </a:extLst>
                </a:gridCol>
                <a:gridCol w="838200">
                  <a:extLst>
                    <a:ext uri="{9D8B030D-6E8A-4147-A177-3AD203B41FA5}">
                      <a16:colId xmlns:a16="http://schemas.microsoft.com/office/drawing/2014/main" val="2851565416"/>
                    </a:ext>
                  </a:extLst>
                </a:gridCol>
                <a:gridCol w="1240972">
                  <a:extLst>
                    <a:ext uri="{9D8B030D-6E8A-4147-A177-3AD203B41FA5}">
                      <a16:colId xmlns:a16="http://schemas.microsoft.com/office/drawing/2014/main" val="1672610136"/>
                    </a:ext>
                  </a:extLst>
                </a:gridCol>
                <a:gridCol w="1317171">
                  <a:extLst>
                    <a:ext uri="{9D8B030D-6E8A-4147-A177-3AD203B41FA5}">
                      <a16:colId xmlns:a16="http://schemas.microsoft.com/office/drawing/2014/main" val="4075824048"/>
                    </a:ext>
                  </a:extLst>
                </a:gridCol>
                <a:gridCol w="751113">
                  <a:extLst>
                    <a:ext uri="{9D8B030D-6E8A-4147-A177-3AD203B41FA5}">
                      <a16:colId xmlns:a16="http://schemas.microsoft.com/office/drawing/2014/main" val="4170702563"/>
                    </a:ext>
                  </a:extLst>
                </a:gridCol>
              </a:tblGrid>
              <a:tr h="370840">
                <a:tc>
                  <a:txBody>
                    <a:bodyPr/>
                    <a:lstStyle/>
                    <a:p>
                      <a:r>
                        <a:rPr lang="en-US" sz="1200" dirty="0" err="1">
                          <a:solidFill>
                            <a:schemeClr val="tx1"/>
                          </a:solidFill>
                        </a:rPr>
                        <a:t>obesity_level</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WorkPerDay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SunshinePerDay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water_cost</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outdoor_activity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pollution</a:t>
                      </a: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life_expectancy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life_expectancy2</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rPr>
                        <a:t>R</a:t>
                      </a:r>
                      <a:r>
                        <a:rPr lang="en-US" sz="1200" baseline="30000" dirty="0">
                          <a:solidFill>
                            <a:schemeClr val="tx1"/>
                          </a:solidFill>
                        </a:rPr>
                        <a:t>2</a:t>
                      </a:r>
                    </a:p>
                    <a:p>
                      <a:pPr algn="ctr"/>
                      <a:r>
                        <a:rPr lang="en-US" sz="1200" baseline="30000" dirty="0">
                          <a:solidFill>
                            <a:schemeClr val="tx1"/>
                          </a:solidFill>
                        </a:rPr>
                        <a:t>(Adj R2)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38137057"/>
                  </a:ext>
                </a:extLst>
              </a:tr>
              <a:tr h="370840">
                <a:tc>
                  <a:txBody>
                    <a:bodyPr/>
                    <a:lstStyle/>
                    <a:p>
                      <a:pPr algn="ctr"/>
                      <a:r>
                        <a:rPr lang="en-US" sz="1200" b="1" dirty="0"/>
                        <a:t>Model 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2.32</a:t>
                      </a:r>
                    </a:p>
                    <a:p>
                      <a:pPr algn="ctr"/>
                      <a:r>
                        <a:rPr lang="en-US" sz="1200" dirty="0"/>
                        <a:t>(0.001)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0.227</a:t>
                      </a:r>
                    </a:p>
                    <a:p>
                      <a:pPr algn="ctr"/>
                      <a:r>
                        <a:rPr lang="en-US" sz="1200" dirty="0"/>
                        <a:t>(0.21)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68050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2</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1.58</a:t>
                      </a:r>
                    </a:p>
                    <a:p>
                      <a:pPr algn="ctr"/>
                      <a:r>
                        <a:rPr lang="en-US" sz="1200" dirty="0"/>
                        <a:t>(0.71)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0.055</a:t>
                      </a:r>
                    </a:p>
                    <a:p>
                      <a:pPr algn="ctr"/>
                      <a:r>
                        <a:rPr lang="en-US" sz="1200" dirty="0"/>
                        <a:t>(0.06)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048886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3</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4.13</a:t>
                      </a:r>
                    </a:p>
                    <a:p>
                      <a:pPr algn="ctr"/>
                      <a:r>
                        <a:rPr lang="en-US" sz="1200" dirty="0"/>
                        <a:t>(0.024)</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0.118</a:t>
                      </a:r>
                    </a:p>
                    <a:p>
                      <a:pPr algn="ctr"/>
                      <a:r>
                        <a:rPr lang="en-US" sz="1200" dirty="0"/>
                        <a:t>(010)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91468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4</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0.01</a:t>
                      </a:r>
                    </a:p>
                    <a:p>
                      <a:pPr algn="ctr"/>
                      <a:r>
                        <a:rPr lang="en-US" sz="1200" dirty="0"/>
                        <a:t>(0.35)</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0.021</a:t>
                      </a:r>
                    </a:p>
                    <a:p>
                      <a:pPr algn="ctr"/>
                      <a:r>
                        <a:rPr lang="en-US" sz="1200" dirty="0"/>
                        <a:t>(-0.003)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534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5</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2.71</a:t>
                      </a:r>
                    </a:p>
                    <a:p>
                      <a:pPr algn="ctr"/>
                      <a:r>
                        <a:rPr lang="en-US" sz="1200" dirty="0"/>
                        <a:t>(0.003)</a:t>
                      </a:r>
                    </a:p>
                  </a:txBody>
                  <a:tcPr anchor="ctr"/>
                </a:tc>
                <a:tc>
                  <a:txBody>
                    <a:bodyPr/>
                    <a:lstStyle/>
                    <a:p>
                      <a:pPr algn="ctr"/>
                      <a:r>
                        <a:rPr lang="en-US" sz="1200" dirty="0"/>
                        <a:t>1.95</a:t>
                      </a:r>
                    </a:p>
                    <a:p>
                      <a:pPr algn="ctr"/>
                      <a:r>
                        <a:rPr lang="en-US" sz="1200" dirty="0"/>
                        <a:t>(0.015</a:t>
                      </a:r>
                    </a:p>
                  </a:txBody>
                  <a:tcPr anchor="ctr"/>
                </a:tc>
                <a:tc>
                  <a:txBody>
                    <a:bodyPr/>
                    <a:lstStyle/>
                    <a:p>
                      <a:pPr algn="ctr"/>
                      <a:r>
                        <a:rPr lang="en-US" sz="1200" dirty="0"/>
                        <a:t>6.49</a:t>
                      </a:r>
                    </a:p>
                    <a:p>
                      <a:pPr algn="ctr"/>
                      <a:r>
                        <a:rPr lang="en-US" sz="1200" dirty="0"/>
                        <a:t>(0.004)</a:t>
                      </a:r>
                    </a:p>
                  </a:txBody>
                  <a:tcPr anchor="ctr"/>
                </a:tc>
                <a:tc>
                  <a:txBody>
                    <a:bodyPr/>
                    <a:lstStyle/>
                    <a:p>
                      <a:pPr algn="ctr"/>
                      <a:r>
                        <a:rPr lang="en-US" sz="1200" dirty="0"/>
                        <a:t>0.01</a:t>
                      </a:r>
                    </a:p>
                    <a:p>
                      <a:pPr algn="ctr"/>
                      <a:r>
                        <a:rPr lang="en-US" sz="1200" dirty="0"/>
                        <a:t>(0.297)</a:t>
                      </a:r>
                    </a:p>
                  </a:txBody>
                  <a:tcPr anchor="ctr"/>
                </a:tc>
                <a:tc>
                  <a:txBody>
                    <a:bodyPr/>
                    <a:lstStyle/>
                    <a:p>
                      <a:pPr algn="ctr"/>
                      <a:r>
                        <a:rPr lang="en-US" sz="1200" dirty="0"/>
                        <a:t>0.05</a:t>
                      </a:r>
                    </a:p>
                    <a:p>
                      <a:pPr algn="ctr"/>
                      <a:r>
                        <a:rPr lang="en-US" sz="1200" dirty="0"/>
                        <a:t>(0.525)</a:t>
                      </a:r>
                    </a:p>
                  </a:txBody>
                  <a:tcPr anchor="ctr"/>
                </a:tc>
                <a:tc>
                  <a:txBody>
                    <a:bodyPr/>
                    <a:lstStyle/>
                    <a:p>
                      <a:pPr algn="ctr"/>
                      <a:r>
                        <a:rPr lang="en-US" sz="1200" dirty="0"/>
                        <a:t>-0.84</a:t>
                      </a:r>
                    </a:p>
                    <a:p>
                      <a:pPr algn="ctr"/>
                      <a:r>
                        <a:rPr lang="en-US" sz="1200" dirty="0"/>
                        <a:t>(0.023)</a:t>
                      </a:r>
                    </a:p>
                  </a:txBody>
                  <a:tcPr anchor="ctr"/>
                </a:tc>
                <a:tc>
                  <a:txBody>
                    <a:bodyPr/>
                    <a:lstStyle/>
                    <a:p>
                      <a:pPr algn="ctr"/>
                      <a:r>
                        <a:rPr lang="en-US" sz="1200" dirty="0"/>
                        <a:t>-</a:t>
                      </a:r>
                    </a:p>
                  </a:txBody>
                  <a:tcPr anchor="ctr"/>
                </a:tc>
                <a:tc>
                  <a:txBody>
                    <a:bodyPr/>
                    <a:lstStyle/>
                    <a:p>
                      <a:pPr algn="ctr"/>
                      <a:r>
                        <a:rPr lang="en-US" sz="1200" dirty="0"/>
                        <a:t>0.51</a:t>
                      </a:r>
                    </a:p>
                    <a:p>
                      <a:pPr algn="ctr"/>
                      <a:r>
                        <a:rPr lang="en-US" sz="1200" dirty="0"/>
                        <a:t>(0.425)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1982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6</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3.07</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2.11</a:t>
                      </a:r>
                    </a:p>
                    <a:p>
                      <a:pPr algn="ctr"/>
                      <a:r>
                        <a:rPr lang="en-US" sz="1200" dirty="0"/>
                        <a:t>(0.006)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7.82</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(0.191)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(0.928)</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8.65</a:t>
                      </a:r>
                    </a:p>
                    <a:p>
                      <a:pPr algn="ctr"/>
                      <a:r>
                        <a:rPr lang="en-US" sz="1200" dirty="0"/>
                        <a:t>(0.04)</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-0.07</a:t>
                      </a:r>
                    </a:p>
                    <a:p>
                      <a:pPr algn="ctr"/>
                      <a:r>
                        <a:rPr lang="en-US" sz="1200" dirty="0"/>
                        <a:t>(0.026)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0.576</a:t>
                      </a:r>
                    </a:p>
                    <a:p>
                      <a:pPr algn="ctr"/>
                      <a:r>
                        <a:rPr lang="en-US" sz="1200" dirty="0"/>
                        <a:t>(0.487)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099864"/>
                  </a:ext>
                </a:extLst>
              </a:tr>
            </a:tbl>
          </a:graphicData>
        </a:graphic>
      </p:graphicFrame>
      <p:sp>
        <p:nvSpPr>
          <p:cNvPr id="6" name="TextBox 5">
            <a:extLst>
              <a:ext uri="{FF2B5EF4-FFF2-40B4-BE49-F238E27FC236}">
                <a16:creationId xmlns:a16="http://schemas.microsoft.com/office/drawing/2014/main" id="{CD53ED2A-457F-94CF-3E99-F6C6EF3BAC6B}"/>
              </a:ext>
            </a:extLst>
          </p:cNvPr>
          <p:cNvSpPr txBox="1"/>
          <p:nvPr/>
        </p:nvSpPr>
        <p:spPr>
          <a:xfrm>
            <a:off x="1042186" y="3975266"/>
            <a:ext cx="3600473" cy="276999"/>
          </a:xfrm>
          <a:prstGeom prst="rect">
            <a:avLst/>
          </a:prstGeom>
          <a:noFill/>
        </p:spPr>
        <p:txBody>
          <a:bodyPr wrap="none" rtlCol="0">
            <a:spAutoFit/>
          </a:bodyPr>
          <a:lstStyle/>
          <a:p>
            <a:r>
              <a:rPr lang="en-US" sz="1200" i="1" dirty="0"/>
              <a:t>Columns contain coefficient of determination (p-value)</a:t>
            </a:r>
          </a:p>
        </p:txBody>
      </p:sp>
    </p:spTree>
    <p:extLst>
      <p:ext uri="{BB962C8B-B14F-4D97-AF65-F5344CB8AC3E}">
        <p14:creationId xmlns:p14="http://schemas.microsoft.com/office/powerpoint/2010/main" val="300237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6E8640-7185-80AF-1DCC-18E2A0502D04}"/>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kern="1200" dirty="0">
                <a:solidFill>
                  <a:schemeClr val="tx1"/>
                </a:solidFill>
                <a:latin typeface="Minion Pro" panose="02040503050306020203" pitchFamily="18" charset="0"/>
                <a:ea typeface="+mj-ea"/>
                <a:cs typeface="+mj-cs"/>
              </a:rPr>
              <a:t>Conclusion</a:t>
            </a:r>
          </a:p>
        </p:txBody>
      </p:sp>
      <p:sp>
        <p:nvSpPr>
          <p:cNvPr id="3" name="TextBox 2">
            <a:extLst>
              <a:ext uri="{FF2B5EF4-FFF2-40B4-BE49-F238E27FC236}">
                <a16:creationId xmlns:a16="http://schemas.microsoft.com/office/drawing/2014/main" id="{E1B62DFD-BC88-BB13-237E-AE76E02EAAB8}"/>
              </a:ext>
            </a:extLst>
          </p:cNvPr>
          <p:cNvSpPr txBox="1"/>
          <p:nvPr/>
        </p:nvSpPr>
        <p:spPr>
          <a:xfrm>
            <a:off x="1285240" y="2969469"/>
            <a:ext cx="8074815" cy="2800395"/>
          </a:xfrm>
          <a:prstGeom prst="rect">
            <a:avLst/>
          </a:prstGeom>
        </p:spPr>
        <p:txBody>
          <a:bodyPr vert="horz" lIns="91440" tIns="45720" rIns="91440" bIns="45720" rtlCol="0" anchor="t">
            <a:normAutofit/>
          </a:bodyPr>
          <a:lstStyle/>
          <a:p>
            <a:pPr>
              <a:lnSpc>
                <a:spcPct val="90000"/>
              </a:lnSpc>
              <a:spcAft>
                <a:spcPts val="600"/>
              </a:spcAft>
            </a:pPr>
            <a:r>
              <a:rPr lang="en-US" sz="2400" dirty="0">
                <a:latin typeface="Minion Pro" panose="02040503050306020203" pitchFamily="18" charset="0"/>
              </a:rPr>
              <a:t>My findings after concluding the explanatory data analysis for the top healthiest cities in the world, do not show any correlations between the variables that are chosen and obesity levels in a city.  More analysis on the other variables needs to take place to see if they help obesity levels.</a:t>
            </a:r>
          </a:p>
        </p:txBody>
      </p:sp>
    </p:spTree>
    <p:extLst>
      <p:ext uri="{BB962C8B-B14F-4D97-AF65-F5344CB8AC3E}">
        <p14:creationId xmlns:p14="http://schemas.microsoft.com/office/powerpoint/2010/main" val="118724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63C829-D86F-5691-57D1-BC76C61F3558}"/>
              </a:ext>
            </a:extLst>
          </p:cNvPr>
          <p:cNvSpPr txBox="1"/>
          <p:nvPr/>
        </p:nvSpPr>
        <p:spPr>
          <a:xfrm>
            <a:off x="641774" y="723331"/>
            <a:ext cx="3968307" cy="539086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000" b="1" kern="1200" dirty="0">
                <a:solidFill>
                  <a:schemeClr val="tx1"/>
                </a:solidFill>
                <a:latin typeface="Minion Pro" panose="02040503050306020203" pitchFamily="18" charset="0"/>
                <a:ea typeface="+mj-ea"/>
                <a:cs typeface="+mj-cs"/>
              </a:rPr>
              <a:t>Introduction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B85F50-B5D7-E24E-AC23-7B65F680052F}"/>
              </a:ext>
            </a:extLst>
          </p:cNvPr>
          <p:cNvSpPr txBox="1"/>
          <p:nvPr/>
        </p:nvSpPr>
        <p:spPr>
          <a:xfrm>
            <a:off x="5255259" y="1648870"/>
            <a:ext cx="5321753" cy="3560260"/>
          </a:xfrm>
          <a:prstGeom prst="rect">
            <a:avLst/>
          </a:prstGeom>
        </p:spPr>
        <p:txBody>
          <a:bodyPr vert="horz" lIns="91440" tIns="45720" rIns="91440" bIns="45720" rtlCol="0" anchor="ctr">
            <a:normAutofit/>
          </a:bodyPr>
          <a:lstStyle/>
          <a:p>
            <a:pPr>
              <a:lnSpc>
                <a:spcPct val="90000"/>
              </a:lnSpc>
              <a:spcAft>
                <a:spcPts val="600"/>
              </a:spcAft>
            </a:pPr>
            <a:r>
              <a:rPr lang="en-US" sz="2400" dirty="0">
                <a:latin typeface="Minion Pro" panose="02040503050306020203" pitchFamily="18" charset="0"/>
              </a:rPr>
              <a:t>This study looks at the top healthiest cities and tries to determine what makes them healthy. Specifically, it looks at obesity levels, levels of sunshine each city gets, the cost of a bottle of water, the number of outdoor activities each city has, the average number of hours a person works, pollution, and life expectancy.</a:t>
            </a:r>
          </a:p>
        </p:txBody>
      </p:sp>
    </p:spTree>
    <p:extLst>
      <p:ext uri="{BB962C8B-B14F-4D97-AF65-F5344CB8AC3E}">
        <p14:creationId xmlns:p14="http://schemas.microsoft.com/office/powerpoint/2010/main" val="425459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B8E8D7-DB5B-4EAF-675A-F4CF0C8B2F05}"/>
              </a:ext>
            </a:extLst>
          </p:cNvPr>
          <p:cNvSpPr txBox="1"/>
          <p:nvPr/>
        </p:nvSpPr>
        <p:spPr>
          <a:xfrm>
            <a:off x="1006900" y="1188637"/>
            <a:ext cx="30571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kern="1200" dirty="0">
                <a:solidFill>
                  <a:schemeClr val="tx1"/>
                </a:solidFill>
                <a:latin typeface="Minion Pro" panose="02040503050306020203" pitchFamily="18" charset="0"/>
                <a:ea typeface="+mj-ea"/>
                <a:cs typeface="+mj-cs"/>
              </a:rPr>
              <a:t>Variables Used for Analysis</a:t>
            </a: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extBox 11">
            <a:extLst>
              <a:ext uri="{FF2B5EF4-FFF2-40B4-BE49-F238E27FC236}">
                <a16:creationId xmlns:a16="http://schemas.microsoft.com/office/drawing/2014/main" id="{E0952E01-D725-87FF-BF9F-A69CAA4FED0E}"/>
              </a:ext>
            </a:extLst>
          </p:cNvPr>
          <p:cNvGraphicFramePr/>
          <p:nvPr>
            <p:extLst>
              <p:ext uri="{D42A27DB-BD31-4B8C-83A1-F6EECF244321}">
                <p14:modId xmlns:p14="http://schemas.microsoft.com/office/powerpoint/2010/main" val="244691155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1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444212808"/>
              </p:ext>
            </p:extLst>
          </p:nvPr>
        </p:nvGraphicFramePr>
        <p:xfrm>
          <a:off x="3696392" y="4435897"/>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6.11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a:t>
                      </a:r>
                      <a:r>
                        <a:rPr lang="en-US" sz="1400" dirty="0" err="1">
                          <a:latin typeface="Minion Pro" panose="02040503050306020203" pitchFamily="18" charset="0"/>
                        </a:rPr>
                        <a:t>hrs</a:t>
                      </a:r>
                      <a:r>
                        <a:rPr lang="en-US" sz="1400" dirty="0">
                          <a:latin typeface="Minion Pro" panose="02040503050306020203" pitchFamily="18" charset="0"/>
                        </a:rPr>
                        <a:t> – 10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1.82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69941" y="4015690"/>
            <a:ext cx="2659254" cy="369332"/>
          </a:xfrm>
          <a:prstGeom prst="rect">
            <a:avLst/>
          </a:prstGeom>
          <a:noFill/>
          <a:ln>
            <a:noFill/>
          </a:ln>
        </p:spPr>
        <p:txBody>
          <a:bodyPr wrap="none" rtlCol="0">
            <a:spAutoFit/>
          </a:bodyPr>
          <a:lstStyle/>
          <a:p>
            <a:r>
              <a:rPr lang="en-US" b="1" dirty="0">
                <a:latin typeface="Minion Pro" panose="02040503050306020203" pitchFamily="18" charset="0"/>
              </a:rPr>
              <a:t>Outliers:</a:t>
            </a:r>
            <a:r>
              <a:rPr lang="en-US" dirty="0">
                <a:latin typeface="Minion Pro" panose="02040503050306020203" pitchFamily="18" charset="0"/>
              </a:rPr>
              <a:t>  2 at 0 and 10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603876" y="4510798"/>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nion Pro" panose="02040503050306020203" pitchFamily="18" charset="0"/>
              </a:rPr>
              <a:t>Since a city rarely has 0 </a:t>
            </a:r>
            <a:r>
              <a:rPr lang="en-US" sz="1400" dirty="0" err="1">
                <a:latin typeface="Minion Pro" panose="02040503050306020203" pitchFamily="18" charset="0"/>
              </a:rPr>
              <a:t>hrs</a:t>
            </a:r>
            <a:r>
              <a:rPr lang="en-US" sz="1400" dirty="0">
                <a:latin typeface="Minion Pro" panose="02040503050306020203" pitchFamily="18" charset="0"/>
              </a:rPr>
              <a:t> of sunshine, we can safely remove those cities.</a:t>
            </a:r>
          </a:p>
          <a:p>
            <a:pPr marL="285750" indent="-285750">
              <a:buFont typeface="Arial" panose="020B0604020202020204" pitchFamily="34" charset="0"/>
              <a:buChar char="•"/>
            </a:pPr>
            <a:r>
              <a:rPr lang="en-US" sz="1400" dirty="0">
                <a:latin typeface="Minion Pro" panose="02040503050306020203" pitchFamily="18" charset="0"/>
              </a:rPr>
              <a:t>Cities with 10 </a:t>
            </a:r>
            <a:r>
              <a:rPr lang="en-US" sz="1400" dirty="0" err="1">
                <a:latin typeface="Minion Pro" panose="02040503050306020203" pitchFamily="18" charset="0"/>
              </a:rPr>
              <a:t>hrs</a:t>
            </a:r>
            <a:r>
              <a:rPr lang="en-US" sz="1400" dirty="0">
                <a:latin typeface="Minion Pro" panose="02040503050306020203" pitchFamily="18" charset="0"/>
              </a:rPr>
              <a:t> of sunshine can happen so those cities will remain</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499291" y="443459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B0E413-9EBA-4875-1230-34C61C214D09}"/>
              </a:ext>
            </a:extLst>
          </p:cNvPr>
          <p:cNvPicPr>
            <a:picLocks noChangeAspect="1"/>
          </p:cNvPicPr>
          <p:nvPr/>
        </p:nvPicPr>
        <p:blipFill>
          <a:blip r:embed="rId2"/>
          <a:stretch>
            <a:fillRect/>
          </a:stretch>
        </p:blipFill>
        <p:spPr>
          <a:xfrm>
            <a:off x="7636994" y="713996"/>
            <a:ext cx="4410691" cy="2715004"/>
          </a:xfrm>
          <a:prstGeom prst="rect">
            <a:avLst/>
          </a:prstGeom>
        </p:spPr>
      </p:pic>
      <p:sp>
        <p:nvSpPr>
          <p:cNvPr id="16" name="TextBox 15">
            <a:extLst>
              <a:ext uri="{FF2B5EF4-FFF2-40B4-BE49-F238E27FC236}">
                <a16:creationId xmlns:a16="http://schemas.microsoft.com/office/drawing/2014/main" id="{F2496B6A-1CBC-55D6-0B9D-F94B9C7FCDC8}"/>
              </a:ext>
            </a:extLst>
          </p:cNvPr>
          <p:cNvSpPr txBox="1"/>
          <p:nvPr/>
        </p:nvSpPr>
        <p:spPr>
          <a:xfrm>
            <a:off x="3696392" y="400768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7" name="TextBox 16">
            <a:extLst>
              <a:ext uri="{FF2B5EF4-FFF2-40B4-BE49-F238E27FC236}">
                <a16:creationId xmlns:a16="http://schemas.microsoft.com/office/drawing/2014/main" id="{942FB889-2C23-D8ED-1771-1EBF60A0D538}"/>
              </a:ext>
            </a:extLst>
          </p:cNvPr>
          <p:cNvSpPr txBox="1"/>
          <p:nvPr/>
        </p:nvSpPr>
        <p:spPr>
          <a:xfrm>
            <a:off x="7442043" y="5695497"/>
            <a:ext cx="4209512" cy="584775"/>
          </a:xfrm>
          <a:prstGeom prst="rect">
            <a:avLst/>
          </a:prstGeom>
          <a:noFill/>
        </p:spPr>
        <p:txBody>
          <a:bodyPr wrap="square" rtlCol="0">
            <a:spAutoFit/>
          </a:bodyPr>
          <a:lstStyle/>
          <a:p>
            <a:r>
              <a:rPr lang="en-US" sz="1600" b="1" i="1" dirty="0"/>
              <a:t>The CDF indicates that 50% of healthy cities have 6 hours of sunshine per day.</a:t>
            </a:r>
          </a:p>
        </p:txBody>
      </p:sp>
      <p:pic>
        <p:nvPicPr>
          <p:cNvPr id="4" name="Picture 3">
            <a:extLst>
              <a:ext uri="{FF2B5EF4-FFF2-40B4-BE49-F238E27FC236}">
                <a16:creationId xmlns:a16="http://schemas.microsoft.com/office/drawing/2014/main" id="{D451D4D8-7214-6C71-19CA-978FDEEE65D8}"/>
              </a:ext>
            </a:extLst>
          </p:cNvPr>
          <p:cNvPicPr>
            <a:picLocks noChangeAspect="1"/>
          </p:cNvPicPr>
          <p:nvPr/>
        </p:nvPicPr>
        <p:blipFill>
          <a:blip r:embed="rId3"/>
          <a:stretch>
            <a:fillRect/>
          </a:stretch>
        </p:blipFill>
        <p:spPr>
          <a:xfrm>
            <a:off x="3064008" y="572161"/>
            <a:ext cx="4116823" cy="2998674"/>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chemeClr val="tx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chemeClr val="bg1"/>
                </a:solidFill>
                <a:latin typeface="Minion Pro" panose="02040503050306020203" pitchFamily="18" charset="0"/>
                <a:ea typeface="+mj-ea"/>
                <a:cs typeface="+mj-cs"/>
              </a:rPr>
              <a:t>Analysis: </a:t>
            </a:r>
            <a:r>
              <a:rPr lang="en-US" sz="2400" kern="1200" dirty="0">
                <a:solidFill>
                  <a:schemeClr val="bg1"/>
                </a:solidFill>
                <a:latin typeface="Minion Pro" panose="02040503050306020203" pitchFamily="18" charset="0"/>
                <a:ea typeface="+mj-ea"/>
                <a:cs typeface="+mj-cs"/>
              </a:rPr>
              <a:t>Number of hours of Sunshine per Day per City</a:t>
            </a:r>
          </a:p>
        </p:txBody>
      </p:sp>
    </p:spTree>
    <p:extLst>
      <p:ext uri="{BB962C8B-B14F-4D97-AF65-F5344CB8AC3E}">
        <p14:creationId xmlns:p14="http://schemas.microsoft.com/office/powerpoint/2010/main" val="4199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63579" y="4056224"/>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4 outliers from levels 3.9 – 4.7</a:t>
            </a:r>
          </a:p>
        </p:txBody>
      </p:sp>
      <p:sp>
        <p:nvSpPr>
          <p:cNvPr id="10" name="TextBox 9">
            <a:extLst>
              <a:ext uri="{FF2B5EF4-FFF2-40B4-BE49-F238E27FC236}">
                <a16:creationId xmlns:a16="http://schemas.microsoft.com/office/drawing/2014/main" id="{96DE4D0A-87F1-7549-55D9-39F005DEA50A}"/>
              </a:ext>
            </a:extLst>
          </p:cNvPr>
          <p:cNvSpPr txBox="1"/>
          <p:nvPr/>
        </p:nvSpPr>
        <p:spPr>
          <a:xfrm>
            <a:off x="7501303" y="4551114"/>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 levels seem to be far from the mean so we can safely remove them but there can be cities with very low obesity levels so keeping them wouldn’t be out of the question</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96718" y="4474912"/>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CDB6E026-E231-5490-62B5-76196468CC89}"/>
              </a:ext>
            </a:extLst>
          </p:cNvPr>
          <p:cNvGraphicFramePr>
            <a:graphicFrameLocks noGrp="1"/>
          </p:cNvGraphicFramePr>
          <p:nvPr>
            <p:extLst>
              <p:ext uri="{D42A27DB-BD31-4B8C-83A1-F6EECF244321}">
                <p14:modId xmlns:p14="http://schemas.microsoft.com/office/powerpoint/2010/main" val="2798910642"/>
              </p:ext>
            </p:extLst>
          </p:nvPr>
        </p:nvGraphicFramePr>
        <p:xfrm>
          <a:off x="3653080" y="4484441"/>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21.93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3.9 – 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10.20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6DA2CFF6-4FD0-D7A8-B8B1-C409845920C7}"/>
              </a:ext>
            </a:extLst>
          </p:cNvPr>
          <p:cNvSpPr txBox="1"/>
          <p:nvPr/>
        </p:nvSpPr>
        <p:spPr>
          <a:xfrm>
            <a:off x="3653080" y="4056224"/>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8" name="TextBox 17">
            <a:extLst>
              <a:ext uri="{FF2B5EF4-FFF2-40B4-BE49-F238E27FC236}">
                <a16:creationId xmlns:a16="http://schemas.microsoft.com/office/drawing/2014/main" id="{82292A31-6834-D840-5411-DA36321D64A6}"/>
              </a:ext>
            </a:extLst>
          </p:cNvPr>
          <p:cNvSpPr txBox="1"/>
          <p:nvPr/>
        </p:nvSpPr>
        <p:spPr>
          <a:xfrm>
            <a:off x="7442043" y="5695497"/>
            <a:ext cx="4209512" cy="830997"/>
          </a:xfrm>
          <a:prstGeom prst="rect">
            <a:avLst/>
          </a:prstGeom>
          <a:noFill/>
        </p:spPr>
        <p:txBody>
          <a:bodyPr wrap="square" rtlCol="0">
            <a:spAutoFit/>
          </a:bodyPr>
          <a:lstStyle/>
          <a:p>
            <a:r>
              <a:rPr lang="en-US" sz="1600" b="1" i="1" dirty="0"/>
              <a:t>The CDF indicates that 50% of the people in healthy cities have obesity levels of 22.3 and below.</a:t>
            </a:r>
          </a:p>
        </p:txBody>
      </p:sp>
      <p:pic>
        <p:nvPicPr>
          <p:cNvPr id="20" name="Picture 19">
            <a:extLst>
              <a:ext uri="{FF2B5EF4-FFF2-40B4-BE49-F238E27FC236}">
                <a16:creationId xmlns:a16="http://schemas.microsoft.com/office/drawing/2014/main" id="{1CB2BA53-448B-4517-D61D-68CD19D38E79}"/>
              </a:ext>
            </a:extLst>
          </p:cNvPr>
          <p:cNvPicPr>
            <a:picLocks noChangeAspect="1"/>
          </p:cNvPicPr>
          <p:nvPr/>
        </p:nvPicPr>
        <p:blipFill>
          <a:blip r:embed="rId2"/>
          <a:stretch>
            <a:fillRect/>
          </a:stretch>
        </p:blipFill>
        <p:spPr>
          <a:xfrm>
            <a:off x="7716343" y="651558"/>
            <a:ext cx="4134427" cy="2753109"/>
          </a:xfrm>
          <a:prstGeom prst="rect">
            <a:avLst/>
          </a:prstGeom>
        </p:spPr>
      </p:pic>
      <p:pic>
        <p:nvPicPr>
          <p:cNvPr id="4" name="Picture 3">
            <a:extLst>
              <a:ext uri="{FF2B5EF4-FFF2-40B4-BE49-F238E27FC236}">
                <a16:creationId xmlns:a16="http://schemas.microsoft.com/office/drawing/2014/main" id="{0B7E5355-DF34-A0E8-A760-9916CAC2A956}"/>
              </a:ext>
            </a:extLst>
          </p:cNvPr>
          <p:cNvPicPr>
            <a:picLocks noChangeAspect="1"/>
          </p:cNvPicPr>
          <p:nvPr/>
        </p:nvPicPr>
        <p:blipFill>
          <a:blip r:embed="rId3"/>
          <a:stretch>
            <a:fillRect/>
          </a:stretch>
        </p:blipFill>
        <p:spPr>
          <a:xfrm>
            <a:off x="3082532" y="553182"/>
            <a:ext cx="4260112" cy="294985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Obesity Levels per Country</a:t>
            </a:r>
          </a:p>
        </p:txBody>
      </p:sp>
    </p:spTree>
    <p:extLst>
      <p:ext uri="{BB962C8B-B14F-4D97-AF65-F5344CB8AC3E}">
        <p14:creationId xmlns:p14="http://schemas.microsoft.com/office/powerpoint/2010/main" val="3109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282644" y="4103950"/>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$ 4.19</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20368" y="4598840"/>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one outlier of $4.19 for a bottle of water. Since the mean is $1.52 I this we can be safe to remove this outlier and just a very expensive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15783" y="4522638"/>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2987B81-0FD1-5A5F-5E4A-618BDE2C8F16}"/>
              </a:ext>
            </a:extLst>
          </p:cNvPr>
          <p:cNvGraphicFramePr>
            <a:graphicFrameLocks noGrp="1"/>
          </p:cNvGraphicFramePr>
          <p:nvPr>
            <p:extLst>
              <p:ext uri="{D42A27DB-BD31-4B8C-83A1-F6EECF244321}">
                <p14:modId xmlns:p14="http://schemas.microsoft.com/office/powerpoint/2010/main" val="8778711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1.53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1.57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0.20 – 4.19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0.94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01332FA6-2BE0-E68B-69B6-BA1F4211ACA0}"/>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610AA491-4519-C621-0974-A3B8C537143C}"/>
              </a:ext>
            </a:extLst>
          </p:cNvPr>
          <p:cNvSpPr txBox="1"/>
          <p:nvPr/>
        </p:nvSpPr>
        <p:spPr>
          <a:xfrm>
            <a:off x="7267236" y="5762167"/>
            <a:ext cx="4209512" cy="584775"/>
          </a:xfrm>
          <a:prstGeom prst="rect">
            <a:avLst/>
          </a:prstGeom>
          <a:noFill/>
        </p:spPr>
        <p:txBody>
          <a:bodyPr wrap="square" rtlCol="0">
            <a:spAutoFit/>
          </a:bodyPr>
          <a:lstStyle/>
          <a:p>
            <a:r>
              <a:rPr lang="en-US" sz="1600" b="1" i="1" dirty="0"/>
              <a:t>The CDF indicates that 50% of healthy cities have a bottle of water that costs $1.56 or less.</a:t>
            </a:r>
          </a:p>
        </p:txBody>
      </p:sp>
      <p:pic>
        <p:nvPicPr>
          <p:cNvPr id="16" name="Picture 15">
            <a:extLst>
              <a:ext uri="{FF2B5EF4-FFF2-40B4-BE49-F238E27FC236}">
                <a16:creationId xmlns:a16="http://schemas.microsoft.com/office/drawing/2014/main" id="{1621F301-F3B7-CB4F-92D0-1FA62D8A25B6}"/>
              </a:ext>
            </a:extLst>
          </p:cNvPr>
          <p:cNvPicPr>
            <a:picLocks noChangeAspect="1"/>
          </p:cNvPicPr>
          <p:nvPr/>
        </p:nvPicPr>
        <p:blipFill>
          <a:blip r:embed="rId2"/>
          <a:stretch>
            <a:fillRect/>
          </a:stretch>
        </p:blipFill>
        <p:spPr>
          <a:xfrm>
            <a:off x="7489112" y="362434"/>
            <a:ext cx="4115374" cy="2743583"/>
          </a:xfrm>
          <a:prstGeom prst="rect">
            <a:avLst/>
          </a:prstGeom>
        </p:spPr>
      </p:pic>
      <p:pic>
        <p:nvPicPr>
          <p:cNvPr id="4" name="Picture 3">
            <a:extLst>
              <a:ext uri="{FF2B5EF4-FFF2-40B4-BE49-F238E27FC236}">
                <a16:creationId xmlns:a16="http://schemas.microsoft.com/office/drawing/2014/main" id="{11A96B12-403E-76E9-0B72-A5689E060D1E}"/>
              </a:ext>
            </a:extLst>
          </p:cNvPr>
          <p:cNvPicPr>
            <a:picLocks noChangeAspect="1"/>
          </p:cNvPicPr>
          <p:nvPr/>
        </p:nvPicPr>
        <p:blipFill>
          <a:blip r:embed="rId3"/>
          <a:stretch>
            <a:fillRect/>
          </a:stretch>
        </p:blipFill>
        <p:spPr>
          <a:xfrm>
            <a:off x="3133412" y="362434"/>
            <a:ext cx="4286956" cy="3058921"/>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Cost of a Bottle of Water (US $)</a:t>
            </a:r>
          </a:p>
        </p:txBody>
      </p:sp>
    </p:spTree>
    <p:extLst>
      <p:ext uri="{BB962C8B-B14F-4D97-AF65-F5344CB8AC3E}">
        <p14:creationId xmlns:p14="http://schemas.microsoft.com/office/powerpoint/2010/main" val="838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080218"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585 activities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217942"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1 outlier having a whopping 585 outdoor activities. As the mean is 214, I think we can safely remove this one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113357"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A585D225-90F3-7DFD-D188-5B3803E6C77D}"/>
              </a:ext>
            </a:extLst>
          </p:cNvPr>
          <p:cNvGraphicFramePr>
            <a:graphicFrameLocks noGrp="1"/>
          </p:cNvGraphicFramePr>
          <p:nvPr>
            <p:extLst>
              <p:ext uri="{D42A27DB-BD31-4B8C-83A1-F6EECF244321}">
                <p14:modId xmlns:p14="http://schemas.microsoft.com/office/powerpoint/2010/main" val="26668194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213.98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189.5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23.0 - 585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127.19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0.79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E031F179-AC6D-7496-21CB-C84817ACB472}"/>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7A2F5862-BBE1-4B29-E28E-B9E2921AB6DF}"/>
              </a:ext>
            </a:extLst>
          </p:cNvPr>
          <p:cNvSpPr txBox="1"/>
          <p:nvPr/>
        </p:nvSpPr>
        <p:spPr>
          <a:xfrm>
            <a:off x="7113357" y="5490125"/>
            <a:ext cx="4209512" cy="584775"/>
          </a:xfrm>
          <a:prstGeom prst="rect">
            <a:avLst/>
          </a:prstGeom>
          <a:noFill/>
        </p:spPr>
        <p:txBody>
          <a:bodyPr wrap="square" rtlCol="0">
            <a:spAutoFit/>
          </a:bodyPr>
          <a:lstStyle/>
          <a:p>
            <a:r>
              <a:rPr lang="en-US" sz="1600" b="1" i="1" dirty="0"/>
              <a:t>The CDF indicates that 50% of healthy cities have at most 187 outdoor activities.</a:t>
            </a:r>
          </a:p>
        </p:txBody>
      </p:sp>
      <p:pic>
        <p:nvPicPr>
          <p:cNvPr id="18" name="Picture 17">
            <a:extLst>
              <a:ext uri="{FF2B5EF4-FFF2-40B4-BE49-F238E27FC236}">
                <a16:creationId xmlns:a16="http://schemas.microsoft.com/office/drawing/2014/main" id="{E171A92A-F756-0DCA-105F-C4C28F935904}"/>
              </a:ext>
            </a:extLst>
          </p:cNvPr>
          <p:cNvPicPr>
            <a:picLocks noChangeAspect="1"/>
          </p:cNvPicPr>
          <p:nvPr/>
        </p:nvPicPr>
        <p:blipFill>
          <a:blip r:embed="rId2"/>
          <a:stretch>
            <a:fillRect/>
          </a:stretch>
        </p:blipFill>
        <p:spPr>
          <a:xfrm>
            <a:off x="7588465" y="473914"/>
            <a:ext cx="4153480" cy="2800741"/>
          </a:xfrm>
          <a:prstGeom prst="rect">
            <a:avLst/>
          </a:prstGeom>
        </p:spPr>
      </p:pic>
      <p:pic>
        <p:nvPicPr>
          <p:cNvPr id="4" name="Picture 3">
            <a:extLst>
              <a:ext uri="{FF2B5EF4-FFF2-40B4-BE49-F238E27FC236}">
                <a16:creationId xmlns:a16="http://schemas.microsoft.com/office/drawing/2014/main" id="{EAE2C340-E897-5D9B-69AC-EE89ACFE8883}"/>
              </a:ext>
            </a:extLst>
          </p:cNvPr>
          <p:cNvPicPr>
            <a:picLocks noChangeAspect="1"/>
          </p:cNvPicPr>
          <p:nvPr/>
        </p:nvPicPr>
        <p:blipFill>
          <a:blip r:embed="rId3"/>
          <a:stretch>
            <a:fillRect/>
          </a:stretch>
        </p:blipFill>
        <p:spPr>
          <a:xfrm>
            <a:off x="3199506" y="477252"/>
            <a:ext cx="4106780" cy="2951748"/>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Outdoor Activities per City</a:t>
            </a:r>
          </a:p>
        </p:txBody>
      </p:sp>
    </p:spTree>
    <p:extLst>
      <p:ext uri="{BB962C8B-B14F-4D97-AF65-F5344CB8AC3E}">
        <p14:creationId xmlns:p14="http://schemas.microsoft.com/office/powerpoint/2010/main" val="79166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5"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11 at 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310929"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A lot of the cities has 0 daily hours of work but since this is an average this needs to stay in the dataset</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4"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FA2EC1DD-24E8-5F43-2376-7F0E9E011ABB}"/>
              </a:ext>
            </a:extLst>
          </p:cNvPr>
          <p:cNvGraphicFramePr>
            <a:graphicFrameLocks noGrp="1"/>
          </p:cNvGraphicFramePr>
          <p:nvPr>
            <p:extLst>
              <p:ext uri="{D42A27DB-BD31-4B8C-83A1-F6EECF244321}">
                <p14:modId xmlns:p14="http://schemas.microsoft.com/office/powerpoint/2010/main" val="996002660"/>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3.5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4.0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0 - 6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-1.02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D7159814-DEB3-9F0B-BE9B-CCD58FBA554C}"/>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23669907-EFA7-2E2D-C626-AE0ACCD5CFD5}"/>
              </a:ext>
            </a:extLst>
          </p:cNvPr>
          <p:cNvSpPr txBox="1"/>
          <p:nvPr/>
        </p:nvSpPr>
        <p:spPr>
          <a:xfrm>
            <a:off x="7173205" y="5586640"/>
            <a:ext cx="4209512" cy="584775"/>
          </a:xfrm>
          <a:prstGeom prst="rect">
            <a:avLst/>
          </a:prstGeom>
          <a:noFill/>
        </p:spPr>
        <p:txBody>
          <a:bodyPr wrap="square" rtlCol="0">
            <a:spAutoFit/>
          </a:bodyPr>
          <a:lstStyle/>
          <a:p>
            <a:r>
              <a:rPr lang="en-US" sz="1600" b="1" i="1" dirty="0"/>
              <a:t>The CDF indicates that 50% of the people in healthy cities work under 4 hours per day.</a:t>
            </a:r>
          </a:p>
        </p:txBody>
      </p:sp>
      <p:pic>
        <p:nvPicPr>
          <p:cNvPr id="16" name="Picture 15">
            <a:extLst>
              <a:ext uri="{FF2B5EF4-FFF2-40B4-BE49-F238E27FC236}">
                <a16:creationId xmlns:a16="http://schemas.microsoft.com/office/drawing/2014/main" id="{D0D632EE-AFD5-EC0D-3EE3-AA1C8F8F07C2}"/>
              </a:ext>
            </a:extLst>
          </p:cNvPr>
          <p:cNvPicPr>
            <a:picLocks noChangeAspect="1"/>
          </p:cNvPicPr>
          <p:nvPr/>
        </p:nvPicPr>
        <p:blipFill>
          <a:blip r:embed="rId2"/>
          <a:stretch>
            <a:fillRect/>
          </a:stretch>
        </p:blipFill>
        <p:spPr>
          <a:xfrm>
            <a:off x="7668596" y="372603"/>
            <a:ext cx="4220164" cy="2791215"/>
          </a:xfrm>
          <a:prstGeom prst="rect">
            <a:avLst/>
          </a:prstGeom>
        </p:spPr>
      </p:pic>
      <p:pic>
        <p:nvPicPr>
          <p:cNvPr id="5" name="Picture 4">
            <a:extLst>
              <a:ext uri="{FF2B5EF4-FFF2-40B4-BE49-F238E27FC236}">
                <a16:creationId xmlns:a16="http://schemas.microsoft.com/office/drawing/2014/main" id="{BCC5D912-71BC-0502-1723-7118DB45A0E5}"/>
              </a:ext>
            </a:extLst>
          </p:cNvPr>
          <p:cNvPicPr>
            <a:picLocks noChangeAspect="1"/>
          </p:cNvPicPr>
          <p:nvPr/>
        </p:nvPicPr>
        <p:blipFill>
          <a:blip r:embed="rId3"/>
          <a:stretch>
            <a:fillRect/>
          </a:stretch>
        </p:blipFill>
        <p:spPr>
          <a:xfrm>
            <a:off x="3138249" y="296210"/>
            <a:ext cx="4408063" cy="3217113"/>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Average # of Hours Worked per Day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22229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4" y="4047922"/>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none</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3" y="4466610"/>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 name="Table 7">
            <a:extLst>
              <a:ext uri="{FF2B5EF4-FFF2-40B4-BE49-F238E27FC236}">
                <a16:creationId xmlns:a16="http://schemas.microsoft.com/office/drawing/2014/main" id="{D0211FBF-F4EC-95B0-BB64-F043317ECB91}"/>
              </a:ext>
            </a:extLst>
          </p:cNvPr>
          <p:cNvGraphicFramePr>
            <a:graphicFrameLocks noGrp="1"/>
          </p:cNvGraphicFramePr>
          <p:nvPr>
            <p:extLst>
              <p:ext uri="{D42A27DB-BD31-4B8C-83A1-F6EECF244321}">
                <p14:modId xmlns:p14="http://schemas.microsoft.com/office/powerpoint/2010/main" val="417647764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49.96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50.98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 91.74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22.93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2" name="TextBox 11">
            <a:extLst>
              <a:ext uri="{FF2B5EF4-FFF2-40B4-BE49-F238E27FC236}">
                <a16:creationId xmlns:a16="http://schemas.microsoft.com/office/drawing/2014/main" id="{5BC442EB-AE4C-FB70-E5C2-0861FF7D31D7}"/>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4" name="TextBox 13">
            <a:extLst>
              <a:ext uri="{FF2B5EF4-FFF2-40B4-BE49-F238E27FC236}">
                <a16:creationId xmlns:a16="http://schemas.microsoft.com/office/drawing/2014/main" id="{A7FDAE34-1ACD-95DB-9E7C-41F702F75E9D}"/>
              </a:ext>
            </a:extLst>
          </p:cNvPr>
          <p:cNvSpPr txBox="1"/>
          <p:nvPr/>
        </p:nvSpPr>
        <p:spPr>
          <a:xfrm>
            <a:off x="7173204" y="5256734"/>
            <a:ext cx="4209512" cy="584775"/>
          </a:xfrm>
          <a:prstGeom prst="rect">
            <a:avLst/>
          </a:prstGeom>
          <a:noFill/>
        </p:spPr>
        <p:txBody>
          <a:bodyPr wrap="square" rtlCol="0">
            <a:spAutoFit/>
          </a:bodyPr>
          <a:lstStyle/>
          <a:p>
            <a:r>
              <a:rPr lang="en-US" sz="1600" b="1" i="1" dirty="0"/>
              <a:t>The CDF indicates that 50% of healthy cities have pollution levels below 49.32.</a:t>
            </a:r>
          </a:p>
        </p:txBody>
      </p:sp>
      <p:pic>
        <p:nvPicPr>
          <p:cNvPr id="15" name="Picture 14">
            <a:extLst>
              <a:ext uri="{FF2B5EF4-FFF2-40B4-BE49-F238E27FC236}">
                <a16:creationId xmlns:a16="http://schemas.microsoft.com/office/drawing/2014/main" id="{13A4F9EF-5178-742C-0787-E23F9B16A802}"/>
              </a:ext>
            </a:extLst>
          </p:cNvPr>
          <p:cNvPicPr>
            <a:picLocks noChangeAspect="1"/>
          </p:cNvPicPr>
          <p:nvPr/>
        </p:nvPicPr>
        <p:blipFill>
          <a:blip r:embed="rId2"/>
          <a:stretch>
            <a:fillRect/>
          </a:stretch>
        </p:blipFill>
        <p:spPr>
          <a:xfrm>
            <a:off x="7488450" y="326558"/>
            <a:ext cx="4496427" cy="2743583"/>
          </a:xfrm>
          <a:prstGeom prst="rect">
            <a:avLst/>
          </a:prstGeom>
        </p:spPr>
      </p:pic>
      <p:pic>
        <p:nvPicPr>
          <p:cNvPr id="4" name="Picture 3">
            <a:extLst>
              <a:ext uri="{FF2B5EF4-FFF2-40B4-BE49-F238E27FC236}">
                <a16:creationId xmlns:a16="http://schemas.microsoft.com/office/drawing/2014/main" id="{979208F5-782C-937A-2D0C-20516BF1C6AC}"/>
              </a:ext>
            </a:extLst>
          </p:cNvPr>
          <p:cNvPicPr>
            <a:picLocks noChangeAspect="1"/>
          </p:cNvPicPr>
          <p:nvPr/>
        </p:nvPicPr>
        <p:blipFill>
          <a:blip r:embed="rId3"/>
          <a:stretch>
            <a:fillRect/>
          </a:stretch>
        </p:blipFill>
        <p:spPr>
          <a:xfrm>
            <a:off x="3231373" y="386314"/>
            <a:ext cx="4136032" cy="2944050"/>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Pollution Index Score per City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30760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1305</Words>
  <Application>Microsoft Office PowerPoint</Application>
  <PresentationFormat>Widescreen</PresentationFormat>
  <Paragraphs>279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Minion Pro</vt:lpstr>
      <vt:lpstr>Office Theme</vt:lpstr>
      <vt:lpstr>Healthiest Lifestyles per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Lifestyles</dc:title>
  <dc:creator/>
  <cp:lastModifiedBy>Kimberly Cable</cp:lastModifiedBy>
  <cp:revision>84</cp:revision>
  <dcterms:created xsi:type="dcterms:W3CDTF">2022-04-23T15:58:25Z</dcterms:created>
  <dcterms:modified xsi:type="dcterms:W3CDTF">2022-06-01T20:05:57Z</dcterms:modified>
</cp:coreProperties>
</file>