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2" r:id="rId1"/>
  </p:sldMasterIdLst>
  <p:sldIdLst>
    <p:sldId id="256" r:id="rId2"/>
    <p:sldId id="259" r:id="rId3"/>
    <p:sldId id="261" r:id="rId4"/>
    <p:sldId id="268" r:id="rId5"/>
    <p:sldId id="257" r:id="rId6"/>
    <p:sldId id="266" r:id="rId7"/>
    <p:sldId id="267" r:id="rId8"/>
    <p:sldId id="269" r:id="rId9"/>
    <p:sldId id="270"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1CB7976-4802-8848-9730-C2557EF1975B}">
          <p14:sldIdLst>
            <p14:sldId id="256"/>
            <p14:sldId id="259"/>
            <p14:sldId id="261"/>
            <p14:sldId id="268"/>
            <p14:sldId id="257"/>
            <p14:sldId id="266"/>
            <p14:sldId id="267"/>
            <p14:sldId id="269"/>
            <p14:sldId id="270"/>
            <p14:sldId id="2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94"/>
    <p:restoredTop sz="94595"/>
  </p:normalViewPr>
  <p:slideViewPr>
    <p:cSldViewPr snapToGrid="0" snapToObjects="1">
      <p:cViewPr varScale="1">
        <p:scale>
          <a:sx n="84" d="100"/>
          <a:sy n="84" d="100"/>
        </p:scale>
        <p:origin x="184"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Users/CELR/Desktop/DataChallenge/QueryResults/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CELR/Desktop/DataChallenge/QueryResults/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CELR/Desktop/DataChallenge/QueryResults/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CELR/Desktop/DataChallenge/QueryResults/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CELR/Desktop/DataChallenge/QueryResults/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CELR/Desktop/DataChallenge/QueryResults/Anal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CELR/Desktop/DataChallenge/QueryResults/Analysi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[Analysis.xlsx]Timely1!PivotTable1</c:name>
    <c:fmtId val="4"/>
  </c:pivotSource>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dirty="0"/>
              <a:t>Percent of Food Establishments Inspected Within Past Year*</a:t>
            </a:r>
          </a:p>
        </c:rich>
      </c:tx>
      <c:layout>
        <c:manualLayout>
          <c:xMode val="edge"/>
          <c:yMode val="edge"/>
          <c:x val="0.15993055555555558"/>
          <c:y val="5.7036577805331681E-2"/>
        </c:manualLayout>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c:spPr>
      </c:pivotFmt>
      <c:pivotFmt>
        <c:idx val="2"/>
        <c:spPr>
          <a:solidFill>
            <a:schemeClr val="accent1"/>
          </a:solidFill>
          <a:ln>
            <a:noFill/>
          </a:ln>
          <a:effectLst/>
        </c:spPr>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c:spPr>
      </c:pivotFmt>
      <c:pivotFmt>
        <c:idx val="8"/>
        <c:spPr>
          <a:solidFill>
            <a:schemeClr val="accent1"/>
          </a:solidFill>
          <a:ln>
            <a:noFill/>
          </a:ln>
          <a:effectLst/>
        </c:spPr>
      </c:pivotFmt>
    </c:pivotFmts>
    <c:plotArea>
      <c:layout>
        <c:manualLayout>
          <c:layoutTarget val="inner"/>
          <c:xMode val="edge"/>
          <c:yMode val="edge"/>
          <c:x val="0.27989405621172353"/>
          <c:y val="0.23593538718385559"/>
          <c:w val="0.43673993875765527"/>
          <c:h val="0.72789989792942544"/>
        </c:manualLayout>
      </c:layout>
      <c:pieChart>
        <c:varyColors val="1"/>
        <c:ser>
          <c:idx val="0"/>
          <c:order val="0"/>
          <c:tx>
            <c:strRef>
              <c:f>Timely1!$B$3</c:f>
              <c:strCache>
                <c:ptCount val="1"/>
                <c:pt idx="0">
                  <c:v>Total</c:v>
                </c:pt>
              </c:strCache>
            </c:strRef>
          </c:tx>
          <c:spPr>
            <a:solidFill>
              <a:schemeClr val="accent2"/>
            </a:solidFill>
          </c:spPr>
          <c:dPt>
            <c:idx val="0"/>
            <c:bubble3D val="0"/>
            <c:spPr>
              <a:solidFill>
                <a:schemeClr val="accent2"/>
              </a:solidFill>
              <a:ln>
                <a:noFill/>
              </a:ln>
              <a:effectLst/>
            </c:spPr>
            <c:extLst>
              <c:ext xmlns:c16="http://schemas.microsoft.com/office/drawing/2014/chart" uri="{C3380CC4-5D6E-409C-BE32-E72D297353CC}">
                <c16:uniqueId val="{00000001-1C25-254A-BC04-7DA350FC44F6}"/>
              </c:ext>
            </c:extLst>
          </c:dPt>
          <c:dPt>
            <c:idx val="1"/>
            <c:bubble3D val="0"/>
            <c:spPr>
              <a:solidFill>
                <a:schemeClr val="accent3"/>
              </a:solidFill>
              <a:ln>
                <a:noFill/>
              </a:ln>
              <a:effectLst/>
            </c:spPr>
            <c:extLst>
              <c:ext xmlns:c16="http://schemas.microsoft.com/office/drawing/2014/chart" uri="{C3380CC4-5D6E-409C-BE32-E72D297353CC}">
                <c16:uniqueId val="{00000003-1C25-254A-BC04-7DA350FC44F6}"/>
              </c:ext>
            </c:extLst>
          </c:dPt>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Timely1!$A$4:$A$6</c:f>
              <c:strCache>
                <c:ptCount val="2"/>
                <c:pt idx="0">
                  <c:v>No</c:v>
                </c:pt>
                <c:pt idx="1">
                  <c:v>Yes</c:v>
                </c:pt>
              </c:strCache>
            </c:strRef>
          </c:cat>
          <c:val>
            <c:numRef>
              <c:f>Timely1!$B$4:$B$6</c:f>
              <c:numCache>
                <c:formatCode>0%</c:formatCode>
                <c:ptCount val="2"/>
                <c:pt idx="0">
                  <c:v>8.0414405525407004E-2</c:v>
                </c:pt>
                <c:pt idx="1">
                  <c:v>0.91958559447459298</c:v>
                </c:pt>
              </c:numCache>
            </c:numRef>
          </c:val>
          <c:extLst>
            <c:ext xmlns:c16="http://schemas.microsoft.com/office/drawing/2014/chart" uri="{C3380CC4-5D6E-409C-BE32-E72D297353CC}">
              <c16:uniqueId val="{00000004-1C25-254A-BC04-7DA350FC44F6}"/>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[Analysis.xlsx]Accurate1!PivotTable2</c:name>
    <c:fmtId val="5"/>
  </c:pivotSource>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dirty="0"/>
              <a:t>Percent of Inspections Accurately Recorded in</a:t>
            </a:r>
            <a:r>
              <a:rPr lang="en-US" sz="2000" baseline="0" dirty="0"/>
              <a:t> both Data Sets</a:t>
            </a:r>
            <a:r>
              <a:rPr lang="en-US" sz="2000" dirty="0"/>
              <a:t> </a:t>
            </a:r>
            <a:endParaRPr lang="en-US" sz="2000" baseline="0" dirty="0"/>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c:spPr>
      </c:pivotFmt>
      <c:pivotFmt>
        <c:idx val="2"/>
        <c:spPr>
          <a:solidFill>
            <a:schemeClr val="accent1"/>
          </a:solidFill>
          <a:ln>
            <a:noFill/>
          </a:ln>
          <a:effectLst/>
        </c:spPr>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c:spPr>
      </c:pivotFmt>
      <c:pivotFmt>
        <c:idx val="8"/>
        <c:spPr>
          <a:solidFill>
            <a:schemeClr val="accent1"/>
          </a:solidFill>
          <a:ln>
            <a:noFill/>
          </a:ln>
          <a:effectLst/>
        </c:spPr>
      </c:pivotFmt>
    </c:pivotFmts>
    <c:plotArea>
      <c:layout/>
      <c:pieChart>
        <c:varyColors val="1"/>
        <c:ser>
          <c:idx val="0"/>
          <c:order val="0"/>
          <c:tx>
            <c:strRef>
              <c:f>Accurate1!$B$3</c:f>
              <c:strCache>
                <c:ptCount val="1"/>
                <c:pt idx="0">
                  <c:v>Total</c:v>
                </c:pt>
              </c:strCache>
            </c:strRef>
          </c:tx>
          <c:dPt>
            <c:idx val="0"/>
            <c:bubble3D val="0"/>
            <c:spPr>
              <a:solidFill>
                <a:schemeClr val="accent3"/>
              </a:solidFill>
              <a:ln>
                <a:noFill/>
              </a:ln>
              <a:effectLst/>
            </c:spPr>
            <c:extLst>
              <c:ext xmlns:c16="http://schemas.microsoft.com/office/drawing/2014/chart" uri="{C3380CC4-5D6E-409C-BE32-E72D297353CC}">
                <c16:uniqueId val="{00000001-4F6C-484A-A4E9-A97D9C41DF4F}"/>
              </c:ext>
            </c:extLst>
          </c:dPt>
          <c:dPt>
            <c:idx val="1"/>
            <c:bubble3D val="0"/>
            <c:spPr>
              <a:solidFill>
                <a:schemeClr val="accent2"/>
              </a:solidFill>
              <a:ln>
                <a:noFill/>
              </a:ln>
              <a:effectLst/>
            </c:spPr>
            <c:extLst>
              <c:ext xmlns:c16="http://schemas.microsoft.com/office/drawing/2014/chart" uri="{C3380CC4-5D6E-409C-BE32-E72D297353CC}">
                <c16:uniqueId val="{00000003-4F6C-484A-A4E9-A97D9C41DF4F}"/>
              </c:ext>
            </c:extLst>
          </c:dPt>
          <c:dLbls>
            <c:dLbl>
              <c:idx val="0"/>
              <c:layout>
                <c:manualLayout>
                  <c:x val="-0.13803575673129326"/>
                  <c:y val="-4.4419407276508303E-2"/>
                </c:manualLayout>
              </c:layout>
              <c:showLegendKey val="0"/>
              <c:showVal val="0"/>
              <c:showCatName val="1"/>
              <c:showSerName val="0"/>
              <c:showPercent val="1"/>
              <c:showBubbleSize val="0"/>
              <c:extLst>
                <c:ext xmlns:c15="http://schemas.microsoft.com/office/drawing/2012/chart" uri="{CE6537A1-D6FC-4f65-9D91-7224C49458BB}">
                  <c15:layout>
                    <c:manualLayout>
                      <c:w val="0.2507811425371464"/>
                      <c:h val="0.13458152510849347"/>
                    </c:manualLayout>
                  </c15:layout>
                </c:ext>
                <c:ext xmlns:c16="http://schemas.microsoft.com/office/drawing/2014/chart" uri="{C3380CC4-5D6E-409C-BE32-E72D297353CC}">
                  <c16:uniqueId val="{00000001-4F6C-484A-A4E9-A97D9C41DF4F}"/>
                </c:ext>
              </c:extLst>
            </c:dLbl>
            <c:dLbl>
              <c:idx val="1"/>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layout>
                    <c:manualLayout>
                      <c:w val="0.2768386993178204"/>
                      <c:h val="0.14445133292002479"/>
                    </c:manualLayout>
                  </c15:layout>
                </c:ext>
                <c:ext xmlns:c16="http://schemas.microsoft.com/office/drawing/2014/chart" uri="{C3380CC4-5D6E-409C-BE32-E72D297353CC}">
                  <c16:uniqueId val="{00000003-4F6C-484A-A4E9-A97D9C41DF4F}"/>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Accurate1!$A$4:$A$6</c:f>
              <c:strCache>
                <c:ptCount val="2"/>
                <c:pt idx="0">
                  <c:v>Accurate</c:v>
                </c:pt>
                <c:pt idx="1">
                  <c:v>Inaccurate</c:v>
                </c:pt>
              </c:strCache>
            </c:strRef>
          </c:cat>
          <c:val>
            <c:numRef>
              <c:f>Accurate1!$B$4:$B$6</c:f>
              <c:numCache>
                <c:formatCode>0%</c:formatCode>
                <c:ptCount val="2"/>
                <c:pt idx="0">
                  <c:v>0.64759795098989337</c:v>
                </c:pt>
                <c:pt idx="1">
                  <c:v>0.35240204901010658</c:v>
                </c:pt>
              </c:numCache>
            </c:numRef>
          </c:val>
          <c:extLst>
            <c:ext xmlns:c16="http://schemas.microsoft.com/office/drawing/2014/chart" uri="{C3380CC4-5D6E-409C-BE32-E72D297353CC}">
              <c16:uniqueId val="{00000004-4F6C-484A-A4E9-A97D9C41DF4F}"/>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[Analysis.xlsx]Accurate2!PivotTable2</c:name>
    <c:fmtId val="9"/>
  </c:pivotSource>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baseline="0"/>
              <a:t>Sum of Violations by Data Set</a:t>
            </a:r>
          </a:p>
          <a:p>
            <a:pPr>
              <a:defRPr sz="2000" b="0" i="0" u="none" strike="noStrike" kern="1200" spc="0" baseline="0">
                <a:solidFill>
                  <a:schemeClr val="tx1">
                    <a:lumMod val="65000"/>
                    <a:lumOff val="35000"/>
                  </a:schemeClr>
                </a:solidFill>
                <a:latin typeface="+mn-lt"/>
                <a:ea typeface="+mn-ea"/>
                <a:cs typeface="+mn-cs"/>
              </a:defRPr>
            </a:pPr>
            <a:r>
              <a:rPr lang="en-US" sz="2000" baseline="0"/>
              <a:t> </a:t>
            </a:r>
            <a:endParaRPr lang="en-US" sz="2000"/>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Accurate2!$A$3</c:f>
              <c:strCache>
                <c:ptCount val="1"/>
                <c:pt idx="0">
                  <c:v>Sum of Violations from 'Grades'</c:v>
                </c:pt>
              </c:strCache>
            </c:strRef>
          </c:tx>
          <c:spPr>
            <a:solidFill>
              <a:schemeClr val="accent3"/>
            </a:solidFill>
            <a:ln>
              <a:noFill/>
            </a:ln>
            <a:effectLst/>
          </c:spPr>
          <c:invertIfNegative val="0"/>
          <c:cat>
            <c:strRef>
              <c:f>Accurate2!$A$4</c:f>
              <c:strCache>
                <c:ptCount val="1"/>
                <c:pt idx="0">
                  <c:v>Total</c:v>
                </c:pt>
              </c:strCache>
            </c:strRef>
          </c:cat>
          <c:val>
            <c:numRef>
              <c:f>Accurate2!$A$4</c:f>
              <c:numCache>
                <c:formatCode>General</c:formatCode>
                <c:ptCount val="1"/>
                <c:pt idx="0">
                  <c:v>624274</c:v>
                </c:pt>
              </c:numCache>
            </c:numRef>
          </c:val>
          <c:extLst>
            <c:ext xmlns:c16="http://schemas.microsoft.com/office/drawing/2014/chart" uri="{C3380CC4-5D6E-409C-BE32-E72D297353CC}">
              <c16:uniqueId val="{00000000-00EE-2049-8D3B-FCFE493DCBD4}"/>
            </c:ext>
          </c:extLst>
        </c:ser>
        <c:ser>
          <c:idx val="1"/>
          <c:order val="1"/>
          <c:tx>
            <c:strRef>
              <c:f>Accurate2!$B$3</c:f>
              <c:strCache>
                <c:ptCount val="1"/>
                <c:pt idx="0">
                  <c:v>Sum of Violations from 'Violations'</c:v>
                </c:pt>
              </c:strCache>
            </c:strRef>
          </c:tx>
          <c:spPr>
            <a:solidFill>
              <a:schemeClr val="accent2"/>
            </a:solidFill>
            <a:ln>
              <a:noFill/>
            </a:ln>
            <a:effectLst/>
          </c:spPr>
          <c:invertIfNegative val="0"/>
          <c:cat>
            <c:strRef>
              <c:f>Accurate2!$A$4</c:f>
              <c:strCache>
                <c:ptCount val="1"/>
                <c:pt idx="0">
                  <c:v>Total</c:v>
                </c:pt>
              </c:strCache>
            </c:strRef>
          </c:cat>
          <c:val>
            <c:numRef>
              <c:f>Accurate2!$B$4</c:f>
              <c:numCache>
                <c:formatCode>General</c:formatCode>
                <c:ptCount val="1"/>
                <c:pt idx="0">
                  <c:v>1153127</c:v>
                </c:pt>
              </c:numCache>
            </c:numRef>
          </c:val>
          <c:extLst>
            <c:ext xmlns:c16="http://schemas.microsoft.com/office/drawing/2014/chart" uri="{C3380CC4-5D6E-409C-BE32-E72D297353CC}">
              <c16:uniqueId val="{00000001-00EE-2049-8D3B-FCFE493DCBD4}"/>
            </c:ext>
          </c:extLst>
        </c:ser>
        <c:dLbls>
          <c:showLegendKey val="0"/>
          <c:showVal val="0"/>
          <c:showCatName val="0"/>
          <c:showSerName val="0"/>
          <c:showPercent val="0"/>
          <c:showBubbleSize val="0"/>
        </c:dLbls>
        <c:gapWidth val="75"/>
        <c:overlap val="-25"/>
        <c:axId val="80477855"/>
        <c:axId val="1905613664"/>
      </c:barChart>
      <c:catAx>
        <c:axId val="804778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5613664"/>
        <c:crosses val="autoZero"/>
        <c:auto val="1"/>
        <c:lblAlgn val="ctr"/>
        <c:lblOffset val="100"/>
        <c:noMultiLvlLbl val="0"/>
      </c:catAx>
      <c:valAx>
        <c:axId val="1905613664"/>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spPr>
          <a:noFill/>
          <a:ln w="9525" cap="flat" cmpd="sng" algn="ctr">
            <a:no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4778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spPr>
    <a:noFill/>
    <a:ln w="9525" cap="flat" cmpd="sng" algn="ctr">
      <a:noFill/>
      <a:prstDash val="soli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[Analysis.xlsx]Success1!PivotTable8</c:name>
    <c:fmtId val="3"/>
  </c:pivotSource>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Percent</a:t>
            </a:r>
            <a:r>
              <a:rPr lang="en-US" sz="2000" baseline="0"/>
              <a:t> of Violations Rectified on Re-Inspection</a:t>
            </a:r>
            <a:endParaRPr lang="en-US" sz="2000"/>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s>
    <c:plotArea>
      <c:layout>
        <c:manualLayout>
          <c:layoutTarget val="inner"/>
          <c:xMode val="edge"/>
          <c:yMode val="edge"/>
          <c:x val="0.10006830601092896"/>
          <c:y val="0.24583215764291369"/>
          <c:w val="0.85792349726775952"/>
          <c:h val="0.60699683415030736"/>
        </c:manualLayout>
      </c:layout>
      <c:pieChart>
        <c:varyColors val="1"/>
        <c:ser>
          <c:idx val="0"/>
          <c:order val="0"/>
          <c:tx>
            <c:strRef>
              <c:f>Success1!$B$10</c:f>
              <c:strCache>
                <c:ptCount val="1"/>
                <c:pt idx="0">
                  <c:v>Total</c:v>
                </c:pt>
              </c:strCache>
            </c:strRef>
          </c:tx>
          <c:spPr>
            <a:solidFill>
              <a:schemeClr val="accent3"/>
            </a:solidFill>
          </c:spPr>
          <c:dPt>
            <c:idx val="0"/>
            <c:bubble3D val="0"/>
            <c:spPr>
              <a:solidFill>
                <a:schemeClr val="accent2"/>
              </a:solidFill>
              <a:ln>
                <a:noFill/>
              </a:ln>
              <a:effectLst/>
            </c:spPr>
            <c:extLst>
              <c:ext xmlns:c16="http://schemas.microsoft.com/office/drawing/2014/chart" uri="{C3380CC4-5D6E-409C-BE32-E72D297353CC}">
                <c16:uniqueId val="{00000001-D4A8-9F4C-98C7-5BC2BE3B9563}"/>
              </c:ext>
            </c:extLst>
          </c:dPt>
          <c:dPt>
            <c:idx val="1"/>
            <c:bubble3D val="0"/>
            <c:spPr>
              <a:solidFill>
                <a:schemeClr val="accent3"/>
              </a:solidFill>
              <a:ln>
                <a:noFill/>
              </a:ln>
              <a:effectLst/>
            </c:spPr>
            <c:extLst>
              <c:ext xmlns:c16="http://schemas.microsoft.com/office/drawing/2014/chart" uri="{C3380CC4-5D6E-409C-BE32-E72D297353CC}">
                <c16:uniqueId val="{00000003-D4A8-9F4C-98C7-5BC2BE3B9563}"/>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Success1!$A$11:$A$13</c:f>
              <c:strCache>
                <c:ptCount val="2"/>
                <c:pt idx="0">
                  <c:v>Fail_x000d_</c:v>
                </c:pt>
                <c:pt idx="1">
                  <c:v>Pass_x000d_</c:v>
                </c:pt>
              </c:strCache>
            </c:strRef>
          </c:cat>
          <c:val>
            <c:numRef>
              <c:f>Success1!$B$11:$B$13</c:f>
              <c:numCache>
                <c:formatCode>0%</c:formatCode>
                <c:ptCount val="2"/>
                <c:pt idx="0">
                  <c:v>0.55767091556300052</c:v>
                </c:pt>
                <c:pt idx="1">
                  <c:v>0.44232908443699942</c:v>
                </c:pt>
              </c:numCache>
            </c:numRef>
          </c:val>
          <c:extLst>
            <c:ext xmlns:c16="http://schemas.microsoft.com/office/drawing/2014/chart" uri="{C3380CC4-5D6E-409C-BE32-E72D297353CC}">
              <c16:uniqueId val="{00000004-D4A8-9F4C-98C7-5BC2BE3B9563}"/>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[Analysis.xlsx]Success2!PivotTable6</c:name>
    <c:fmtId val="7"/>
  </c:pivotSource>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Percent of Passed</a:t>
            </a:r>
            <a:r>
              <a:rPr lang="en-US" sz="2000" baseline="0"/>
              <a:t> vs Failed Inspections</a:t>
            </a:r>
            <a:endParaRPr lang="en-US" sz="2000"/>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1"/>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1"/>
          <c:showSerName val="0"/>
          <c:showPercent val="1"/>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1"/>
          <c:showSerName val="0"/>
          <c:showPercent val="1"/>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1"/>
          <c:showSerName val="0"/>
          <c:showPercent val="1"/>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1"/>
          <c:showSerName val="0"/>
          <c:showPercent val="1"/>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1"/>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1"/>
        <c:spPr>
          <a:solidFill>
            <a:schemeClr val="accent1"/>
          </a:solidFill>
          <a:ln>
            <a:noFill/>
          </a:ln>
          <a:effectLst/>
        </c:spPr>
      </c:pivotFmt>
      <c:pivotFmt>
        <c:idx val="12"/>
        <c:spPr>
          <a:solidFill>
            <a:schemeClr val="accent1"/>
          </a:solidFill>
          <a:ln>
            <a:noFill/>
          </a:ln>
          <a:effectLst/>
        </c:spPr>
      </c:pivotFmt>
    </c:pivotFmts>
    <c:plotArea>
      <c:layout/>
      <c:pieChart>
        <c:varyColors val="1"/>
        <c:ser>
          <c:idx val="0"/>
          <c:order val="0"/>
          <c:tx>
            <c:strRef>
              <c:f>Success2!$G$3</c:f>
              <c:strCache>
                <c:ptCount val="1"/>
                <c:pt idx="0">
                  <c:v>Total</c:v>
                </c:pt>
              </c:strCache>
            </c:strRef>
          </c:tx>
          <c:spPr>
            <a:solidFill>
              <a:schemeClr val="accent3"/>
            </a:solidFill>
          </c:spPr>
          <c:dPt>
            <c:idx val="0"/>
            <c:bubble3D val="0"/>
            <c:spPr>
              <a:solidFill>
                <a:schemeClr val="accent2"/>
              </a:solidFill>
              <a:ln>
                <a:noFill/>
              </a:ln>
              <a:effectLst/>
            </c:spPr>
            <c:extLst>
              <c:ext xmlns:c16="http://schemas.microsoft.com/office/drawing/2014/chart" uri="{C3380CC4-5D6E-409C-BE32-E72D297353CC}">
                <c16:uniqueId val="{00000001-C134-8743-BCB1-F9411EACBACD}"/>
              </c:ext>
            </c:extLst>
          </c:dPt>
          <c:dPt>
            <c:idx val="1"/>
            <c:bubble3D val="0"/>
            <c:spPr>
              <a:solidFill>
                <a:schemeClr val="accent3"/>
              </a:solidFill>
              <a:ln>
                <a:noFill/>
              </a:ln>
              <a:effectLst/>
            </c:spPr>
            <c:extLst>
              <c:ext xmlns:c16="http://schemas.microsoft.com/office/drawing/2014/chart" uri="{C3380CC4-5D6E-409C-BE32-E72D297353CC}">
                <c16:uniqueId val="{00000003-C134-8743-BCB1-F9411EACBACD}"/>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Success2!$F$4:$F$6</c:f>
              <c:strCache>
                <c:ptCount val="2"/>
                <c:pt idx="0">
                  <c:v>Fail</c:v>
                </c:pt>
                <c:pt idx="1">
                  <c:v>Pass</c:v>
                </c:pt>
              </c:strCache>
            </c:strRef>
          </c:cat>
          <c:val>
            <c:numRef>
              <c:f>Success2!$G$4:$G$6</c:f>
              <c:numCache>
                <c:formatCode>0%</c:formatCode>
                <c:ptCount val="2"/>
                <c:pt idx="0">
                  <c:v>0.40995690981840566</c:v>
                </c:pt>
                <c:pt idx="1">
                  <c:v>0.59004309018159429</c:v>
                </c:pt>
              </c:numCache>
            </c:numRef>
          </c:val>
          <c:extLst>
            <c:ext xmlns:c16="http://schemas.microsoft.com/office/drawing/2014/chart" uri="{C3380CC4-5D6E-409C-BE32-E72D297353CC}">
              <c16:uniqueId val="{00000004-C134-8743-BCB1-F9411EACBACD}"/>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Passed</a:t>
            </a:r>
            <a:r>
              <a:rPr lang="en-US" baseline="0"/>
              <a:t> vs Failed Inspections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Performance!$R$25</c:f>
              <c:strCache>
                <c:ptCount val="1"/>
                <c:pt idx="0">
                  <c:v>Total Failed Inspections</c:v>
                </c:pt>
              </c:strCache>
            </c:strRef>
          </c:tx>
          <c:spPr>
            <a:ln w="28575" cap="rnd">
              <a:solidFill>
                <a:schemeClr val="accent2"/>
              </a:solidFill>
              <a:round/>
            </a:ln>
            <a:effectLst/>
          </c:spPr>
          <c:marker>
            <c:symbol val="circle"/>
            <c:size val="5"/>
            <c:spPr>
              <a:solidFill>
                <a:schemeClr val="accent1"/>
              </a:solidFill>
              <a:ln w="9525">
                <a:solidFill>
                  <a:schemeClr val="accent1"/>
                </a:solidFill>
              </a:ln>
              <a:effectLst/>
            </c:spPr>
          </c:marker>
          <c:cat>
            <c:strRef>
              <c:f>Performance!$Q$26:$Q$31</c:f>
              <c:strCache>
                <c:ptCount val="6"/>
                <c:pt idx="0">
                  <c:v>0 to 9</c:v>
                </c:pt>
                <c:pt idx="1">
                  <c:v>10 to 19</c:v>
                </c:pt>
                <c:pt idx="2">
                  <c:v>20 to 29</c:v>
                </c:pt>
                <c:pt idx="3">
                  <c:v>30 to 39</c:v>
                </c:pt>
                <c:pt idx="4">
                  <c:v>40 to 49</c:v>
                </c:pt>
                <c:pt idx="5">
                  <c:v>50 to 59</c:v>
                </c:pt>
              </c:strCache>
            </c:strRef>
          </c:cat>
          <c:val>
            <c:numRef>
              <c:f>Performance!$R$26:$R$31</c:f>
              <c:numCache>
                <c:formatCode>General</c:formatCode>
                <c:ptCount val="6"/>
                <c:pt idx="0">
                  <c:v>4504</c:v>
                </c:pt>
                <c:pt idx="1">
                  <c:v>11084</c:v>
                </c:pt>
                <c:pt idx="2">
                  <c:v>8475</c:v>
                </c:pt>
                <c:pt idx="3">
                  <c:v>1994</c:v>
                </c:pt>
                <c:pt idx="4">
                  <c:v>549</c:v>
                </c:pt>
                <c:pt idx="5">
                  <c:v>33</c:v>
                </c:pt>
              </c:numCache>
            </c:numRef>
          </c:val>
          <c:smooth val="0"/>
          <c:extLst>
            <c:ext xmlns:c16="http://schemas.microsoft.com/office/drawing/2014/chart" uri="{C3380CC4-5D6E-409C-BE32-E72D297353CC}">
              <c16:uniqueId val="{00000000-CCA7-4D4F-AD6F-B11634470883}"/>
            </c:ext>
          </c:extLst>
        </c:ser>
        <c:ser>
          <c:idx val="1"/>
          <c:order val="1"/>
          <c:tx>
            <c:strRef>
              <c:f>Performance!$S$25</c:f>
              <c:strCache>
                <c:ptCount val="1"/>
                <c:pt idx="0">
                  <c:v>Total Passed Inspections</c:v>
                </c:pt>
              </c:strCache>
            </c:strRef>
          </c:tx>
          <c:spPr>
            <a:ln w="28575" cap="rnd">
              <a:solidFill>
                <a:schemeClr val="accent3"/>
              </a:solidFill>
              <a:round/>
            </a:ln>
            <a:effectLst/>
          </c:spPr>
          <c:marker>
            <c:symbol val="circle"/>
            <c:size val="5"/>
            <c:spPr>
              <a:solidFill>
                <a:schemeClr val="accent2"/>
              </a:solidFill>
              <a:ln w="9525">
                <a:solidFill>
                  <a:schemeClr val="accent2"/>
                </a:solidFill>
              </a:ln>
              <a:effectLst/>
            </c:spPr>
          </c:marker>
          <c:cat>
            <c:strRef>
              <c:f>Performance!$Q$26:$Q$31</c:f>
              <c:strCache>
                <c:ptCount val="6"/>
                <c:pt idx="0">
                  <c:v>0 to 9</c:v>
                </c:pt>
                <c:pt idx="1">
                  <c:v>10 to 19</c:v>
                </c:pt>
                <c:pt idx="2">
                  <c:v>20 to 29</c:v>
                </c:pt>
                <c:pt idx="3">
                  <c:v>30 to 39</c:v>
                </c:pt>
                <c:pt idx="4">
                  <c:v>40 to 49</c:v>
                </c:pt>
                <c:pt idx="5">
                  <c:v>50 to 59</c:v>
                </c:pt>
              </c:strCache>
            </c:strRef>
          </c:cat>
          <c:val>
            <c:numRef>
              <c:f>Performance!$S$26:$S$31</c:f>
              <c:numCache>
                <c:formatCode>General</c:formatCode>
                <c:ptCount val="6"/>
                <c:pt idx="0">
                  <c:v>10898</c:v>
                </c:pt>
                <c:pt idx="1">
                  <c:v>16705</c:v>
                </c:pt>
                <c:pt idx="2">
                  <c:v>8561</c:v>
                </c:pt>
                <c:pt idx="3">
                  <c:v>1731</c:v>
                </c:pt>
                <c:pt idx="4">
                  <c:v>426</c:v>
                </c:pt>
                <c:pt idx="5">
                  <c:v>20</c:v>
                </c:pt>
              </c:numCache>
            </c:numRef>
          </c:val>
          <c:smooth val="0"/>
          <c:extLst>
            <c:ext xmlns:c16="http://schemas.microsoft.com/office/drawing/2014/chart" uri="{C3380CC4-5D6E-409C-BE32-E72D297353CC}">
              <c16:uniqueId val="{00000001-CCA7-4D4F-AD6F-B11634470883}"/>
            </c:ext>
          </c:extLst>
        </c:ser>
        <c:dLbls>
          <c:showLegendKey val="0"/>
          <c:showVal val="0"/>
          <c:showCatName val="0"/>
          <c:showSerName val="0"/>
          <c:showPercent val="0"/>
          <c:showBubbleSize val="0"/>
        </c:dLbls>
        <c:marker val="1"/>
        <c:smooth val="0"/>
        <c:axId val="2062751040"/>
        <c:axId val="2062752720"/>
      </c:lineChart>
      <c:catAx>
        <c:axId val="2062751040"/>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Total Inspections</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062752720"/>
        <c:crosses val="autoZero"/>
        <c:auto val="1"/>
        <c:lblAlgn val="ctr"/>
        <c:lblOffset val="100"/>
        <c:noMultiLvlLbl val="0"/>
      </c:catAx>
      <c:valAx>
        <c:axId val="2062752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0627510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[Analysis.xlsx]Sheet8!PivotTable9</c:name>
    <c:fmtId val="5"/>
  </c:pivotSource>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dirty="0"/>
              <a:t>Passed vs Failed Inspections by Year</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Sheet8!$I$3:$I$4</c:f>
              <c:strCache>
                <c:ptCount val="1"/>
                <c:pt idx="0">
                  <c:v>Fail</c:v>
                </c:pt>
              </c:strCache>
            </c:strRef>
          </c:tx>
          <c:spPr>
            <a:ln w="28575" cap="rnd">
              <a:solidFill>
                <a:schemeClr val="accent2"/>
              </a:solidFill>
              <a:round/>
            </a:ln>
            <a:effectLst/>
          </c:spPr>
          <c:marker>
            <c:symbol val="circle"/>
            <c:size val="5"/>
            <c:spPr>
              <a:solidFill>
                <a:schemeClr val="accent1"/>
              </a:solidFill>
              <a:ln w="9525">
                <a:solidFill>
                  <a:schemeClr val="accent1"/>
                </a:solidFill>
              </a:ln>
              <a:effectLst/>
            </c:spPr>
          </c:marker>
          <c:cat>
            <c:strRef>
              <c:f>Sheet8!$H$5:$H$12</c:f>
              <c:strCache>
                <c:ptCount val="7"/>
                <c:pt idx="0">
                  <c:v>2012</c:v>
                </c:pt>
                <c:pt idx="1">
                  <c:v>2013</c:v>
                </c:pt>
                <c:pt idx="2">
                  <c:v>2014</c:v>
                </c:pt>
                <c:pt idx="3">
                  <c:v>2015</c:v>
                </c:pt>
                <c:pt idx="4">
                  <c:v>2016</c:v>
                </c:pt>
                <c:pt idx="5">
                  <c:v>2017</c:v>
                </c:pt>
                <c:pt idx="6">
                  <c:v>2018</c:v>
                </c:pt>
              </c:strCache>
            </c:strRef>
          </c:cat>
          <c:val>
            <c:numRef>
              <c:f>Sheet8!$I$5:$I$12</c:f>
              <c:numCache>
                <c:formatCode>General</c:formatCode>
                <c:ptCount val="7"/>
                <c:pt idx="0">
                  <c:v>107322927</c:v>
                </c:pt>
                <c:pt idx="1">
                  <c:v>113252216</c:v>
                </c:pt>
                <c:pt idx="2">
                  <c:v>137820980</c:v>
                </c:pt>
                <c:pt idx="3">
                  <c:v>180942396</c:v>
                </c:pt>
                <c:pt idx="4">
                  <c:v>231609024</c:v>
                </c:pt>
                <c:pt idx="5">
                  <c:v>245494331</c:v>
                </c:pt>
                <c:pt idx="6">
                  <c:v>230134302</c:v>
                </c:pt>
              </c:numCache>
            </c:numRef>
          </c:val>
          <c:smooth val="0"/>
          <c:extLst>
            <c:ext xmlns:c16="http://schemas.microsoft.com/office/drawing/2014/chart" uri="{C3380CC4-5D6E-409C-BE32-E72D297353CC}">
              <c16:uniqueId val="{00000000-7B8C-A64A-9801-1C764B9EFCD7}"/>
            </c:ext>
          </c:extLst>
        </c:ser>
        <c:ser>
          <c:idx val="1"/>
          <c:order val="1"/>
          <c:tx>
            <c:strRef>
              <c:f>Sheet8!$J$3:$J$4</c:f>
              <c:strCache>
                <c:ptCount val="1"/>
                <c:pt idx="0">
                  <c:v>Pass</c:v>
                </c:pt>
              </c:strCache>
            </c:strRef>
          </c:tx>
          <c:spPr>
            <a:ln w="28575" cap="rnd">
              <a:solidFill>
                <a:schemeClr val="accent3"/>
              </a:solidFill>
              <a:round/>
            </a:ln>
            <a:effectLst/>
          </c:spPr>
          <c:marker>
            <c:symbol val="circle"/>
            <c:size val="5"/>
            <c:spPr>
              <a:solidFill>
                <a:schemeClr val="accent2"/>
              </a:solidFill>
              <a:ln w="9525">
                <a:solidFill>
                  <a:schemeClr val="accent2"/>
                </a:solidFill>
              </a:ln>
              <a:effectLst/>
            </c:spPr>
          </c:marker>
          <c:cat>
            <c:strRef>
              <c:f>Sheet8!$H$5:$H$12</c:f>
              <c:strCache>
                <c:ptCount val="7"/>
                <c:pt idx="0">
                  <c:v>2012</c:v>
                </c:pt>
                <c:pt idx="1">
                  <c:v>2013</c:v>
                </c:pt>
                <c:pt idx="2">
                  <c:v>2014</c:v>
                </c:pt>
                <c:pt idx="3">
                  <c:v>2015</c:v>
                </c:pt>
                <c:pt idx="4">
                  <c:v>2016</c:v>
                </c:pt>
                <c:pt idx="5">
                  <c:v>2017</c:v>
                </c:pt>
                <c:pt idx="6">
                  <c:v>2018</c:v>
                </c:pt>
              </c:strCache>
            </c:strRef>
          </c:cat>
          <c:val>
            <c:numRef>
              <c:f>Sheet8!$J$5:$J$12</c:f>
              <c:numCache>
                <c:formatCode>General</c:formatCode>
                <c:ptCount val="7"/>
                <c:pt idx="0">
                  <c:v>167518146</c:v>
                </c:pt>
                <c:pt idx="1">
                  <c:v>187091633</c:v>
                </c:pt>
                <c:pt idx="2">
                  <c:v>211331151</c:v>
                </c:pt>
                <c:pt idx="3">
                  <c:v>253974479</c:v>
                </c:pt>
                <c:pt idx="4">
                  <c:v>318811880</c:v>
                </c:pt>
                <c:pt idx="5">
                  <c:v>419756013</c:v>
                </c:pt>
                <c:pt idx="6">
                  <c:v>318240717</c:v>
                </c:pt>
              </c:numCache>
            </c:numRef>
          </c:val>
          <c:smooth val="0"/>
          <c:extLst>
            <c:ext xmlns:c16="http://schemas.microsoft.com/office/drawing/2014/chart" uri="{C3380CC4-5D6E-409C-BE32-E72D297353CC}">
              <c16:uniqueId val="{00000001-7B8C-A64A-9801-1C764B9EFCD7}"/>
            </c:ext>
          </c:extLst>
        </c:ser>
        <c:dLbls>
          <c:showLegendKey val="0"/>
          <c:showVal val="0"/>
          <c:showCatName val="0"/>
          <c:showSerName val="0"/>
          <c:showPercent val="0"/>
          <c:showBubbleSize val="0"/>
        </c:dLbls>
        <c:marker val="1"/>
        <c:smooth val="0"/>
        <c:axId val="1989844864"/>
        <c:axId val="1989846496"/>
      </c:lineChart>
      <c:catAx>
        <c:axId val="1989844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989846496"/>
        <c:crosses val="autoZero"/>
        <c:auto val="1"/>
        <c:lblAlgn val="ctr"/>
        <c:lblOffset val="100"/>
        <c:noMultiLvlLbl val="0"/>
      </c:catAx>
      <c:valAx>
        <c:axId val="19898464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989844864"/>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EE11B5-79F2-4061-9205-5B26055A4A0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560F9EB-4F24-46ED-A143-7E91C76D35E2}">
      <dgm:prSet/>
      <dgm:spPr/>
      <dgm:t>
        <a:bodyPr/>
        <a:lstStyle/>
        <a:p>
          <a:r>
            <a:rPr lang="en-US" dirty="0">
              <a:solidFill>
                <a:schemeClr val="tx1">
                  <a:lumMod val="75000"/>
                  <a:lumOff val="25000"/>
                </a:schemeClr>
              </a:solidFill>
            </a:rPr>
            <a:t>Is the City conducting inspections effectively?</a:t>
          </a:r>
        </a:p>
      </dgm:t>
    </dgm:pt>
    <dgm:pt modelId="{02CB869B-409D-4F0E-8DC4-7153B99593F6}" type="parTrans" cxnId="{7F8C4B14-6B19-4D07-8E59-A302ED44127D}">
      <dgm:prSet/>
      <dgm:spPr/>
      <dgm:t>
        <a:bodyPr/>
        <a:lstStyle/>
        <a:p>
          <a:endParaRPr lang="en-US"/>
        </a:p>
      </dgm:t>
    </dgm:pt>
    <dgm:pt modelId="{A54F21AF-5F0E-4C7A-8453-F79878CC9898}" type="sibTrans" cxnId="{7F8C4B14-6B19-4D07-8E59-A302ED44127D}">
      <dgm:prSet/>
      <dgm:spPr/>
      <dgm:t>
        <a:bodyPr/>
        <a:lstStyle/>
        <a:p>
          <a:endParaRPr lang="en-US"/>
        </a:p>
      </dgm:t>
    </dgm:pt>
    <dgm:pt modelId="{4DE7F286-79AD-4C54-991C-20BA944C32F0}">
      <dgm:prSet/>
      <dgm:spPr/>
      <dgm:t>
        <a:bodyPr/>
        <a:lstStyle/>
        <a:p>
          <a:r>
            <a:rPr lang="en-US" dirty="0">
              <a:solidFill>
                <a:schemeClr val="tx1">
                  <a:lumMod val="75000"/>
                  <a:lumOff val="25000"/>
                </a:schemeClr>
              </a:solidFill>
            </a:rPr>
            <a:t>Are poorer performing establishments inspected more often than better performing establishments? </a:t>
          </a:r>
        </a:p>
      </dgm:t>
    </dgm:pt>
    <dgm:pt modelId="{AFB4C6C7-12BF-4405-8725-5DC82930D709}" type="parTrans" cxnId="{D7BEBB78-FE20-4A8A-B9D9-3A4C867675EC}">
      <dgm:prSet/>
      <dgm:spPr/>
      <dgm:t>
        <a:bodyPr/>
        <a:lstStyle/>
        <a:p>
          <a:endParaRPr lang="en-US"/>
        </a:p>
      </dgm:t>
    </dgm:pt>
    <dgm:pt modelId="{BF600D7C-811B-4A1F-854B-C6F137BF1279}" type="sibTrans" cxnId="{D7BEBB78-FE20-4A8A-B9D9-3A4C867675EC}">
      <dgm:prSet/>
      <dgm:spPr/>
      <dgm:t>
        <a:bodyPr/>
        <a:lstStyle/>
        <a:p>
          <a:endParaRPr lang="en-US"/>
        </a:p>
      </dgm:t>
    </dgm:pt>
    <dgm:pt modelId="{C888D937-41E9-4BA2-A7FD-BCDC4543CD19}">
      <dgm:prSet/>
      <dgm:spPr/>
      <dgm:t>
        <a:bodyPr/>
        <a:lstStyle/>
        <a:p>
          <a:r>
            <a:rPr lang="en-US" dirty="0">
              <a:solidFill>
                <a:schemeClr val="tx1">
                  <a:lumMod val="75000"/>
                  <a:lumOff val="25000"/>
                </a:schemeClr>
              </a:solidFill>
            </a:rPr>
            <a:t>What are the trends over time? </a:t>
          </a:r>
        </a:p>
      </dgm:t>
    </dgm:pt>
    <dgm:pt modelId="{3A99A5FC-2086-4DEE-9BAE-BE5069D9F816}" type="parTrans" cxnId="{A95F6971-ADCD-4C76-A8B6-C6F656DD3806}">
      <dgm:prSet/>
      <dgm:spPr/>
      <dgm:t>
        <a:bodyPr/>
        <a:lstStyle/>
        <a:p>
          <a:endParaRPr lang="en-US"/>
        </a:p>
      </dgm:t>
    </dgm:pt>
    <dgm:pt modelId="{CEB46C07-B309-4BC7-86CF-F9060961970C}" type="sibTrans" cxnId="{A95F6971-ADCD-4C76-A8B6-C6F656DD3806}">
      <dgm:prSet/>
      <dgm:spPr/>
      <dgm:t>
        <a:bodyPr/>
        <a:lstStyle/>
        <a:p>
          <a:endParaRPr lang="en-US"/>
        </a:p>
      </dgm:t>
    </dgm:pt>
    <dgm:pt modelId="{B89A9362-D05E-41DF-A49E-246F5565DB49}" type="pres">
      <dgm:prSet presAssocID="{0AEE11B5-79F2-4061-9205-5B26055A4A00}" presName="root" presStyleCnt="0">
        <dgm:presLayoutVars>
          <dgm:dir/>
          <dgm:resizeHandles val="exact"/>
        </dgm:presLayoutVars>
      </dgm:prSet>
      <dgm:spPr/>
    </dgm:pt>
    <dgm:pt modelId="{FF4195D9-FB2B-4E55-9C7B-2E678B4CBAE6}" type="pres">
      <dgm:prSet presAssocID="{4560F9EB-4F24-46ED-A143-7E91C76D35E2}" presName="compNode" presStyleCnt="0"/>
      <dgm:spPr/>
    </dgm:pt>
    <dgm:pt modelId="{6BEF17AB-2CEB-4E49-B9F6-22F1D4134302}" type="pres">
      <dgm:prSet presAssocID="{4560F9EB-4F24-46ED-A143-7E91C76D35E2}" presName="bgRect" presStyleLbl="bgShp" presStyleIdx="0" presStyleCnt="3"/>
      <dgm:spPr/>
    </dgm:pt>
    <dgm:pt modelId="{E8F39135-6A9C-408E-8B67-3E6A8285DD51}" type="pres">
      <dgm:prSet presAssocID="{4560F9EB-4F24-46ED-A143-7E91C76D35E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3040A983-03C5-4C5E-8022-A7C85F52CDB6}" type="pres">
      <dgm:prSet presAssocID="{4560F9EB-4F24-46ED-A143-7E91C76D35E2}" presName="spaceRect" presStyleCnt="0"/>
      <dgm:spPr/>
    </dgm:pt>
    <dgm:pt modelId="{C7871879-FE9A-455F-B615-8F99B88D5177}" type="pres">
      <dgm:prSet presAssocID="{4560F9EB-4F24-46ED-A143-7E91C76D35E2}" presName="parTx" presStyleLbl="revTx" presStyleIdx="0" presStyleCnt="3">
        <dgm:presLayoutVars>
          <dgm:chMax val="0"/>
          <dgm:chPref val="0"/>
        </dgm:presLayoutVars>
      </dgm:prSet>
      <dgm:spPr/>
    </dgm:pt>
    <dgm:pt modelId="{3AE0363C-77F5-4711-8E81-AF02F7E56210}" type="pres">
      <dgm:prSet presAssocID="{A54F21AF-5F0E-4C7A-8453-F79878CC9898}" presName="sibTrans" presStyleCnt="0"/>
      <dgm:spPr/>
    </dgm:pt>
    <dgm:pt modelId="{1A52BB37-C672-42C9-9AAF-8B381CF39568}" type="pres">
      <dgm:prSet presAssocID="{4DE7F286-79AD-4C54-991C-20BA944C32F0}" presName="compNode" presStyleCnt="0"/>
      <dgm:spPr/>
    </dgm:pt>
    <dgm:pt modelId="{A2AC5324-ADC0-47F7-A1F9-418E2C55FBE3}" type="pres">
      <dgm:prSet presAssocID="{4DE7F286-79AD-4C54-991C-20BA944C32F0}" presName="bgRect" presStyleLbl="bgShp" presStyleIdx="1" presStyleCnt="3"/>
      <dgm:spPr/>
    </dgm:pt>
    <dgm:pt modelId="{6D0CF331-5E18-492D-82D8-4A1A6E7A2AC4}" type="pres">
      <dgm:prSet presAssocID="{4DE7F286-79AD-4C54-991C-20BA944C32F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arget"/>
        </a:ext>
      </dgm:extLst>
    </dgm:pt>
    <dgm:pt modelId="{0F1393D4-65FB-471E-A133-CA7FF07D60AF}" type="pres">
      <dgm:prSet presAssocID="{4DE7F286-79AD-4C54-991C-20BA944C32F0}" presName="spaceRect" presStyleCnt="0"/>
      <dgm:spPr/>
    </dgm:pt>
    <dgm:pt modelId="{F5C6A67A-2EC7-4729-8321-6FB5AAF1461C}" type="pres">
      <dgm:prSet presAssocID="{4DE7F286-79AD-4C54-991C-20BA944C32F0}" presName="parTx" presStyleLbl="revTx" presStyleIdx="1" presStyleCnt="3">
        <dgm:presLayoutVars>
          <dgm:chMax val="0"/>
          <dgm:chPref val="0"/>
        </dgm:presLayoutVars>
      </dgm:prSet>
      <dgm:spPr/>
    </dgm:pt>
    <dgm:pt modelId="{4F2A8EF4-9B27-4848-A011-F2FC794BB2D5}" type="pres">
      <dgm:prSet presAssocID="{BF600D7C-811B-4A1F-854B-C6F137BF1279}" presName="sibTrans" presStyleCnt="0"/>
      <dgm:spPr/>
    </dgm:pt>
    <dgm:pt modelId="{8F3A8DB8-D8FD-47BB-A16D-E8EEA468BCC5}" type="pres">
      <dgm:prSet presAssocID="{C888D937-41E9-4BA2-A7FD-BCDC4543CD19}" presName="compNode" presStyleCnt="0"/>
      <dgm:spPr/>
    </dgm:pt>
    <dgm:pt modelId="{A7106F38-9CEB-4059-9C7E-4F2BD988476F}" type="pres">
      <dgm:prSet presAssocID="{C888D937-41E9-4BA2-A7FD-BCDC4543CD19}" presName="bgRect" presStyleLbl="bgShp" presStyleIdx="2" presStyleCnt="3" custLinFactNeighborX="-49429" custLinFactNeighborY="10461"/>
      <dgm:spPr/>
    </dgm:pt>
    <dgm:pt modelId="{609EAF2A-6241-4203-B34A-4ACCBED2B47C}" type="pres">
      <dgm:prSet presAssocID="{C888D937-41E9-4BA2-A7FD-BCDC4543CD1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Upward trend"/>
        </a:ext>
      </dgm:extLst>
    </dgm:pt>
    <dgm:pt modelId="{E153D504-B713-4967-97A8-48A69B81CF67}" type="pres">
      <dgm:prSet presAssocID="{C888D937-41E9-4BA2-A7FD-BCDC4543CD19}" presName="spaceRect" presStyleCnt="0"/>
      <dgm:spPr/>
    </dgm:pt>
    <dgm:pt modelId="{650AA46A-87ED-4088-B4EA-8A2636BC7BA5}" type="pres">
      <dgm:prSet presAssocID="{C888D937-41E9-4BA2-A7FD-BCDC4543CD19}" presName="parTx" presStyleLbl="revTx" presStyleIdx="2" presStyleCnt="3">
        <dgm:presLayoutVars>
          <dgm:chMax val="0"/>
          <dgm:chPref val="0"/>
        </dgm:presLayoutVars>
      </dgm:prSet>
      <dgm:spPr/>
    </dgm:pt>
  </dgm:ptLst>
  <dgm:cxnLst>
    <dgm:cxn modelId="{7F8C4B14-6B19-4D07-8E59-A302ED44127D}" srcId="{0AEE11B5-79F2-4061-9205-5B26055A4A00}" destId="{4560F9EB-4F24-46ED-A143-7E91C76D35E2}" srcOrd="0" destOrd="0" parTransId="{02CB869B-409D-4F0E-8DC4-7153B99593F6}" sibTransId="{A54F21AF-5F0E-4C7A-8453-F79878CC9898}"/>
    <dgm:cxn modelId="{A95F6971-ADCD-4C76-A8B6-C6F656DD3806}" srcId="{0AEE11B5-79F2-4061-9205-5B26055A4A00}" destId="{C888D937-41E9-4BA2-A7FD-BCDC4543CD19}" srcOrd="2" destOrd="0" parTransId="{3A99A5FC-2086-4DEE-9BAE-BE5069D9F816}" sibTransId="{CEB46C07-B309-4BC7-86CF-F9060961970C}"/>
    <dgm:cxn modelId="{D7BEBB78-FE20-4A8A-B9D9-3A4C867675EC}" srcId="{0AEE11B5-79F2-4061-9205-5B26055A4A00}" destId="{4DE7F286-79AD-4C54-991C-20BA944C32F0}" srcOrd="1" destOrd="0" parTransId="{AFB4C6C7-12BF-4405-8725-5DC82930D709}" sibTransId="{BF600D7C-811B-4A1F-854B-C6F137BF1279}"/>
    <dgm:cxn modelId="{94CAB094-1117-B046-8031-BC542DB0DD76}" type="presOf" srcId="{4560F9EB-4F24-46ED-A143-7E91C76D35E2}" destId="{C7871879-FE9A-455F-B615-8F99B88D5177}" srcOrd="0" destOrd="0" presId="urn:microsoft.com/office/officeart/2018/2/layout/IconVerticalSolidList"/>
    <dgm:cxn modelId="{E40656A3-CF35-C343-8EF9-BB965BAE9626}" type="presOf" srcId="{C888D937-41E9-4BA2-A7FD-BCDC4543CD19}" destId="{650AA46A-87ED-4088-B4EA-8A2636BC7BA5}" srcOrd="0" destOrd="0" presId="urn:microsoft.com/office/officeart/2018/2/layout/IconVerticalSolidList"/>
    <dgm:cxn modelId="{BCE201AF-4304-2048-A776-986D7C1452D9}" type="presOf" srcId="{4DE7F286-79AD-4C54-991C-20BA944C32F0}" destId="{F5C6A67A-2EC7-4729-8321-6FB5AAF1461C}" srcOrd="0" destOrd="0" presId="urn:microsoft.com/office/officeart/2018/2/layout/IconVerticalSolidList"/>
    <dgm:cxn modelId="{143A97FF-239D-4ED4-AF30-9880DFFE1BA1}" type="presOf" srcId="{0AEE11B5-79F2-4061-9205-5B26055A4A00}" destId="{B89A9362-D05E-41DF-A49E-246F5565DB49}" srcOrd="0" destOrd="0" presId="urn:microsoft.com/office/officeart/2018/2/layout/IconVerticalSolidList"/>
    <dgm:cxn modelId="{3EB3B4FF-311A-3D48-B6DF-2B4EE5DCE6C8}" type="presParOf" srcId="{B89A9362-D05E-41DF-A49E-246F5565DB49}" destId="{FF4195D9-FB2B-4E55-9C7B-2E678B4CBAE6}" srcOrd="0" destOrd="0" presId="urn:microsoft.com/office/officeart/2018/2/layout/IconVerticalSolidList"/>
    <dgm:cxn modelId="{E209EAAC-16E7-C147-8B60-1AE0D1A64575}" type="presParOf" srcId="{FF4195D9-FB2B-4E55-9C7B-2E678B4CBAE6}" destId="{6BEF17AB-2CEB-4E49-B9F6-22F1D4134302}" srcOrd="0" destOrd="0" presId="urn:microsoft.com/office/officeart/2018/2/layout/IconVerticalSolidList"/>
    <dgm:cxn modelId="{0A5D59B6-6108-5E43-BFB3-026D0B50C302}" type="presParOf" srcId="{FF4195D9-FB2B-4E55-9C7B-2E678B4CBAE6}" destId="{E8F39135-6A9C-408E-8B67-3E6A8285DD51}" srcOrd="1" destOrd="0" presId="urn:microsoft.com/office/officeart/2018/2/layout/IconVerticalSolidList"/>
    <dgm:cxn modelId="{6881E1B6-CC93-484E-9ED2-BE8E2A143551}" type="presParOf" srcId="{FF4195D9-FB2B-4E55-9C7B-2E678B4CBAE6}" destId="{3040A983-03C5-4C5E-8022-A7C85F52CDB6}" srcOrd="2" destOrd="0" presId="urn:microsoft.com/office/officeart/2018/2/layout/IconVerticalSolidList"/>
    <dgm:cxn modelId="{A5459836-C2AA-1D4D-80B9-309D07DA862D}" type="presParOf" srcId="{FF4195D9-FB2B-4E55-9C7B-2E678B4CBAE6}" destId="{C7871879-FE9A-455F-B615-8F99B88D5177}" srcOrd="3" destOrd="0" presId="urn:microsoft.com/office/officeart/2018/2/layout/IconVerticalSolidList"/>
    <dgm:cxn modelId="{00C9AC38-1B59-3A43-9BF9-B17B590A0CF7}" type="presParOf" srcId="{B89A9362-D05E-41DF-A49E-246F5565DB49}" destId="{3AE0363C-77F5-4711-8E81-AF02F7E56210}" srcOrd="1" destOrd="0" presId="urn:microsoft.com/office/officeart/2018/2/layout/IconVerticalSolidList"/>
    <dgm:cxn modelId="{C398E2DB-3113-9940-8431-7E6CA50155CE}" type="presParOf" srcId="{B89A9362-D05E-41DF-A49E-246F5565DB49}" destId="{1A52BB37-C672-42C9-9AAF-8B381CF39568}" srcOrd="2" destOrd="0" presId="urn:microsoft.com/office/officeart/2018/2/layout/IconVerticalSolidList"/>
    <dgm:cxn modelId="{96F90090-0CE2-6948-BCF9-75D9C233EC93}" type="presParOf" srcId="{1A52BB37-C672-42C9-9AAF-8B381CF39568}" destId="{A2AC5324-ADC0-47F7-A1F9-418E2C55FBE3}" srcOrd="0" destOrd="0" presId="urn:microsoft.com/office/officeart/2018/2/layout/IconVerticalSolidList"/>
    <dgm:cxn modelId="{F3C1139C-0953-6141-969E-F1C477DFE302}" type="presParOf" srcId="{1A52BB37-C672-42C9-9AAF-8B381CF39568}" destId="{6D0CF331-5E18-492D-82D8-4A1A6E7A2AC4}" srcOrd="1" destOrd="0" presId="urn:microsoft.com/office/officeart/2018/2/layout/IconVerticalSolidList"/>
    <dgm:cxn modelId="{04CDE7A4-DE04-3649-BE8C-E8EAA8E16E88}" type="presParOf" srcId="{1A52BB37-C672-42C9-9AAF-8B381CF39568}" destId="{0F1393D4-65FB-471E-A133-CA7FF07D60AF}" srcOrd="2" destOrd="0" presId="urn:microsoft.com/office/officeart/2018/2/layout/IconVerticalSolidList"/>
    <dgm:cxn modelId="{FB5CDBE2-689E-2E48-B5EA-7BC95A4914E5}" type="presParOf" srcId="{1A52BB37-C672-42C9-9AAF-8B381CF39568}" destId="{F5C6A67A-2EC7-4729-8321-6FB5AAF1461C}" srcOrd="3" destOrd="0" presId="urn:microsoft.com/office/officeart/2018/2/layout/IconVerticalSolidList"/>
    <dgm:cxn modelId="{8EDDE8E5-6111-3647-B0BF-5948E690190D}" type="presParOf" srcId="{B89A9362-D05E-41DF-A49E-246F5565DB49}" destId="{4F2A8EF4-9B27-4848-A011-F2FC794BB2D5}" srcOrd="3" destOrd="0" presId="urn:microsoft.com/office/officeart/2018/2/layout/IconVerticalSolidList"/>
    <dgm:cxn modelId="{B4FCDF44-1099-DA48-9CEC-2B108C41721D}" type="presParOf" srcId="{B89A9362-D05E-41DF-A49E-246F5565DB49}" destId="{8F3A8DB8-D8FD-47BB-A16D-E8EEA468BCC5}" srcOrd="4" destOrd="0" presId="urn:microsoft.com/office/officeart/2018/2/layout/IconVerticalSolidList"/>
    <dgm:cxn modelId="{30B64B4F-5F2A-E147-93EF-949A46430973}" type="presParOf" srcId="{8F3A8DB8-D8FD-47BB-A16D-E8EEA468BCC5}" destId="{A7106F38-9CEB-4059-9C7E-4F2BD988476F}" srcOrd="0" destOrd="0" presId="urn:microsoft.com/office/officeart/2018/2/layout/IconVerticalSolidList"/>
    <dgm:cxn modelId="{A76597AD-DB63-BE41-BCC6-240D63170DC2}" type="presParOf" srcId="{8F3A8DB8-D8FD-47BB-A16D-E8EEA468BCC5}" destId="{609EAF2A-6241-4203-B34A-4ACCBED2B47C}" srcOrd="1" destOrd="0" presId="urn:microsoft.com/office/officeart/2018/2/layout/IconVerticalSolidList"/>
    <dgm:cxn modelId="{35EA858A-084C-8C43-974C-500161B2516A}" type="presParOf" srcId="{8F3A8DB8-D8FD-47BB-A16D-E8EEA468BCC5}" destId="{E153D504-B713-4967-97A8-48A69B81CF67}" srcOrd="2" destOrd="0" presId="urn:microsoft.com/office/officeart/2018/2/layout/IconVerticalSolidList"/>
    <dgm:cxn modelId="{32374F75-3668-0440-A52A-A6886C55E073}" type="presParOf" srcId="{8F3A8DB8-D8FD-47BB-A16D-E8EEA468BCC5}" destId="{650AA46A-87ED-4088-B4EA-8A2636BC7BA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F17AB-2CEB-4E49-B9F6-22F1D4134302}">
      <dsp:nvSpPr>
        <dsp:cNvPr id="0" name=""/>
        <dsp:cNvSpPr/>
      </dsp:nvSpPr>
      <dsp:spPr>
        <a:xfrm>
          <a:off x="0" y="625"/>
          <a:ext cx="7315200" cy="14628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F39135-6A9C-408E-8B67-3E6A8285DD51}">
      <dsp:nvSpPr>
        <dsp:cNvPr id="0" name=""/>
        <dsp:cNvSpPr/>
      </dsp:nvSpPr>
      <dsp:spPr>
        <a:xfrm>
          <a:off x="442516" y="329769"/>
          <a:ext cx="804575" cy="8045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871879-FE9A-455F-B615-8F99B88D5177}">
      <dsp:nvSpPr>
        <dsp:cNvPr id="0" name=""/>
        <dsp:cNvSpPr/>
      </dsp:nvSpPr>
      <dsp:spPr>
        <a:xfrm>
          <a:off x="1689608" y="625"/>
          <a:ext cx="5625591" cy="1462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20" tIns="154820" rIns="154820" bIns="154820"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tx1">
                  <a:lumMod val="75000"/>
                  <a:lumOff val="25000"/>
                </a:schemeClr>
              </a:solidFill>
            </a:rPr>
            <a:t>Is the City conducting inspections effectively?</a:t>
          </a:r>
        </a:p>
      </dsp:txBody>
      <dsp:txXfrm>
        <a:off x="1689608" y="625"/>
        <a:ext cx="5625591" cy="1462864"/>
      </dsp:txXfrm>
    </dsp:sp>
    <dsp:sp modelId="{A2AC5324-ADC0-47F7-A1F9-418E2C55FBE3}">
      <dsp:nvSpPr>
        <dsp:cNvPr id="0" name=""/>
        <dsp:cNvSpPr/>
      </dsp:nvSpPr>
      <dsp:spPr>
        <a:xfrm>
          <a:off x="0" y="1829205"/>
          <a:ext cx="7315200" cy="14628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0CF331-5E18-492D-82D8-4A1A6E7A2AC4}">
      <dsp:nvSpPr>
        <dsp:cNvPr id="0" name=""/>
        <dsp:cNvSpPr/>
      </dsp:nvSpPr>
      <dsp:spPr>
        <a:xfrm>
          <a:off x="442516" y="2158349"/>
          <a:ext cx="804575" cy="8045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C6A67A-2EC7-4729-8321-6FB5AAF1461C}">
      <dsp:nvSpPr>
        <dsp:cNvPr id="0" name=""/>
        <dsp:cNvSpPr/>
      </dsp:nvSpPr>
      <dsp:spPr>
        <a:xfrm>
          <a:off x="1689608" y="1829205"/>
          <a:ext cx="5625591" cy="1462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20" tIns="154820" rIns="154820" bIns="154820"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tx1">
                  <a:lumMod val="75000"/>
                  <a:lumOff val="25000"/>
                </a:schemeClr>
              </a:solidFill>
            </a:rPr>
            <a:t>Are poorer performing establishments inspected more often than better performing establishments? </a:t>
          </a:r>
        </a:p>
      </dsp:txBody>
      <dsp:txXfrm>
        <a:off x="1689608" y="1829205"/>
        <a:ext cx="5625591" cy="1462864"/>
      </dsp:txXfrm>
    </dsp:sp>
    <dsp:sp modelId="{A7106F38-9CEB-4059-9C7E-4F2BD988476F}">
      <dsp:nvSpPr>
        <dsp:cNvPr id="0" name=""/>
        <dsp:cNvSpPr/>
      </dsp:nvSpPr>
      <dsp:spPr>
        <a:xfrm>
          <a:off x="0" y="3658410"/>
          <a:ext cx="7315200" cy="14628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9EAF2A-6241-4203-B34A-4ACCBED2B47C}">
      <dsp:nvSpPr>
        <dsp:cNvPr id="0" name=""/>
        <dsp:cNvSpPr/>
      </dsp:nvSpPr>
      <dsp:spPr>
        <a:xfrm>
          <a:off x="442516" y="3986930"/>
          <a:ext cx="804575" cy="8045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0AA46A-87ED-4088-B4EA-8A2636BC7BA5}">
      <dsp:nvSpPr>
        <dsp:cNvPr id="0" name=""/>
        <dsp:cNvSpPr/>
      </dsp:nvSpPr>
      <dsp:spPr>
        <a:xfrm>
          <a:off x="1689608" y="3657785"/>
          <a:ext cx="5625591" cy="1462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20" tIns="154820" rIns="154820" bIns="154820"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tx1">
                  <a:lumMod val="75000"/>
                  <a:lumOff val="25000"/>
                </a:schemeClr>
              </a:solidFill>
            </a:rPr>
            <a:t>What are the trends over time? </a:t>
          </a:r>
        </a:p>
      </dsp:txBody>
      <dsp:txXfrm>
        <a:off x="1689608" y="3657785"/>
        <a:ext cx="5625591" cy="14628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4/6/20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005576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F9C37B-1D36-470B-8223-D6C91242EC14}" type="datetimeFigureOut">
              <a:rPr lang="en-US" smtClean="0"/>
              <a:t>4/6/20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240428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C6F52A-A82B-47A2-A83A-8C4C91F2D59F}" type="datetimeFigureOut">
              <a:rPr lang="en-US" smtClean="0"/>
              <a:t>4/6/20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549885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4/6/20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710382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500189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4/6/20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071002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1160EA64-D806-43AC-9DF2-F8C432F32B4C}" type="datetimeFigureOut">
              <a:rPr lang="en-US" smtClean="0"/>
              <a:t>4/6/20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02180784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E1037C31-9E7A-4F99-8774-A0E530DE1A42}" type="datetimeFigureOut">
              <a:rPr lang="en-US" smtClean="0"/>
              <a:t>4/6/20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629791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278504F-A551-4DE0-9316-4DCD1D8CC752}" type="datetimeFigureOut">
              <a:rPr lang="en-US" smtClean="0"/>
              <a:t>4/6/20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228645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1BE4249-C0D0-4B06-8692-E8BB871AF643}" type="datetimeFigureOut">
              <a:rPr lang="en-US" smtClean="0"/>
              <a:t>4/6/20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796407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042B0DB6-F5C7-45FB-8CF3-31B45F9C2DAC}" type="datetimeFigureOut">
              <a:rPr lang="en-US" smtClean="0"/>
              <a:t>4/6/20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482881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160EA64-D806-43AC-9DF2-F8C432F32B4C}" type="datetimeFigureOut">
              <a:rPr lang="en-US" smtClean="0"/>
              <a:t>4/6/20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13733685"/>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chart" Target="../charts/char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chart" Target="../charts/chart5.xml"/><Relationship Id="rId4" Type="http://schemas.openxmlformats.org/officeDocument/2006/relationships/chart" Target="../charts/chart4.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chart" Target="../charts/char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69647-3388-184B-A159-7FFA66067841}"/>
              </a:ext>
            </a:extLst>
          </p:cNvPr>
          <p:cNvSpPr>
            <a:spLocks noGrp="1"/>
          </p:cNvSpPr>
          <p:nvPr>
            <p:ph type="ctrTitle"/>
          </p:nvPr>
        </p:nvSpPr>
        <p:spPr/>
        <p:txBody>
          <a:bodyPr>
            <a:normAutofit/>
          </a:bodyPr>
          <a:lstStyle/>
          <a:p>
            <a:r>
              <a:rPr lang="en-US" dirty="0"/>
              <a:t>EOTSS Data Analyst</a:t>
            </a:r>
            <a:br>
              <a:rPr lang="en-US" dirty="0"/>
            </a:br>
            <a:r>
              <a:rPr lang="en-US" dirty="0"/>
              <a:t>Data Challenge</a:t>
            </a:r>
          </a:p>
        </p:txBody>
      </p:sp>
      <p:sp>
        <p:nvSpPr>
          <p:cNvPr id="3" name="Subtitle 2">
            <a:extLst>
              <a:ext uri="{FF2B5EF4-FFF2-40B4-BE49-F238E27FC236}">
                <a16:creationId xmlns:a16="http://schemas.microsoft.com/office/drawing/2014/main" id="{B0522B78-4B2E-3044-84E3-2BC7EFA9F778}"/>
              </a:ext>
            </a:extLst>
          </p:cNvPr>
          <p:cNvSpPr>
            <a:spLocks noGrp="1"/>
          </p:cNvSpPr>
          <p:nvPr>
            <p:ph type="subTitle" idx="1"/>
          </p:nvPr>
        </p:nvSpPr>
        <p:spPr/>
        <p:txBody>
          <a:bodyPr>
            <a:normAutofit/>
          </a:bodyPr>
          <a:lstStyle/>
          <a:p>
            <a:r>
              <a:rPr lang="en-US" dirty="0"/>
              <a:t>Catherine Lawrence</a:t>
            </a:r>
          </a:p>
          <a:p>
            <a:r>
              <a:rPr lang="en-US" dirty="0"/>
              <a:t>April 7, 2020</a:t>
            </a:r>
          </a:p>
        </p:txBody>
      </p:sp>
    </p:spTree>
    <p:extLst>
      <p:ext uri="{BB962C8B-B14F-4D97-AF65-F5344CB8AC3E}">
        <p14:creationId xmlns:p14="http://schemas.microsoft.com/office/powerpoint/2010/main" val="863859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02DDD-9714-1F41-82AA-7DA45D4295CE}"/>
              </a:ext>
            </a:extLst>
          </p:cNvPr>
          <p:cNvSpPr>
            <a:spLocks noGrp="1"/>
          </p:cNvSpPr>
          <p:nvPr>
            <p:ph type="title"/>
          </p:nvPr>
        </p:nvSpPr>
        <p:spPr>
          <a:xfrm>
            <a:off x="85278" y="1123837"/>
            <a:ext cx="3785681" cy="4601183"/>
          </a:xfrm>
        </p:spPr>
        <p:txBody>
          <a:bodyPr>
            <a:normAutofit/>
          </a:bodyPr>
          <a:lstStyle/>
          <a:p>
            <a:r>
              <a:rPr lang="en-US" sz="3200" dirty="0"/>
              <a:t>Main Findings</a:t>
            </a:r>
            <a:br>
              <a:rPr lang="en-US" sz="3200" dirty="0"/>
            </a:br>
            <a:r>
              <a:rPr lang="en-US" sz="3200" dirty="0"/>
              <a:t>and Recommendations</a:t>
            </a:r>
          </a:p>
        </p:txBody>
      </p:sp>
      <p:sp>
        <p:nvSpPr>
          <p:cNvPr id="3" name="Content Placeholder 2">
            <a:extLst>
              <a:ext uri="{FF2B5EF4-FFF2-40B4-BE49-F238E27FC236}">
                <a16:creationId xmlns:a16="http://schemas.microsoft.com/office/drawing/2014/main" id="{04AA123B-F78A-7C49-927C-8EEF4231164F}"/>
              </a:ext>
            </a:extLst>
          </p:cNvPr>
          <p:cNvSpPr>
            <a:spLocks noGrp="1"/>
          </p:cNvSpPr>
          <p:nvPr>
            <p:ph idx="1"/>
          </p:nvPr>
        </p:nvSpPr>
        <p:spPr>
          <a:xfrm>
            <a:off x="3869268" y="1427988"/>
            <a:ext cx="7315200" cy="5120640"/>
          </a:xfrm>
        </p:spPr>
        <p:txBody>
          <a:bodyPr>
            <a:normAutofit fontScale="92500" lnSpcReduction="10000"/>
          </a:bodyPr>
          <a:lstStyle/>
          <a:p>
            <a:r>
              <a:rPr lang="en-US" dirty="0"/>
              <a:t>With 92% of food establishment licenses being inspected within the past year, the City is doing a great job of meeting the once per year inspection requirement.</a:t>
            </a:r>
          </a:p>
          <a:p>
            <a:r>
              <a:rPr lang="en-US" dirty="0"/>
              <a:t>However, there seems to be a large discrepancy between the data entry for violations for the grades vs violations data. Only 35% of the records in both data sets match, and the grades data understates the total violations by almost 50%.</a:t>
            </a:r>
          </a:p>
          <a:p>
            <a:r>
              <a:rPr lang="en-US" dirty="0"/>
              <a:t>The majority (59%) of food establishments pass inspections. Also, 56% of violations are rectified upon re-inspection. It would be interesting to look at the average time it takes food establishments to rectify a violation and we should consider recording this information in the data in the future.</a:t>
            </a:r>
          </a:p>
          <a:p>
            <a:r>
              <a:rPr lang="en-US" dirty="0"/>
              <a:t>It appears that poorer performing food establishments are inspected more often in the range of 0 to 20 inspections per year. However, beyond 20 inspections per year, the ratio of passes vs fails is fairly equal.</a:t>
            </a:r>
          </a:p>
          <a:p>
            <a:r>
              <a:rPr lang="en-US" dirty="0"/>
              <a:t>Over time, the ratio of passed vs failed inspections has remained fairly constant, except for an increase in passed inspections in 2017. It may be worth looking into any inspection practices specific to that year.</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3874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D4CAC-C8A2-C847-9DA4-1C8635A5EE06}"/>
              </a:ext>
            </a:extLst>
          </p:cNvPr>
          <p:cNvSpPr>
            <a:spLocks noGrp="1"/>
          </p:cNvSpPr>
          <p:nvPr>
            <p:ph type="title"/>
          </p:nvPr>
        </p:nvSpPr>
        <p:spPr/>
        <p:txBody>
          <a:bodyPr/>
          <a:lstStyle/>
          <a:p>
            <a:r>
              <a:rPr lang="en-US" dirty="0"/>
              <a:t>Methodology</a:t>
            </a:r>
          </a:p>
        </p:txBody>
      </p:sp>
      <p:sp>
        <p:nvSpPr>
          <p:cNvPr id="5" name="Text Placeholder 4">
            <a:extLst>
              <a:ext uri="{FF2B5EF4-FFF2-40B4-BE49-F238E27FC236}">
                <a16:creationId xmlns:a16="http://schemas.microsoft.com/office/drawing/2014/main" id="{F48C7B5A-611B-134E-9C76-D19519AE9055}"/>
              </a:ext>
            </a:extLst>
          </p:cNvPr>
          <p:cNvSpPr>
            <a:spLocks noGrp="1"/>
          </p:cNvSpPr>
          <p:nvPr>
            <p:ph type="body" idx="1"/>
          </p:nvPr>
        </p:nvSpPr>
        <p:spPr/>
        <p:txBody>
          <a:bodyPr/>
          <a:lstStyle/>
          <a:p>
            <a:r>
              <a:rPr lang="en-US" dirty="0"/>
              <a:t>1. Prepared the data</a:t>
            </a:r>
          </a:p>
        </p:txBody>
      </p:sp>
      <p:sp>
        <p:nvSpPr>
          <p:cNvPr id="3" name="Content Placeholder 2">
            <a:extLst>
              <a:ext uri="{FF2B5EF4-FFF2-40B4-BE49-F238E27FC236}">
                <a16:creationId xmlns:a16="http://schemas.microsoft.com/office/drawing/2014/main" id="{18956401-7B56-604C-9F78-1D7F5C82D7F5}"/>
              </a:ext>
            </a:extLst>
          </p:cNvPr>
          <p:cNvSpPr>
            <a:spLocks noGrp="1"/>
          </p:cNvSpPr>
          <p:nvPr>
            <p:ph sz="half" idx="2"/>
          </p:nvPr>
        </p:nvSpPr>
        <p:spPr/>
        <p:txBody>
          <a:bodyPr>
            <a:normAutofit/>
          </a:bodyPr>
          <a:lstStyle/>
          <a:p>
            <a:r>
              <a:rPr lang="en-US" dirty="0"/>
              <a:t>Sorted by license number and inspection date/time to understand context</a:t>
            </a:r>
          </a:p>
          <a:p>
            <a:r>
              <a:rPr lang="en-US" dirty="0"/>
              <a:t>Removed duplicate entries</a:t>
            </a:r>
          </a:p>
          <a:p>
            <a:r>
              <a:rPr lang="en-US" dirty="0"/>
              <a:t>Filled in null cells</a:t>
            </a:r>
          </a:p>
          <a:p>
            <a:r>
              <a:rPr lang="en-US" dirty="0"/>
              <a:t>Deleted unnecessary data in violations table already present in grades table</a:t>
            </a:r>
          </a:p>
          <a:p>
            <a:r>
              <a:rPr lang="en-US" dirty="0"/>
              <a:t>Formatted datetime fields for MySQL</a:t>
            </a:r>
          </a:p>
          <a:p>
            <a:endParaRPr lang="en-US" dirty="0"/>
          </a:p>
        </p:txBody>
      </p:sp>
      <p:sp>
        <p:nvSpPr>
          <p:cNvPr id="6" name="Text Placeholder 5">
            <a:extLst>
              <a:ext uri="{FF2B5EF4-FFF2-40B4-BE49-F238E27FC236}">
                <a16:creationId xmlns:a16="http://schemas.microsoft.com/office/drawing/2014/main" id="{A6475100-27F2-4D41-9C1C-E876D16DA71E}"/>
              </a:ext>
            </a:extLst>
          </p:cNvPr>
          <p:cNvSpPr>
            <a:spLocks noGrp="1"/>
          </p:cNvSpPr>
          <p:nvPr>
            <p:ph type="body" sz="quarter" idx="3"/>
          </p:nvPr>
        </p:nvSpPr>
        <p:spPr>
          <a:xfrm>
            <a:off x="7589863" y="1023586"/>
            <a:ext cx="4216655" cy="813171"/>
          </a:xfrm>
        </p:spPr>
        <p:txBody>
          <a:bodyPr/>
          <a:lstStyle/>
          <a:p>
            <a:r>
              <a:rPr lang="en-US" dirty="0"/>
              <a:t>2. Imported both tables into MySQL</a:t>
            </a:r>
          </a:p>
        </p:txBody>
      </p:sp>
      <p:sp>
        <p:nvSpPr>
          <p:cNvPr id="4" name="Content Placeholder 3">
            <a:extLst>
              <a:ext uri="{FF2B5EF4-FFF2-40B4-BE49-F238E27FC236}">
                <a16:creationId xmlns:a16="http://schemas.microsoft.com/office/drawing/2014/main" id="{8E5E58B6-0E56-0948-8633-AE226257C771}"/>
              </a:ext>
            </a:extLst>
          </p:cNvPr>
          <p:cNvSpPr>
            <a:spLocks noGrp="1"/>
          </p:cNvSpPr>
          <p:nvPr>
            <p:ph sz="quarter" idx="4"/>
          </p:nvPr>
        </p:nvSpPr>
        <p:spPr>
          <a:xfrm>
            <a:off x="7589864" y="1930935"/>
            <a:ext cx="3474720" cy="4537099"/>
          </a:xfrm>
        </p:spPr>
        <p:txBody>
          <a:bodyPr>
            <a:normAutofit/>
          </a:bodyPr>
          <a:lstStyle/>
          <a:p>
            <a:endParaRPr lang="en-US" dirty="0"/>
          </a:p>
          <a:p>
            <a:r>
              <a:rPr lang="en-US" dirty="0"/>
              <a:t>See </a:t>
            </a:r>
            <a:r>
              <a:rPr lang="en-US" dirty="0" err="1"/>
              <a:t>GoodEats-setup.sql</a:t>
            </a:r>
            <a:r>
              <a:rPr lang="en-US" dirty="0"/>
              <a:t> file</a:t>
            </a:r>
          </a:p>
          <a:p>
            <a:pPr lvl="1"/>
            <a:r>
              <a:rPr lang="en-US" dirty="0"/>
              <a:t>Created new database and two tables</a:t>
            </a:r>
          </a:p>
          <a:p>
            <a:pPr lvl="1"/>
            <a:r>
              <a:rPr lang="en-US" dirty="0"/>
              <a:t>LICENSENO and RESULTDTTM serve as primary key for grades table and foreign key in violations table</a:t>
            </a:r>
          </a:p>
          <a:p>
            <a:pPr lvl="1"/>
            <a:r>
              <a:rPr lang="en-US" dirty="0"/>
              <a:t>Loaded data from CSV files into new tables</a:t>
            </a:r>
          </a:p>
          <a:p>
            <a:pPr lvl="1"/>
            <a:r>
              <a:rPr lang="en-US" dirty="0"/>
              <a:t>Converted VIOLLEVEL values from asterisks to numbers</a:t>
            </a:r>
          </a:p>
          <a:p>
            <a:endParaRPr lang="en-US" dirty="0"/>
          </a:p>
          <a:p>
            <a:endParaRPr lang="en-US" dirty="0"/>
          </a:p>
          <a:p>
            <a:endParaRPr lang="en-US" dirty="0"/>
          </a:p>
        </p:txBody>
      </p:sp>
    </p:spTree>
    <p:extLst>
      <p:ext uri="{BB962C8B-B14F-4D97-AF65-F5344CB8AC3E}">
        <p14:creationId xmlns:p14="http://schemas.microsoft.com/office/powerpoint/2010/main" val="1909025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FD4C1D-A91C-234C-930C-233589089274}"/>
              </a:ext>
            </a:extLst>
          </p:cNvPr>
          <p:cNvSpPr>
            <a:spLocks noGrp="1"/>
          </p:cNvSpPr>
          <p:nvPr>
            <p:ph type="title"/>
          </p:nvPr>
        </p:nvSpPr>
        <p:spPr/>
        <p:txBody>
          <a:bodyPr>
            <a:normAutofit/>
          </a:bodyPr>
          <a:lstStyle/>
          <a:p>
            <a:r>
              <a:rPr lang="en-US" dirty="0"/>
              <a:t>Question</a:t>
            </a:r>
          </a:p>
        </p:txBody>
      </p:sp>
      <p:graphicFrame>
        <p:nvGraphicFramePr>
          <p:cNvPr id="8" name="Content Placeholder 5">
            <a:extLst>
              <a:ext uri="{FF2B5EF4-FFF2-40B4-BE49-F238E27FC236}">
                <a16:creationId xmlns:a16="http://schemas.microsoft.com/office/drawing/2014/main" id="{C24BF79D-38D5-40D9-A3B3-12D46066CDF7}"/>
              </a:ext>
            </a:extLst>
          </p:cNvPr>
          <p:cNvGraphicFramePr>
            <a:graphicFrameLocks noGrp="1"/>
          </p:cNvGraphicFramePr>
          <p:nvPr>
            <p:ph idx="1"/>
            <p:extLst>
              <p:ext uri="{D42A27DB-BD31-4B8C-83A1-F6EECF244321}">
                <p14:modId xmlns:p14="http://schemas.microsoft.com/office/powerpoint/2010/main" val="320478671"/>
              </p:ext>
            </p:extLst>
          </p:nvPr>
        </p:nvGraphicFramePr>
        <p:xfrm>
          <a:off x="3868738" y="863600"/>
          <a:ext cx="73152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4202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2B4FF1-6564-644C-8C20-E0F7E2A3B159}"/>
              </a:ext>
            </a:extLst>
          </p:cNvPr>
          <p:cNvSpPr>
            <a:spLocks noGrp="1"/>
          </p:cNvSpPr>
          <p:nvPr>
            <p:ph type="title"/>
          </p:nvPr>
        </p:nvSpPr>
        <p:spPr/>
        <p:txBody>
          <a:bodyPr/>
          <a:lstStyle/>
          <a:p>
            <a:r>
              <a:rPr lang="en-US" dirty="0"/>
              <a:t>Is the City conducting inspections effectively?</a:t>
            </a:r>
          </a:p>
        </p:txBody>
      </p:sp>
      <p:sp>
        <p:nvSpPr>
          <p:cNvPr id="7" name="Content Placeholder 6">
            <a:extLst>
              <a:ext uri="{FF2B5EF4-FFF2-40B4-BE49-F238E27FC236}">
                <a16:creationId xmlns:a16="http://schemas.microsoft.com/office/drawing/2014/main" id="{18C03363-DDC3-E04F-8626-9373C95BB8C9}"/>
              </a:ext>
            </a:extLst>
          </p:cNvPr>
          <p:cNvSpPr>
            <a:spLocks noGrp="1"/>
          </p:cNvSpPr>
          <p:nvPr>
            <p:ph idx="1"/>
          </p:nvPr>
        </p:nvSpPr>
        <p:spPr/>
        <p:txBody>
          <a:bodyPr/>
          <a:lstStyle/>
          <a:p>
            <a:r>
              <a:rPr lang="en-US" b="1" dirty="0"/>
              <a:t>”</a:t>
            </a:r>
            <a:r>
              <a:rPr lang="en-US" sz="2800" b="1" dirty="0"/>
              <a:t>Effective” </a:t>
            </a:r>
            <a:r>
              <a:rPr lang="en-US" sz="2800" dirty="0"/>
              <a:t>in this instance will be defined as:</a:t>
            </a:r>
          </a:p>
          <a:p>
            <a:pPr lvl="1"/>
            <a:r>
              <a:rPr lang="en-US" sz="2400" b="1" dirty="0"/>
              <a:t>Timely</a:t>
            </a:r>
            <a:r>
              <a:rPr lang="en-US" sz="2400" dirty="0"/>
              <a:t>:</a:t>
            </a:r>
            <a:r>
              <a:rPr lang="en-US" sz="2400" b="1" dirty="0"/>
              <a:t> </a:t>
            </a:r>
            <a:r>
              <a:rPr lang="en-US" sz="2400" dirty="0"/>
              <a:t>Inspections are performed at least once per year per food establishment license</a:t>
            </a:r>
          </a:p>
          <a:p>
            <a:pPr lvl="1"/>
            <a:r>
              <a:rPr lang="en-US" sz="2400" b="1" dirty="0"/>
              <a:t>Accurate</a:t>
            </a:r>
            <a:r>
              <a:rPr lang="en-US" sz="2400" dirty="0"/>
              <a:t>: Inspection data is recorded accurately</a:t>
            </a:r>
          </a:p>
          <a:p>
            <a:pPr lvl="1"/>
            <a:r>
              <a:rPr lang="en-US" sz="2400" b="1" dirty="0"/>
              <a:t>Successful</a:t>
            </a:r>
            <a:r>
              <a:rPr lang="en-US" sz="2400" dirty="0"/>
              <a:t>: The inspections produce the desired result of improving health and safety of the City’s food establishments</a:t>
            </a:r>
          </a:p>
          <a:p>
            <a:endParaRPr lang="en-US" dirty="0"/>
          </a:p>
        </p:txBody>
      </p:sp>
      <p:sp>
        <p:nvSpPr>
          <p:cNvPr id="8" name="Rectangle 7" descr="Magnifying glass">
            <a:extLst>
              <a:ext uri="{FF2B5EF4-FFF2-40B4-BE49-F238E27FC236}">
                <a16:creationId xmlns:a16="http://schemas.microsoft.com/office/drawing/2014/main" id="{63C0BB81-81D1-674D-8AE1-DE0C10953B62}"/>
              </a:ext>
            </a:extLst>
          </p:cNvPr>
          <p:cNvSpPr/>
          <p:nvPr/>
        </p:nvSpPr>
        <p:spPr>
          <a:xfrm>
            <a:off x="172237" y="949026"/>
            <a:ext cx="804575" cy="804575"/>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2563151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F1A1937C-9C2C-E04C-B57E-F3662EBCE7C3}"/>
              </a:ext>
            </a:extLst>
          </p:cNvPr>
          <p:cNvGraphicFramePr>
            <a:graphicFrameLocks noGrp="1"/>
          </p:cNvGraphicFramePr>
          <p:nvPr>
            <p:ph idx="1"/>
            <p:extLst>
              <p:ext uri="{D42A27DB-BD31-4B8C-83A1-F6EECF244321}">
                <p14:modId xmlns:p14="http://schemas.microsoft.com/office/powerpoint/2010/main" val="1954265485"/>
              </p:ext>
            </p:extLst>
          </p:nvPr>
        </p:nvGraphicFramePr>
        <p:xfrm>
          <a:off x="3868738" y="863600"/>
          <a:ext cx="7315200" cy="5121275"/>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
            <a:extLst>
              <a:ext uri="{FF2B5EF4-FFF2-40B4-BE49-F238E27FC236}">
                <a16:creationId xmlns:a16="http://schemas.microsoft.com/office/drawing/2014/main" id="{6704AA76-9001-FE4E-A7E9-8CE09F854C26}"/>
              </a:ext>
            </a:extLst>
          </p:cNvPr>
          <p:cNvSpPr txBox="1"/>
          <p:nvPr/>
        </p:nvSpPr>
        <p:spPr>
          <a:xfrm>
            <a:off x="3564254" y="5989637"/>
            <a:ext cx="7774305" cy="3965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400" dirty="0">
                <a:solidFill>
                  <a:schemeClr val="tx1">
                    <a:lumMod val="75000"/>
                    <a:lumOff val="25000"/>
                  </a:schemeClr>
                </a:solidFill>
              </a:rPr>
              <a:t>*Past year defined as year prior to date of most recent inspection in the data set: 6/30/2017 – 6/29/2018</a:t>
            </a:r>
          </a:p>
        </p:txBody>
      </p:sp>
      <p:sp>
        <p:nvSpPr>
          <p:cNvPr id="23" name="Title 5">
            <a:extLst>
              <a:ext uri="{FF2B5EF4-FFF2-40B4-BE49-F238E27FC236}">
                <a16:creationId xmlns:a16="http://schemas.microsoft.com/office/drawing/2014/main" id="{B2BBF005-902E-0144-A2D1-C412CB6EB344}"/>
              </a:ext>
            </a:extLst>
          </p:cNvPr>
          <p:cNvSpPr>
            <a:spLocks noGrp="1"/>
          </p:cNvSpPr>
          <p:nvPr>
            <p:ph type="title"/>
          </p:nvPr>
        </p:nvSpPr>
        <p:spPr>
          <a:xfrm>
            <a:off x="252919" y="1123837"/>
            <a:ext cx="2947482" cy="4601183"/>
          </a:xfrm>
        </p:spPr>
        <p:txBody>
          <a:bodyPr/>
          <a:lstStyle/>
          <a:p>
            <a:r>
              <a:rPr lang="en-US" dirty="0"/>
              <a:t>Is the City conducting inspections effectively?</a:t>
            </a:r>
          </a:p>
        </p:txBody>
      </p:sp>
      <p:sp>
        <p:nvSpPr>
          <p:cNvPr id="24" name="Rectangle 23" descr="Magnifying glass">
            <a:extLst>
              <a:ext uri="{FF2B5EF4-FFF2-40B4-BE49-F238E27FC236}">
                <a16:creationId xmlns:a16="http://schemas.microsoft.com/office/drawing/2014/main" id="{756AF8A1-8498-3D49-9E30-BFAB30C03263}"/>
              </a:ext>
            </a:extLst>
          </p:cNvPr>
          <p:cNvSpPr/>
          <p:nvPr/>
        </p:nvSpPr>
        <p:spPr>
          <a:xfrm>
            <a:off x="51214" y="801109"/>
            <a:ext cx="804575" cy="804575"/>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25" name="Text Placeholder 9">
            <a:extLst>
              <a:ext uri="{FF2B5EF4-FFF2-40B4-BE49-F238E27FC236}">
                <a16:creationId xmlns:a16="http://schemas.microsoft.com/office/drawing/2014/main" id="{D879A465-1012-9F47-AE22-A6FE814678A1}"/>
              </a:ext>
            </a:extLst>
          </p:cNvPr>
          <p:cNvSpPr txBox="1">
            <a:spLocks/>
          </p:cNvSpPr>
          <p:nvPr/>
        </p:nvSpPr>
        <p:spPr>
          <a:xfrm>
            <a:off x="256032" y="4587240"/>
            <a:ext cx="2834640" cy="1228926"/>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2400" dirty="0">
                <a:solidFill>
                  <a:schemeClr val="bg1"/>
                </a:solidFill>
              </a:rPr>
              <a:t>Timeliness</a:t>
            </a:r>
          </a:p>
        </p:txBody>
      </p:sp>
    </p:spTree>
    <p:extLst>
      <p:ext uri="{BB962C8B-B14F-4D97-AF65-F5344CB8AC3E}">
        <p14:creationId xmlns:p14="http://schemas.microsoft.com/office/powerpoint/2010/main" val="247278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2B4FF1-6564-644C-8C20-E0F7E2A3B159}"/>
              </a:ext>
            </a:extLst>
          </p:cNvPr>
          <p:cNvSpPr>
            <a:spLocks noGrp="1"/>
          </p:cNvSpPr>
          <p:nvPr>
            <p:ph type="title"/>
          </p:nvPr>
        </p:nvSpPr>
        <p:spPr/>
        <p:txBody>
          <a:bodyPr/>
          <a:lstStyle/>
          <a:p>
            <a:r>
              <a:rPr lang="en-US" dirty="0"/>
              <a:t>Is the City conducting inspections effectively?</a:t>
            </a:r>
          </a:p>
        </p:txBody>
      </p:sp>
      <p:sp>
        <p:nvSpPr>
          <p:cNvPr id="8" name="Rectangle 7" descr="Magnifying glass">
            <a:extLst>
              <a:ext uri="{FF2B5EF4-FFF2-40B4-BE49-F238E27FC236}">
                <a16:creationId xmlns:a16="http://schemas.microsoft.com/office/drawing/2014/main" id="{63C0BB81-81D1-674D-8AE1-DE0C10953B62}"/>
              </a:ext>
            </a:extLst>
          </p:cNvPr>
          <p:cNvSpPr/>
          <p:nvPr/>
        </p:nvSpPr>
        <p:spPr>
          <a:xfrm>
            <a:off x="51214" y="787662"/>
            <a:ext cx="804575" cy="804575"/>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7" name="Text Placeholder 9">
            <a:extLst>
              <a:ext uri="{FF2B5EF4-FFF2-40B4-BE49-F238E27FC236}">
                <a16:creationId xmlns:a16="http://schemas.microsoft.com/office/drawing/2014/main" id="{8657A145-8581-3942-8185-DBB352E0256F}"/>
              </a:ext>
            </a:extLst>
          </p:cNvPr>
          <p:cNvSpPr txBox="1">
            <a:spLocks/>
          </p:cNvSpPr>
          <p:nvPr/>
        </p:nvSpPr>
        <p:spPr>
          <a:xfrm>
            <a:off x="256032" y="4587240"/>
            <a:ext cx="2834640" cy="1228926"/>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2400" dirty="0">
                <a:solidFill>
                  <a:schemeClr val="bg1"/>
                </a:solidFill>
              </a:rPr>
              <a:t>Data Accuracy</a:t>
            </a:r>
          </a:p>
        </p:txBody>
      </p:sp>
      <p:graphicFrame>
        <p:nvGraphicFramePr>
          <p:cNvPr id="12" name="Content Placeholder 11">
            <a:extLst>
              <a:ext uri="{FF2B5EF4-FFF2-40B4-BE49-F238E27FC236}">
                <a16:creationId xmlns:a16="http://schemas.microsoft.com/office/drawing/2014/main" id="{B757E42C-4C2C-E547-BEE6-7CF96ED9B874}"/>
              </a:ext>
            </a:extLst>
          </p:cNvPr>
          <p:cNvGraphicFramePr>
            <a:graphicFrameLocks noGrp="1"/>
          </p:cNvGraphicFramePr>
          <p:nvPr>
            <p:ph sz="half" idx="1"/>
            <p:extLst>
              <p:ext uri="{D42A27DB-BD31-4B8C-83A1-F6EECF244321}">
                <p14:modId xmlns:p14="http://schemas.microsoft.com/office/powerpoint/2010/main" val="2615494130"/>
              </p:ext>
            </p:extLst>
          </p:nvPr>
        </p:nvGraphicFramePr>
        <p:xfrm>
          <a:off x="8269954" y="733543"/>
          <a:ext cx="3475038" cy="51212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ontent Placeholder 12">
            <a:extLst>
              <a:ext uri="{FF2B5EF4-FFF2-40B4-BE49-F238E27FC236}">
                <a16:creationId xmlns:a16="http://schemas.microsoft.com/office/drawing/2014/main" id="{89650D38-DB85-5B4D-BF15-32F473C0D9A9}"/>
              </a:ext>
            </a:extLst>
          </p:cNvPr>
          <p:cNvGraphicFramePr>
            <a:graphicFrameLocks noGrp="1"/>
          </p:cNvGraphicFramePr>
          <p:nvPr>
            <p:ph sz="half" idx="2"/>
            <p:extLst>
              <p:ext uri="{D42A27DB-BD31-4B8C-83A1-F6EECF244321}">
                <p14:modId xmlns:p14="http://schemas.microsoft.com/office/powerpoint/2010/main" val="29177681"/>
              </p:ext>
            </p:extLst>
          </p:nvPr>
        </p:nvGraphicFramePr>
        <p:xfrm>
          <a:off x="3809794" y="800952"/>
          <a:ext cx="4143375" cy="512127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808433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2B4FF1-6564-644C-8C20-E0F7E2A3B159}"/>
              </a:ext>
            </a:extLst>
          </p:cNvPr>
          <p:cNvSpPr>
            <a:spLocks noGrp="1"/>
          </p:cNvSpPr>
          <p:nvPr>
            <p:ph type="title"/>
          </p:nvPr>
        </p:nvSpPr>
        <p:spPr/>
        <p:txBody>
          <a:bodyPr/>
          <a:lstStyle/>
          <a:p>
            <a:r>
              <a:rPr lang="en-US" dirty="0"/>
              <a:t>Is the City conducting inspections effectively?</a:t>
            </a:r>
          </a:p>
        </p:txBody>
      </p:sp>
      <p:sp>
        <p:nvSpPr>
          <p:cNvPr id="8" name="Rectangle 7" descr="Magnifying glass">
            <a:extLst>
              <a:ext uri="{FF2B5EF4-FFF2-40B4-BE49-F238E27FC236}">
                <a16:creationId xmlns:a16="http://schemas.microsoft.com/office/drawing/2014/main" id="{63C0BB81-81D1-674D-8AE1-DE0C10953B62}"/>
              </a:ext>
            </a:extLst>
          </p:cNvPr>
          <p:cNvSpPr/>
          <p:nvPr/>
        </p:nvSpPr>
        <p:spPr>
          <a:xfrm>
            <a:off x="51214" y="801109"/>
            <a:ext cx="804575" cy="804575"/>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7" name="Text Placeholder 9">
            <a:extLst>
              <a:ext uri="{FF2B5EF4-FFF2-40B4-BE49-F238E27FC236}">
                <a16:creationId xmlns:a16="http://schemas.microsoft.com/office/drawing/2014/main" id="{8657A145-8581-3942-8185-DBB352E0256F}"/>
              </a:ext>
            </a:extLst>
          </p:cNvPr>
          <p:cNvSpPr txBox="1">
            <a:spLocks/>
          </p:cNvSpPr>
          <p:nvPr/>
        </p:nvSpPr>
        <p:spPr>
          <a:xfrm>
            <a:off x="256032" y="4587240"/>
            <a:ext cx="2834640" cy="1228926"/>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2400" dirty="0">
                <a:solidFill>
                  <a:schemeClr val="bg1"/>
                </a:solidFill>
              </a:rPr>
              <a:t>Success</a:t>
            </a:r>
          </a:p>
        </p:txBody>
      </p:sp>
      <p:graphicFrame>
        <p:nvGraphicFramePr>
          <p:cNvPr id="9" name="Chart 8">
            <a:extLst>
              <a:ext uri="{FF2B5EF4-FFF2-40B4-BE49-F238E27FC236}">
                <a16:creationId xmlns:a16="http://schemas.microsoft.com/office/drawing/2014/main" id="{66A6D230-0CA6-6B44-984F-29DEF6F1805F}"/>
              </a:ext>
            </a:extLst>
          </p:cNvPr>
          <p:cNvGraphicFramePr>
            <a:graphicFrameLocks/>
          </p:cNvGraphicFramePr>
          <p:nvPr>
            <p:extLst>
              <p:ext uri="{D42A27DB-BD31-4B8C-83A1-F6EECF244321}">
                <p14:modId xmlns:p14="http://schemas.microsoft.com/office/powerpoint/2010/main" val="1064857666"/>
              </p:ext>
            </p:extLst>
          </p:nvPr>
        </p:nvGraphicFramePr>
        <p:xfrm>
          <a:off x="7863840" y="801109"/>
          <a:ext cx="3718560" cy="525577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39E98A0F-7F4D-EF44-AFF3-7F3A4DF122CE}"/>
              </a:ext>
            </a:extLst>
          </p:cNvPr>
          <p:cNvGraphicFramePr>
            <a:graphicFrameLocks/>
          </p:cNvGraphicFramePr>
          <p:nvPr>
            <p:extLst>
              <p:ext uri="{D42A27DB-BD31-4B8C-83A1-F6EECF244321}">
                <p14:modId xmlns:p14="http://schemas.microsoft.com/office/powerpoint/2010/main" val="528845069"/>
              </p:ext>
            </p:extLst>
          </p:nvPr>
        </p:nvGraphicFramePr>
        <p:xfrm>
          <a:off x="3727450" y="801109"/>
          <a:ext cx="4136390" cy="525577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854744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2B4FF1-6564-644C-8C20-E0F7E2A3B159}"/>
              </a:ext>
            </a:extLst>
          </p:cNvPr>
          <p:cNvSpPr>
            <a:spLocks noGrp="1"/>
          </p:cNvSpPr>
          <p:nvPr>
            <p:ph type="title"/>
          </p:nvPr>
        </p:nvSpPr>
        <p:spPr/>
        <p:txBody>
          <a:bodyPr>
            <a:normAutofit/>
          </a:bodyPr>
          <a:lstStyle/>
          <a:p>
            <a:pPr lvl="0"/>
            <a:br>
              <a:rPr lang="en-US" sz="3200" dirty="0">
                <a:solidFill>
                  <a:schemeClr val="bg1"/>
                </a:solidFill>
              </a:rPr>
            </a:br>
            <a:r>
              <a:rPr lang="en-US" sz="3200" dirty="0">
                <a:solidFill>
                  <a:schemeClr val="bg1"/>
                </a:solidFill>
              </a:rPr>
              <a:t>Are poorer performing establishments inspected more often than better performing establishments? </a:t>
            </a:r>
          </a:p>
        </p:txBody>
      </p:sp>
      <p:sp>
        <p:nvSpPr>
          <p:cNvPr id="5" name="Rectangle 4" descr="Target">
            <a:extLst>
              <a:ext uri="{FF2B5EF4-FFF2-40B4-BE49-F238E27FC236}">
                <a16:creationId xmlns:a16="http://schemas.microsoft.com/office/drawing/2014/main" id="{48C2DB38-8E00-AE46-B849-6A635114EBD9}"/>
              </a:ext>
            </a:extLst>
          </p:cNvPr>
          <p:cNvSpPr/>
          <p:nvPr/>
        </p:nvSpPr>
        <p:spPr>
          <a:xfrm>
            <a:off x="-2930" y="817244"/>
            <a:ext cx="804575" cy="804575"/>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graphicFrame>
        <p:nvGraphicFramePr>
          <p:cNvPr id="10" name="Chart 9">
            <a:extLst>
              <a:ext uri="{FF2B5EF4-FFF2-40B4-BE49-F238E27FC236}">
                <a16:creationId xmlns:a16="http://schemas.microsoft.com/office/drawing/2014/main" id="{555E9CA9-CBCE-2746-9EAE-9B6A2AC657DE}"/>
              </a:ext>
            </a:extLst>
          </p:cNvPr>
          <p:cNvGraphicFramePr>
            <a:graphicFrameLocks/>
          </p:cNvGraphicFramePr>
          <p:nvPr>
            <p:extLst>
              <p:ext uri="{D42A27DB-BD31-4B8C-83A1-F6EECF244321}">
                <p14:modId xmlns:p14="http://schemas.microsoft.com/office/powerpoint/2010/main" val="2242393108"/>
              </p:ext>
            </p:extLst>
          </p:nvPr>
        </p:nvGraphicFramePr>
        <p:xfrm>
          <a:off x="3810000" y="817244"/>
          <a:ext cx="7620000" cy="518731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75069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2B4FF1-6564-644C-8C20-E0F7E2A3B159}"/>
              </a:ext>
            </a:extLst>
          </p:cNvPr>
          <p:cNvSpPr>
            <a:spLocks noGrp="1"/>
          </p:cNvSpPr>
          <p:nvPr>
            <p:ph type="title"/>
          </p:nvPr>
        </p:nvSpPr>
        <p:spPr/>
        <p:txBody>
          <a:bodyPr/>
          <a:lstStyle/>
          <a:p>
            <a:pPr lvl="0"/>
            <a:r>
              <a:rPr lang="en-US" dirty="0">
                <a:solidFill>
                  <a:schemeClr val="bg1"/>
                </a:solidFill>
              </a:rPr>
              <a:t>What are the trends over time? </a:t>
            </a:r>
          </a:p>
        </p:txBody>
      </p:sp>
      <p:sp>
        <p:nvSpPr>
          <p:cNvPr id="10" name="Rectangle 9" descr="Upward trend">
            <a:extLst>
              <a:ext uri="{FF2B5EF4-FFF2-40B4-BE49-F238E27FC236}">
                <a16:creationId xmlns:a16="http://schemas.microsoft.com/office/drawing/2014/main" id="{F3544FBA-0F27-2F49-88E2-75224B72D362}"/>
              </a:ext>
            </a:extLst>
          </p:cNvPr>
          <p:cNvSpPr/>
          <p:nvPr/>
        </p:nvSpPr>
        <p:spPr>
          <a:xfrm>
            <a:off x="99736" y="864108"/>
            <a:ext cx="804575" cy="804575"/>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graphicFrame>
        <p:nvGraphicFramePr>
          <p:cNvPr id="7" name="Chart 6">
            <a:extLst>
              <a:ext uri="{FF2B5EF4-FFF2-40B4-BE49-F238E27FC236}">
                <a16:creationId xmlns:a16="http://schemas.microsoft.com/office/drawing/2014/main" id="{5A21942B-B1F3-8145-9FF9-F51AD3C2FAC3}"/>
              </a:ext>
            </a:extLst>
          </p:cNvPr>
          <p:cNvGraphicFramePr>
            <a:graphicFrameLocks/>
          </p:cNvGraphicFramePr>
          <p:nvPr>
            <p:extLst>
              <p:ext uri="{D42A27DB-BD31-4B8C-83A1-F6EECF244321}">
                <p14:modId xmlns:p14="http://schemas.microsoft.com/office/powerpoint/2010/main" val="1699531197"/>
              </p:ext>
            </p:extLst>
          </p:nvPr>
        </p:nvGraphicFramePr>
        <p:xfrm>
          <a:off x="3734647" y="995172"/>
          <a:ext cx="7374468" cy="512064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23136264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otalTime>298</TotalTime>
  <Words>521</Words>
  <Application>Microsoft Macintosh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Corbel</vt:lpstr>
      <vt:lpstr>Wingdings 2</vt:lpstr>
      <vt:lpstr>Frame</vt:lpstr>
      <vt:lpstr>EOTSS Data Analyst Data Challenge</vt:lpstr>
      <vt:lpstr>Methodology</vt:lpstr>
      <vt:lpstr>Question</vt:lpstr>
      <vt:lpstr>Is the City conducting inspections effectively?</vt:lpstr>
      <vt:lpstr>Is the City conducting inspections effectively?</vt:lpstr>
      <vt:lpstr>Is the City conducting inspections effectively?</vt:lpstr>
      <vt:lpstr>Is the City conducting inspections effectively?</vt:lpstr>
      <vt:lpstr> Are poorer performing establishments inspected more often than better performing establishments? </vt:lpstr>
      <vt:lpstr>What are the trends over time? </vt:lpstr>
      <vt:lpstr>Main Findings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EOTSS Data Analyst Data Challenge</dc:title>
  <dc:creator>Catie Rodriguez</dc:creator>
  <cp:lastModifiedBy>Catie Rodriguez</cp:lastModifiedBy>
  <cp:revision>10</cp:revision>
  <dcterms:created xsi:type="dcterms:W3CDTF">2020-04-06T14:26:51Z</dcterms:created>
  <dcterms:modified xsi:type="dcterms:W3CDTF">2020-04-06T19:25:48Z</dcterms:modified>
</cp:coreProperties>
</file>