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41"/>
  </p:normalViewPr>
  <p:slideViewPr>
    <p:cSldViewPr snapToGrid="0" snapToObjects="1">
      <p:cViewPr varScale="1">
        <p:scale>
          <a:sx n="113" d="100"/>
          <a:sy n="113" d="100"/>
        </p:scale>
        <p:origin x="8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694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4677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76544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428494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94189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895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98FBD9-E1C8-AC42-ACD5-5EE8B5256BDC}"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72279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98FBD9-E1C8-AC42-ACD5-5EE8B5256BDC}"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77513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8FBD9-E1C8-AC42-ACD5-5EE8B5256BDC}"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183369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23469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33345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8FBD9-E1C8-AC42-ACD5-5EE8B5256BDC}" type="datetimeFigureOut">
              <a:rPr lang="en-US" smtClean="0"/>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EDC1-575E-7249-A6A7-C51D012F9C4F}" type="slidenum">
              <a:rPr lang="en-US" smtClean="0"/>
              <a:t>‹#›</a:t>
            </a:fld>
            <a:endParaRPr lang="en-US"/>
          </a:p>
        </p:txBody>
      </p:sp>
    </p:spTree>
    <p:extLst>
      <p:ext uri="{BB962C8B-B14F-4D97-AF65-F5344CB8AC3E}">
        <p14:creationId xmlns:p14="http://schemas.microsoft.com/office/powerpoint/2010/main" val="129124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n w="9525">
                  <a:solidFill>
                    <a:schemeClr val="bg1"/>
                  </a:solidFill>
                  <a:prstDash val="solid"/>
                </a:ln>
                <a:effectLst>
                  <a:outerShdw blurRad="12700" dist="38100" dir="2700000" algn="tl" rotWithShape="0">
                    <a:schemeClr val="bg1">
                      <a:lumMod val="50000"/>
                    </a:schemeClr>
                  </a:outerShdw>
                </a:effectLst>
              </a:rPr>
              <a:t>NIDA </a:t>
            </a:r>
            <a:r>
              <a:rPr lang="en-US" b="1" i="1" dirty="0">
                <a:ln w="9525">
                  <a:solidFill>
                    <a:schemeClr val="bg1"/>
                  </a:solidFill>
                  <a:prstDash val="solid"/>
                </a:ln>
                <a:effectLst>
                  <a:outerShdw blurRad="12700" dist="38100" dir="2700000" algn="tl" rotWithShape="0">
                    <a:schemeClr val="bg1">
                      <a:lumMod val="50000"/>
                    </a:schemeClr>
                  </a:outerShdw>
                </a:effectLst>
              </a:rPr>
              <a:t>Cannabis</a:t>
            </a:r>
            <a:r>
              <a:rPr lang="en-US" b="1" dirty="0">
                <a:ln w="9525">
                  <a:solidFill>
                    <a:schemeClr val="bg1"/>
                  </a:solidFill>
                  <a:prstDash val="solid"/>
                </a:ln>
                <a:effectLst>
                  <a:outerShdw blurRad="12700" dist="38100" dir="2700000" algn="tl" rotWithShape="0">
                    <a:schemeClr val="bg1">
                      <a:lumMod val="50000"/>
                    </a:schemeClr>
                  </a:outerShdw>
                </a:effectLst>
              </a:rPr>
              <a:t> Does Not Reflect Current Legal Markets</a:t>
            </a:r>
          </a:p>
        </p:txBody>
      </p:sp>
      <p:sp>
        <p:nvSpPr>
          <p:cNvPr id="5" name="Content Placeholder 4"/>
          <p:cNvSpPr>
            <a:spLocks noGrp="1"/>
          </p:cNvSpPr>
          <p:nvPr>
            <p:ph idx="1"/>
          </p:nvPr>
        </p:nvSpPr>
        <p:spPr>
          <a:xfrm>
            <a:off x="457200" y="1600200"/>
            <a:ext cx="8229600" cy="5088467"/>
          </a:xfrm>
        </p:spPr>
        <p:txBody>
          <a:bodyPr>
            <a:normAutofit lnSpcReduction="10000"/>
          </a:bodyPr>
          <a:lstStyle/>
          <a:p>
            <a:pPr marL="0" indent="0" algn="ctr">
              <a:buNone/>
            </a:pPr>
            <a:r>
              <a:rPr lang="en-US" b="1" dirty="0">
                <a:ln w="9525">
                  <a:solidFill>
                    <a:schemeClr val="bg1"/>
                  </a:solidFill>
                  <a:prstDash val="solid"/>
                </a:ln>
                <a:effectLst>
                  <a:outerShdw blurRad="12700" dist="38100" dir="2700000" algn="tl" rotWithShape="0">
                    <a:schemeClr val="bg1">
                      <a:lumMod val="50000"/>
                    </a:schemeClr>
                  </a:outerShdw>
                </a:effectLst>
              </a:rPr>
              <a:t>Caitlin </a:t>
            </a:r>
            <a:r>
              <a:rPr lang="en-US" b="1" dirty="0" err="1">
                <a:ln w="9525">
                  <a:solidFill>
                    <a:schemeClr val="bg1"/>
                  </a:solidFill>
                  <a:prstDash val="solid"/>
                </a:ln>
                <a:effectLst>
                  <a:outerShdw blurRad="12700" dist="38100" dir="2700000" algn="tl" rotWithShape="0">
                    <a:schemeClr val="bg1">
                      <a:lumMod val="50000"/>
                    </a:schemeClr>
                  </a:outerShdw>
                </a:effectLst>
              </a:rPr>
              <a:t>Tiehen</a:t>
            </a:r>
            <a:endParaRPr lang="en-US" b="1" dirty="0">
              <a:ln w="9525">
                <a:solidFill>
                  <a:schemeClr val="bg1"/>
                </a:solidFill>
                <a:prstDash val="solid"/>
              </a:ln>
              <a:effectLst>
                <a:outerShdw blurRad="12700" dist="38100" dir="2700000" algn="tl" rotWithShape="0">
                  <a:schemeClr val="bg1">
                    <a:lumMod val="50000"/>
                  </a:schemeClr>
                </a:outerShdw>
              </a:effectLst>
            </a:endParaRPr>
          </a:p>
          <a:p>
            <a:pPr marL="0" indent="0" algn="ctr">
              <a:buNone/>
            </a:pPr>
            <a:endParaRPr lang="en-US" b="1" dirty="0">
              <a:ln w="9525">
                <a:solidFill>
                  <a:schemeClr val="bg1"/>
                </a:solidFill>
                <a:prstDash val="solid"/>
              </a:ln>
              <a:effectLst>
                <a:outerShdw blurRad="12700" dist="38100" dir="2700000" algn="tl" rotWithShape="0">
                  <a:schemeClr val="bg1">
                    <a:lumMod val="50000"/>
                  </a:schemeClr>
                </a:outerShdw>
              </a:effectLst>
            </a:endParaRPr>
          </a:p>
          <a:p>
            <a:pPr marL="0" indent="0" algn="ctr">
              <a:buNone/>
            </a:pPr>
            <a:endParaRPr lang="en-US" b="1" dirty="0">
              <a:ln w="9525">
                <a:solidFill>
                  <a:schemeClr val="bg1"/>
                </a:solidFill>
                <a:prstDash val="solid"/>
              </a:ln>
              <a:effectLst>
                <a:outerShdw blurRad="12700" dist="38100" dir="2700000" algn="tl" rotWithShape="0">
                  <a:schemeClr val="bg1">
                    <a:lumMod val="50000"/>
                  </a:schemeClr>
                </a:outerShdw>
              </a:effectLst>
            </a:endParaRPr>
          </a:p>
          <a:p>
            <a:endParaRPr lang="en-US" b="1" dirty="0">
              <a:ln w="9525">
                <a:solidFill>
                  <a:schemeClr val="bg1"/>
                </a:solidFill>
                <a:prstDash val="solid"/>
              </a:ln>
              <a:effectLst>
                <a:outerShdw blurRad="12700" dist="38100" dir="2700000" algn="tl" rotWithShape="0">
                  <a:schemeClr val="bg1">
                    <a:lumMod val="50000"/>
                  </a:schemeClr>
                </a:outerShdw>
              </a:effectLst>
            </a:endParaRPr>
          </a:p>
          <a:p>
            <a:r>
              <a:rPr lang="en-US" b="1" dirty="0">
                <a:ln w="9525">
                  <a:solidFill>
                    <a:schemeClr val="bg1"/>
                  </a:solidFill>
                  <a:prstDash val="solid"/>
                </a:ln>
                <a:effectLst>
                  <a:outerShdw blurRad="12700" dist="38100" dir="2700000" algn="tl" rotWithShape="0">
                    <a:schemeClr val="bg1">
                      <a:lumMod val="50000"/>
                    </a:schemeClr>
                  </a:outerShdw>
                </a:effectLst>
              </a:rPr>
              <a:t>The central research question my project will address is how federally produced </a:t>
            </a:r>
            <a:r>
              <a:rPr lang="en-US" b="1" i="1" dirty="0">
                <a:ln w="9525">
                  <a:solidFill>
                    <a:schemeClr val="bg1"/>
                  </a:solidFill>
                  <a:prstDash val="solid"/>
                </a:ln>
                <a:effectLst>
                  <a:outerShdw blurRad="12700" dist="38100" dir="2700000" algn="tl" rotWithShape="0">
                    <a:schemeClr val="bg1">
                      <a:lumMod val="50000"/>
                    </a:schemeClr>
                  </a:outerShdw>
                </a:effectLst>
              </a:rPr>
              <a:t>Cannabis</a:t>
            </a:r>
            <a:r>
              <a:rPr lang="en-US" b="1" dirty="0">
                <a:ln w="9525">
                  <a:solidFill>
                    <a:schemeClr val="bg1"/>
                  </a:solidFill>
                  <a:prstDash val="solid"/>
                </a:ln>
                <a:effectLst>
                  <a:outerShdw blurRad="12700" dist="38100" dir="2700000" algn="tl" rotWithShape="0">
                    <a:schemeClr val="bg1">
                      <a:lumMod val="50000"/>
                    </a:schemeClr>
                  </a:outerShdw>
                </a:effectLst>
              </a:rPr>
              <a:t> does not reflect the legal markets and will also examine how different variations of the plant vary in cannabinoid production across cities in the US where </a:t>
            </a:r>
            <a:r>
              <a:rPr lang="en-US" b="1" i="1" dirty="0">
                <a:ln w="9525">
                  <a:solidFill>
                    <a:schemeClr val="bg1"/>
                  </a:solidFill>
                  <a:prstDash val="solid"/>
                </a:ln>
                <a:effectLst>
                  <a:outerShdw blurRad="12700" dist="38100" dir="2700000" algn="tl" rotWithShape="0">
                    <a:schemeClr val="bg1">
                      <a:lumMod val="50000"/>
                    </a:schemeClr>
                  </a:outerShdw>
                </a:effectLst>
              </a:rPr>
              <a:t>Cannabis </a:t>
            </a:r>
            <a:r>
              <a:rPr lang="en-US" b="1" dirty="0">
                <a:ln w="9525">
                  <a:solidFill>
                    <a:schemeClr val="bg1"/>
                  </a:solidFill>
                  <a:prstDash val="solid"/>
                </a:ln>
                <a:effectLst>
                  <a:outerShdw blurRad="12700" dist="38100" dir="2700000" algn="tl" rotWithShape="0">
                    <a:schemeClr val="bg1">
                      <a:lumMod val="50000"/>
                    </a:schemeClr>
                  </a:outerShdw>
                </a:effectLst>
              </a:rPr>
              <a:t>is legal. </a:t>
            </a:r>
          </a:p>
        </p:txBody>
      </p:sp>
      <p:pic>
        <p:nvPicPr>
          <p:cNvPr id="6" name="Picture 5">
            <a:extLst>
              <a:ext uri="{FF2B5EF4-FFF2-40B4-BE49-F238E27FC236}">
                <a16:creationId xmlns:a16="http://schemas.microsoft.com/office/drawing/2014/main" id="{AF415943-DA35-4A40-85EE-10936B2D1A62}"/>
              </a:ext>
            </a:extLst>
          </p:cNvPr>
          <p:cNvPicPr>
            <a:picLocks noChangeAspect="1"/>
          </p:cNvPicPr>
          <p:nvPr/>
        </p:nvPicPr>
        <p:blipFill>
          <a:blip r:embed="rId2"/>
          <a:stretch>
            <a:fillRect/>
          </a:stretch>
        </p:blipFill>
        <p:spPr>
          <a:xfrm>
            <a:off x="1677558" y="2023533"/>
            <a:ext cx="5788884" cy="1820333"/>
          </a:xfrm>
          <a:prstGeom prst="rect">
            <a:avLst/>
          </a:prstGeom>
        </p:spPr>
      </p:pic>
    </p:spTree>
    <p:extLst>
      <p:ext uri="{BB962C8B-B14F-4D97-AF65-F5344CB8AC3E}">
        <p14:creationId xmlns:p14="http://schemas.microsoft.com/office/powerpoint/2010/main" val="360947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tx1">
                <a:alpha val="40000"/>
              </a:schemeClr>
            </a:glow>
          </a:effectLst>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Motivation and Background</a:t>
            </a:r>
          </a:p>
        </p:txBody>
      </p:sp>
      <p:sp>
        <p:nvSpPr>
          <p:cNvPr id="3" name="Content Placeholder 2"/>
          <p:cNvSpPr>
            <a:spLocks noGrp="1"/>
          </p:cNvSpPr>
          <p:nvPr>
            <p:ph idx="1"/>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I am currently doing a study related to detecting CNV’s in </a:t>
            </a:r>
            <a:r>
              <a:rPr lang="en-US" b="1" i="1" dirty="0">
                <a:ln w="9525">
                  <a:solidFill>
                    <a:schemeClr val="tx1"/>
                  </a:solidFill>
                  <a:prstDash val="solid"/>
                </a:ln>
                <a:solidFill>
                  <a:schemeClr val="bg1"/>
                </a:solidFill>
                <a:effectLst>
                  <a:outerShdw blurRad="12700" dist="38100" dir="2700000" algn="tl" rotWithShape="0">
                    <a:schemeClr val="bg1">
                      <a:lumMod val="50000"/>
                    </a:schemeClr>
                  </a:outerShdw>
                </a:effectLst>
              </a:rPr>
              <a:t>Cannabis </a:t>
            </a:r>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through the Kane Lab within the EBIO Department at CU.  </a:t>
            </a:r>
          </a:p>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This study was done in the Kane Lab as well!</a:t>
            </a:r>
          </a:p>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The study is extremely interesting to me as I currently work in the Colorado marijuana industry and believe there is a need for better scientific research. </a:t>
            </a:r>
          </a:p>
        </p:txBody>
      </p:sp>
    </p:spTree>
    <p:extLst>
      <p:ext uri="{BB962C8B-B14F-4D97-AF65-F5344CB8AC3E}">
        <p14:creationId xmlns:p14="http://schemas.microsoft.com/office/powerpoint/2010/main" val="225340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Approach</a:t>
            </a:r>
          </a:p>
        </p:txBody>
      </p:sp>
      <p:sp>
        <p:nvSpPr>
          <p:cNvPr id="3" name="Content Placeholder 2"/>
          <p:cNvSpPr>
            <a:spLocks noGrp="1"/>
          </p:cNvSpPr>
          <p:nvPr>
            <p:ph idx="1"/>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I will answer my questions by using the raw data used to analyze the chemotypes from different locations across the US and the data set used for the Principal Component Analysis downloaded from Dryad Digital Repository.</a:t>
            </a:r>
            <a:endParaRPr lang="is-IS" b="1" dirty="0">
              <a:ln w="9525">
                <a:solidFill>
                  <a:schemeClr val="tx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361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About the Data</a:t>
            </a:r>
          </a:p>
        </p:txBody>
      </p:sp>
      <p:sp>
        <p:nvSpPr>
          <p:cNvPr id="3" name="Content Placeholder 2"/>
          <p:cNvSpPr>
            <a:spLocks noGrp="1"/>
          </p:cNvSpPr>
          <p:nvPr>
            <p:ph idx="1"/>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The datasets contain cannabinoid information from strains that are sold in Denver, Seattle, Oakland, and Sacramento (provided by Steep Hill Labs). </a:t>
            </a:r>
          </a:p>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The datasets also contain cannabinoid data from The National Institute on Drug Abuse (NIDA). </a:t>
            </a:r>
          </a:p>
          <a:p>
            <a:endPar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418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Anticipated Details</a:t>
            </a:r>
          </a:p>
        </p:txBody>
      </p:sp>
      <p:sp>
        <p:nvSpPr>
          <p:cNvPr id="3" name="Content Placeholder 2"/>
          <p:cNvSpPr>
            <a:spLocks noGrp="1"/>
          </p:cNvSpPr>
          <p:nvPr>
            <p:ph idx="1"/>
          </p:nvPr>
        </p:nvSpPr>
        <p:spPr/>
        <p:txBody>
          <a:bodyPr>
            <a:normAutofit fontScale="92500" lnSpcReduction="10000"/>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The analysis will involve cannabinoid production analyses between various strains of </a:t>
            </a:r>
            <a:r>
              <a:rPr lang="en-US" b="1" i="1" dirty="0">
                <a:ln w="9525">
                  <a:solidFill>
                    <a:schemeClr val="tx1"/>
                  </a:solidFill>
                  <a:prstDash val="solid"/>
                </a:ln>
                <a:solidFill>
                  <a:schemeClr val="bg1"/>
                </a:solidFill>
                <a:effectLst>
                  <a:outerShdw blurRad="12700" dist="38100" dir="2700000" algn="tl" rotWithShape="0">
                    <a:schemeClr val="bg1">
                      <a:lumMod val="50000"/>
                    </a:schemeClr>
                  </a:outerShdw>
                </a:effectLst>
              </a:rPr>
              <a:t>Cannabis</a:t>
            </a:r>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 </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Average percent of cannabinoids</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Median and range for cannabinoids</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The diversity and variability of </a:t>
            </a:r>
            <a:r>
              <a:rPr lang="en-US" b="1" i="1" dirty="0">
                <a:ln w="9525">
                  <a:solidFill>
                    <a:schemeClr val="tx1"/>
                  </a:solidFill>
                  <a:prstDash val="solid"/>
                </a:ln>
                <a:solidFill>
                  <a:schemeClr val="bg1"/>
                </a:solidFill>
                <a:effectLst>
                  <a:outerShdw blurRad="12700" dist="38100" dir="2700000" algn="tl" rotWithShape="0">
                    <a:schemeClr val="bg1">
                      <a:lumMod val="50000"/>
                    </a:schemeClr>
                  </a:outerShdw>
                </a:effectLst>
              </a:rPr>
              <a:t>Cannabis</a:t>
            </a:r>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 samples across sites in relation to THC and CBD</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Principal Component Analysis (PCA)</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Average, median and range of cannabinoids across four location</a:t>
            </a:r>
          </a:p>
          <a:p>
            <a:pPr lvl="1"/>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Potential use of other statistical methods</a:t>
            </a:r>
          </a:p>
          <a:p>
            <a:pPr lvl="1"/>
            <a:endPar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endParaRPr>
          </a:p>
          <a:p>
            <a:endParaRPr lang="en-US" dirty="0"/>
          </a:p>
        </p:txBody>
      </p:sp>
    </p:spTree>
    <p:extLst>
      <p:ext uri="{BB962C8B-B14F-4D97-AF65-F5344CB8AC3E}">
        <p14:creationId xmlns:p14="http://schemas.microsoft.com/office/powerpoint/2010/main" val="359001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Anticipated Results</a:t>
            </a:r>
          </a:p>
        </p:txBody>
      </p:sp>
      <p:sp>
        <p:nvSpPr>
          <p:cNvPr id="3" name="Content Placeholder 2"/>
          <p:cNvSpPr>
            <a:spLocks noGrp="1"/>
          </p:cNvSpPr>
          <p:nvPr>
            <p:ph idx="1"/>
          </p:nvPr>
        </p:nvSpPr>
        <p:spPr/>
        <p:txBody>
          <a:bodyPr/>
          <a:lstStyle/>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I anticipate to find similar results to the original study using different graphical and visualization methods. </a:t>
            </a:r>
          </a:p>
          <a:p>
            <a:r>
              <a:rPr lang="en-US" b="1" dirty="0">
                <a:ln w="9525">
                  <a:solidFill>
                    <a:schemeClr val="tx1"/>
                  </a:solidFill>
                  <a:prstDash val="solid"/>
                </a:ln>
                <a:solidFill>
                  <a:schemeClr val="bg1"/>
                </a:solidFill>
                <a:effectLst>
                  <a:outerShdw blurRad="12700" dist="38100" dir="2700000" algn="tl" rotWithShape="0">
                    <a:schemeClr val="bg1">
                      <a:lumMod val="50000"/>
                    </a:schemeClr>
                  </a:outerShdw>
                </a:effectLst>
              </a:rPr>
              <a:t>I also anticipate to find some interesting information related to the different potencies by city. </a:t>
            </a:r>
            <a:endParaRPr lang="en-US" dirty="0">
              <a:ln w="9525">
                <a:solidFill>
                  <a:schemeClr val="tx1"/>
                </a:solidFill>
                <a:prstDash val="solid"/>
              </a:ln>
              <a:solidFill>
                <a:schemeClr val="bg1"/>
              </a:solidFill>
            </a:endParaRPr>
          </a:p>
        </p:txBody>
      </p:sp>
    </p:spTree>
    <p:extLst>
      <p:ext uri="{BB962C8B-B14F-4D97-AF65-F5344CB8AC3E}">
        <p14:creationId xmlns:p14="http://schemas.microsoft.com/office/powerpoint/2010/main" val="252124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TotalTime>
  <Words>296</Words>
  <Application>Microsoft Office PowerPoint</Application>
  <PresentationFormat>On-screen Show (4:3)</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NIDA Cannabis Does Not Reflect Current Legal Markets</vt:lpstr>
      <vt:lpstr>Motivation and Background</vt:lpstr>
      <vt:lpstr>Approach</vt:lpstr>
      <vt:lpstr>About the Data</vt:lpstr>
      <vt:lpstr>Anticipated Details</vt:lpstr>
      <vt:lpstr>Anticipated Results</vt:lpstr>
    </vt:vector>
  </TitlesOfParts>
  <Company>University of Colorado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Sam Flaxman</dc:creator>
  <cp:lastModifiedBy>Joey Gindi</cp:lastModifiedBy>
  <cp:revision>21</cp:revision>
  <dcterms:created xsi:type="dcterms:W3CDTF">2015-03-02T05:00:33Z</dcterms:created>
  <dcterms:modified xsi:type="dcterms:W3CDTF">2019-04-16T01:08:03Z</dcterms:modified>
</cp:coreProperties>
</file>