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64" r:id="rId6"/>
    <p:sldId id="262" r:id="rId7"/>
    <p:sldId id="259" r:id="rId8"/>
    <p:sldId id="260" r:id="rId9"/>
    <p:sldId id="269" r:id="rId10"/>
    <p:sldId id="263" r:id="rId11"/>
    <p:sldId id="261" r:id="rId12"/>
    <p:sldId id="265" r:id="rId13"/>
    <p:sldId id="268"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90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D27D48A-F693-4EB9-BFA1-8C692A653F2A}" type="datetimeFigureOut">
              <a:rPr lang="en-CA" smtClean="0"/>
              <a:t>2019-11-03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65452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264385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196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185031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81225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114844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98243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281317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33491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75008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27D48A-F693-4EB9-BFA1-8C692A653F2A}" type="datetimeFigureOut">
              <a:rPr lang="en-CA" smtClean="0"/>
              <a:t>2019-11-03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0549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27D48A-F693-4EB9-BFA1-8C692A653F2A}" type="datetimeFigureOut">
              <a:rPr lang="en-CA" smtClean="0"/>
              <a:t>2019-11-03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14372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7D48A-F693-4EB9-BFA1-8C692A653F2A}" type="datetimeFigureOut">
              <a:rPr lang="en-CA" smtClean="0"/>
              <a:t>2019-11-03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26569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7D48A-F693-4EB9-BFA1-8C692A653F2A}" type="datetimeFigureOut">
              <a:rPr lang="en-CA" smtClean="0"/>
              <a:t>2019-11-03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66371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7D48A-F693-4EB9-BFA1-8C692A653F2A}" type="datetimeFigureOut">
              <a:rPr lang="en-CA" smtClean="0"/>
              <a:t>2019-11-03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34875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7D48A-F693-4EB9-BFA1-8C692A653F2A}" type="datetimeFigureOut">
              <a:rPr lang="en-CA" smtClean="0"/>
              <a:t>2019-11-03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16984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D27D48A-F693-4EB9-BFA1-8C692A653F2A}" type="datetimeFigureOut">
              <a:rPr lang="en-CA" smtClean="0"/>
              <a:t>2019-11-03</a:t>
            </a:fld>
            <a:endParaRPr lang="en-C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C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80F9B57-97C1-48FA-BE1A-59D63FB71BE0}" type="slidenum">
              <a:rPr lang="en-CA" smtClean="0"/>
              <a:t>‹#›</a:t>
            </a:fld>
            <a:endParaRPr lang="en-CA"/>
          </a:p>
        </p:txBody>
      </p:sp>
    </p:spTree>
    <p:extLst>
      <p:ext uri="{BB962C8B-B14F-4D97-AF65-F5344CB8AC3E}">
        <p14:creationId xmlns:p14="http://schemas.microsoft.com/office/powerpoint/2010/main" val="3515270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8CA2-8779-4BE4-81B4-142847F1A5A4}"/>
              </a:ext>
            </a:extLst>
          </p:cNvPr>
          <p:cNvSpPr>
            <a:spLocks noGrp="1"/>
          </p:cNvSpPr>
          <p:nvPr>
            <p:ph type="ctrTitle"/>
          </p:nvPr>
        </p:nvSpPr>
        <p:spPr/>
        <p:txBody>
          <a:bodyPr/>
          <a:lstStyle/>
          <a:p>
            <a:r>
              <a:rPr lang="en-CA" dirty="0"/>
              <a:t>Geomagnetic data integration</a:t>
            </a:r>
          </a:p>
        </p:txBody>
      </p:sp>
      <p:sp>
        <p:nvSpPr>
          <p:cNvPr id="3" name="Subtitle 2">
            <a:extLst>
              <a:ext uri="{FF2B5EF4-FFF2-40B4-BE49-F238E27FC236}">
                <a16:creationId xmlns:a16="http://schemas.microsoft.com/office/drawing/2014/main" id="{1F63CDD3-78C2-46C1-87C2-912F5F89C43F}"/>
              </a:ext>
            </a:extLst>
          </p:cNvPr>
          <p:cNvSpPr>
            <a:spLocks noGrp="1"/>
          </p:cNvSpPr>
          <p:nvPr>
            <p:ph type="subTitle" idx="1"/>
          </p:nvPr>
        </p:nvSpPr>
        <p:spPr/>
        <p:txBody>
          <a:bodyPr/>
          <a:lstStyle/>
          <a:p>
            <a:r>
              <a:rPr lang="en-CA" dirty="0"/>
              <a:t>CSA Challenge 2: GO Canada</a:t>
            </a:r>
          </a:p>
          <a:p>
            <a:endParaRPr lang="en-CA" dirty="0"/>
          </a:p>
        </p:txBody>
      </p:sp>
      <p:sp>
        <p:nvSpPr>
          <p:cNvPr id="4" name="TextBox 3">
            <a:extLst>
              <a:ext uri="{FF2B5EF4-FFF2-40B4-BE49-F238E27FC236}">
                <a16:creationId xmlns:a16="http://schemas.microsoft.com/office/drawing/2014/main" id="{30763B5B-C5DC-48C9-9EB5-9B1F7278BEEA}"/>
              </a:ext>
            </a:extLst>
          </p:cNvPr>
          <p:cNvSpPr txBox="1"/>
          <p:nvPr/>
        </p:nvSpPr>
        <p:spPr>
          <a:xfrm>
            <a:off x="10001251" y="6183261"/>
            <a:ext cx="2291530" cy="646331"/>
          </a:xfrm>
          <a:prstGeom prst="rect">
            <a:avLst/>
          </a:prstGeom>
          <a:noFill/>
        </p:spPr>
        <p:txBody>
          <a:bodyPr wrap="square" rtlCol="0">
            <a:spAutoFit/>
          </a:bodyPr>
          <a:lstStyle/>
          <a:p>
            <a:r>
              <a:rPr lang="en-CA" dirty="0"/>
              <a:t>By Team Beans</a:t>
            </a:r>
          </a:p>
          <a:p>
            <a:r>
              <a:rPr lang="en-CA" i="1" dirty="0"/>
              <a:t>Beans: We Eat </a:t>
            </a:r>
            <a:r>
              <a:rPr lang="en-CA" i="1" dirty="0" err="1"/>
              <a:t>Em</a:t>
            </a:r>
            <a:r>
              <a:rPr lang="en-CA" i="1" dirty="0"/>
              <a:t> </a:t>
            </a:r>
          </a:p>
        </p:txBody>
      </p:sp>
    </p:spTree>
    <p:extLst>
      <p:ext uri="{BB962C8B-B14F-4D97-AF65-F5344CB8AC3E}">
        <p14:creationId xmlns:p14="http://schemas.microsoft.com/office/powerpoint/2010/main" val="142147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FE75-B568-4458-9B76-930AE8D9FFAD}"/>
              </a:ext>
            </a:extLst>
          </p:cNvPr>
          <p:cNvSpPr>
            <a:spLocks noGrp="1"/>
          </p:cNvSpPr>
          <p:nvPr>
            <p:ph type="title"/>
          </p:nvPr>
        </p:nvSpPr>
        <p:spPr/>
        <p:txBody>
          <a:bodyPr/>
          <a:lstStyle/>
          <a:p>
            <a:r>
              <a:rPr lang="en-CA" dirty="0"/>
              <a:t>Interface concept </a:t>
            </a:r>
          </a:p>
        </p:txBody>
      </p:sp>
      <p:sp>
        <p:nvSpPr>
          <p:cNvPr id="3" name="Content Placeholder 2">
            <a:extLst>
              <a:ext uri="{FF2B5EF4-FFF2-40B4-BE49-F238E27FC236}">
                <a16:creationId xmlns:a16="http://schemas.microsoft.com/office/drawing/2014/main" id="{3436DC90-37C0-4EC5-9739-043688BDB516}"/>
              </a:ext>
            </a:extLst>
          </p:cNvPr>
          <p:cNvSpPr>
            <a:spLocks noGrp="1"/>
          </p:cNvSpPr>
          <p:nvPr>
            <p:ph idx="1"/>
          </p:nvPr>
        </p:nvSpPr>
        <p:spPr/>
        <p:txBody>
          <a:bodyPr/>
          <a:lstStyle/>
          <a:p>
            <a:r>
              <a:rPr lang="en-CA" dirty="0">
                <a:solidFill>
                  <a:schemeClr val="tx1"/>
                </a:solidFill>
              </a:rPr>
              <a:t>Text files are uploaded to the interface, containing data sets with potential outliers</a:t>
            </a:r>
          </a:p>
          <a:p>
            <a:r>
              <a:rPr lang="en-CA" dirty="0">
                <a:solidFill>
                  <a:schemeClr val="tx1"/>
                </a:solidFill>
              </a:rPr>
              <a:t>These files are ran through our outlier detection algorithm </a:t>
            </a:r>
          </a:p>
          <a:p>
            <a:r>
              <a:rPr lang="en-CA" dirty="0">
                <a:solidFill>
                  <a:schemeClr val="tx1"/>
                </a:solidFill>
              </a:rPr>
              <a:t>The final plot is displayed in the window, and the user receives a prompt to open the csv file containing the results.</a:t>
            </a:r>
          </a:p>
          <a:p>
            <a:r>
              <a:rPr lang="en-CA" dirty="0">
                <a:solidFill>
                  <a:schemeClr val="tx1"/>
                </a:solidFill>
              </a:rPr>
              <a:t>Market opportunities </a:t>
            </a:r>
          </a:p>
        </p:txBody>
      </p:sp>
    </p:spTree>
    <p:extLst>
      <p:ext uri="{BB962C8B-B14F-4D97-AF65-F5344CB8AC3E}">
        <p14:creationId xmlns:p14="http://schemas.microsoft.com/office/powerpoint/2010/main" val="257100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2617-57AC-41ED-BFA6-F27226B72312}"/>
              </a:ext>
            </a:extLst>
          </p:cNvPr>
          <p:cNvSpPr>
            <a:spLocks noGrp="1"/>
          </p:cNvSpPr>
          <p:nvPr>
            <p:ph type="title"/>
          </p:nvPr>
        </p:nvSpPr>
        <p:spPr/>
        <p:txBody>
          <a:bodyPr/>
          <a:lstStyle/>
          <a:p>
            <a:r>
              <a:rPr lang="en-CA" dirty="0"/>
              <a:t>Applications </a:t>
            </a:r>
          </a:p>
        </p:txBody>
      </p:sp>
      <p:sp>
        <p:nvSpPr>
          <p:cNvPr id="3" name="Content Placeholder 2">
            <a:extLst>
              <a:ext uri="{FF2B5EF4-FFF2-40B4-BE49-F238E27FC236}">
                <a16:creationId xmlns:a16="http://schemas.microsoft.com/office/drawing/2014/main" id="{BE73CB81-C19A-46CE-946E-09E2D53FCA21}"/>
              </a:ext>
            </a:extLst>
          </p:cNvPr>
          <p:cNvSpPr>
            <a:spLocks noGrp="1"/>
          </p:cNvSpPr>
          <p:nvPr>
            <p:ph idx="1"/>
          </p:nvPr>
        </p:nvSpPr>
        <p:spPr/>
        <p:txBody>
          <a:bodyPr/>
          <a:lstStyle/>
          <a:p>
            <a:r>
              <a:rPr lang="en-CA" dirty="0">
                <a:solidFill>
                  <a:schemeClr val="tx1"/>
                </a:solidFill>
              </a:rPr>
              <a:t>The algorithm we’ve put together is easily tunable, with more fine tuning the results would improve even more</a:t>
            </a:r>
          </a:p>
          <a:p>
            <a:r>
              <a:rPr lang="en-CA" dirty="0">
                <a:solidFill>
                  <a:schemeClr val="tx1"/>
                </a:solidFill>
              </a:rPr>
              <a:t>It can be used to reliably detect anomalous data in most sets, regardless of the data type or quantity, most notably non-linear and non-stationary data</a:t>
            </a:r>
          </a:p>
          <a:p>
            <a:r>
              <a:rPr lang="en-CA" dirty="0">
                <a:solidFill>
                  <a:schemeClr val="tx1"/>
                </a:solidFill>
              </a:rPr>
              <a:t>The Hilbert-Huang Transform has a lot of potential as an emerging technology in signal processing, which is used by any scientists working with large time-series datasets</a:t>
            </a:r>
          </a:p>
          <a:p>
            <a:r>
              <a:rPr lang="en-CA" dirty="0">
                <a:solidFill>
                  <a:schemeClr val="tx1"/>
                </a:solidFill>
              </a:rPr>
              <a:t>This algorithm won’t change the world, but rather, it will make changing the world easier </a:t>
            </a:r>
          </a:p>
        </p:txBody>
      </p:sp>
    </p:spTree>
    <p:extLst>
      <p:ext uri="{BB962C8B-B14F-4D97-AF65-F5344CB8AC3E}">
        <p14:creationId xmlns:p14="http://schemas.microsoft.com/office/powerpoint/2010/main" val="81812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BB04-6560-43BD-98FB-C185C5095A60}"/>
              </a:ext>
            </a:extLst>
          </p:cNvPr>
          <p:cNvSpPr>
            <a:spLocks noGrp="1"/>
          </p:cNvSpPr>
          <p:nvPr>
            <p:ph type="title"/>
          </p:nvPr>
        </p:nvSpPr>
        <p:spPr/>
        <p:txBody>
          <a:bodyPr/>
          <a:lstStyle/>
          <a:p>
            <a:r>
              <a:rPr lang="en-CA" dirty="0"/>
              <a:t>Thank you for you time !</a:t>
            </a:r>
          </a:p>
        </p:txBody>
      </p:sp>
      <p:pic>
        <p:nvPicPr>
          <p:cNvPr id="6" name="Picture Placeholder 5" descr="A picture containing laser&#10;&#10;Description automatically generated">
            <a:extLst>
              <a:ext uri="{FF2B5EF4-FFF2-40B4-BE49-F238E27FC236}">
                <a16:creationId xmlns:a16="http://schemas.microsoft.com/office/drawing/2014/main" id="{D1B72801-8A6F-41F0-8B54-47BB126A951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4656" r="24656"/>
          <a:stretch>
            <a:fillRect/>
          </a:stretch>
        </p:blipFill>
        <p:spPr/>
      </p:pic>
      <p:sp>
        <p:nvSpPr>
          <p:cNvPr id="4" name="Text Placeholder 3">
            <a:extLst>
              <a:ext uri="{FF2B5EF4-FFF2-40B4-BE49-F238E27FC236}">
                <a16:creationId xmlns:a16="http://schemas.microsoft.com/office/drawing/2014/main" id="{FD30F014-5C13-4D21-A4C1-3E1C63F18AB5}"/>
              </a:ext>
            </a:extLst>
          </p:cNvPr>
          <p:cNvSpPr>
            <a:spLocks noGrp="1"/>
          </p:cNvSpPr>
          <p:nvPr>
            <p:ph type="body" sz="half" idx="2"/>
          </p:nvPr>
        </p:nvSpPr>
        <p:spPr/>
        <p:txBody>
          <a:bodyPr/>
          <a:lstStyle/>
          <a:p>
            <a:r>
              <a:rPr lang="en-CA" dirty="0">
                <a:solidFill>
                  <a:schemeClr val="tx1"/>
                </a:solidFill>
              </a:rPr>
              <a:t>We can now attempt to answer any questions you might have.</a:t>
            </a:r>
          </a:p>
          <a:p>
            <a:endParaRPr lang="en-CA" dirty="0">
              <a:solidFill>
                <a:schemeClr val="tx1"/>
              </a:solidFill>
            </a:endParaRPr>
          </a:p>
          <a:p>
            <a:r>
              <a:rPr lang="en-CA" dirty="0" err="1">
                <a:solidFill>
                  <a:schemeClr val="tx1"/>
                </a:solidFill>
              </a:rPr>
              <a:t>Github</a:t>
            </a:r>
            <a:r>
              <a:rPr lang="en-CA" dirty="0">
                <a:solidFill>
                  <a:schemeClr val="tx1"/>
                </a:solidFill>
              </a:rPr>
              <a:t>: github.com/</a:t>
            </a:r>
            <a:r>
              <a:rPr lang="en-CA" dirty="0" err="1">
                <a:solidFill>
                  <a:schemeClr val="tx1"/>
                </a:solidFill>
              </a:rPr>
              <a:t>mastwood</a:t>
            </a:r>
            <a:r>
              <a:rPr lang="en-CA" dirty="0">
                <a:solidFill>
                  <a:schemeClr val="tx1"/>
                </a:solidFill>
              </a:rPr>
              <a:t>/spaceapps-2019</a:t>
            </a:r>
          </a:p>
        </p:txBody>
      </p:sp>
    </p:spTree>
    <p:extLst>
      <p:ext uri="{BB962C8B-B14F-4D97-AF65-F5344CB8AC3E}">
        <p14:creationId xmlns:p14="http://schemas.microsoft.com/office/powerpoint/2010/main" val="62587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690-CB8B-43D2-8E07-F01056326179}"/>
              </a:ext>
            </a:extLst>
          </p:cNvPr>
          <p:cNvSpPr>
            <a:spLocks noGrp="1"/>
          </p:cNvSpPr>
          <p:nvPr>
            <p:ph type="title"/>
          </p:nvPr>
        </p:nvSpPr>
        <p:spPr/>
        <p:txBody>
          <a:bodyPr/>
          <a:lstStyle/>
          <a:p>
            <a:r>
              <a:rPr lang="en-CA" dirty="0"/>
              <a:t>The Math behind our program (Supplementary Slide)</a:t>
            </a:r>
          </a:p>
        </p:txBody>
      </p:sp>
      <p:sp>
        <p:nvSpPr>
          <p:cNvPr id="14" name="TextBox 13">
            <a:extLst>
              <a:ext uri="{FF2B5EF4-FFF2-40B4-BE49-F238E27FC236}">
                <a16:creationId xmlns:a16="http://schemas.microsoft.com/office/drawing/2014/main" id="{1BA2BB1A-B75A-470D-B979-F904F0E6E67D}"/>
              </a:ext>
            </a:extLst>
          </p:cNvPr>
          <p:cNvSpPr txBox="1"/>
          <p:nvPr/>
        </p:nvSpPr>
        <p:spPr>
          <a:xfrm>
            <a:off x="3520659" y="2372638"/>
            <a:ext cx="2034531" cy="369332"/>
          </a:xfrm>
          <a:prstGeom prst="rect">
            <a:avLst/>
          </a:prstGeom>
          <a:noFill/>
        </p:spPr>
        <p:txBody>
          <a:bodyPr wrap="none" rtlCol="0">
            <a:spAutoFit/>
          </a:bodyPr>
          <a:lstStyle/>
          <a:p>
            <a:r>
              <a:rPr lang="en-CA" dirty="0"/>
              <a:t>Second IMF of</a:t>
            </a:r>
            <a:r>
              <a:rPr lang="el-GR" dirty="0"/>
              <a:t> Ω</a:t>
            </a:r>
            <a:endParaRPr lang="en-CA" dirty="0"/>
          </a:p>
        </p:txBody>
      </p:sp>
      <p:sp>
        <p:nvSpPr>
          <p:cNvPr id="15" name="TextBox 14">
            <a:extLst>
              <a:ext uri="{FF2B5EF4-FFF2-40B4-BE49-F238E27FC236}">
                <a16:creationId xmlns:a16="http://schemas.microsoft.com/office/drawing/2014/main" id="{D572E459-6DE0-4BD7-96A5-8E8EB561BCCC}"/>
              </a:ext>
            </a:extLst>
          </p:cNvPr>
          <p:cNvSpPr txBox="1"/>
          <p:nvPr/>
        </p:nvSpPr>
        <p:spPr>
          <a:xfrm>
            <a:off x="7323755" y="2501654"/>
            <a:ext cx="1050288" cy="369332"/>
          </a:xfrm>
          <a:prstGeom prst="rect">
            <a:avLst/>
          </a:prstGeom>
          <a:noFill/>
        </p:spPr>
        <p:txBody>
          <a:bodyPr wrap="none" rtlCol="0">
            <a:spAutoFit/>
          </a:bodyPr>
          <a:lstStyle/>
          <a:p>
            <a:r>
              <a:rPr lang="en-CA" dirty="0"/>
              <a:t>FFT of</a:t>
            </a:r>
            <a:r>
              <a:rPr lang="el-GR" dirty="0"/>
              <a:t> Ω</a:t>
            </a:r>
            <a:endParaRPr lang="en-CA" dirty="0"/>
          </a:p>
        </p:txBody>
      </p:sp>
      <p:pic>
        <p:nvPicPr>
          <p:cNvPr id="4" name="Picture 3" descr="A close up of a logo&#10;&#10;Description automatically generated">
            <a:extLst>
              <a:ext uri="{FF2B5EF4-FFF2-40B4-BE49-F238E27FC236}">
                <a16:creationId xmlns:a16="http://schemas.microsoft.com/office/drawing/2014/main" id="{95AE7E68-23F1-481A-B648-ABA5EF8B3510}"/>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94951" y="2686320"/>
            <a:ext cx="11350305" cy="1195380"/>
          </a:xfrm>
          <a:prstGeom prst="rect">
            <a:avLst/>
          </a:prstGeom>
          <a:noFill/>
        </p:spPr>
      </p:pic>
    </p:spTree>
    <p:extLst>
      <p:ext uri="{BB962C8B-B14F-4D97-AF65-F5344CB8AC3E}">
        <p14:creationId xmlns:p14="http://schemas.microsoft.com/office/powerpoint/2010/main" val="1217580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690-CB8B-43D2-8E07-F01056326179}"/>
              </a:ext>
            </a:extLst>
          </p:cNvPr>
          <p:cNvSpPr>
            <a:spLocks noGrp="1"/>
          </p:cNvSpPr>
          <p:nvPr>
            <p:ph type="title"/>
          </p:nvPr>
        </p:nvSpPr>
        <p:spPr/>
        <p:txBody>
          <a:bodyPr/>
          <a:lstStyle/>
          <a:p>
            <a:r>
              <a:rPr lang="en-CA" dirty="0"/>
              <a:t>Packages Used in Python</a:t>
            </a:r>
          </a:p>
        </p:txBody>
      </p:sp>
      <p:sp>
        <p:nvSpPr>
          <p:cNvPr id="3" name="Content Placeholder 2">
            <a:extLst>
              <a:ext uri="{FF2B5EF4-FFF2-40B4-BE49-F238E27FC236}">
                <a16:creationId xmlns:a16="http://schemas.microsoft.com/office/drawing/2014/main" id="{20368613-EDFC-4DCD-B779-FDA3069957B0}"/>
              </a:ext>
            </a:extLst>
          </p:cNvPr>
          <p:cNvSpPr>
            <a:spLocks noGrp="1"/>
          </p:cNvSpPr>
          <p:nvPr>
            <p:ph idx="1"/>
          </p:nvPr>
        </p:nvSpPr>
        <p:spPr/>
        <p:txBody>
          <a:bodyPr/>
          <a:lstStyle/>
          <a:p>
            <a:r>
              <a:rPr lang="en-CA" dirty="0">
                <a:solidFill>
                  <a:schemeClr val="tx1"/>
                </a:solidFill>
              </a:rPr>
              <a:t>Hilbert-Huang Transform: </a:t>
            </a:r>
            <a:r>
              <a:rPr lang="en-CA" dirty="0" err="1">
                <a:solidFill>
                  <a:schemeClr val="tx1"/>
                </a:solidFill>
              </a:rPr>
              <a:t>PyHHT</a:t>
            </a:r>
            <a:endParaRPr lang="en-CA" dirty="0">
              <a:solidFill>
                <a:schemeClr val="tx1"/>
              </a:solidFill>
            </a:endParaRPr>
          </a:p>
          <a:p>
            <a:r>
              <a:rPr lang="en-CA" dirty="0">
                <a:solidFill>
                  <a:schemeClr val="tx1"/>
                </a:solidFill>
              </a:rPr>
              <a:t>Short-time Fourier Transform: SciPy</a:t>
            </a:r>
          </a:p>
          <a:p>
            <a:r>
              <a:rPr lang="en-CA" dirty="0">
                <a:solidFill>
                  <a:schemeClr val="tx1"/>
                </a:solidFill>
              </a:rPr>
              <a:t>Other: NumPy, </a:t>
            </a:r>
            <a:r>
              <a:rPr lang="en-CA" dirty="0" err="1">
                <a:solidFill>
                  <a:schemeClr val="tx1"/>
                </a:solidFill>
              </a:rPr>
              <a:t>MatPlotLib</a:t>
            </a:r>
            <a:r>
              <a:rPr lang="en-CA" dirty="0">
                <a:solidFill>
                  <a:schemeClr val="tx1"/>
                </a:solidFill>
              </a:rPr>
              <a:t>, </a:t>
            </a:r>
            <a:r>
              <a:rPr lang="en-CA" dirty="0" err="1">
                <a:solidFill>
                  <a:schemeClr val="tx1"/>
                </a:solidFill>
              </a:rPr>
              <a:t>TkInter</a:t>
            </a:r>
            <a:r>
              <a:rPr lang="en-CA" dirty="0">
                <a:solidFill>
                  <a:schemeClr val="tx1"/>
                </a:solidFill>
              </a:rPr>
              <a:t>, Progress</a:t>
            </a:r>
          </a:p>
        </p:txBody>
      </p:sp>
    </p:spTree>
    <p:extLst>
      <p:ext uri="{BB962C8B-B14F-4D97-AF65-F5344CB8AC3E}">
        <p14:creationId xmlns:p14="http://schemas.microsoft.com/office/powerpoint/2010/main" val="88088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F2923-7F6D-4768-BB6D-6AC8DB50665B}"/>
              </a:ext>
            </a:extLst>
          </p:cNvPr>
          <p:cNvSpPr>
            <a:spLocks noGrp="1"/>
          </p:cNvSpPr>
          <p:nvPr>
            <p:ph type="title"/>
          </p:nvPr>
        </p:nvSpPr>
        <p:spPr>
          <a:xfrm>
            <a:off x="684212" y="685799"/>
            <a:ext cx="3747111" cy="4892040"/>
          </a:xfrm>
        </p:spPr>
        <p:txBody>
          <a:bodyPr>
            <a:normAutofit/>
          </a:bodyPr>
          <a:lstStyle/>
          <a:p>
            <a:pPr algn="r"/>
            <a:r>
              <a:rPr lang="en-CA" sz="3600" dirty="0"/>
              <a:t>About Us </a:t>
            </a:r>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305071-063E-49D5-8D75-C225A92C56F3}"/>
              </a:ext>
            </a:extLst>
          </p:cNvPr>
          <p:cNvSpPr>
            <a:spLocks noGrp="1"/>
          </p:cNvSpPr>
          <p:nvPr>
            <p:ph idx="1"/>
          </p:nvPr>
        </p:nvSpPr>
        <p:spPr>
          <a:xfrm>
            <a:off x="4979962" y="685799"/>
            <a:ext cx="6288260" cy="4892040"/>
          </a:xfrm>
        </p:spPr>
        <p:txBody>
          <a:bodyPr>
            <a:normAutofit/>
          </a:bodyPr>
          <a:lstStyle/>
          <a:p>
            <a:r>
              <a:rPr lang="en-CA" sz="2000" dirty="0">
                <a:solidFill>
                  <a:schemeClr val="tx1"/>
                </a:solidFill>
              </a:rPr>
              <a:t>We are a group of Waterloo students who saw an opportunity to use the knowledge we’ve accrued through our studies in tandem with existing professional techniques to modernize and advance the management and integration of geomagnetic data. </a:t>
            </a:r>
          </a:p>
        </p:txBody>
      </p:sp>
    </p:spTree>
    <p:extLst>
      <p:ext uri="{BB962C8B-B14F-4D97-AF65-F5344CB8AC3E}">
        <p14:creationId xmlns:p14="http://schemas.microsoft.com/office/powerpoint/2010/main" val="209763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D868-0F5B-48C5-AE3C-5DECE2D639AA}"/>
              </a:ext>
            </a:extLst>
          </p:cNvPr>
          <p:cNvSpPr>
            <a:spLocks noGrp="1"/>
          </p:cNvSpPr>
          <p:nvPr>
            <p:ph type="title"/>
          </p:nvPr>
        </p:nvSpPr>
        <p:spPr/>
        <p:txBody>
          <a:bodyPr/>
          <a:lstStyle/>
          <a:p>
            <a:r>
              <a:rPr lang="en-CA" dirty="0"/>
              <a:t>The challenge </a:t>
            </a:r>
          </a:p>
        </p:txBody>
      </p:sp>
      <p:sp>
        <p:nvSpPr>
          <p:cNvPr id="3" name="Content Placeholder 2">
            <a:extLst>
              <a:ext uri="{FF2B5EF4-FFF2-40B4-BE49-F238E27FC236}">
                <a16:creationId xmlns:a16="http://schemas.microsoft.com/office/drawing/2014/main" id="{DD77562A-7031-4624-A6ED-A6F822C07FBD}"/>
              </a:ext>
            </a:extLst>
          </p:cNvPr>
          <p:cNvSpPr>
            <a:spLocks noGrp="1"/>
          </p:cNvSpPr>
          <p:nvPr>
            <p:ph idx="1"/>
          </p:nvPr>
        </p:nvSpPr>
        <p:spPr/>
        <p:txBody>
          <a:bodyPr/>
          <a:lstStyle/>
          <a:p>
            <a:r>
              <a:rPr lang="en-CA" dirty="0">
                <a:solidFill>
                  <a:schemeClr val="tx1"/>
                </a:solidFill>
              </a:rPr>
              <a:t>The Canadian Space Agency (CSA) fronted the challenge of  identifying outliers in geomagnetic measurements made all across the country by magnetometers </a:t>
            </a:r>
          </a:p>
          <a:p>
            <a:r>
              <a:rPr lang="en-CA" dirty="0">
                <a:solidFill>
                  <a:schemeClr val="tx1"/>
                </a:solidFill>
              </a:rPr>
              <a:t>Magnetic measurements are impacted by external phenomena, be it human intervention or astral anomalies </a:t>
            </a:r>
          </a:p>
          <a:p>
            <a:r>
              <a:rPr lang="en-CA" dirty="0">
                <a:solidFill>
                  <a:schemeClr val="tx1"/>
                </a:solidFill>
              </a:rPr>
              <a:t>A system is needed to classify non-geomagnetic data, so that it doesn’t interfere with said data’s accuracy</a:t>
            </a:r>
          </a:p>
        </p:txBody>
      </p:sp>
    </p:spTree>
    <p:extLst>
      <p:ext uri="{BB962C8B-B14F-4D97-AF65-F5344CB8AC3E}">
        <p14:creationId xmlns:p14="http://schemas.microsoft.com/office/powerpoint/2010/main" val="249260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992C-CD15-4151-A982-819D7182BF9F}"/>
              </a:ext>
            </a:extLst>
          </p:cNvPr>
          <p:cNvSpPr>
            <a:spLocks noGrp="1"/>
          </p:cNvSpPr>
          <p:nvPr>
            <p:ph type="title"/>
          </p:nvPr>
        </p:nvSpPr>
        <p:spPr>
          <a:xfrm>
            <a:off x="742883" y="4775746"/>
            <a:ext cx="8534400" cy="1507067"/>
          </a:xfrm>
        </p:spPr>
        <p:txBody>
          <a:bodyPr/>
          <a:lstStyle/>
          <a:p>
            <a:r>
              <a:rPr lang="en-CA" dirty="0"/>
              <a:t>Geomagnetic data </a:t>
            </a:r>
          </a:p>
        </p:txBody>
      </p:sp>
      <p:pic>
        <p:nvPicPr>
          <p:cNvPr id="7" name="Content Placeholder 6" descr="A close up of a map&#10;&#10;Description automatically generated">
            <a:extLst>
              <a:ext uri="{FF2B5EF4-FFF2-40B4-BE49-F238E27FC236}">
                <a16:creationId xmlns:a16="http://schemas.microsoft.com/office/drawing/2014/main" id="{2A716D72-ABF1-4A31-BC43-B4CB3B2621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883" y="856227"/>
            <a:ext cx="5718787" cy="4101834"/>
          </a:xfrm>
        </p:spPr>
      </p:pic>
      <p:sp>
        <p:nvSpPr>
          <p:cNvPr id="9" name="TextBox 8">
            <a:extLst>
              <a:ext uri="{FF2B5EF4-FFF2-40B4-BE49-F238E27FC236}">
                <a16:creationId xmlns:a16="http://schemas.microsoft.com/office/drawing/2014/main" id="{E071D15F-AF32-4A2F-AAD4-B2C025A9BA76}"/>
              </a:ext>
            </a:extLst>
          </p:cNvPr>
          <p:cNvSpPr txBox="1"/>
          <p:nvPr/>
        </p:nvSpPr>
        <p:spPr>
          <a:xfrm>
            <a:off x="6821129" y="575187"/>
            <a:ext cx="4417142" cy="5909310"/>
          </a:xfrm>
          <a:prstGeom prst="rect">
            <a:avLst/>
          </a:prstGeom>
          <a:noFill/>
        </p:spPr>
        <p:txBody>
          <a:bodyPr wrap="square" rtlCol="0">
            <a:spAutoFit/>
          </a:bodyPr>
          <a:lstStyle/>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Geomagnetic data is measured in remote locations across Canada</a:t>
            </a:r>
          </a:p>
          <a:p>
            <a:endParaRPr lang="en-CA" dirty="0"/>
          </a:p>
          <a:p>
            <a:pPr marL="285750" indent="-285750">
              <a:buFont typeface="Arial" panose="020B0604020202020204" pitchFamily="34" charset="0"/>
              <a:buChar char="•"/>
            </a:pPr>
            <a:r>
              <a:rPr lang="en-CA" dirty="0"/>
              <a:t>The goal of these devices is to detect solar storms and anomalies</a:t>
            </a:r>
          </a:p>
          <a:p>
            <a:endParaRPr lang="en-CA" dirty="0"/>
          </a:p>
          <a:p>
            <a:pPr marL="285750" indent="-285750">
              <a:buFont typeface="Arial" panose="020B0604020202020204" pitchFamily="34" charset="0"/>
              <a:buChar char="•"/>
            </a:pPr>
            <a:r>
              <a:rPr lang="en-CA" dirty="0"/>
              <a:t>These anomalies can destroy powerlines and interfere with data transfer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In 2003, there was a nation wide power outage caused solely by solar fluctuations </a:t>
            </a:r>
          </a:p>
          <a:p>
            <a:endParaRPr lang="en-CA" dirty="0"/>
          </a:p>
          <a:p>
            <a:pPr marL="285750" indent="-285750">
              <a:buFont typeface="Arial" panose="020B0604020202020204" pitchFamily="34" charset="0"/>
              <a:buChar char="•"/>
            </a:pPr>
            <a:endParaRPr lang="en-CA" dirty="0"/>
          </a:p>
          <a:p>
            <a:endParaRPr lang="en-CA" dirty="0"/>
          </a:p>
          <a:p>
            <a:r>
              <a:rPr lang="en-CA" dirty="0"/>
              <a:t>   </a:t>
            </a:r>
          </a:p>
        </p:txBody>
      </p:sp>
    </p:spTree>
    <p:extLst>
      <p:ext uri="{BB962C8B-B14F-4D97-AF65-F5344CB8AC3E}">
        <p14:creationId xmlns:p14="http://schemas.microsoft.com/office/powerpoint/2010/main" val="176610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5439-AFCE-41B4-ACB6-FBDE09CFF796}"/>
              </a:ext>
            </a:extLst>
          </p:cNvPr>
          <p:cNvSpPr>
            <a:spLocks noGrp="1"/>
          </p:cNvSpPr>
          <p:nvPr>
            <p:ph type="ctrTitle"/>
          </p:nvPr>
        </p:nvSpPr>
        <p:spPr/>
        <p:txBody>
          <a:bodyPr/>
          <a:lstStyle/>
          <a:p>
            <a:r>
              <a:rPr lang="en-CA" dirty="0"/>
              <a:t>The solution</a:t>
            </a:r>
          </a:p>
        </p:txBody>
      </p:sp>
    </p:spTree>
    <p:extLst>
      <p:ext uri="{BB962C8B-B14F-4D97-AF65-F5344CB8AC3E}">
        <p14:creationId xmlns:p14="http://schemas.microsoft.com/office/powerpoint/2010/main" val="65474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6E41-CA9D-4BD5-A115-B31AAABB4FEE}"/>
              </a:ext>
            </a:extLst>
          </p:cNvPr>
          <p:cNvSpPr>
            <a:spLocks noGrp="1"/>
          </p:cNvSpPr>
          <p:nvPr>
            <p:ph type="title"/>
          </p:nvPr>
        </p:nvSpPr>
        <p:spPr>
          <a:xfrm>
            <a:off x="392665" y="4386879"/>
            <a:ext cx="8534400" cy="1507067"/>
          </a:xfrm>
        </p:spPr>
        <p:txBody>
          <a:bodyPr/>
          <a:lstStyle/>
          <a:p>
            <a:r>
              <a:rPr lang="en-CA" dirty="0"/>
              <a:t>Hilbert-</a:t>
            </a:r>
            <a:r>
              <a:rPr lang="en-CA" dirty="0" err="1"/>
              <a:t>huang</a:t>
            </a:r>
            <a:r>
              <a:rPr lang="en-CA" dirty="0"/>
              <a:t> transform</a:t>
            </a:r>
          </a:p>
        </p:txBody>
      </p:sp>
      <p:sp>
        <p:nvSpPr>
          <p:cNvPr id="3" name="Content Placeholder 2">
            <a:extLst>
              <a:ext uri="{FF2B5EF4-FFF2-40B4-BE49-F238E27FC236}">
                <a16:creationId xmlns:a16="http://schemas.microsoft.com/office/drawing/2014/main" id="{A07A25D5-23AC-400D-A010-9B9A255ABC03}"/>
              </a:ext>
            </a:extLst>
          </p:cNvPr>
          <p:cNvSpPr>
            <a:spLocks noGrp="1"/>
          </p:cNvSpPr>
          <p:nvPr>
            <p:ph idx="1"/>
          </p:nvPr>
        </p:nvSpPr>
        <p:spPr>
          <a:xfrm>
            <a:off x="198077" y="346198"/>
            <a:ext cx="5550623" cy="4292063"/>
          </a:xfrm>
        </p:spPr>
        <p:txBody>
          <a:bodyPr>
            <a:normAutofit/>
          </a:bodyPr>
          <a:lstStyle/>
          <a:p>
            <a:r>
              <a:rPr lang="en-CA" sz="1800" dirty="0">
                <a:solidFill>
                  <a:schemeClr val="tx1"/>
                </a:solidFill>
              </a:rPr>
              <a:t>The Hilbert-Huang Transform is an emerging technology in Signal Processing, which decomposes datasets into bite-sized signals which encapsulate information about the time-varying behaviour of the data (phase and frequency)</a:t>
            </a:r>
          </a:p>
          <a:p>
            <a:r>
              <a:rPr lang="en-CA" sz="1800" dirty="0">
                <a:solidFill>
                  <a:schemeClr val="tx1"/>
                </a:solidFill>
              </a:rPr>
              <a:t>Used to filter out noise in our dataset so that we can compare locations of peaks and valleys in our dataset through cross-correlation</a:t>
            </a:r>
          </a:p>
        </p:txBody>
      </p:sp>
      <p:sp>
        <p:nvSpPr>
          <p:cNvPr id="17" name="TextBox 16">
            <a:extLst>
              <a:ext uri="{FF2B5EF4-FFF2-40B4-BE49-F238E27FC236}">
                <a16:creationId xmlns:a16="http://schemas.microsoft.com/office/drawing/2014/main" id="{F298DA6A-5F12-49E6-A773-0F5A57E42FC7}"/>
              </a:ext>
            </a:extLst>
          </p:cNvPr>
          <p:cNvSpPr txBox="1"/>
          <p:nvPr/>
        </p:nvSpPr>
        <p:spPr>
          <a:xfrm>
            <a:off x="7989038" y="5709280"/>
            <a:ext cx="3076483" cy="369332"/>
          </a:xfrm>
          <a:prstGeom prst="rect">
            <a:avLst/>
          </a:prstGeom>
          <a:noFill/>
        </p:spPr>
        <p:txBody>
          <a:bodyPr wrap="none" rtlCol="0">
            <a:spAutoFit/>
          </a:bodyPr>
          <a:lstStyle/>
          <a:p>
            <a:r>
              <a:rPr lang="en-CA" dirty="0"/>
              <a:t>“Intrinsic Mode Functions”</a:t>
            </a:r>
          </a:p>
        </p:txBody>
      </p:sp>
      <p:pic>
        <p:nvPicPr>
          <p:cNvPr id="5" name="Picture 4">
            <a:extLst>
              <a:ext uri="{FF2B5EF4-FFF2-40B4-BE49-F238E27FC236}">
                <a16:creationId xmlns:a16="http://schemas.microsoft.com/office/drawing/2014/main" id="{D5BFF77C-86ED-4AAE-8746-03CCDEF64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301" y="184595"/>
            <a:ext cx="5550622" cy="3776870"/>
          </a:xfrm>
          <a:prstGeom prst="rect">
            <a:avLst/>
          </a:prstGeom>
        </p:spPr>
      </p:pic>
    </p:spTree>
    <p:extLst>
      <p:ext uri="{BB962C8B-B14F-4D97-AF65-F5344CB8AC3E}">
        <p14:creationId xmlns:p14="http://schemas.microsoft.com/office/powerpoint/2010/main" val="94595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D9DF-7E58-49C0-AB15-21AF4761772C}"/>
              </a:ext>
            </a:extLst>
          </p:cNvPr>
          <p:cNvSpPr>
            <a:spLocks noGrp="1"/>
          </p:cNvSpPr>
          <p:nvPr>
            <p:ph type="title"/>
          </p:nvPr>
        </p:nvSpPr>
        <p:spPr/>
        <p:txBody>
          <a:bodyPr/>
          <a:lstStyle/>
          <a:p>
            <a:r>
              <a:rPr lang="en-CA" dirty="0"/>
              <a:t>Outlier detection algorithm </a:t>
            </a:r>
          </a:p>
        </p:txBody>
      </p:sp>
      <p:sp>
        <p:nvSpPr>
          <p:cNvPr id="3" name="Content Placeholder 2">
            <a:extLst>
              <a:ext uri="{FF2B5EF4-FFF2-40B4-BE49-F238E27FC236}">
                <a16:creationId xmlns:a16="http://schemas.microsoft.com/office/drawing/2014/main" id="{047210DD-D07D-4C7E-8071-3EBB89126E81}"/>
              </a:ext>
            </a:extLst>
          </p:cNvPr>
          <p:cNvSpPr>
            <a:spLocks noGrp="1"/>
          </p:cNvSpPr>
          <p:nvPr>
            <p:ph idx="1"/>
          </p:nvPr>
        </p:nvSpPr>
        <p:spPr/>
        <p:txBody>
          <a:bodyPr>
            <a:normAutofit fontScale="92500"/>
          </a:bodyPr>
          <a:lstStyle/>
          <a:p>
            <a:pPr marL="0" indent="0">
              <a:buNone/>
            </a:pPr>
            <a:r>
              <a:rPr lang="en-CA" dirty="0">
                <a:solidFill>
                  <a:schemeClr val="tx1"/>
                </a:solidFill>
              </a:rPr>
              <a:t>Big picture: the algorithm scores pairs (HH-DD, Location) based on whether other locations experience a similar disturbance at the same time. This lets us track down local (rather than global) interferences such as storms, power outages, and other technical difficulties.</a:t>
            </a:r>
          </a:p>
          <a:p>
            <a:pPr marL="0" indent="0">
              <a:buNone/>
            </a:pPr>
            <a:r>
              <a:rPr lang="en-CA" dirty="0">
                <a:solidFill>
                  <a:schemeClr val="tx1"/>
                </a:solidFill>
              </a:rPr>
              <a:t>Factors in the scoring method:</a:t>
            </a:r>
          </a:p>
          <a:p>
            <a:r>
              <a:rPr lang="en-CA" dirty="0">
                <a:solidFill>
                  <a:schemeClr val="tx1"/>
                </a:solidFill>
              </a:rPr>
              <a:t>Correlation function between the two signals (Filtered by a HHT)</a:t>
            </a:r>
          </a:p>
          <a:p>
            <a:r>
              <a:rPr lang="en-CA" dirty="0">
                <a:solidFill>
                  <a:schemeClr val="tx1"/>
                </a:solidFill>
              </a:rPr>
              <a:t>Maximum-norm between the moving (STFT) Fourier transform of two signals</a:t>
            </a:r>
          </a:p>
          <a:p>
            <a:r>
              <a:rPr lang="en-CA" dirty="0">
                <a:solidFill>
                  <a:schemeClr val="tx1"/>
                </a:solidFill>
              </a:rPr>
              <a:t>Physical distance (along Earth’s surface) between points at which signal is measured</a:t>
            </a:r>
          </a:p>
        </p:txBody>
      </p:sp>
    </p:spTree>
    <p:extLst>
      <p:ext uri="{BB962C8B-B14F-4D97-AF65-F5344CB8AC3E}">
        <p14:creationId xmlns:p14="http://schemas.microsoft.com/office/powerpoint/2010/main" val="323663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8" name="Group 3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 name="Straight Connector 4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4101CA50-26A4-4538-BC13-F14051F33C57}"/>
              </a:ext>
            </a:extLst>
          </p:cNvPr>
          <p:cNvSpPr>
            <a:spLocks noGrp="1"/>
          </p:cNvSpPr>
          <p:nvPr>
            <p:ph type="title"/>
          </p:nvPr>
        </p:nvSpPr>
        <p:spPr>
          <a:xfrm>
            <a:off x="653440" y="270752"/>
            <a:ext cx="8534400" cy="1507067"/>
          </a:xfrm>
        </p:spPr>
        <p:txBody>
          <a:bodyPr vert="horz" lIns="91440" tIns="45720" rIns="91440" bIns="45720" rtlCol="0" anchor="ctr">
            <a:normAutofit/>
          </a:bodyPr>
          <a:lstStyle/>
          <a:p>
            <a:r>
              <a:rPr lang="en-US" sz="3600" kern="1200" cap="all" dirty="0">
                <a:ln w="3175" cmpd="sng">
                  <a:noFill/>
                </a:ln>
                <a:solidFill>
                  <a:schemeClr val="tx1"/>
                </a:solidFill>
                <a:effectLst/>
                <a:latin typeface="+mj-lt"/>
                <a:ea typeface="+mj-ea"/>
                <a:cs typeface="+mj-cs"/>
              </a:rPr>
              <a:t>The results </a:t>
            </a:r>
          </a:p>
        </p:txBody>
      </p:sp>
      <p:pic>
        <p:nvPicPr>
          <p:cNvPr id="5" name="Picture 4" descr="A picture containing clock, light&#10;&#10;Description automatically generated">
            <a:extLst>
              <a:ext uri="{FF2B5EF4-FFF2-40B4-BE49-F238E27FC236}">
                <a16:creationId xmlns:a16="http://schemas.microsoft.com/office/drawing/2014/main" id="{7226C0DA-2749-492A-AC58-F271815A9460}"/>
              </a:ext>
            </a:extLst>
          </p:cNvPr>
          <p:cNvPicPr>
            <a:picLocks noChangeAspect="1"/>
          </p:cNvPicPr>
          <p:nvPr/>
        </p:nvPicPr>
        <p:blipFill rotWithShape="1">
          <a:blip r:embed="rId2">
            <a:extLst>
              <a:ext uri="{28A0092B-C50C-407E-A947-70E740481C1C}">
                <a14:useLocalDpi xmlns:a14="http://schemas.microsoft.com/office/drawing/2010/main" val="0"/>
              </a:ext>
            </a:extLst>
          </a:blip>
          <a:srcRect l="30000" t="10806" r="28510" b="7533"/>
          <a:stretch/>
        </p:blipFill>
        <p:spPr>
          <a:xfrm>
            <a:off x="5622579" y="736420"/>
            <a:ext cx="5058385" cy="5097294"/>
          </a:xfrm>
          <a:prstGeom prst="rect">
            <a:avLst/>
          </a:prstGeom>
        </p:spPr>
      </p:pic>
      <p:sp>
        <p:nvSpPr>
          <p:cNvPr id="13" name="Content Placeholder 2">
            <a:extLst>
              <a:ext uri="{FF2B5EF4-FFF2-40B4-BE49-F238E27FC236}">
                <a16:creationId xmlns:a16="http://schemas.microsoft.com/office/drawing/2014/main" id="{6997985F-C054-4BEC-AB10-1185848AA49F}"/>
              </a:ext>
            </a:extLst>
          </p:cNvPr>
          <p:cNvSpPr txBox="1">
            <a:spLocks/>
          </p:cNvSpPr>
          <p:nvPr/>
        </p:nvSpPr>
        <p:spPr>
          <a:xfrm>
            <a:off x="672568" y="1566333"/>
            <a:ext cx="4075601" cy="2309812"/>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vert="horz" lIns="91440" tIns="45720" rIns="91440" bIns="45720" rtlCol="0" anchor="t">
            <a:normAutofit fontScale="92500"/>
          </a:bodyPr>
          <a:lstStyle>
            <a:lvl1pPr marL="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9pPr>
          </a:lstStyle>
          <a:p>
            <a:pPr marL="285750" indent="-285750" algn="l">
              <a:buFont typeface="Arial" panose="020B0604020202020204" pitchFamily="34" charset="0"/>
              <a:buChar char="•"/>
            </a:pPr>
            <a:r>
              <a:rPr lang="en-CA" dirty="0">
                <a:solidFill>
                  <a:schemeClr val="tx1"/>
                </a:solidFill>
              </a:rPr>
              <a:t>Outlying points in dataset1.txt are shown in yellow. Due to algorithmic limitations, exact time values are not picked out – one may view this as telling you how statistically confident you are in the magnetic field values being correct. The script outputs these values in a csv file.</a:t>
            </a:r>
          </a:p>
        </p:txBody>
      </p:sp>
      <p:sp>
        <p:nvSpPr>
          <p:cNvPr id="6" name="TextBox 5">
            <a:extLst>
              <a:ext uri="{FF2B5EF4-FFF2-40B4-BE49-F238E27FC236}">
                <a16:creationId xmlns:a16="http://schemas.microsoft.com/office/drawing/2014/main" id="{0BA4B236-EA1D-411F-93B4-DD4D68AE19A3}"/>
              </a:ext>
            </a:extLst>
          </p:cNvPr>
          <p:cNvSpPr txBox="1"/>
          <p:nvPr/>
        </p:nvSpPr>
        <p:spPr>
          <a:xfrm>
            <a:off x="7699107" y="5833714"/>
            <a:ext cx="1430374" cy="369332"/>
          </a:xfrm>
          <a:prstGeom prst="rect">
            <a:avLst/>
          </a:prstGeom>
          <a:noFill/>
        </p:spPr>
        <p:txBody>
          <a:bodyPr wrap="square" rtlCol="0">
            <a:spAutoFit/>
          </a:bodyPr>
          <a:lstStyle/>
          <a:p>
            <a:r>
              <a:rPr lang="en-CA" dirty="0"/>
              <a:t>Time (hr)</a:t>
            </a:r>
          </a:p>
        </p:txBody>
      </p:sp>
      <p:sp>
        <p:nvSpPr>
          <p:cNvPr id="15" name="TextBox 14">
            <a:extLst>
              <a:ext uri="{FF2B5EF4-FFF2-40B4-BE49-F238E27FC236}">
                <a16:creationId xmlns:a16="http://schemas.microsoft.com/office/drawing/2014/main" id="{4E21FAEF-4356-4E61-BB20-AEA22C572EB0}"/>
              </a:ext>
            </a:extLst>
          </p:cNvPr>
          <p:cNvSpPr txBox="1"/>
          <p:nvPr/>
        </p:nvSpPr>
        <p:spPr>
          <a:xfrm rot="16200000">
            <a:off x="4302352" y="2967635"/>
            <a:ext cx="2162064" cy="369332"/>
          </a:xfrm>
          <a:prstGeom prst="rect">
            <a:avLst/>
          </a:prstGeom>
          <a:noFill/>
        </p:spPr>
        <p:txBody>
          <a:bodyPr wrap="square" rtlCol="0">
            <a:spAutoFit/>
          </a:bodyPr>
          <a:lstStyle/>
          <a:p>
            <a:r>
              <a:rPr lang="en-CA" dirty="0"/>
              <a:t>Column Number</a:t>
            </a:r>
          </a:p>
        </p:txBody>
      </p:sp>
    </p:spTree>
    <p:extLst>
      <p:ext uri="{BB962C8B-B14F-4D97-AF65-F5344CB8AC3E}">
        <p14:creationId xmlns:p14="http://schemas.microsoft.com/office/powerpoint/2010/main" val="87274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8" name="Group 3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 name="Straight Connector 4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TextBox 14">
            <a:extLst>
              <a:ext uri="{FF2B5EF4-FFF2-40B4-BE49-F238E27FC236}">
                <a16:creationId xmlns:a16="http://schemas.microsoft.com/office/drawing/2014/main" id="{4E21FAEF-4356-4E61-BB20-AEA22C572EB0}"/>
              </a:ext>
            </a:extLst>
          </p:cNvPr>
          <p:cNvSpPr txBox="1"/>
          <p:nvPr/>
        </p:nvSpPr>
        <p:spPr>
          <a:xfrm rot="16200000">
            <a:off x="5163619" y="2863213"/>
            <a:ext cx="2162064" cy="369332"/>
          </a:xfrm>
          <a:prstGeom prst="rect">
            <a:avLst/>
          </a:prstGeom>
          <a:noFill/>
        </p:spPr>
        <p:txBody>
          <a:bodyPr wrap="square" rtlCol="0">
            <a:spAutoFit/>
          </a:bodyPr>
          <a:lstStyle/>
          <a:p>
            <a:r>
              <a:rPr lang="en-CA" dirty="0"/>
              <a:t>Column Number</a:t>
            </a:r>
          </a:p>
        </p:txBody>
      </p:sp>
      <p:pic>
        <p:nvPicPr>
          <p:cNvPr id="8" name="Picture 7" descr="A screenshot of a computer&#10;&#10;Description automatically generated">
            <a:extLst>
              <a:ext uri="{FF2B5EF4-FFF2-40B4-BE49-F238E27FC236}">
                <a16:creationId xmlns:a16="http://schemas.microsoft.com/office/drawing/2014/main" id="{C323960D-4EE2-48CA-BD23-FE8E422ECB20}"/>
              </a:ext>
            </a:extLst>
          </p:cNvPr>
          <p:cNvPicPr>
            <a:picLocks noChangeAspect="1"/>
          </p:cNvPicPr>
          <p:nvPr/>
        </p:nvPicPr>
        <p:blipFill rotWithShape="1">
          <a:blip r:embed="rId2">
            <a:extLst>
              <a:ext uri="{28A0092B-C50C-407E-A947-70E740481C1C}">
                <a14:useLocalDpi xmlns:a14="http://schemas.microsoft.com/office/drawing/2010/main" val="0"/>
              </a:ext>
            </a:extLst>
          </a:blip>
          <a:srcRect l="9297" t="10325" r="8047" b="10526"/>
          <a:stretch/>
        </p:blipFill>
        <p:spPr>
          <a:xfrm>
            <a:off x="1433552" y="814827"/>
            <a:ext cx="10077490" cy="4940479"/>
          </a:xfrm>
          <a:prstGeom prst="rect">
            <a:avLst/>
          </a:prstGeom>
        </p:spPr>
      </p:pic>
      <p:sp>
        <p:nvSpPr>
          <p:cNvPr id="9" name="Oval 8">
            <a:extLst>
              <a:ext uri="{FF2B5EF4-FFF2-40B4-BE49-F238E27FC236}">
                <a16:creationId xmlns:a16="http://schemas.microsoft.com/office/drawing/2014/main" id="{353BB6C8-BA13-4FE3-B79D-14F12BA2FD88}"/>
              </a:ext>
            </a:extLst>
          </p:cNvPr>
          <p:cNvSpPr/>
          <p:nvPr/>
        </p:nvSpPr>
        <p:spPr>
          <a:xfrm>
            <a:off x="10237267" y="3180645"/>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47BB963C-6F6E-4B1D-84F4-86506887634E}"/>
              </a:ext>
            </a:extLst>
          </p:cNvPr>
          <p:cNvSpPr/>
          <p:nvPr/>
        </p:nvSpPr>
        <p:spPr>
          <a:xfrm>
            <a:off x="3217342" y="2648833"/>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E208A976-F96F-42DE-953F-971CBFB2759A}"/>
              </a:ext>
            </a:extLst>
          </p:cNvPr>
          <p:cNvSpPr/>
          <p:nvPr/>
        </p:nvSpPr>
        <p:spPr>
          <a:xfrm>
            <a:off x="2903322" y="2701219"/>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a:extLst>
              <a:ext uri="{FF2B5EF4-FFF2-40B4-BE49-F238E27FC236}">
                <a16:creationId xmlns:a16="http://schemas.microsoft.com/office/drawing/2014/main" id="{DB1EAF60-F44A-4A26-888E-71096BC7041F}"/>
              </a:ext>
            </a:extLst>
          </p:cNvPr>
          <p:cNvCxnSpPr>
            <a:cxnSpLocks/>
            <a:stCxn id="16" idx="0"/>
          </p:cNvCxnSpPr>
          <p:nvPr/>
        </p:nvCxnSpPr>
        <p:spPr>
          <a:xfrm flipV="1">
            <a:off x="614912" y="3209397"/>
            <a:ext cx="3318285" cy="1391178"/>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4091C9D-1E41-4E04-A6A5-77AD6D5D582F}"/>
              </a:ext>
            </a:extLst>
          </p:cNvPr>
          <p:cNvSpPr/>
          <p:nvPr/>
        </p:nvSpPr>
        <p:spPr>
          <a:xfrm>
            <a:off x="9300111" y="2648832"/>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BFBEBD30-1D8D-45D5-AC4A-25BD4F902955}"/>
              </a:ext>
            </a:extLst>
          </p:cNvPr>
          <p:cNvSpPr txBox="1"/>
          <p:nvPr/>
        </p:nvSpPr>
        <p:spPr>
          <a:xfrm>
            <a:off x="0" y="4600575"/>
            <a:ext cx="1229824" cy="923330"/>
          </a:xfrm>
          <a:prstGeom prst="rect">
            <a:avLst/>
          </a:prstGeom>
          <a:noFill/>
        </p:spPr>
        <p:txBody>
          <a:bodyPr wrap="none" rtlCol="0">
            <a:spAutoFit/>
          </a:bodyPr>
          <a:lstStyle/>
          <a:p>
            <a:pPr algn="ctr"/>
            <a:r>
              <a:rPr lang="en-CA" dirty="0"/>
              <a:t>Location </a:t>
            </a:r>
          </a:p>
          <a:p>
            <a:pPr algn="ctr"/>
            <a:r>
              <a:rPr lang="en-CA" dirty="0"/>
              <a:t>THRF </a:t>
            </a:r>
          </a:p>
          <a:p>
            <a:pPr algn="ctr"/>
            <a:r>
              <a:rPr lang="en-CA" dirty="0"/>
              <a:t>(col 13)</a:t>
            </a:r>
          </a:p>
        </p:txBody>
      </p:sp>
      <p:cxnSp>
        <p:nvCxnSpPr>
          <p:cNvPr id="30" name="Straight Arrow Connector 29">
            <a:extLst>
              <a:ext uri="{FF2B5EF4-FFF2-40B4-BE49-F238E27FC236}">
                <a16:creationId xmlns:a16="http://schemas.microsoft.com/office/drawing/2014/main" id="{FCEFE924-8E7D-4586-A03A-33319C631D42}"/>
              </a:ext>
            </a:extLst>
          </p:cNvPr>
          <p:cNvCxnSpPr>
            <a:cxnSpLocks/>
          </p:cNvCxnSpPr>
          <p:nvPr/>
        </p:nvCxnSpPr>
        <p:spPr>
          <a:xfrm flipV="1">
            <a:off x="5181600" y="5222700"/>
            <a:ext cx="2286878" cy="949500"/>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785FEF4-D9F7-4A46-A65D-A3231421DBE2}"/>
              </a:ext>
            </a:extLst>
          </p:cNvPr>
          <p:cNvSpPr txBox="1"/>
          <p:nvPr/>
        </p:nvSpPr>
        <p:spPr>
          <a:xfrm>
            <a:off x="3481182" y="6179976"/>
            <a:ext cx="2614818" cy="369332"/>
          </a:xfrm>
          <a:prstGeom prst="rect">
            <a:avLst/>
          </a:prstGeom>
          <a:noFill/>
        </p:spPr>
        <p:txBody>
          <a:bodyPr wrap="none" rtlCol="0">
            <a:spAutoFit/>
          </a:bodyPr>
          <a:lstStyle/>
          <a:p>
            <a:pPr algn="ctr"/>
            <a:r>
              <a:rPr lang="en-CA" dirty="0"/>
              <a:t>Periodic Signal Outlier</a:t>
            </a:r>
          </a:p>
        </p:txBody>
      </p:sp>
      <p:sp>
        <p:nvSpPr>
          <p:cNvPr id="33" name="Oval 32">
            <a:extLst>
              <a:ext uri="{FF2B5EF4-FFF2-40B4-BE49-F238E27FC236}">
                <a16:creationId xmlns:a16="http://schemas.microsoft.com/office/drawing/2014/main" id="{EC6F5536-3D93-463B-91F0-1D44C92640A8}"/>
              </a:ext>
            </a:extLst>
          </p:cNvPr>
          <p:cNvSpPr/>
          <p:nvPr/>
        </p:nvSpPr>
        <p:spPr>
          <a:xfrm>
            <a:off x="5575836" y="5062240"/>
            <a:ext cx="238125" cy="5833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Title 1">
            <a:extLst>
              <a:ext uri="{FF2B5EF4-FFF2-40B4-BE49-F238E27FC236}">
                <a16:creationId xmlns:a16="http://schemas.microsoft.com/office/drawing/2014/main" id="{9AD08990-F62C-4EA8-9458-EFDE2CC21307}"/>
              </a:ext>
            </a:extLst>
          </p:cNvPr>
          <p:cNvSpPr>
            <a:spLocks noGrp="1"/>
          </p:cNvSpPr>
          <p:nvPr>
            <p:ph type="title"/>
          </p:nvPr>
        </p:nvSpPr>
        <p:spPr>
          <a:xfrm>
            <a:off x="557768" y="-233363"/>
            <a:ext cx="8534400" cy="1507067"/>
          </a:xfrm>
        </p:spPr>
        <p:txBody>
          <a:bodyPr vert="horz" lIns="91440" tIns="45720" rIns="91440" bIns="45720" rtlCol="0" anchor="ctr">
            <a:normAutofit/>
          </a:bodyPr>
          <a:lstStyle/>
          <a:p>
            <a:r>
              <a:rPr lang="en-US" sz="3600" dirty="0"/>
              <a:t>Visualizing some of the results</a:t>
            </a:r>
            <a:r>
              <a:rPr lang="en-US" sz="3600" kern="1200" cap="all" dirty="0">
                <a:ln w="3175" cmpd="sng">
                  <a:noFill/>
                </a:ln>
                <a:solidFill>
                  <a:schemeClr val="tx1"/>
                </a:solidFill>
                <a:effectLst/>
                <a:latin typeface="+mj-lt"/>
                <a:ea typeface="+mj-ea"/>
                <a:cs typeface="+mj-cs"/>
              </a:rPr>
              <a:t> </a:t>
            </a:r>
          </a:p>
        </p:txBody>
      </p:sp>
    </p:spTree>
    <p:extLst>
      <p:ext uri="{BB962C8B-B14F-4D97-AF65-F5344CB8AC3E}">
        <p14:creationId xmlns:p14="http://schemas.microsoft.com/office/powerpoint/2010/main" val="159040944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3496</TotalTime>
  <Words>610</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Geomagnetic data integration</vt:lpstr>
      <vt:lpstr>About Us </vt:lpstr>
      <vt:lpstr>The challenge </vt:lpstr>
      <vt:lpstr>Geomagnetic data </vt:lpstr>
      <vt:lpstr>The solution</vt:lpstr>
      <vt:lpstr>Hilbert-huang transform</vt:lpstr>
      <vt:lpstr>Outlier detection algorithm </vt:lpstr>
      <vt:lpstr>The results </vt:lpstr>
      <vt:lpstr>Visualizing some of the results </vt:lpstr>
      <vt:lpstr>Interface concept </vt:lpstr>
      <vt:lpstr>Applications </vt:lpstr>
      <vt:lpstr>Thank you for you time !</vt:lpstr>
      <vt:lpstr>The Math behind our program (Supplementary Slide)</vt:lpstr>
      <vt:lpstr>Packages Used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Geomagnetic data integration</dc:title>
  <dc:creator>Jack Durette</dc:creator>
  <cp:lastModifiedBy>Michael Robert Astwood</cp:lastModifiedBy>
  <cp:revision>30</cp:revision>
  <dcterms:created xsi:type="dcterms:W3CDTF">2019-10-20T03:21:04Z</dcterms:created>
  <dcterms:modified xsi:type="dcterms:W3CDTF">2019-11-03T23:19:25Z</dcterms:modified>
</cp:coreProperties>
</file>