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5" r:id="rId5"/>
    <p:sldId id="271" r:id="rId6"/>
    <p:sldId id="274" r:id="rId7"/>
    <p:sldId id="272" r:id="rId8"/>
    <p:sldId id="276" r:id="rId9"/>
    <p:sldId id="270" r:id="rId10"/>
    <p:sldId id="273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BE1"/>
    <a:srgbClr val="7D5E00"/>
    <a:srgbClr val="A84A02"/>
    <a:srgbClr val="C45800"/>
    <a:srgbClr val="F55D00"/>
    <a:srgbClr val="0C1F49"/>
    <a:srgbClr val="21B062"/>
    <a:srgbClr val="696969"/>
    <a:srgbClr val="46696C"/>
    <a:srgbClr val="834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5666" autoAdjust="0"/>
  </p:normalViewPr>
  <p:slideViewPr>
    <p:cSldViewPr snapToGrid="0">
      <p:cViewPr varScale="1">
        <p:scale>
          <a:sx n="78" d="100"/>
          <a:sy n="78" d="100"/>
        </p:scale>
        <p:origin x="389" y="72"/>
      </p:cViewPr>
      <p:guideLst>
        <p:guide pos="3840"/>
        <p:guide pos="7200"/>
        <p:guide orient="horz" pos="2160"/>
        <p:guide pos="5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118FE-5247-084D-AD2D-7C71FFB9A8F8}" type="doc">
      <dgm:prSet loTypeId="urn:microsoft.com/office/officeart/2005/8/layout/targe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FCD7EB-8335-D740-B99C-3DEE86BBEF56}">
      <dgm:prSet phldrT="[Text]" custT="1"/>
      <dgm:spPr/>
      <dgm:t>
        <a:bodyPr/>
        <a:lstStyle/>
        <a:p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Время работы: </a:t>
          </a:r>
          <a:r>
            <a:rPr lang="ru-RU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с 07</a:t>
          </a:r>
          <a:r>
            <a:rPr lang="en-US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:00 </a:t>
          </a:r>
          <a:r>
            <a:rPr lang="ru-RU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до 24</a:t>
          </a:r>
          <a:r>
            <a:rPr lang="en-US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:00</a:t>
          </a:r>
        </a:p>
      </dgm:t>
    </dgm:pt>
    <dgm:pt modelId="{8B317059-B16D-B047-BCF8-03B65A5266EB}" type="parTrans" cxnId="{39A73024-5324-C742-B9ED-A85232140D9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31B6A1C-1FE8-684E-B97F-ECDF82FD640B}" type="sibTrans" cxnId="{39A73024-5324-C742-B9ED-A85232140D9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F7140D3-8376-3645-83E7-88C13039117C}">
      <dgm:prSet phldrT="[Text]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r>
            <a:rPr lang="ru-RU" sz="2000" b="1" dirty="0">
              <a:solidFill>
                <a:schemeClr val="tx2"/>
              </a:solidFill>
            </a:rPr>
            <a:t>Цель моделирования:</a:t>
          </a:r>
          <a:endParaRPr lang="en-US" sz="2000" b="1" dirty="0">
            <a:solidFill>
              <a:schemeClr val="tx2"/>
            </a:solidFill>
          </a:endParaRPr>
        </a:p>
      </dgm:t>
    </dgm:pt>
    <dgm:pt modelId="{83F44C56-F3C6-3648-938C-2AFB1F070E9A}" type="parTrans" cxnId="{0E907FCB-1EAF-7842-BCA0-4C4601AF91B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925A83A-F329-5B40-A4AE-35ADE9C5D5E0}" type="sibTrans" cxnId="{0E907FCB-1EAF-7842-BCA0-4C4601AF91B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0CD6FA-975A-EB48-A2C9-F914B2AB1A4D}">
      <dgm:prSet phldrT="[Text]" custT="1"/>
      <dgm:spPr/>
      <dgm:t>
        <a:bodyPr/>
        <a:lstStyle/>
        <a:p>
          <a:r>
            <a:rPr lang="ru-RU" sz="1600" b="0" i="0" dirty="0">
              <a:solidFill>
                <a:schemeClr val="tx2"/>
              </a:solidFill>
            </a:rPr>
            <a:t>Создание имитационной модели для </a:t>
          </a:r>
          <a:r>
            <a:rPr lang="ru-RU" sz="1600" b="1" i="0" dirty="0">
              <a:solidFill>
                <a:schemeClr val="tx2"/>
              </a:solidFill>
            </a:rPr>
            <a:t>анализа эффективности бара</a:t>
          </a:r>
          <a:r>
            <a:rPr lang="ru-RU" sz="1600" b="0" i="0" dirty="0">
              <a:solidFill>
                <a:schemeClr val="tx2"/>
              </a:solidFill>
            </a:rPr>
            <a:t>, с акцентом на удовлетворение потребностей клиентов и </a:t>
          </a:r>
          <a:r>
            <a:rPr lang="ru-RU" sz="1600" b="1" i="0" dirty="0">
              <a:solidFill>
                <a:schemeClr val="tx2"/>
              </a:solidFill>
            </a:rPr>
            <a:t>оптимизацию использования ресурсов</a:t>
          </a:r>
          <a:r>
            <a:rPr lang="en-US" sz="1600" b="1" i="0" dirty="0">
              <a:solidFill>
                <a:schemeClr val="tx2"/>
              </a:solidFill>
            </a:rPr>
            <a:t>.</a:t>
          </a:r>
          <a:endParaRPr lang="en-US" sz="1600" b="1" dirty="0">
            <a:solidFill>
              <a:schemeClr val="tx2"/>
            </a:solidFill>
            <a:latin typeface="+mn-lt"/>
          </a:endParaRPr>
        </a:p>
      </dgm:t>
    </dgm:pt>
    <dgm:pt modelId="{33F1877C-3324-994C-A814-DE81E32BC948}" type="parTrans" cxnId="{AE9989A8-52E8-EC44-867A-87E59D51D73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35C40BC-44F8-4C4A-A155-7F1D962CD770}" type="sibTrans" cxnId="{AE9989A8-52E8-EC44-867A-87E59D51D73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39C3507-48E5-A348-802C-681D8D5A4AFC}">
      <dgm:prSet phldrT="[Text]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r>
            <a:rPr lang="ru-RU" sz="2000" b="1" dirty="0">
              <a:solidFill>
                <a:schemeClr val="tx2"/>
              </a:solidFill>
            </a:rPr>
            <a:t>Инструмент моделирования:</a:t>
          </a:r>
          <a:endParaRPr lang="en-US" sz="2000" b="1" dirty="0">
            <a:solidFill>
              <a:schemeClr val="tx2"/>
            </a:solidFill>
          </a:endParaRPr>
        </a:p>
      </dgm:t>
    </dgm:pt>
    <dgm:pt modelId="{8C9CCE6E-1CE1-6D47-97C7-053267D7FBEE}" type="parTrans" cxnId="{2CF12973-231E-664C-94BC-51C123DE951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CD00372-B637-6C4C-92D2-AD29B2012837}" type="sibTrans" cxnId="{2CF12973-231E-664C-94BC-51C123DE951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33D1C77-5BFD-A942-8D2F-82AAB34B7AA2}">
      <dgm:prSet phldrT="[Text]" custT="1"/>
      <dgm:spPr/>
      <dgm:t>
        <a:bodyPr/>
        <a:lstStyle/>
        <a:p>
          <a:r>
            <a:rPr lang="ru-RU" sz="1600" dirty="0">
              <a:solidFill>
                <a:schemeClr val="tx2"/>
              </a:solidFill>
            </a:rPr>
            <a:t>Платформа </a:t>
          </a:r>
          <a:r>
            <a:rPr lang="ru-RU" sz="1600" b="1" dirty="0" err="1">
              <a:solidFill>
                <a:schemeClr val="tx2"/>
              </a:solidFill>
            </a:rPr>
            <a:t>Any</a:t>
          </a:r>
          <a:r>
            <a:rPr lang="en-US" sz="1600" b="1" dirty="0">
              <a:solidFill>
                <a:schemeClr val="tx2"/>
              </a:solidFill>
            </a:rPr>
            <a:t>L</a:t>
          </a:r>
          <a:r>
            <a:rPr lang="ru-RU" sz="1600" b="1" dirty="0" err="1">
              <a:solidFill>
                <a:schemeClr val="tx2"/>
              </a:solidFill>
            </a:rPr>
            <a:t>ogic</a:t>
          </a:r>
          <a:r>
            <a:rPr lang="ru-RU" sz="1600" dirty="0">
              <a:solidFill>
                <a:schemeClr val="tx2"/>
              </a:solidFill>
            </a:rPr>
            <a:t>, позволяющая создавать имитационные модели достаточно высокой сложности.</a:t>
          </a:r>
          <a:endParaRPr lang="en-US" sz="1600" dirty="0">
            <a:solidFill>
              <a:schemeClr val="tx2"/>
            </a:solidFill>
          </a:endParaRPr>
        </a:p>
      </dgm:t>
    </dgm:pt>
    <dgm:pt modelId="{787A8C45-360C-1942-B925-FFF95F812950}" type="parTrans" cxnId="{EFE59494-7A0C-7144-854D-AA2E5C2F9D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E6F2994-6812-BF4D-9571-7E4819E513C3}" type="sibTrans" cxnId="{EFE59494-7A0C-7144-854D-AA2E5C2F9D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C0FA27B-1D48-7E49-A980-1AAB3F6D6AE5}">
      <dgm:prSet phldrT="[Text]" custT="1"/>
      <dgm:spPr/>
      <dgm:t>
        <a:bodyPr/>
        <a:lstStyle/>
        <a:p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</dgm:t>
    </dgm:pt>
    <dgm:pt modelId="{9A4DC9E5-C74A-BD4E-83B2-6A10727917C4}" type="parTrans" cxnId="{B64A572F-3016-4043-80AF-945990FB7E8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E10E874-23D1-1047-91B3-61FB6641AA6E}" type="sibTrans" cxnId="{B64A572F-3016-4043-80AF-945990FB7E8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10A50DA-D7A6-2D4F-A715-475F0E3C60EA}">
      <dgm:prSet phldrT="[Text]" custT="1"/>
      <dgm:spPr/>
      <dgm:t>
        <a:bodyPr/>
        <a:lstStyle/>
        <a:p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Посадочные места: </a:t>
          </a:r>
          <a:r>
            <a:rPr lang="ru-RU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30 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мест за столами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, 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до </a:t>
          </a:r>
          <a:r>
            <a:rPr lang="ru-RU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90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 мест у бара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.</a:t>
          </a:r>
        </a:p>
      </dgm:t>
    </dgm:pt>
    <dgm:pt modelId="{3B50865F-5365-8449-BDCE-A570BE814608}" type="parTrans" cxnId="{65EC11E4-1AD3-2849-8690-97874B3C6B1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32199E2-B1F5-554C-AF39-351D99FB308D}" type="sibTrans" cxnId="{65EC11E4-1AD3-2849-8690-97874B3C6B1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E20B94C-E8E4-DA42-8D14-EC5F8684A3CD}">
      <dgm:prSet phldrT="[Text]" custT="1"/>
      <dgm:spPr/>
      <dgm:t>
        <a:bodyPr/>
        <a:lstStyle/>
        <a:p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Особенности: возможность обеда с 15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:00 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до 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18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:00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, 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возможность заказа дополнительных напитков после 18:00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.</a:t>
          </a:r>
        </a:p>
      </dgm:t>
    </dgm:pt>
    <dgm:pt modelId="{D8B12C76-A6BD-214A-8C30-59B4142F23F5}" type="parTrans" cxnId="{CB49D1EB-4484-B441-A550-B679262DAF7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BC6F17E-D321-E143-878F-C55ACF3678CF}" type="sibTrans" cxnId="{CB49D1EB-4484-B441-A550-B679262DAF7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417851E-2568-1A47-BEF5-57494EA8CB1F}">
      <dgm:prSet phldrT="[Text]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pPr marL="0" algn="ctr" defTabSz="914400" rtl="0" eaLnBrk="1" latinLnBrk="0" hangingPunct="1"/>
          <a:r>
            <a:rPr lang="ru-RU" sz="2000" b="1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Объект моделирования:</a:t>
          </a:r>
          <a:endParaRPr lang="en-US" sz="2000" b="1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5F76CC64-CA79-7642-9777-B8565390D952}" type="sibTrans" cxnId="{7FCBDC44-2B08-A647-913A-3DF7F70695C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D58197-AA9C-4143-B4FD-FF7B82C2DB06}" type="parTrans" cxnId="{7FCBDC44-2B08-A647-913A-3DF7F70695C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50A8106-AD84-2D44-BC37-C94598C21172}" type="pres">
      <dgm:prSet presAssocID="{E6A118FE-5247-084D-AD2D-7C71FFB9A8F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599AD1C-8041-5B4D-BDC8-34BDEB33994E}" type="pres">
      <dgm:prSet presAssocID="{C417851E-2568-1A47-BEF5-57494EA8CB1F}" presName="circle1" presStyleLbl="node1" presStyleIdx="0" presStyleCnt="3"/>
      <dgm:spPr>
        <a:ln w="19050">
          <a:solidFill>
            <a:schemeClr val="tx2"/>
          </a:solidFill>
        </a:ln>
      </dgm:spPr>
    </dgm:pt>
    <dgm:pt modelId="{FF05CF03-59F1-5046-B190-991771743D52}" type="pres">
      <dgm:prSet presAssocID="{C417851E-2568-1A47-BEF5-57494EA8CB1F}" presName="space" presStyleCnt="0"/>
      <dgm:spPr/>
    </dgm:pt>
    <dgm:pt modelId="{4A1E76CA-5B09-1148-9210-BE60AEFF3BF9}" type="pres">
      <dgm:prSet presAssocID="{C417851E-2568-1A47-BEF5-57494EA8CB1F}" presName="rect1" presStyleLbl="alignAcc1" presStyleIdx="0" presStyleCnt="3" custLinFactNeighborX="6658" custLinFactNeighborY="17542"/>
      <dgm:spPr/>
    </dgm:pt>
    <dgm:pt modelId="{48B07480-9665-994D-8D15-7B3066A3EF22}" type="pres">
      <dgm:prSet presAssocID="{EF7140D3-8376-3645-83E7-88C13039117C}" presName="vertSpace2" presStyleLbl="node1" presStyleIdx="0" presStyleCnt="3"/>
      <dgm:spPr/>
    </dgm:pt>
    <dgm:pt modelId="{461E2806-6010-9D49-85F0-B08738B98F8E}" type="pres">
      <dgm:prSet presAssocID="{EF7140D3-8376-3645-83E7-88C13039117C}" presName="circle2" presStyleLbl="node1" presStyleIdx="1" presStyleCnt="3"/>
      <dgm:spPr>
        <a:ln w="19050">
          <a:solidFill>
            <a:schemeClr val="tx2"/>
          </a:solidFill>
        </a:ln>
      </dgm:spPr>
    </dgm:pt>
    <dgm:pt modelId="{845B2516-633A-034F-AF07-B5CAC8F8D59A}" type="pres">
      <dgm:prSet presAssocID="{EF7140D3-8376-3645-83E7-88C13039117C}" presName="rect2" presStyleLbl="alignAcc1" presStyleIdx="1" presStyleCnt="3"/>
      <dgm:spPr/>
    </dgm:pt>
    <dgm:pt modelId="{A0307FA6-4D7E-4E42-AB97-AE786FB67534}" type="pres">
      <dgm:prSet presAssocID="{239C3507-48E5-A348-802C-681D8D5A4AFC}" presName="vertSpace3" presStyleLbl="node1" presStyleIdx="1" presStyleCnt="3"/>
      <dgm:spPr/>
    </dgm:pt>
    <dgm:pt modelId="{02DB3D1B-4673-BD48-AC7B-BC8A7421DEEC}" type="pres">
      <dgm:prSet presAssocID="{239C3507-48E5-A348-802C-681D8D5A4AFC}" presName="circle3" presStyleLbl="node1" presStyleIdx="2" presStyleCnt="3"/>
      <dgm:spPr>
        <a:ln w="19050">
          <a:solidFill>
            <a:schemeClr val="tx2"/>
          </a:solidFill>
        </a:ln>
      </dgm:spPr>
    </dgm:pt>
    <dgm:pt modelId="{9CC02F81-77D9-C249-ACB2-80E34B7F1D16}" type="pres">
      <dgm:prSet presAssocID="{239C3507-48E5-A348-802C-681D8D5A4AFC}" presName="rect3" presStyleLbl="alignAcc1" presStyleIdx="2" presStyleCnt="3"/>
      <dgm:spPr/>
    </dgm:pt>
    <dgm:pt modelId="{CCF442A3-691F-2E44-B2BA-1452415039E7}" type="pres">
      <dgm:prSet presAssocID="{C417851E-2568-1A47-BEF5-57494EA8CB1F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D01F0B03-49CB-6343-8E8B-1A4DF81562FF}" type="pres">
      <dgm:prSet presAssocID="{C417851E-2568-1A47-BEF5-57494EA8CB1F}" presName="rect1ChTx" presStyleLbl="alignAcc1" presStyleIdx="2" presStyleCnt="3" custScaleX="111380" custScaleY="115259" custLinFactNeighborX="-237" custLinFactNeighborY="7246">
        <dgm:presLayoutVars>
          <dgm:bulletEnabled val="1"/>
        </dgm:presLayoutVars>
      </dgm:prSet>
      <dgm:spPr/>
    </dgm:pt>
    <dgm:pt modelId="{E54D89BB-D40B-E74F-A00B-6EB60ADC5CEE}" type="pres">
      <dgm:prSet presAssocID="{EF7140D3-8376-3645-83E7-88C13039117C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7099CD08-F58B-1142-BB82-7DAFBA9B30DF}" type="pres">
      <dgm:prSet presAssocID="{EF7140D3-8376-3645-83E7-88C13039117C}" presName="rect2ChTx" presStyleLbl="alignAcc1" presStyleIdx="2" presStyleCnt="3" custScaleX="114063">
        <dgm:presLayoutVars>
          <dgm:bulletEnabled val="1"/>
        </dgm:presLayoutVars>
      </dgm:prSet>
      <dgm:spPr/>
    </dgm:pt>
    <dgm:pt modelId="{C538BD87-37D5-A443-BD30-9573B1F7D012}" type="pres">
      <dgm:prSet presAssocID="{239C3507-48E5-A348-802C-681D8D5A4AFC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A2439CD1-8242-4C47-BBF8-49394C10A5C1}" type="pres">
      <dgm:prSet presAssocID="{239C3507-48E5-A348-802C-681D8D5A4AFC}" presName="rect3ChTx" presStyleLbl="alignAcc1" presStyleIdx="2" presStyleCnt="3" custScaleX="112818">
        <dgm:presLayoutVars>
          <dgm:bulletEnabled val="1"/>
        </dgm:presLayoutVars>
      </dgm:prSet>
      <dgm:spPr/>
    </dgm:pt>
  </dgm:ptLst>
  <dgm:cxnLst>
    <dgm:cxn modelId="{39A73024-5324-C742-B9ED-A85232140D9A}" srcId="{C417851E-2568-1A47-BEF5-57494EA8CB1F}" destId="{9BFCD7EB-8335-D740-B99C-3DEE86BBEF56}" srcOrd="0" destOrd="0" parTransId="{8B317059-B16D-B047-BCF8-03B65A5266EB}" sibTransId="{A31B6A1C-1FE8-684E-B97F-ECDF82FD640B}"/>
    <dgm:cxn modelId="{B64A572F-3016-4043-80AF-945990FB7E8C}" srcId="{C417851E-2568-1A47-BEF5-57494EA8CB1F}" destId="{FC0FA27B-1D48-7E49-A980-1AAB3F6D6AE5}" srcOrd="3" destOrd="0" parTransId="{9A4DC9E5-C74A-BD4E-83B2-6A10727917C4}" sibTransId="{CE10E874-23D1-1047-91B3-61FB6641AA6E}"/>
    <dgm:cxn modelId="{00110D36-91CD-AC46-B410-F85B78D6A759}" type="presOf" srcId="{239C3507-48E5-A348-802C-681D8D5A4AFC}" destId="{C538BD87-37D5-A443-BD30-9573B1F7D012}" srcOrd="1" destOrd="0" presId="urn:microsoft.com/office/officeart/2005/8/layout/target3"/>
    <dgm:cxn modelId="{197E5D41-C50F-474D-8B69-64D1EB843DC8}" type="presOf" srcId="{9BFCD7EB-8335-D740-B99C-3DEE86BBEF56}" destId="{D01F0B03-49CB-6343-8E8B-1A4DF81562FF}" srcOrd="0" destOrd="0" presId="urn:microsoft.com/office/officeart/2005/8/layout/target3"/>
    <dgm:cxn modelId="{7FCBDC44-2B08-A647-913A-3DF7F70695CC}" srcId="{E6A118FE-5247-084D-AD2D-7C71FFB9A8F8}" destId="{C417851E-2568-1A47-BEF5-57494EA8CB1F}" srcOrd="0" destOrd="0" parTransId="{21D58197-AA9C-4143-B4FD-FF7B82C2DB06}" sibTransId="{5F76CC64-CA79-7642-9777-B8565390D952}"/>
    <dgm:cxn modelId="{5473B966-CE9C-8240-A921-9902F84A5653}" type="presOf" srcId="{570CD6FA-975A-EB48-A2C9-F914B2AB1A4D}" destId="{7099CD08-F58B-1142-BB82-7DAFBA9B30DF}" srcOrd="0" destOrd="0" presId="urn:microsoft.com/office/officeart/2005/8/layout/target3"/>
    <dgm:cxn modelId="{1EC8194B-8C11-5447-B3FA-52CF8A8FD5E3}" type="presOf" srcId="{EF7140D3-8376-3645-83E7-88C13039117C}" destId="{845B2516-633A-034F-AF07-B5CAC8F8D59A}" srcOrd="0" destOrd="0" presId="urn:microsoft.com/office/officeart/2005/8/layout/target3"/>
    <dgm:cxn modelId="{89C0AB6F-BED9-CD42-B163-81CCE92ADE89}" type="presOf" srcId="{FC0FA27B-1D48-7E49-A980-1AAB3F6D6AE5}" destId="{D01F0B03-49CB-6343-8E8B-1A4DF81562FF}" srcOrd="0" destOrd="3" presId="urn:microsoft.com/office/officeart/2005/8/layout/target3"/>
    <dgm:cxn modelId="{2CF12973-231E-664C-94BC-51C123DE951A}" srcId="{E6A118FE-5247-084D-AD2D-7C71FFB9A8F8}" destId="{239C3507-48E5-A348-802C-681D8D5A4AFC}" srcOrd="2" destOrd="0" parTransId="{8C9CCE6E-1CE1-6D47-97C7-053267D7FBEE}" sibTransId="{3CD00372-B637-6C4C-92D2-AD29B2012837}"/>
    <dgm:cxn modelId="{51833855-7C26-584F-94E7-9776F3FE588F}" type="presOf" srcId="{C417851E-2568-1A47-BEF5-57494EA8CB1F}" destId="{CCF442A3-691F-2E44-B2BA-1452415039E7}" srcOrd="1" destOrd="0" presId="urn:microsoft.com/office/officeart/2005/8/layout/target3"/>
    <dgm:cxn modelId="{58DFC675-6397-C447-968E-76D0E05F1861}" type="presOf" srcId="{EF7140D3-8376-3645-83E7-88C13039117C}" destId="{E54D89BB-D40B-E74F-A00B-6EB60ADC5CEE}" srcOrd="1" destOrd="0" presId="urn:microsoft.com/office/officeart/2005/8/layout/target3"/>
    <dgm:cxn modelId="{207F3056-851B-4349-A7ED-B806E4E4A5A7}" type="presOf" srcId="{E6A118FE-5247-084D-AD2D-7C71FFB9A8F8}" destId="{350A8106-AD84-2D44-BC37-C94598C21172}" srcOrd="0" destOrd="0" presId="urn:microsoft.com/office/officeart/2005/8/layout/target3"/>
    <dgm:cxn modelId="{CF69AC8C-4B06-A344-BED8-E3366FA61906}" type="presOf" srcId="{239C3507-48E5-A348-802C-681D8D5A4AFC}" destId="{9CC02F81-77D9-C249-ACB2-80E34B7F1D16}" srcOrd="0" destOrd="0" presId="urn:microsoft.com/office/officeart/2005/8/layout/target3"/>
    <dgm:cxn modelId="{EFE59494-7A0C-7144-854D-AA2E5C2F9D52}" srcId="{239C3507-48E5-A348-802C-681D8D5A4AFC}" destId="{533D1C77-5BFD-A942-8D2F-82AAB34B7AA2}" srcOrd="0" destOrd="0" parTransId="{787A8C45-360C-1942-B925-FFF95F812950}" sibTransId="{1E6F2994-6812-BF4D-9571-7E4819E513C3}"/>
    <dgm:cxn modelId="{AE9989A8-52E8-EC44-867A-87E59D51D737}" srcId="{EF7140D3-8376-3645-83E7-88C13039117C}" destId="{570CD6FA-975A-EB48-A2C9-F914B2AB1A4D}" srcOrd="0" destOrd="0" parTransId="{33F1877C-3324-994C-A814-DE81E32BC948}" sibTransId="{335C40BC-44F8-4C4A-A155-7F1D962CD770}"/>
    <dgm:cxn modelId="{A56D31CA-168A-4840-B837-5791F6590EAB}" type="presOf" srcId="{A10A50DA-D7A6-2D4F-A715-475F0E3C60EA}" destId="{D01F0B03-49CB-6343-8E8B-1A4DF81562FF}" srcOrd="0" destOrd="1" presId="urn:microsoft.com/office/officeart/2005/8/layout/target3"/>
    <dgm:cxn modelId="{0E907FCB-1EAF-7842-BCA0-4C4601AF91B5}" srcId="{E6A118FE-5247-084D-AD2D-7C71FFB9A8F8}" destId="{EF7140D3-8376-3645-83E7-88C13039117C}" srcOrd="1" destOrd="0" parTransId="{83F44C56-F3C6-3648-938C-2AFB1F070E9A}" sibTransId="{0925A83A-F329-5B40-A4AE-35ADE9C5D5E0}"/>
    <dgm:cxn modelId="{791341D1-9A7F-6940-994A-C690BA4AE030}" type="presOf" srcId="{5E20B94C-E8E4-DA42-8D14-EC5F8684A3CD}" destId="{D01F0B03-49CB-6343-8E8B-1A4DF81562FF}" srcOrd="0" destOrd="2" presId="urn:microsoft.com/office/officeart/2005/8/layout/target3"/>
    <dgm:cxn modelId="{65EC11E4-1AD3-2849-8690-97874B3C6B16}" srcId="{C417851E-2568-1A47-BEF5-57494EA8CB1F}" destId="{A10A50DA-D7A6-2D4F-A715-475F0E3C60EA}" srcOrd="1" destOrd="0" parTransId="{3B50865F-5365-8449-BDCE-A570BE814608}" sibTransId="{132199E2-B1F5-554C-AF39-351D99FB308D}"/>
    <dgm:cxn modelId="{B8FC08E5-0344-9C4F-89C8-52E0369C94D4}" type="presOf" srcId="{C417851E-2568-1A47-BEF5-57494EA8CB1F}" destId="{4A1E76CA-5B09-1148-9210-BE60AEFF3BF9}" srcOrd="0" destOrd="0" presId="urn:microsoft.com/office/officeart/2005/8/layout/target3"/>
    <dgm:cxn modelId="{CB49D1EB-4484-B441-A550-B679262DAF77}" srcId="{C417851E-2568-1A47-BEF5-57494EA8CB1F}" destId="{5E20B94C-E8E4-DA42-8D14-EC5F8684A3CD}" srcOrd="2" destOrd="0" parTransId="{D8B12C76-A6BD-214A-8C30-59B4142F23F5}" sibTransId="{3BC6F17E-D321-E143-878F-C55ACF3678CF}"/>
    <dgm:cxn modelId="{9D3A21EE-D27B-9C4E-AA88-0AF9BA3A9C27}" type="presOf" srcId="{533D1C77-5BFD-A942-8D2F-82AAB34B7AA2}" destId="{A2439CD1-8242-4C47-BBF8-49394C10A5C1}" srcOrd="0" destOrd="0" presId="urn:microsoft.com/office/officeart/2005/8/layout/target3"/>
    <dgm:cxn modelId="{E6DD2F84-5ABB-834C-A1D4-9573E9FBBFD2}" type="presParOf" srcId="{350A8106-AD84-2D44-BC37-C94598C21172}" destId="{4599AD1C-8041-5B4D-BDC8-34BDEB33994E}" srcOrd="0" destOrd="0" presId="urn:microsoft.com/office/officeart/2005/8/layout/target3"/>
    <dgm:cxn modelId="{A1A369AB-F0C2-DF47-AFDB-3F26C7A967A4}" type="presParOf" srcId="{350A8106-AD84-2D44-BC37-C94598C21172}" destId="{FF05CF03-59F1-5046-B190-991771743D52}" srcOrd="1" destOrd="0" presId="urn:microsoft.com/office/officeart/2005/8/layout/target3"/>
    <dgm:cxn modelId="{2AF3CC38-3CF4-414F-8F1A-770198AF746F}" type="presParOf" srcId="{350A8106-AD84-2D44-BC37-C94598C21172}" destId="{4A1E76CA-5B09-1148-9210-BE60AEFF3BF9}" srcOrd="2" destOrd="0" presId="urn:microsoft.com/office/officeart/2005/8/layout/target3"/>
    <dgm:cxn modelId="{9BA68392-9AF1-3C42-ABA6-22EF485C01AB}" type="presParOf" srcId="{350A8106-AD84-2D44-BC37-C94598C21172}" destId="{48B07480-9665-994D-8D15-7B3066A3EF22}" srcOrd="3" destOrd="0" presId="urn:microsoft.com/office/officeart/2005/8/layout/target3"/>
    <dgm:cxn modelId="{8D1ADF87-646D-6243-8C04-D8498694F5FB}" type="presParOf" srcId="{350A8106-AD84-2D44-BC37-C94598C21172}" destId="{461E2806-6010-9D49-85F0-B08738B98F8E}" srcOrd="4" destOrd="0" presId="urn:microsoft.com/office/officeart/2005/8/layout/target3"/>
    <dgm:cxn modelId="{605DD5EE-315A-B046-8B58-8A90EBE2AA9B}" type="presParOf" srcId="{350A8106-AD84-2D44-BC37-C94598C21172}" destId="{845B2516-633A-034F-AF07-B5CAC8F8D59A}" srcOrd="5" destOrd="0" presId="urn:microsoft.com/office/officeart/2005/8/layout/target3"/>
    <dgm:cxn modelId="{5EB26234-932D-244C-9998-1160F16F142F}" type="presParOf" srcId="{350A8106-AD84-2D44-BC37-C94598C21172}" destId="{A0307FA6-4D7E-4E42-AB97-AE786FB67534}" srcOrd="6" destOrd="0" presId="urn:microsoft.com/office/officeart/2005/8/layout/target3"/>
    <dgm:cxn modelId="{CC3B322F-91C0-9B4B-996F-0644FBA149C3}" type="presParOf" srcId="{350A8106-AD84-2D44-BC37-C94598C21172}" destId="{02DB3D1B-4673-BD48-AC7B-BC8A7421DEEC}" srcOrd="7" destOrd="0" presId="urn:microsoft.com/office/officeart/2005/8/layout/target3"/>
    <dgm:cxn modelId="{877A2928-6E95-A146-AA68-434297BAC33D}" type="presParOf" srcId="{350A8106-AD84-2D44-BC37-C94598C21172}" destId="{9CC02F81-77D9-C249-ACB2-80E34B7F1D16}" srcOrd="8" destOrd="0" presId="urn:microsoft.com/office/officeart/2005/8/layout/target3"/>
    <dgm:cxn modelId="{45A743A2-927C-7E4C-9C5C-3B1942AF0B50}" type="presParOf" srcId="{350A8106-AD84-2D44-BC37-C94598C21172}" destId="{CCF442A3-691F-2E44-B2BA-1452415039E7}" srcOrd="9" destOrd="0" presId="urn:microsoft.com/office/officeart/2005/8/layout/target3"/>
    <dgm:cxn modelId="{93903A7E-5E6C-924A-BFB9-5CDC75E7CFAA}" type="presParOf" srcId="{350A8106-AD84-2D44-BC37-C94598C21172}" destId="{D01F0B03-49CB-6343-8E8B-1A4DF81562FF}" srcOrd="10" destOrd="0" presId="urn:microsoft.com/office/officeart/2005/8/layout/target3"/>
    <dgm:cxn modelId="{E5E00640-72BE-6B40-8A2D-D04AEDB87D7D}" type="presParOf" srcId="{350A8106-AD84-2D44-BC37-C94598C21172}" destId="{E54D89BB-D40B-E74F-A00B-6EB60ADC5CEE}" srcOrd="11" destOrd="0" presId="urn:microsoft.com/office/officeart/2005/8/layout/target3"/>
    <dgm:cxn modelId="{3529F840-AEBA-004B-B55B-087AF6A15258}" type="presParOf" srcId="{350A8106-AD84-2D44-BC37-C94598C21172}" destId="{7099CD08-F58B-1142-BB82-7DAFBA9B30DF}" srcOrd="12" destOrd="0" presId="urn:microsoft.com/office/officeart/2005/8/layout/target3"/>
    <dgm:cxn modelId="{22743C6A-5B82-DB41-AC0D-EA730A8082C4}" type="presParOf" srcId="{350A8106-AD84-2D44-BC37-C94598C21172}" destId="{C538BD87-37D5-A443-BD30-9573B1F7D012}" srcOrd="13" destOrd="0" presId="urn:microsoft.com/office/officeart/2005/8/layout/target3"/>
    <dgm:cxn modelId="{DBE6961C-8AE7-8C4F-9B63-73701EAE4382}" type="presParOf" srcId="{350A8106-AD84-2D44-BC37-C94598C21172}" destId="{A2439CD1-8242-4C47-BBF8-49394C10A5C1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186C4F-AE93-774C-AA4F-E3626C3066A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E14A578-703F-3F40-A9FA-624B6440FB93}">
      <dgm:prSet phldrT="[Text]" custT="1"/>
      <dgm:spPr>
        <a:ln>
          <a:noFill/>
        </a:ln>
      </dgm:spPr>
      <dgm:t>
        <a:bodyPr/>
        <a:lstStyle/>
        <a:p>
          <a:pPr algn="ctr"/>
          <a:endParaRPr lang="en-US" sz="1400" b="1" dirty="0">
            <a:solidFill>
              <a:schemeClr val="accent1">
                <a:lumMod val="25000"/>
              </a:schemeClr>
            </a:solidFill>
            <a:latin typeface="+mn-lt"/>
            <a:ea typeface="+mn-ea"/>
            <a:cs typeface="+mn-cs"/>
          </a:endParaRPr>
        </a:p>
        <a:p>
          <a:pPr algn="ctr"/>
          <a:r>
            <a:rPr lang="ru-RU" sz="1600" b="0" i="0" dirty="0">
              <a:solidFill>
                <a:schemeClr val="tx1"/>
              </a:solidFill>
            </a:rPr>
            <a:t>Анализ бара включает в себя учёт </a:t>
          </a:r>
          <a:r>
            <a:rPr lang="ru-RU" sz="1600" b="1" i="0" dirty="0">
              <a:solidFill>
                <a:schemeClr val="tx1"/>
              </a:solidFill>
            </a:rPr>
            <a:t>потребностей клиентов и оптимизацию</a:t>
          </a:r>
          <a:r>
            <a:rPr lang="ru-RU" sz="1600" b="0" i="0" dirty="0">
              <a:solidFill>
                <a:schemeClr val="tx1"/>
              </a:solidFill>
            </a:rPr>
            <a:t>. Понимание предпочтений клиентов в напитках и атмосфере помогает увеличению прибыли заведения. </a:t>
          </a:r>
          <a:r>
            <a:rPr lang="ru-RU" sz="1600" b="1" i="0" dirty="0">
              <a:solidFill>
                <a:schemeClr val="tx1"/>
              </a:solidFill>
            </a:rPr>
            <a:t>Рациональное количество </a:t>
          </a:r>
          <a:r>
            <a:rPr lang="ru-RU" sz="1600" b="0" i="0" dirty="0">
              <a:solidFill>
                <a:schemeClr val="tx1"/>
              </a:solidFill>
            </a:rPr>
            <a:t>столов и барной зоны, а также управление </a:t>
          </a:r>
          <a:r>
            <a:rPr lang="ru-RU" sz="1600" b="1" i="0" dirty="0">
              <a:solidFill>
                <a:schemeClr val="tx1"/>
              </a:solidFill>
            </a:rPr>
            <a:t>числом официантов</a:t>
          </a:r>
          <a:r>
            <a:rPr lang="en-US" sz="1600" b="1" i="0" dirty="0">
              <a:solidFill>
                <a:schemeClr val="tx1"/>
              </a:solidFill>
            </a:rPr>
            <a:t> </a:t>
          </a:r>
          <a:r>
            <a:rPr lang="ru-RU" sz="1600" b="1" i="0" dirty="0">
              <a:solidFill>
                <a:schemeClr val="tx1"/>
              </a:solidFill>
            </a:rPr>
            <a:t>и поваров</a:t>
          </a:r>
          <a:r>
            <a:rPr lang="ru-RU" sz="1600" b="0" i="0" dirty="0">
              <a:solidFill>
                <a:schemeClr val="tx1"/>
              </a:solidFill>
            </a:rPr>
            <a:t> в зависимости от нагрузки, оптимизируют обслуживание. </a:t>
          </a:r>
          <a:endParaRPr lang="en-US" sz="14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F0746D7E-7B74-0242-9903-6A0302634D02}" type="parTrans" cxnId="{3BA78609-F9A2-2840-A7C3-C90BA8A75AEF}">
      <dgm:prSet/>
      <dgm:spPr/>
      <dgm:t>
        <a:bodyPr/>
        <a:lstStyle/>
        <a:p>
          <a:endParaRPr lang="en-US"/>
        </a:p>
      </dgm:t>
    </dgm:pt>
    <dgm:pt modelId="{E5FB335F-B727-D248-A4A8-F6B89E342347}" type="sibTrans" cxnId="{3BA78609-F9A2-2840-A7C3-C90BA8A75AEF}">
      <dgm:prSet/>
      <dgm:spPr>
        <a:noFill/>
      </dgm:spPr>
      <dgm:t>
        <a:bodyPr/>
        <a:lstStyle/>
        <a:p>
          <a:endParaRPr lang="en-US" dirty="0"/>
        </a:p>
      </dgm:t>
    </dgm:pt>
    <dgm:pt modelId="{1BE62C62-4A78-E747-AC94-B2631B8B1105}">
      <dgm:prSet phldrT="[Text]" custT="1"/>
      <dgm:spPr>
        <a:ln>
          <a:noFill/>
        </a:ln>
      </dgm:spPr>
      <dgm:t>
        <a:bodyPr/>
        <a:lstStyle/>
        <a:p>
          <a:r>
            <a:rPr lang="ru-RU" sz="1400" b="1" dirty="0">
              <a:solidFill>
                <a:schemeClr val="tx1"/>
              </a:solidFill>
              <a:latin typeface="+mn-lt"/>
              <a:ea typeface="+mn-ea"/>
              <a:cs typeface="+mn-cs"/>
            </a:rPr>
            <a:t>ЦЕЛЕВЫЕ КРИТЕРИИ:</a:t>
          </a:r>
        </a:p>
        <a:p>
          <a:r>
            <a:rPr lang="ru-RU" sz="1600" b="0" dirty="0">
              <a:solidFill>
                <a:schemeClr val="tx1"/>
              </a:solidFill>
              <a:latin typeface="+mn-lt"/>
              <a:ea typeface="+mn-ea"/>
              <a:cs typeface="+mn-cs"/>
            </a:rPr>
            <a:t>Построение шести временных графиков и двух столбиковых диаграмм для анализа данных</a:t>
          </a:r>
          <a:r>
            <a: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rPr>
            <a:t>.</a:t>
          </a:r>
        </a:p>
      </dgm:t>
    </dgm:pt>
    <dgm:pt modelId="{427792A0-F801-3D42-981B-BBCCCFE0EE9A}" type="parTrans" cxnId="{DCE1C26D-FDF0-B24C-82E3-5AE362F4BF6F}">
      <dgm:prSet/>
      <dgm:spPr/>
      <dgm:t>
        <a:bodyPr/>
        <a:lstStyle/>
        <a:p>
          <a:endParaRPr lang="en-US"/>
        </a:p>
      </dgm:t>
    </dgm:pt>
    <dgm:pt modelId="{EF211CAE-F30C-5C41-8EDA-654574D2787C}" type="sibTrans" cxnId="{DCE1C26D-FDF0-B24C-82E3-5AE362F4BF6F}">
      <dgm:prSet/>
      <dgm:spPr/>
      <dgm:t>
        <a:bodyPr/>
        <a:lstStyle/>
        <a:p>
          <a:endParaRPr lang="en-US"/>
        </a:p>
      </dgm:t>
    </dgm:pt>
    <dgm:pt modelId="{16AEC389-1D1C-4749-848D-448179051295}">
      <dgm:prSet custT="1"/>
      <dgm:spPr>
        <a:ln>
          <a:noFill/>
        </a:ln>
      </dgm:spPr>
      <dgm:t>
        <a:bodyPr/>
        <a:lstStyle/>
        <a:p>
          <a:pPr algn="ctr"/>
          <a:r>
            <a:rPr lang="en-US" sz="2000" dirty="0">
              <a:solidFill>
                <a:schemeClr val="accent1">
                  <a:lumMod val="25000"/>
                </a:schemeClr>
              </a:solidFill>
            </a:rPr>
            <a:t> </a:t>
          </a:r>
          <a:r>
            <a:rPr lang="ru-RU" sz="1400" b="1" dirty="0">
              <a:solidFill>
                <a:schemeClr val="tx1"/>
              </a:solidFill>
              <a:latin typeface="+mn-lt"/>
              <a:ea typeface="+mn-ea"/>
              <a:cs typeface="+mn-cs"/>
            </a:rPr>
            <a:t>КЛЮЧЕВЫЕ ЗАДАЧИ</a:t>
          </a:r>
          <a:r>
            <a:rPr lang="ru-RU" sz="1400" b="1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:</a:t>
          </a:r>
        </a:p>
        <a:p>
          <a:pPr algn="ctr"/>
          <a:r>
            <a:rPr lang="en-US" sz="1600" b="0" i="0" dirty="0">
              <a:solidFill>
                <a:schemeClr val="tx1"/>
              </a:solidFill>
            </a:rPr>
            <a:t>a) </a:t>
          </a:r>
          <a:r>
            <a:rPr lang="ru-RU" sz="1600" b="1" i="0" dirty="0">
              <a:solidFill>
                <a:schemeClr val="tx1"/>
              </a:solidFill>
            </a:rPr>
            <a:t>Оптимизация ресурсов </a:t>
          </a:r>
          <a:r>
            <a:rPr lang="ru-RU" sz="1600" b="0" i="0" dirty="0">
              <a:solidFill>
                <a:schemeClr val="tx1"/>
              </a:solidFill>
            </a:rPr>
            <a:t>и управление потоками клиентов для значительного улучшения работы бара. </a:t>
          </a:r>
        </a:p>
        <a:p>
          <a:pPr algn="ctr"/>
          <a:r>
            <a:rPr lang="ru-RU" sz="1600" b="0" i="0" dirty="0">
              <a:solidFill>
                <a:schemeClr val="tx1"/>
              </a:solidFill>
            </a:rPr>
            <a:t> </a:t>
          </a:r>
          <a:r>
            <a:rPr lang="en-US" sz="1600" b="0" i="0" dirty="0">
              <a:solidFill>
                <a:schemeClr val="tx1"/>
              </a:solidFill>
            </a:rPr>
            <a:t>b) </a:t>
          </a:r>
          <a:r>
            <a:rPr lang="ru-RU" sz="1600" b="1" i="0" dirty="0">
              <a:solidFill>
                <a:schemeClr val="tx1"/>
              </a:solidFill>
            </a:rPr>
            <a:t>Разработка и внедрение стратегий</a:t>
          </a:r>
          <a:r>
            <a:rPr lang="ru-RU" sz="1600" b="0" i="0" dirty="0">
              <a:solidFill>
                <a:schemeClr val="tx1"/>
              </a:solidFill>
            </a:rPr>
            <a:t>, направленных на улучшение эффективности обслуживания</a:t>
          </a:r>
          <a:r>
            <a:rPr lang="en-US" sz="1600" b="0" i="0" dirty="0">
              <a:solidFill>
                <a:schemeClr val="tx1"/>
              </a:solidFill>
            </a:rPr>
            <a:t>.</a:t>
          </a:r>
          <a:r>
            <a:rPr lang="en-US" sz="1600" b="0" i="0" dirty="0">
              <a:solidFill>
                <a:schemeClr val="tx1"/>
              </a:solidFill>
              <a:latin typeface="+mn-lt"/>
              <a:ea typeface="+mn-ea"/>
              <a:cs typeface="+mn-cs"/>
            </a:rPr>
            <a:t> </a:t>
          </a:r>
          <a:endParaRPr lang="en-US" sz="1600" b="1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algn="ctr"/>
          <a:endParaRPr lang="en-US" sz="1600" dirty="0">
            <a:solidFill>
              <a:schemeClr val="accent1">
                <a:lumMod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5C4BF94D-1911-5B41-8A46-8AAA541BB4AA}" type="parTrans" cxnId="{FD9B9117-BE8E-D748-8DD7-69018B616CFD}">
      <dgm:prSet/>
      <dgm:spPr/>
      <dgm:t>
        <a:bodyPr/>
        <a:lstStyle/>
        <a:p>
          <a:endParaRPr lang="en-US"/>
        </a:p>
      </dgm:t>
    </dgm:pt>
    <dgm:pt modelId="{4B7C9E4C-8ADA-1A49-8427-F5E35652F4DA}" type="sibTrans" cxnId="{FD9B9117-BE8E-D748-8DD7-69018B616CFD}">
      <dgm:prSet/>
      <dgm:spPr>
        <a:noFill/>
      </dgm:spPr>
      <dgm:t>
        <a:bodyPr/>
        <a:lstStyle/>
        <a:p>
          <a:endParaRPr lang="en-US" dirty="0"/>
        </a:p>
      </dgm:t>
    </dgm:pt>
    <dgm:pt modelId="{663AE87C-3120-D545-9404-15A46CC97D17}" type="pres">
      <dgm:prSet presAssocID="{32186C4F-AE93-774C-AA4F-E3626C3066AA}" presName="Name0" presStyleCnt="0">
        <dgm:presLayoutVars>
          <dgm:dir/>
          <dgm:resizeHandles val="exact"/>
        </dgm:presLayoutVars>
      </dgm:prSet>
      <dgm:spPr/>
    </dgm:pt>
    <dgm:pt modelId="{ED6A2469-8914-FC4F-B81F-0C94215B6999}" type="pres">
      <dgm:prSet presAssocID="{EE14A578-703F-3F40-A9FA-624B6440FB93}" presName="node" presStyleLbl="node1" presStyleIdx="0" presStyleCnt="3" custScaleX="124182" custScaleY="449965" custLinFactNeighborX="190" custLinFactNeighborY="21341">
        <dgm:presLayoutVars>
          <dgm:bulletEnabled val="1"/>
        </dgm:presLayoutVars>
      </dgm:prSet>
      <dgm:spPr/>
    </dgm:pt>
    <dgm:pt modelId="{9A236BD0-A0A3-F54F-8BEA-221C2DD0F5F0}" type="pres">
      <dgm:prSet presAssocID="{E5FB335F-B727-D248-A4A8-F6B89E342347}" presName="sibTrans" presStyleLbl="sibTrans2D1" presStyleIdx="0" presStyleCnt="2" custFlipVert="1" custFlipHor="0" custScaleX="6216" custScaleY="5314"/>
      <dgm:spPr/>
    </dgm:pt>
    <dgm:pt modelId="{BF151036-A7BE-F144-A994-D9B1B8D90F17}" type="pres">
      <dgm:prSet presAssocID="{E5FB335F-B727-D248-A4A8-F6B89E342347}" presName="connectorText" presStyleLbl="sibTrans2D1" presStyleIdx="0" presStyleCnt="2"/>
      <dgm:spPr/>
    </dgm:pt>
    <dgm:pt modelId="{30F9EBF4-FEF1-154A-A841-AF3DD70E4367}" type="pres">
      <dgm:prSet presAssocID="{16AEC389-1D1C-4749-848D-448179051295}" presName="node" presStyleLbl="node1" presStyleIdx="1" presStyleCnt="3" custScaleX="124182" custScaleY="449526">
        <dgm:presLayoutVars>
          <dgm:bulletEnabled val="1"/>
        </dgm:presLayoutVars>
      </dgm:prSet>
      <dgm:spPr/>
    </dgm:pt>
    <dgm:pt modelId="{31682245-E345-7446-A8FF-7D43CFBD1D8C}" type="pres">
      <dgm:prSet presAssocID="{4B7C9E4C-8ADA-1A49-8427-F5E35652F4DA}" presName="sibTrans" presStyleLbl="sibTrans2D1" presStyleIdx="1" presStyleCnt="2" custFlipVert="1" custFlipHor="0" custScaleX="6216" custScaleY="5314"/>
      <dgm:spPr/>
    </dgm:pt>
    <dgm:pt modelId="{546DF0C0-ECB7-584C-ABB4-A3BE09A4D571}" type="pres">
      <dgm:prSet presAssocID="{4B7C9E4C-8ADA-1A49-8427-F5E35652F4DA}" presName="connectorText" presStyleLbl="sibTrans2D1" presStyleIdx="1" presStyleCnt="2"/>
      <dgm:spPr/>
    </dgm:pt>
    <dgm:pt modelId="{39487587-DE00-3B48-98FE-859047E3FDF0}" type="pres">
      <dgm:prSet presAssocID="{1BE62C62-4A78-E747-AC94-B2631B8B1105}" presName="node" presStyleLbl="node1" presStyleIdx="2" presStyleCnt="3" custScaleX="124182" custScaleY="449526" custLinFactNeighborX="-174" custLinFactNeighborY="-2756">
        <dgm:presLayoutVars>
          <dgm:bulletEnabled val="1"/>
        </dgm:presLayoutVars>
      </dgm:prSet>
      <dgm:spPr/>
    </dgm:pt>
  </dgm:ptLst>
  <dgm:cxnLst>
    <dgm:cxn modelId="{A2719205-ED83-1F46-8BD0-AA13C1B1D9E5}" type="presOf" srcId="{4B7C9E4C-8ADA-1A49-8427-F5E35652F4DA}" destId="{31682245-E345-7446-A8FF-7D43CFBD1D8C}" srcOrd="0" destOrd="0" presId="urn:microsoft.com/office/officeart/2005/8/layout/process1"/>
    <dgm:cxn modelId="{3BA78609-F9A2-2840-A7C3-C90BA8A75AEF}" srcId="{32186C4F-AE93-774C-AA4F-E3626C3066AA}" destId="{EE14A578-703F-3F40-A9FA-624B6440FB93}" srcOrd="0" destOrd="0" parTransId="{F0746D7E-7B74-0242-9903-6A0302634D02}" sibTransId="{E5FB335F-B727-D248-A4A8-F6B89E342347}"/>
    <dgm:cxn modelId="{FD9B9117-BE8E-D748-8DD7-69018B616CFD}" srcId="{32186C4F-AE93-774C-AA4F-E3626C3066AA}" destId="{16AEC389-1D1C-4749-848D-448179051295}" srcOrd="1" destOrd="0" parTransId="{5C4BF94D-1911-5B41-8A46-8AAA541BB4AA}" sibTransId="{4B7C9E4C-8ADA-1A49-8427-F5E35652F4DA}"/>
    <dgm:cxn modelId="{BC62A333-1842-4440-88F2-E5993B1F0648}" type="presOf" srcId="{16AEC389-1D1C-4749-848D-448179051295}" destId="{30F9EBF4-FEF1-154A-A841-AF3DD70E4367}" srcOrd="0" destOrd="0" presId="urn:microsoft.com/office/officeart/2005/8/layout/process1"/>
    <dgm:cxn modelId="{DCE1C26D-FDF0-B24C-82E3-5AE362F4BF6F}" srcId="{32186C4F-AE93-774C-AA4F-E3626C3066AA}" destId="{1BE62C62-4A78-E747-AC94-B2631B8B1105}" srcOrd="2" destOrd="0" parTransId="{427792A0-F801-3D42-981B-BBCCCFE0EE9A}" sibTransId="{EF211CAE-F30C-5C41-8EDA-654574D2787C}"/>
    <dgm:cxn modelId="{E2EB8499-D1BE-4D45-8CA6-2882E220B21A}" type="presOf" srcId="{E5FB335F-B727-D248-A4A8-F6B89E342347}" destId="{BF151036-A7BE-F144-A994-D9B1B8D90F17}" srcOrd="1" destOrd="0" presId="urn:microsoft.com/office/officeart/2005/8/layout/process1"/>
    <dgm:cxn modelId="{13F477A1-D6BE-8040-914E-7D209C0DEBC2}" type="presOf" srcId="{1BE62C62-4A78-E747-AC94-B2631B8B1105}" destId="{39487587-DE00-3B48-98FE-859047E3FDF0}" srcOrd="0" destOrd="0" presId="urn:microsoft.com/office/officeart/2005/8/layout/process1"/>
    <dgm:cxn modelId="{EB9F45A8-6B90-C548-8CE7-310F9ECC31CC}" type="presOf" srcId="{E5FB335F-B727-D248-A4A8-F6B89E342347}" destId="{9A236BD0-A0A3-F54F-8BEA-221C2DD0F5F0}" srcOrd="0" destOrd="0" presId="urn:microsoft.com/office/officeart/2005/8/layout/process1"/>
    <dgm:cxn modelId="{A49964BE-D96C-1746-95E2-F0DA5BFD8DEB}" type="presOf" srcId="{4B7C9E4C-8ADA-1A49-8427-F5E35652F4DA}" destId="{546DF0C0-ECB7-584C-ABB4-A3BE09A4D571}" srcOrd="1" destOrd="0" presId="urn:microsoft.com/office/officeart/2005/8/layout/process1"/>
    <dgm:cxn modelId="{40B5FFE1-5956-F243-9758-065E65BD2B06}" type="presOf" srcId="{32186C4F-AE93-774C-AA4F-E3626C3066AA}" destId="{663AE87C-3120-D545-9404-15A46CC97D17}" srcOrd="0" destOrd="0" presId="urn:microsoft.com/office/officeart/2005/8/layout/process1"/>
    <dgm:cxn modelId="{7E07B2F9-E756-2E46-865D-459FBAD481F2}" type="presOf" srcId="{EE14A578-703F-3F40-A9FA-624B6440FB93}" destId="{ED6A2469-8914-FC4F-B81F-0C94215B6999}" srcOrd="0" destOrd="0" presId="urn:microsoft.com/office/officeart/2005/8/layout/process1"/>
    <dgm:cxn modelId="{737B2AF8-4548-BB47-B44D-AF8C9BCA7EB9}" type="presParOf" srcId="{663AE87C-3120-D545-9404-15A46CC97D17}" destId="{ED6A2469-8914-FC4F-B81F-0C94215B6999}" srcOrd="0" destOrd="0" presId="urn:microsoft.com/office/officeart/2005/8/layout/process1"/>
    <dgm:cxn modelId="{D1B13348-0187-9549-AAAD-10A3B48A9C53}" type="presParOf" srcId="{663AE87C-3120-D545-9404-15A46CC97D17}" destId="{9A236BD0-A0A3-F54F-8BEA-221C2DD0F5F0}" srcOrd="1" destOrd="0" presId="urn:microsoft.com/office/officeart/2005/8/layout/process1"/>
    <dgm:cxn modelId="{66E68149-A98B-AD46-BF59-13CAAFC38193}" type="presParOf" srcId="{9A236BD0-A0A3-F54F-8BEA-221C2DD0F5F0}" destId="{BF151036-A7BE-F144-A994-D9B1B8D90F17}" srcOrd="0" destOrd="0" presId="urn:microsoft.com/office/officeart/2005/8/layout/process1"/>
    <dgm:cxn modelId="{D42BBC00-48F1-D745-B5FC-727DE6380DC1}" type="presParOf" srcId="{663AE87C-3120-D545-9404-15A46CC97D17}" destId="{30F9EBF4-FEF1-154A-A841-AF3DD70E4367}" srcOrd="2" destOrd="0" presId="urn:microsoft.com/office/officeart/2005/8/layout/process1"/>
    <dgm:cxn modelId="{0F7A04C1-00FB-9340-B7E9-9C5796CE375E}" type="presParOf" srcId="{663AE87C-3120-D545-9404-15A46CC97D17}" destId="{31682245-E345-7446-A8FF-7D43CFBD1D8C}" srcOrd="3" destOrd="0" presId="urn:microsoft.com/office/officeart/2005/8/layout/process1"/>
    <dgm:cxn modelId="{B9C551B9-906A-2C4F-9D01-4B4E98B0D9CB}" type="presParOf" srcId="{31682245-E345-7446-A8FF-7D43CFBD1D8C}" destId="{546DF0C0-ECB7-584C-ABB4-A3BE09A4D571}" srcOrd="0" destOrd="0" presId="urn:microsoft.com/office/officeart/2005/8/layout/process1"/>
    <dgm:cxn modelId="{E35DC3E5-2157-E043-A61E-9A45645A5E55}" type="presParOf" srcId="{663AE87C-3120-D545-9404-15A46CC97D17}" destId="{39487587-DE00-3B48-98FE-859047E3FD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A118FE-5247-084D-AD2D-7C71FFB9A8F8}" type="doc">
      <dgm:prSet loTypeId="urn:microsoft.com/office/officeart/2005/8/layout/targe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FCD7EB-8335-D740-B99C-3DEE86BBEF56}">
      <dgm:prSet phldrT="[Text]" custT="1"/>
      <dgm:spPr/>
      <dgm:t>
        <a:bodyPr/>
        <a:lstStyle/>
        <a:p>
          <a:endParaRPr lang="en-US" sz="1600" b="1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</dgm:t>
    </dgm:pt>
    <dgm:pt modelId="{8B317059-B16D-B047-BCF8-03B65A5266EB}" type="parTrans" cxnId="{39A73024-5324-C742-B9ED-A85232140D9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31B6A1C-1FE8-684E-B97F-ECDF82FD640B}" type="sibTrans" cxnId="{39A73024-5324-C742-B9ED-A85232140D9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F7140D3-8376-3645-83E7-88C13039117C}">
      <dgm:prSet phldrT="[Text]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endParaRPr lang="en-US" sz="2000" b="1" dirty="0">
            <a:solidFill>
              <a:schemeClr val="tx2"/>
            </a:solidFill>
          </a:endParaRPr>
        </a:p>
      </dgm:t>
    </dgm:pt>
    <dgm:pt modelId="{83F44C56-F3C6-3648-938C-2AFB1F070E9A}" type="parTrans" cxnId="{0E907FCB-1EAF-7842-BCA0-4C4601AF91B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925A83A-F329-5B40-A4AE-35ADE9C5D5E0}" type="sibTrans" cxnId="{0E907FCB-1EAF-7842-BCA0-4C4601AF91B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0CD6FA-975A-EB48-A2C9-F914B2AB1A4D}">
      <dgm:prSet phldrT="[Text]" custT="1"/>
      <dgm:spPr/>
      <dgm:t>
        <a:bodyPr/>
        <a:lstStyle/>
        <a:p>
          <a:endParaRPr lang="en-US" sz="1600" b="1" dirty="0">
            <a:solidFill>
              <a:schemeClr val="tx2"/>
            </a:solidFill>
            <a:latin typeface="+mn-lt"/>
          </a:endParaRPr>
        </a:p>
      </dgm:t>
    </dgm:pt>
    <dgm:pt modelId="{33F1877C-3324-994C-A814-DE81E32BC948}" type="parTrans" cxnId="{AE9989A8-52E8-EC44-867A-87E59D51D73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35C40BC-44F8-4C4A-A155-7F1D962CD770}" type="sibTrans" cxnId="{AE9989A8-52E8-EC44-867A-87E59D51D73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39C3507-48E5-A348-802C-681D8D5A4AFC}">
      <dgm:prSet phldrT="[Text]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endParaRPr lang="en-US" sz="2000" b="1" dirty="0">
            <a:solidFill>
              <a:schemeClr val="tx2"/>
            </a:solidFill>
          </a:endParaRPr>
        </a:p>
      </dgm:t>
    </dgm:pt>
    <dgm:pt modelId="{8C9CCE6E-1CE1-6D47-97C7-053267D7FBEE}" type="parTrans" cxnId="{2CF12973-231E-664C-94BC-51C123DE951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CD00372-B637-6C4C-92D2-AD29B2012837}" type="sibTrans" cxnId="{2CF12973-231E-664C-94BC-51C123DE951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33D1C77-5BFD-A942-8D2F-82AAB34B7AA2}">
      <dgm:prSet phldrT="[Text]" custT="1"/>
      <dgm:spPr/>
      <dgm:t>
        <a:bodyPr/>
        <a:lstStyle/>
        <a:p>
          <a:endParaRPr lang="en-US" sz="1600" dirty="0">
            <a:solidFill>
              <a:schemeClr val="tx2"/>
            </a:solidFill>
          </a:endParaRPr>
        </a:p>
      </dgm:t>
    </dgm:pt>
    <dgm:pt modelId="{787A8C45-360C-1942-B925-FFF95F812950}" type="parTrans" cxnId="{EFE59494-7A0C-7144-854D-AA2E5C2F9D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E6F2994-6812-BF4D-9571-7E4819E513C3}" type="sibTrans" cxnId="{EFE59494-7A0C-7144-854D-AA2E5C2F9D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C0FA27B-1D48-7E49-A980-1AAB3F6D6AE5}">
      <dgm:prSet phldrT="[Text]" custT="1"/>
      <dgm:spPr/>
      <dgm:t>
        <a:bodyPr/>
        <a:lstStyle/>
        <a:p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</dgm:t>
    </dgm:pt>
    <dgm:pt modelId="{9A4DC9E5-C74A-BD4E-83B2-6A10727917C4}" type="parTrans" cxnId="{B64A572F-3016-4043-80AF-945990FB7E8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E10E874-23D1-1047-91B3-61FB6641AA6E}" type="sibTrans" cxnId="{B64A572F-3016-4043-80AF-945990FB7E8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417851E-2568-1A47-BEF5-57494EA8CB1F}">
      <dgm:prSet phldrT="[Text]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pPr marL="0" algn="ctr" defTabSz="914400" rtl="0" eaLnBrk="1" latinLnBrk="0" hangingPunct="1"/>
          <a:endParaRPr lang="en-US" sz="2000" b="1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5F76CC64-CA79-7642-9777-B8565390D952}" type="sibTrans" cxnId="{7FCBDC44-2B08-A647-913A-3DF7F70695C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D58197-AA9C-4143-B4FD-FF7B82C2DB06}" type="parTrans" cxnId="{7FCBDC44-2B08-A647-913A-3DF7F70695C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50A8106-AD84-2D44-BC37-C94598C21172}" type="pres">
      <dgm:prSet presAssocID="{E6A118FE-5247-084D-AD2D-7C71FFB9A8F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599AD1C-8041-5B4D-BDC8-34BDEB33994E}" type="pres">
      <dgm:prSet presAssocID="{C417851E-2568-1A47-BEF5-57494EA8CB1F}" presName="circle1" presStyleLbl="node1" presStyleIdx="0" presStyleCnt="3"/>
      <dgm:spPr>
        <a:ln w="19050">
          <a:solidFill>
            <a:schemeClr val="tx2"/>
          </a:solidFill>
        </a:ln>
      </dgm:spPr>
    </dgm:pt>
    <dgm:pt modelId="{FF05CF03-59F1-5046-B190-991771743D52}" type="pres">
      <dgm:prSet presAssocID="{C417851E-2568-1A47-BEF5-57494EA8CB1F}" presName="space" presStyleCnt="0"/>
      <dgm:spPr/>
    </dgm:pt>
    <dgm:pt modelId="{4A1E76CA-5B09-1148-9210-BE60AEFF3BF9}" type="pres">
      <dgm:prSet presAssocID="{C417851E-2568-1A47-BEF5-57494EA8CB1F}" presName="rect1" presStyleLbl="alignAcc1" presStyleIdx="0" presStyleCnt="3" custLinFactNeighborX="6658" custLinFactNeighborY="17542"/>
      <dgm:spPr/>
    </dgm:pt>
    <dgm:pt modelId="{48B07480-9665-994D-8D15-7B3066A3EF22}" type="pres">
      <dgm:prSet presAssocID="{EF7140D3-8376-3645-83E7-88C13039117C}" presName="vertSpace2" presStyleLbl="node1" presStyleIdx="0" presStyleCnt="3"/>
      <dgm:spPr/>
    </dgm:pt>
    <dgm:pt modelId="{461E2806-6010-9D49-85F0-B08738B98F8E}" type="pres">
      <dgm:prSet presAssocID="{EF7140D3-8376-3645-83E7-88C13039117C}" presName="circle2" presStyleLbl="node1" presStyleIdx="1" presStyleCnt="3"/>
      <dgm:spPr>
        <a:ln w="19050">
          <a:solidFill>
            <a:schemeClr val="tx2"/>
          </a:solidFill>
        </a:ln>
      </dgm:spPr>
    </dgm:pt>
    <dgm:pt modelId="{845B2516-633A-034F-AF07-B5CAC8F8D59A}" type="pres">
      <dgm:prSet presAssocID="{EF7140D3-8376-3645-83E7-88C13039117C}" presName="rect2" presStyleLbl="alignAcc1" presStyleIdx="1" presStyleCnt="3"/>
      <dgm:spPr/>
    </dgm:pt>
    <dgm:pt modelId="{A0307FA6-4D7E-4E42-AB97-AE786FB67534}" type="pres">
      <dgm:prSet presAssocID="{239C3507-48E5-A348-802C-681D8D5A4AFC}" presName="vertSpace3" presStyleLbl="node1" presStyleIdx="1" presStyleCnt="3"/>
      <dgm:spPr/>
    </dgm:pt>
    <dgm:pt modelId="{02DB3D1B-4673-BD48-AC7B-BC8A7421DEEC}" type="pres">
      <dgm:prSet presAssocID="{239C3507-48E5-A348-802C-681D8D5A4AFC}" presName="circle3" presStyleLbl="node1" presStyleIdx="2" presStyleCnt="3"/>
      <dgm:spPr>
        <a:ln w="19050">
          <a:solidFill>
            <a:schemeClr val="tx2"/>
          </a:solidFill>
        </a:ln>
      </dgm:spPr>
    </dgm:pt>
    <dgm:pt modelId="{9CC02F81-77D9-C249-ACB2-80E34B7F1D16}" type="pres">
      <dgm:prSet presAssocID="{239C3507-48E5-A348-802C-681D8D5A4AFC}" presName="rect3" presStyleLbl="alignAcc1" presStyleIdx="2" presStyleCnt="3"/>
      <dgm:spPr/>
    </dgm:pt>
    <dgm:pt modelId="{CCF442A3-691F-2E44-B2BA-1452415039E7}" type="pres">
      <dgm:prSet presAssocID="{C417851E-2568-1A47-BEF5-57494EA8CB1F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D01F0B03-49CB-6343-8E8B-1A4DF81562FF}" type="pres">
      <dgm:prSet presAssocID="{C417851E-2568-1A47-BEF5-57494EA8CB1F}" presName="rect1ChTx" presStyleLbl="alignAcc1" presStyleIdx="2" presStyleCnt="3" custScaleX="111380" custScaleY="115259" custLinFactNeighborX="-237" custLinFactNeighborY="7246">
        <dgm:presLayoutVars>
          <dgm:bulletEnabled val="1"/>
        </dgm:presLayoutVars>
      </dgm:prSet>
      <dgm:spPr/>
    </dgm:pt>
    <dgm:pt modelId="{E54D89BB-D40B-E74F-A00B-6EB60ADC5CEE}" type="pres">
      <dgm:prSet presAssocID="{EF7140D3-8376-3645-83E7-88C13039117C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7099CD08-F58B-1142-BB82-7DAFBA9B30DF}" type="pres">
      <dgm:prSet presAssocID="{EF7140D3-8376-3645-83E7-88C13039117C}" presName="rect2ChTx" presStyleLbl="alignAcc1" presStyleIdx="2" presStyleCnt="3" custScaleX="114063">
        <dgm:presLayoutVars>
          <dgm:bulletEnabled val="1"/>
        </dgm:presLayoutVars>
      </dgm:prSet>
      <dgm:spPr/>
    </dgm:pt>
    <dgm:pt modelId="{C538BD87-37D5-A443-BD30-9573B1F7D012}" type="pres">
      <dgm:prSet presAssocID="{239C3507-48E5-A348-802C-681D8D5A4AFC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A2439CD1-8242-4C47-BBF8-49394C10A5C1}" type="pres">
      <dgm:prSet presAssocID="{239C3507-48E5-A348-802C-681D8D5A4AFC}" presName="rect3ChTx" presStyleLbl="alignAcc1" presStyleIdx="2" presStyleCnt="3" custScaleX="112818">
        <dgm:presLayoutVars>
          <dgm:bulletEnabled val="1"/>
        </dgm:presLayoutVars>
      </dgm:prSet>
      <dgm:spPr/>
    </dgm:pt>
  </dgm:ptLst>
  <dgm:cxnLst>
    <dgm:cxn modelId="{39A73024-5324-C742-B9ED-A85232140D9A}" srcId="{C417851E-2568-1A47-BEF5-57494EA8CB1F}" destId="{9BFCD7EB-8335-D740-B99C-3DEE86BBEF56}" srcOrd="0" destOrd="0" parTransId="{8B317059-B16D-B047-BCF8-03B65A5266EB}" sibTransId="{A31B6A1C-1FE8-684E-B97F-ECDF82FD640B}"/>
    <dgm:cxn modelId="{B64A572F-3016-4043-80AF-945990FB7E8C}" srcId="{C417851E-2568-1A47-BEF5-57494EA8CB1F}" destId="{FC0FA27B-1D48-7E49-A980-1AAB3F6D6AE5}" srcOrd="1" destOrd="0" parTransId="{9A4DC9E5-C74A-BD4E-83B2-6A10727917C4}" sibTransId="{CE10E874-23D1-1047-91B3-61FB6641AA6E}"/>
    <dgm:cxn modelId="{00110D36-91CD-AC46-B410-F85B78D6A759}" type="presOf" srcId="{239C3507-48E5-A348-802C-681D8D5A4AFC}" destId="{C538BD87-37D5-A443-BD30-9573B1F7D012}" srcOrd="1" destOrd="0" presId="urn:microsoft.com/office/officeart/2005/8/layout/target3"/>
    <dgm:cxn modelId="{197E5D41-C50F-474D-8B69-64D1EB843DC8}" type="presOf" srcId="{9BFCD7EB-8335-D740-B99C-3DEE86BBEF56}" destId="{D01F0B03-49CB-6343-8E8B-1A4DF81562FF}" srcOrd="0" destOrd="0" presId="urn:microsoft.com/office/officeart/2005/8/layout/target3"/>
    <dgm:cxn modelId="{7FCBDC44-2B08-A647-913A-3DF7F70695CC}" srcId="{E6A118FE-5247-084D-AD2D-7C71FFB9A8F8}" destId="{C417851E-2568-1A47-BEF5-57494EA8CB1F}" srcOrd="0" destOrd="0" parTransId="{21D58197-AA9C-4143-B4FD-FF7B82C2DB06}" sibTransId="{5F76CC64-CA79-7642-9777-B8565390D952}"/>
    <dgm:cxn modelId="{5473B966-CE9C-8240-A921-9902F84A5653}" type="presOf" srcId="{570CD6FA-975A-EB48-A2C9-F914B2AB1A4D}" destId="{7099CD08-F58B-1142-BB82-7DAFBA9B30DF}" srcOrd="0" destOrd="0" presId="urn:microsoft.com/office/officeart/2005/8/layout/target3"/>
    <dgm:cxn modelId="{1EC8194B-8C11-5447-B3FA-52CF8A8FD5E3}" type="presOf" srcId="{EF7140D3-8376-3645-83E7-88C13039117C}" destId="{845B2516-633A-034F-AF07-B5CAC8F8D59A}" srcOrd="0" destOrd="0" presId="urn:microsoft.com/office/officeart/2005/8/layout/target3"/>
    <dgm:cxn modelId="{89C0AB6F-BED9-CD42-B163-81CCE92ADE89}" type="presOf" srcId="{FC0FA27B-1D48-7E49-A980-1AAB3F6D6AE5}" destId="{D01F0B03-49CB-6343-8E8B-1A4DF81562FF}" srcOrd="0" destOrd="1" presId="urn:microsoft.com/office/officeart/2005/8/layout/target3"/>
    <dgm:cxn modelId="{2CF12973-231E-664C-94BC-51C123DE951A}" srcId="{E6A118FE-5247-084D-AD2D-7C71FFB9A8F8}" destId="{239C3507-48E5-A348-802C-681D8D5A4AFC}" srcOrd="2" destOrd="0" parTransId="{8C9CCE6E-1CE1-6D47-97C7-053267D7FBEE}" sibTransId="{3CD00372-B637-6C4C-92D2-AD29B2012837}"/>
    <dgm:cxn modelId="{51833855-7C26-584F-94E7-9776F3FE588F}" type="presOf" srcId="{C417851E-2568-1A47-BEF5-57494EA8CB1F}" destId="{CCF442A3-691F-2E44-B2BA-1452415039E7}" srcOrd="1" destOrd="0" presId="urn:microsoft.com/office/officeart/2005/8/layout/target3"/>
    <dgm:cxn modelId="{58DFC675-6397-C447-968E-76D0E05F1861}" type="presOf" srcId="{EF7140D3-8376-3645-83E7-88C13039117C}" destId="{E54D89BB-D40B-E74F-A00B-6EB60ADC5CEE}" srcOrd="1" destOrd="0" presId="urn:microsoft.com/office/officeart/2005/8/layout/target3"/>
    <dgm:cxn modelId="{207F3056-851B-4349-A7ED-B806E4E4A5A7}" type="presOf" srcId="{E6A118FE-5247-084D-AD2D-7C71FFB9A8F8}" destId="{350A8106-AD84-2D44-BC37-C94598C21172}" srcOrd="0" destOrd="0" presId="urn:microsoft.com/office/officeart/2005/8/layout/target3"/>
    <dgm:cxn modelId="{CF69AC8C-4B06-A344-BED8-E3366FA61906}" type="presOf" srcId="{239C3507-48E5-A348-802C-681D8D5A4AFC}" destId="{9CC02F81-77D9-C249-ACB2-80E34B7F1D16}" srcOrd="0" destOrd="0" presId="urn:microsoft.com/office/officeart/2005/8/layout/target3"/>
    <dgm:cxn modelId="{EFE59494-7A0C-7144-854D-AA2E5C2F9D52}" srcId="{239C3507-48E5-A348-802C-681D8D5A4AFC}" destId="{533D1C77-5BFD-A942-8D2F-82AAB34B7AA2}" srcOrd="0" destOrd="0" parTransId="{787A8C45-360C-1942-B925-FFF95F812950}" sibTransId="{1E6F2994-6812-BF4D-9571-7E4819E513C3}"/>
    <dgm:cxn modelId="{AE9989A8-52E8-EC44-867A-87E59D51D737}" srcId="{EF7140D3-8376-3645-83E7-88C13039117C}" destId="{570CD6FA-975A-EB48-A2C9-F914B2AB1A4D}" srcOrd="0" destOrd="0" parTransId="{33F1877C-3324-994C-A814-DE81E32BC948}" sibTransId="{335C40BC-44F8-4C4A-A155-7F1D962CD770}"/>
    <dgm:cxn modelId="{0E907FCB-1EAF-7842-BCA0-4C4601AF91B5}" srcId="{E6A118FE-5247-084D-AD2D-7C71FFB9A8F8}" destId="{EF7140D3-8376-3645-83E7-88C13039117C}" srcOrd="1" destOrd="0" parTransId="{83F44C56-F3C6-3648-938C-2AFB1F070E9A}" sibTransId="{0925A83A-F329-5B40-A4AE-35ADE9C5D5E0}"/>
    <dgm:cxn modelId="{B8FC08E5-0344-9C4F-89C8-52E0369C94D4}" type="presOf" srcId="{C417851E-2568-1A47-BEF5-57494EA8CB1F}" destId="{4A1E76CA-5B09-1148-9210-BE60AEFF3BF9}" srcOrd="0" destOrd="0" presId="urn:microsoft.com/office/officeart/2005/8/layout/target3"/>
    <dgm:cxn modelId="{9D3A21EE-D27B-9C4E-AA88-0AF9BA3A9C27}" type="presOf" srcId="{533D1C77-5BFD-A942-8D2F-82AAB34B7AA2}" destId="{A2439CD1-8242-4C47-BBF8-49394C10A5C1}" srcOrd="0" destOrd="0" presId="urn:microsoft.com/office/officeart/2005/8/layout/target3"/>
    <dgm:cxn modelId="{E6DD2F84-5ABB-834C-A1D4-9573E9FBBFD2}" type="presParOf" srcId="{350A8106-AD84-2D44-BC37-C94598C21172}" destId="{4599AD1C-8041-5B4D-BDC8-34BDEB33994E}" srcOrd="0" destOrd="0" presId="urn:microsoft.com/office/officeart/2005/8/layout/target3"/>
    <dgm:cxn modelId="{A1A369AB-F0C2-DF47-AFDB-3F26C7A967A4}" type="presParOf" srcId="{350A8106-AD84-2D44-BC37-C94598C21172}" destId="{FF05CF03-59F1-5046-B190-991771743D52}" srcOrd="1" destOrd="0" presId="urn:microsoft.com/office/officeart/2005/8/layout/target3"/>
    <dgm:cxn modelId="{2AF3CC38-3CF4-414F-8F1A-770198AF746F}" type="presParOf" srcId="{350A8106-AD84-2D44-BC37-C94598C21172}" destId="{4A1E76CA-5B09-1148-9210-BE60AEFF3BF9}" srcOrd="2" destOrd="0" presId="urn:microsoft.com/office/officeart/2005/8/layout/target3"/>
    <dgm:cxn modelId="{9BA68392-9AF1-3C42-ABA6-22EF485C01AB}" type="presParOf" srcId="{350A8106-AD84-2D44-BC37-C94598C21172}" destId="{48B07480-9665-994D-8D15-7B3066A3EF22}" srcOrd="3" destOrd="0" presId="urn:microsoft.com/office/officeart/2005/8/layout/target3"/>
    <dgm:cxn modelId="{8D1ADF87-646D-6243-8C04-D8498694F5FB}" type="presParOf" srcId="{350A8106-AD84-2D44-BC37-C94598C21172}" destId="{461E2806-6010-9D49-85F0-B08738B98F8E}" srcOrd="4" destOrd="0" presId="urn:microsoft.com/office/officeart/2005/8/layout/target3"/>
    <dgm:cxn modelId="{605DD5EE-315A-B046-8B58-8A90EBE2AA9B}" type="presParOf" srcId="{350A8106-AD84-2D44-BC37-C94598C21172}" destId="{845B2516-633A-034F-AF07-B5CAC8F8D59A}" srcOrd="5" destOrd="0" presId="urn:microsoft.com/office/officeart/2005/8/layout/target3"/>
    <dgm:cxn modelId="{5EB26234-932D-244C-9998-1160F16F142F}" type="presParOf" srcId="{350A8106-AD84-2D44-BC37-C94598C21172}" destId="{A0307FA6-4D7E-4E42-AB97-AE786FB67534}" srcOrd="6" destOrd="0" presId="urn:microsoft.com/office/officeart/2005/8/layout/target3"/>
    <dgm:cxn modelId="{CC3B322F-91C0-9B4B-996F-0644FBA149C3}" type="presParOf" srcId="{350A8106-AD84-2D44-BC37-C94598C21172}" destId="{02DB3D1B-4673-BD48-AC7B-BC8A7421DEEC}" srcOrd="7" destOrd="0" presId="urn:microsoft.com/office/officeart/2005/8/layout/target3"/>
    <dgm:cxn modelId="{877A2928-6E95-A146-AA68-434297BAC33D}" type="presParOf" srcId="{350A8106-AD84-2D44-BC37-C94598C21172}" destId="{9CC02F81-77D9-C249-ACB2-80E34B7F1D16}" srcOrd="8" destOrd="0" presId="urn:microsoft.com/office/officeart/2005/8/layout/target3"/>
    <dgm:cxn modelId="{45A743A2-927C-7E4C-9C5C-3B1942AF0B50}" type="presParOf" srcId="{350A8106-AD84-2D44-BC37-C94598C21172}" destId="{CCF442A3-691F-2E44-B2BA-1452415039E7}" srcOrd="9" destOrd="0" presId="urn:microsoft.com/office/officeart/2005/8/layout/target3"/>
    <dgm:cxn modelId="{93903A7E-5E6C-924A-BFB9-5CDC75E7CFAA}" type="presParOf" srcId="{350A8106-AD84-2D44-BC37-C94598C21172}" destId="{D01F0B03-49CB-6343-8E8B-1A4DF81562FF}" srcOrd="10" destOrd="0" presId="urn:microsoft.com/office/officeart/2005/8/layout/target3"/>
    <dgm:cxn modelId="{E5E00640-72BE-6B40-8A2D-D04AEDB87D7D}" type="presParOf" srcId="{350A8106-AD84-2D44-BC37-C94598C21172}" destId="{E54D89BB-D40B-E74F-A00B-6EB60ADC5CEE}" srcOrd="11" destOrd="0" presId="urn:microsoft.com/office/officeart/2005/8/layout/target3"/>
    <dgm:cxn modelId="{3529F840-AEBA-004B-B55B-087AF6A15258}" type="presParOf" srcId="{350A8106-AD84-2D44-BC37-C94598C21172}" destId="{7099CD08-F58B-1142-BB82-7DAFBA9B30DF}" srcOrd="12" destOrd="0" presId="urn:microsoft.com/office/officeart/2005/8/layout/target3"/>
    <dgm:cxn modelId="{22743C6A-5B82-DB41-AC0D-EA730A8082C4}" type="presParOf" srcId="{350A8106-AD84-2D44-BC37-C94598C21172}" destId="{C538BD87-37D5-A443-BD30-9573B1F7D012}" srcOrd="13" destOrd="0" presId="urn:microsoft.com/office/officeart/2005/8/layout/target3"/>
    <dgm:cxn modelId="{DBE6961C-8AE7-8C4F-9B63-73701EAE4382}" type="presParOf" srcId="{350A8106-AD84-2D44-BC37-C94598C21172}" destId="{A2439CD1-8242-4C47-BBF8-49394C10A5C1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9AD1C-8041-5B4D-BDC8-34BDEB33994E}">
      <dsp:nvSpPr>
        <dsp:cNvPr id="0" name=""/>
        <dsp:cNvSpPr/>
      </dsp:nvSpPr>
      <dsp:spPr>
        <a:xfrm>
          <a:off x="-143382" y="56937"/>
          <a:ext cx="4975225" cy="49752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E76CA-5B09-1148-9210-BE60AEFF3BF9}">
      <dsp:nvSpPr>
        <dsp:cNvPr id="0" name=""/>
        <dsp:cNvSpPr/>
      </dsp:nvSpPr>
      <dsp:spPr>
        <a:xfrm>
          <a:off x="2487612" y="56937"/>
          <a:ext cx="8156575" cy="4975225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Объект моделирования:</a:t>
          </a:r>
          <a:endParaRPr lang="en-US" sz="2000" b="1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2487612" y="56937"/>
        <a:ext cx="4078287" cy="1492570"/>
      </dsp:txXfrm>
    </dsp:sp>
    <dsp:sp modelId="{461E2806-6010-9D49-85F0-B08738B98F8E}">
      <dsp:nvSpPr>
        <dsp:cNvPr id="0" name=""/>
        <dsp:cNvSpPr/>
      </dsp:nvSpPr>
      <dsp:spPr>
        <a:xfrm>
          <a:off x="727283" y="1549508"/>
          <a:ext cx="3233893" cy="32338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B2516-633A-034F-AF07-B5CAC8F8D59A}">
      <dsp:nvSpPr>
        <dsp:cNvPr id="0" name=""/>
        <dsp:cNvSpPr/>
      </dsp:nvSpPr>
      <dsp:spPr>
        <a:xfrm>
          <a:off x="2344230" y="1549508"/>
          <a:ext cx="8156575" cy="3233893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2"/>
              </a:solidFill>
            </a:rPr>
            <a:t>Цель моделирования:</a:t>
          </a:r>
          <a:endParaRPr lang="en-US" sz="2000" b="1" kern="1200" dirty="0">
            <a:solidFill>
              <a:schemeClr val="tx2"/>
            </a:solidFill>
          </a:endParaRPr>
        </a:p>
      </dsp:txBody>
      <dsp:txXfrm>
        <a:off x="2344230" y="1549508"/>
        <a:ext cx="4078287" cy="1492565"/>
      </dsp:txXfrm>
    </dsp:sp>
    <dsp:sp modelId="{02DB3D1B-4673-BD48-AC7B-BC8A7421DEEC}">
      <dsp:nvSpPr>
        <dsp:cNvPr id="0" name=""/>
        <dsp:cNvSpPr/>
      </dsp:nvSpPr>
      <dsp:spPr>
        <a:xfrm>
          <a:off x="1597947" y="3042074"/>
          <a:ext cx="1492566" cy="14925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02F81-77D9-C249-ACB2-80E34B7F1D16}">
      <dsp:nvSpPr>
        <dsp:cNvPr id="0" name=""/>
        <dsp:cNvSpPr/>
      </dsp:nvSpPr>
      <dsp:spPr>
        <a:xfrm>
          <a:off x="2344230" y="3042074"/>
          <a:ext cx="8156575" cy="1492566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2"/>
              </a:solidFill>
            </a:rPr>
            <a:t>Инструмент моделирования:</a:t>
          </a:r>
          <a:endParaRPr lang="en-US" sz="2000" b="1" kern="1200" dirty="0">
            <a:solidFill>
              <a:schemeClr val="tx2"/>
            </a:solidFill>
          </a:endParaRPr>
        </a:p>
      </dsp:txBody>
      <dsp:txXfrm>
        <a:off x="2344230" y="3042074"/>
        <a:ext cx="4078287" cy="1492566"/>
      </dsp:txXfrm>
    </dsp:sp>
    <dsp:sp modelId="{D01F0B03-49CB-6343-8E8B-1A4DF81562FF}">
      <dsp:nvSpPr>
        <dsp:cNvPr id="0" name=""/>
        <dsp:cNvSpPr/>
      </dsp:nvSpPr>
      <dsp:spPr>
        <a:xfrm>
          <a:off x="6180797" y="51213"/>
          <a:ext cx="4542396" cy="17203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Время работы: </a:t>
          </a:r>
          <a:r>
            <a:rPr lang="ru-RU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с 07</a:t>
          </a:r>
          <a:r>
            <a:rPr lang="en-US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:00 </a:t>
          </a:r>
          <a:r>
            <a:rPr lang="ru-RU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до 24</a:t>
          </a:r>
          <a:r>
            <a:rPr lang="en-US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:00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Посадочные места: </a:t>
          </a:r>
          <a:r>
            <a:rPr lang="ru-RU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30 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мест за столами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, 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до </a:t>
          </a:r>
          <a:r>
            <a:rPr lang="ru-RU" sz="1600" b="1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90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 мест у бара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Особенности: возможность обеда с 15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:00 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до 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18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:00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, </a:t>
          </a:r>
          <a:r>
            <a:rPr lang="ru-RU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возможность заказа дополнительных напитков после 18:00</a:t>
          </a:r>
          <a:r>
            <a:rPr lang="en-US" sz="1600" kern="1200" dirty="0">
              <a:solidFill>
                <a:schemeClr val="tx2"/>
              </a:solidFill>
              <a:latin typeface="Arial"/>
              <a:ea typeface="+mn-ea"/>
              <a:cs typeface="+mn-cs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</dsp:txBody>
      <dsp:txXfrm>
        <a:off x="6180797" y="51213"/>
        <a:ext cx="4542396" cy="1720322"/>
      </dsp:txXfrm>
    </dsp:sp>
    <dsp:sp modelId="{7099CD08-F58B-1142-BB82-7DAFBA9B30DF}">
      <dsp:nvSpPr>
        <dsp:cNvPr id="0" name=""/>
        <dsp:cNvSpPr/>
      </dsp:nvSpPr>
      <dsp:spPr>
        <a:xfrm>
          <a:off x="6135753" y="1549508"/>
          <a:ext cx="4651817" cy="14925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>
              <a:solidFill>
                <a:schemeClr val="tx2"/>
              </a:solidFill>
            </a:rPr>
            <a:t>Создание имитационной модели для </a:t>
          </a:r>
          <a:r>
            <a:rPr lang="ru-RU" sz="1600" b="1" i="0" kern="1200" dirty="0">
              <a:solidFill>
                <a:schemeClr val="tx2"/>
              </a:solidFill>
            </a:rPr>
            <a:t>анализа эффективности бара</a:t>
          </a:r>
          <a:r>
            <a:rPr lang="ru-RU" sz="1600" b="0" i="0" kern="1200" dirty="0">
              <a:solidFill>
                <a:schemeClr val="tx2"/>
              </a:solidFill>
            </a:rPr>
            <a:t>, с акцентом на удовлетворение потребностей клиентов и </a:t>
          </a:r>
          <a:r>
            <a:rPr lang="ru-RU" sz="1600" b="1" i="0" kern="1200" dirty="0">
              <a:solidFill>
                <a:schemeClr val="tx2"/>
              </a:solidFill>
            </a:rPr>
            <a:t>оптимизацию использования ресурсов</a:t>
          </a:r>
          <a:r>
            <a:rPr lang="en-US" sz="1600" b="1" i="0" kern="1200" dirty="0">
              <a:solidFill>
                <a:schemeClr val="tx2"/>
              </a:solidFill>
            </a:rPr>
            <a:t>.</a:t>
          </a:r>
          <a:endParaRPr lang="en-US" sz="1600" b="1" kern="1200" dirty="0">
            <a:solidFill>
              <a:schemeClr val="tx2"/>
            </a:solidFill>
            <a:latin typeface="+mn-lt"/>
          </a:endParaRPr>
        </a:p>
      </dsp:txBody>
      <dsp:txXfrm>
        <a:off x="6135753" y="1549508"/>
        <a:ext cx="4651817" cy="1492565"/>
      </dsp:txXfrm>
    </dsp:sp>
    <dsp:sp modelId="{A2439CD1-8242-4C47-BBF8-49394C10A5C1}">
      <dsp:nvSpPr>
        <dsp:cNvPr id="0" name=""/>
        <dsp:cNvSpPr/>
      </dsp:nvSpPr>
      <dsp:spPr>
        <a:xfrm>
          <a:off x="6161140" y="3042074"/>
          <a:ext cx="4601042" cy="1492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solidFill>
                <a:schemeClr val="tx2"/>
              </a:solidFill>
            </a:rPr>
            <a:t>Платформа </a:t>
          </a:r>
          <a:r>
            <a:rPr lang="ru-RU" sz="1600" b="1" kern="1200" dirty="0" err="1">
              <a:solidFill>
                <a:schemeClr val="tx2"/>
              </a:solidFill>
            </a:rPr>
            <a:t>Any</a:t>
          </a:r>
          <a:r>
            <a:rPr lang="en-US" sz="1600" b="1" kern="1200" dirty="0">
              <a:solidFill>
                <a:schemeClr val="tx2"/>
              </a:solidFill>
            </a:rPr>
            <a:t>L</a:t>
          </a:r>
          <a:r>
            <a:rPr lang="ru-RU" sz="1600" b="1" kern="1200" dirty="0" err="1">
              <a:solidFill>
                <a:schemeClr val="tx2"/>
              </a:solidFill>
            </a:rPr>
            <a:t>ogic</a:t>
          </a:r>
          <a:r>
            <a:rPr lang="ru-RU" sz="1600" kern="1200" dirty="0">
              <a:solidFill>
                <a:schemeClr val="tx2"/>
              </a:solidFill>
            </a:rPr>
            <a:t>, позволяющая создавать имитационные модели достаточно высокой сложности.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6161140" y="3042074"/>
        <a:ext cx="4601042" cy="1492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A2469-8914-FC4F-B81F-0C94215B6999}">
      <dsp:nvSpPr>
        <dsp:cNvPr id="0" name=""/>
        <dsp:cNvSpPr/>
      </dsp:nvSpPr>
      <dsp:spPr>
        <a:xfrm>
          <a:off x="34441" y="0"/>
          <a:ext cx="2911138" cy="4530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accent1">
                <a:lumMod val="25000"/>
              </a:schemeClr>
            </a:solidFill>
            <a:latin typeface="+mn-lt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>
              <a:solidFill>
                <a:schemeClr val="tx1"/>
              </a:solidFill>
            </a:rPr>
            <a:t>Анализ бара включает в себя учёт </a:t>
          </a:r>
          <a:r>
            <a:rPr lang="ru-RU" sz="1600" b="1" i="0" kern="1200" dirty="0">
              <a:solidFill>
                <a:schemeClr val="tx1"/>
              </a:solidFill>
            </a:rPr>
            <a:t>потребностей клиентов и оптимизацию</a:t>
          </a:r>
          <a:r>
            <a:rPr lang="ru-RU" sz="1600" b="0" i="0" kern="1200" dirty="0">
              <a:solidFill>
                <a:schemeClr val="tx1"/>
              </a:solidFill>
            </a:rPr>
            <a:t>. Понимание предпочтений клиентов в напитках и атмосфере помогает увеличению прибыли заведения. </a:t>
          </a:r>
          <a:r>
            <a:rPr lang="ru-RU" sz="1600" b="1" i="0" kern="1200" dirty="0">
              <a:solidFill>
                <a:schemeClr val="tx1"/>
              </a:solidFill>
            </a:rPr>
            <a:t>Рациональное количество </a:t>
          </a:r>
          <a:r>
            <a:rPr lang="ru-RU" sz="1600" b="0" i="0" kern="1200" dirty="0">
              <a:solidFill>
                <a:schemeClr val="tx1"/>
              </a:solidFill>
            </a:rPr>
            <a:t>столов и барной зоны, а также управление </a:t>
          </a:r>
          <a:r>
            <a:rPr lang="ru-RU" sz="1600" b="1" i="0" kern="1200" dirty="0">
              <a:solidFill>
                <a:schemeClr val="tx1"/>
              </a:solidFill>
            </a:rPr>
            <a:t>числом официантов</a:t>
          </a:r>
          <a:r>
            <a:rPr lang="en-US" sz="1600" b="1" i="0" kern="1200" dirty="0">
              <a:solidFill>
                <a:schemeClr val="tx1"/>
              </a:solidFill>
            </a:rPr>
            <a:t> </a:t>
          </a:r>
          <a:r>
            <a:rPr lang="ru-RU" sz="1600" b="1" i="0" kern="1200" dirty="0">
              <a:solidFill>
                <a:schemeClr val="tx1"/>
              </a:solidFill>
            </a:rPr>
            <a:t>и поваров</a:t>
          </a:r>
          <a:r>
            <a:rPr lang="ru-RU" sz="1600" b="0" i="0" kern="1200" dirty="0">
              <a:solidFill>
                <a:schemeClr val="tx1"/>
              </a:solidFill>
            </a:rPr>
            <a:t> в зависимости от нагрузки, оптимизируют обслуживание. 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9705" y="85264"/>
        <a:ext cx="2740610" cy="4360197"/>
      </dsp:txXfrm>
    </dsp:sp>
    <dsp:sp modelId="{9A236BD0-A0A3-F54F-8BEA-221C2DD0F5F0}">
      <dsp:nvSpPr>
        <dsp:cNvPr id="0" name=""/>
        <dsp:cNvSpPr/>
      </dsp:nvSpPr>
      <dsp:spPr>
        <a:xfrm flipV="1">
          <a:off x="3398760" y="2249915"/>
          <a:ext cx="29948" cy="3089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3398760" y="2256094"/>
        <a:ext cx="20964" cy="18536"/>
      </dsp:txXfrm>
    </dsp:sp>
    <dsp:sp modelId="{30F9EBF4-FEF1-154A-A841-AF3DD70E4367}">
      <dsp:nvSpPr>
        <dsp:cNvPr id="0" name=""/>
        <dsp:cNvSpPr/>
      </dsp:nvSpPr>
      <dsp:spPr>
        <a:xfrm>
          <a:off x="3854618" y="2210"/>
          <a:ext cx="2911138" cy="452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25000"/>
                </a:schemeClr>
              </a:solidFill>
            </a:rPr>
            <a:t> </a:t>
          </a:r>
          <a:r>
            <a:rPr lang="ru-RU" sz="14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КЛЮЧЕВЫЕ ЗАДАЧИ</a:t>
          </a:r>
          <a:r>
            <a:rPr lang="ru-RU" sz="1400" b="1" kern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1"/>
              </a:solidFill>
            </a:rPr>
            <a:t>a) </a:t>
          </a:r>
          <a:r>
            <a:rPr lang="ru-RU" sz="1600" b="1" i="0" kern="1200" dirty="0">
              <a:solidFill>
                <a:schemeClr val="tx1"/>
              </a:solidFill>
            </a:rPr>
            <a:t>Оптимизация ресурсов </a:t>
          </a:r>
          <a:r>
            <a:rPr lang="ru-RU" sz="1600" b="0" i="0" kern="1200" dirty="0">
              <a:solidFill>
                <a:schemeClr val="tx1"/>
              </a:solidFill>
            </a:rPr>
            <a:t>и управление потоками клиентов для значительного улучшения работы бара.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>
              <a:solidFill>
                <a:schemeClr val="tx1"/>
              </a:solidFill>
            </a:rPr>
            <a:t> </a:t>
          </a:r>
          <a:r>
            <a:rPr lang="en-US" sz="1600" b="0" i="0" kern="1200" dirty="0">
              <a:solidFill>
                <a:schemeClr val="tx1"/>
              </a:solidFill>
            </a:rPr>
            <a:t>b) </a:t>
          </a:r>
          <a:r>
            <a:rPr lang="ru-RU" sz="1600" b="1" i="0" kern="1200" dirty="0">
              <a:solidFill>
                <a:schemeClr val="tx1"/>
              </a:solidFill>
            </a:rPr>
            <a:t>Разработка и внедрение стратегий</a:t>
          </a:r>
          <a:r>
            <a:rPr lang="ru-RU" sz="1600" b="0" i="0" kern="1200" dirty="0">
              <a:solidFill>
                <a:schemeClr val="tx1"/>
              </a:solidFill>
            </a:rPr>
            <a:t>, направленных на улучшение эффективности обслуживания</a:t>
          </a:r>
          <a:r>
            <a:rPr lang="en-US" sz="1600" b="0" i="0" kern="1200" dirty="0">
              <a:solidFill>
                <a:schemeClr val="tx1"/>
              </a:solidFill>
            </a:rPr>
            <a:t>.</a:t>
          </a:r>
          <a:r>
            <a: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</a:t>
          </a:r>
          <a:endParaRPr lang="en-US" sz="16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accent1">
                <a:lumMod val="25000"/>
              </a:schemeClr>
            </a:solidFill>
            <a:latin typeface="+mn-lt"/>
            <a:ea typeface="+mn-ea"/>
            <a:cs typeface="+mn-cs"/>
          </a:endParaRPr>
        </a:p>
      </dsp:txBody>
      <dsp:txXfrm>
        <a:off x="3939882" y="87474"/>
        <a:ext cx="2740610" cy="4355776"/>
      </dsp:txXfrm>
    </dsp:sp>
    <dsp:sp modelId="{31682245-E345-7446-A8FF-7D43CFBD1D8C}">
      <dsp:nvSpPr>
        <dsp:cNvPr id="0" name=""/>
        <dsp:cNvSpPr/>
      </dsp:nvSpPr>
      <dsp:spPr>
        <a:xfrm rot="1988" flipV="1">
          <a:off x="7220140" y="2248802"/>
          <a:ext cx="30027" cy="3089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7220140" y="2254978"/>
        <a:ext cx="21019" cy="18536"/>
      </dsp:txXfrm>
    </dsp:sp>
    <dsp:sp modelId="{39487587-DE00-3B48-98FE-859047E3FDF0}">
      <dsp:nvSpPr>
        <dsp:cNvPr id="0" name=""/>
        <dsp:cNvSpPr/>
      </dsp:nvSpPr>
      <dsp:spPr>
        <a:xfrm>
          <a:off x="7677208" y="0"/>
          <a:ext cx="2911138" cy="452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ЦЕЛЕВЫЕ КРИТЕРИИ: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Построение шести временных графиков и двух столбиковых диаграмм для анализа данных</a:t>
          </a:r>
          <a:r>
            <a:rPr lang="en-US" sz="1600" b="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.</a:t>
          </a:r>
        </a:p>
      </dsp:txBody>
      <dsp:txXfrm>
        <a:off x="7762472" y="85264"/>
        <a:ext cx="2740610" cy="435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9AD1C-8041-5B4D-BDC8-34BDEB33994E}">
      <dsp:nvSpPr>
        <dsp:cNvPr id="0" name=""/>
        <dsp:cNvSpPr/>
      </dsp:nvSpPr>
      <dsp:spPr>
        <a:xfrm>
          <a:off x="-143382" y="56937"/>
          <a:ext cx="4975225" cy="49752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E76CA-5B09-1148-9210-BE60AEFF3BF9}">
      <dsp:nvSpPr>
        <dsp:cNvPr id="0" name=""/>
        <dsp:cNvSpPr/>
      </dsp:nvSpPr>
      <dsp:spPr>
        <a:xfrm>
          <a:off x="2487612" y="56937"/>
          <a:ext cx="8156575" cy="4975225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2487612" y="56937"/>
        <a:ext cx="4078287" cy="1492570"/>
      </dsp:txXfrm>
    </dsp:sp>
    <dsp:sp modelId="{461E2806-6010-9D49-85F0-B08738B98F8E}">
      <dsp:nvSpPr>
        <dsp:cNvPr id="0" name=""/>
        <dsp:cNvSpPr/>
      </dsp:nvSpPr>
      <dsp:spPr>
        <a:xfrm>
          <a:off x="727283" y="1549508"/>
          <a:ext cx="3233893" cy="32338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B2516-633A-034F-AF07-B5CAC8F8D59A}">
      <dsp:nvSpPr>
        <dsp:cNvPr id="0" name=""/>
        <dsp:cNvSpPr/>
      </dsp:nvSpPr>
      <dsp:spPr>
        <a:xfrm>
          <a:off x="2344230" y="1549508"/>
          <a:ext cx="8156575" cy="3233893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2"/>
            </a:solidFill>
          </a:endParaRPr>
        </a:p>
      </dsp:txBody>
      <dsp:txXfrm>
        <a:off x="2344230" y="1549508"/>
        <a:ext cx="4078287" cy="1492565"/>
      </dsp:txXfrm>
    </dsp:sp>
    <dsp:sp modelId="{02DB3D1B-4673-BD48-AC7B-BC8A7421DEEC}">
      <dsp:nvSpPr>
        <dsp:cNvPr id="0" name=""/>
        <dsp:cNvSpPr/>
      </dsp:nvSpPr>
      <dsp:spPr>
        <a:xfrm>
          <a:off x="1597947" y="3042074"/>
          <a:ext cx="1492566" cy="14925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02F81-77D9-C249-ACB2-80E34B7F1D16}">
      <dsp:nvSpPr>
        <dsp:cNvPr id="0" name=""/>
        <dsp:cNvSpPr/>
      </dsp:nvSpPr>
      <dsp:spPr>
        <a:xfrm>
          <a:off x="2344230" y="3042074"/>
          <a:ext cx="8156575" cy="1492566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2"/>
            </a:solidFill>
          </a:endParaRPr>
        </a:p>
      </dsp:txBody>
      <dsp:txXfrm>
        <a:off x="2344230" y="3042074"/>
        <a:ext cx="4078287" cy="1492566"/>
      </dsp:txXfrm>
    </dsp:sp>
    <dsp:sp modelId="{D01F0B03-49CB-6343-8E8B-1A4DF81562FF}">
      <dsp:nvSpPr>
        <dsp:cNvPr id="0" name=""/>
        <dsp:cNvSpPr/>
      </dsp:nvSpPr>
      <dsp:spPr>
        <a:xfrm>
          <a:off x="6180797" y="51213"/>
          <a:ext cx="4542396" cy="17203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</dsp:txBody>
      <dsp:txXfrm>
        <a:off x="6180797" y="51213"/>
        <a:ext cx="4542396" cy="1720322"/>
      </dsp:txXfrm>
    </dsp:sp>
    <dsp:sp modelId="{7099CD08-F58B-1142-BB82-7DAFBA9B30DF}">
      <dsp:nvSpPr>
        <dsp:cNvPr id="0" name=""/>
        <dsp:cNvSpPr/>
      </dsp:nvSpPr>
      <dsp:spPr>
        <a:xfrm>
          <a:off x="6135753" y="1549508"/>
          <a:ext cx="4651817" cy="14925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2"/>
            </a:solidFill>
            <a:latin typeface="+mn-lt"/>
          </a:endParaRPr>
        </a:p>
      </dsp:txBody>
      <dsp:txXfrm>
        <a:off x="6135753" y="1549508"/>
        <a:ext cx="4651817" cy="1492565"/>
      </dsp:txXfrm>
    </dsp:sp>
    <dsp:sp modelId="{A2439CD1-8242-4C47-BBF8-49394C10A5C1}">
      <dsp:nvSpPr>
        <dsp:cNvPr id="0" name=""/>
        <dsp:cNvSpPr/>
      </dsp:nvSpPr>
      <dsp:spPr>
        <a:xfrm>
          <a:off x="6161140" y="3042074"/>
          <a:ext cx="4601042" cy="1492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tx2"/>
            </a:solidFill>
          </a:endParaRPr>
        </a:p>
      </dsp:txBody>
      <dsp:txXfrm>
        <a:off x="6161140" y="3042074"/>
        <a:ext cx="4601042" cy="1492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D4AE5-C0C9-3ADD-96CD-4F646C40E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9315" y="1181873"/>
            <a:ext cx="2787650" cy="1154112"/>
          </a:xfrm>
          <a:solidFill>
            <a:schemeClr val="accent1"/>
          </a:solidFill>
        </p:spPr>
        <p:txBody>
          <a:bodyPr lIns="320040" t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840F69-82D1-BA5D-BCDE-065BCBD763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96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6E650B-9763-2E1B-83A3-D40D92876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7610" y="1181873"/>
            <a:ext cx="4532630" cy="1154112"/>
          </a:xfrm>
          <a:solidFill>
            <a:schemeClr val="accent1"/>
          </a:solidFill>
        </p:spPr>
        <p:txBody>
          <a:bodyPr lIns="274320" tIns="457200" r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0365650-4538-97BE-682C-4FEE50D5B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41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 spc="40" baseline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605A104-600A-E6C4-A7F3-4C6E6E8B62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0250" y="1181873"/>
            <a:ext cx="3084388" cy="1154112"/>
          </a:xfrm>
          <a:solidFill>
            <a:schemeClr val="accent1"/>
          </a:solidFill>
        </p:spPr>
        <p:txBody>
          <a:bodyPr lIns="274320" t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53846D8-2231-F40F-1840-B4D3ECF557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02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 spc="40" baseline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328A27F-4D37-7494-A00B-931B4AF98F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161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72A2B16-E242-6548-CD5D-53E996473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54120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A825916-F570-17B8-0B3F-0C3FC2D746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2079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36D7BCE-44E5-237E-196D-3CCF2508C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10038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F3883B4-1028-4C70-B921-8FBE334E7F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7996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2538B7A0-40F3-1C50-E2D0-32A910FA7E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581" y="4431347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7A61A86-EC14-71A1-4F13-8B5BC4DD2C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38706" y="5667186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AB8BDC8-1B18-C92E-002C-8E803D4474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65161" y="5079585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3C067A7-180C-CF1A-D355-AD9EFC1F30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31906" y="3583592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9E3E312-6617-D826-24CF-F63DC3CC30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06265" y="3837782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06164" y="4551608"/>
            <a:ext cx="4828474" cy="230639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4481A-F390-506E-4D63-DCAF6A499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0708" y="2352259"/>
            <a:ext cx="10816491" cy="3363296"/>
            <a:chOff x="700708" y="2352259"/>
            <a:chExt cx="10816491" cy="33632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C823AA8-87A2-6001-8638-F343F400A907}"/>
                </a:ext>
              </a:extLst>
            </p:cNvPr>
            <p:cNvCxnSpPr/>
            <p:nvPr/>
          </p:nvCxnSpPr>
          <p:spPr>
            <a:xfrm flipV="1">
              <a:off x="774192" y="2451652"/>
              <a:ext cx="10643616" cy="0"/>
            </a:xfrm>
            <a:prstGeom prst="line">
              <a:avLst/>
            </a:prstGeom>
            <a:ln w="412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0F530E-03E0-7D35-0708-C47F20465254}"/>
                </a:ext>
              </a:extLst>
            </p:cNvPr>
            <p:cNvSpPr/>
            <p:nvPr/>
          </p:nvSpPr>
          <p:spPr>
            <a:xfrm>
              <a:off x="700708" y="2355117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A788A8-1C4E-8BDE-6C51-E311BF3124E3}"/>
                </a:ext>
              </a:extLst>
            </p:cNvPr>
            <p:cNvSpPr/>
            <p:nvPr/>
          </p:nvSpPr>
          <p:spPr>
            <a:xfrm>
              <a:off x="11318416" y="235225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1C1373-9DDB-2372-515C-67A4497F18F3}"/>
                </a:ext>
              </a:extLst>
            </p:cNvPr>
            <p:cNvSpPr/>
            <p:nvPr/>
          </p:nvSpPr>
          <p:spPr>
            <a:xfrm>
              <a:off x="2824250" y="2360833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60ED27-416C-9721-BEEA-92FC9C6AFE0E}"/>
                </a:ext>
              </a:extLst>
            </p:cNvPr>
            <p:cNvSpPr/>
            <p:nvPr/>
          </p:nvSpPr>
          <p:spPr>
            <a:xfrm>
              <a:off x="7071334" y="2366548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F3DAA4-1C0B-AB02-F0B7-AB04EEC80102}"/>
                </a:ext>
              </a:extLst>
            </p:cNvPr>
            <p:cNvSpPr/>
            <p:nvPr/>
          </p:nvSpPr>
          <p:spPr>
            <a:xfrm>
              <a:off x="9194876" y="235797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6169A7-8DDB-F115-7D7E-F3F5AE9B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303" y="2451650"/>
              <a:ext cx="1592" cy="18389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D69B09-D0BB-952F-77DD-FCCA81D19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1650" y="2528842"/>
              <a:ext cx="1592" cy="29848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322965-77FF-0956-83EE-ADA9AFCC2F19}"/>
                </a:ext>
              </a:extLst>
            </p:cNvPr>
            <p:cNvCxnSpPr>
              <a:cxnSpLocks/>
            </p:cNvCxnSpPr>
            <p:nvPr/>
          </p:nvCxnSpPr>
          <p:spPr>
            <a:xfrm>
              <a:off x="7166344" y="2496185"/>
              <a:ext cx="0" cy="93281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744AE-A2B8-150A-697C-7B187BF232E9}"/>
                </a:ext>
              </a:extLst>
            </p:cNvPr>
            <p:cNvCxnSpPr>
              <a:cxnSpLocks/>
            </p:cNvCxnSpPr>
            <p:nvPr/>
          </p:nvCxnSpPr>
          <p:spPr>
            <a:xfrm>
              <a:off x="9287099" y="2447199"/>
              <a:ext cx="2067" cy="122673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F6EBDE-BEBF-BD05-1C3E-6D9CC3A8AA09}"/>
                </a:ext>
              </a:extLst>
            </p:cNvPr>
            <p:cNvSpPr/>
            <p:nvPr/>
          </p:nvSpPr>
          <p:spPr>
            <a:xfrm>
              <a:off x="704140" y="4297941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5038F8-201A-2CE5-4F96-F5D0E07662F3}"/>
                </a:ext>
              </a:extLst>
            </p:cNvPr>
            <p:cNvSpPr/>
            <p:nvPr/>
          </p:nvSpPr>
          <p:spPr>
            <a:xfrm>
              <a:off x="2817657" y="551677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52144A-0227-81C8-5EB0-4217CF1CEEE7}"/>
                </a:ext>
              </a:extLst>
            </p:cNvPr>
            <p:cNvSpPr/>
            <p:nvPr/>
          </p:nvSpPr>
          <p:spPr>
            <a:xfrm>
              <a:off x="7066553" y="343538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30680FA-8F0F-C8F7-B721-95071536CA7B}"/>
                </a:ext>
              </a:extLst>
            </p:cNvPr>
            <p:cNvSpPr/>
            <p:nvPr/>
          </p:nvSpPr>
          <p:spPr>
            <a:xfrm>
              <a:off x="9194875" y="3679366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0A1FBC1-3297-E024-39A0-EAA69D56BF0E}"/>
                </a:ext>
              </a:extLst>
            </p:cNvPr>
            <p:cNvSpPr/>
            <p:nvPr/>
          </p:nvSpPr>
          <p:spPr>
            <a:xfrm>
              <a:off x="4947792" y="2363691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E65DC2-ECCC-4D86-835A-D8496935F50C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5043997" y="2562474"/>
              <a:ext cx="3187" cy="23485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77BD28-BE76-FA51-3EE0-19344A0C1BDE}"/>
                </a:ext>
              </a:extLst>
            </p:cNvPr>
            <p:cNvSpPr/>
            <p:nvPr/>
          </p:nvSpPr>
          <p:spPr>
            <a:xfrm>
              <a:off x="4944605" y="4911060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486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495" y="1081599"/>
            <a:ext cx="6810682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6264" y="311726"/>
            <a:ext cx="3501736" cy="230339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328A27F-4D37-7494-A00B-931B4AF98F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161" y="2765191"/>
            <a:ext cx="152400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72A2B16-E242-6548-CD5D-53E996473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63570" y="2765191"/>
            <a:ext cx="177419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A825916-F570-17B8-0B3F-0C3FC2D746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2565" y="2765191"/>
            <a:ext cx="162739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36D7BCE-44E5-237E-196D-3CCF2508C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8840" y="2765191"/>
            <a:ext cx="1558585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F3883B4-1028-4C70-B921-8FBE334E7F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7996" y="2765191"/>
            <a:ext cx="1558584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DBD545B-C7EA-7554-01A9-B9A7ADEEAD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843" y="4516277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2538B7A0-40F3-1C50-E2D0-32A910FA7E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5972" y="4732686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FC63024-9505-E263-E747-4350C4DF2C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32050" y="5738941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7A61A86-EC14-71A1-4F13-8B5BC4DD2C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28315" y="5968525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1022AC1-BD17-72D5-2B44-1179380BAA5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8063" y="5136272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AB8BDC8-1B18-C92E-002C-8E803D4474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4770" y="5370533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CC3C0D0-FD25-227E-0C25-4B5D96A89C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99246" y="3667681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3C067A7-180C-CF1A-D355-AD9EFC1F30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94252" y="3874540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40B963E-6D68-753B-684E-FA7629768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15528" y="3903209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9E3E312-6617-D826-24CF-F63DC3CC30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16656" y="4128730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E95E94-C91A-7D90-489F-979154A5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9338" y="2352259"/>
            <a:ext cx="10817861" cy="3363296"/>
            <a:chOff x="699338" y="2352259"/>
            <a:chExt cx="10817861" cy="33632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2321084-3662-3AC2-9063-B4C96C8D03F8}"/>
                </a:ext>
              </a:extLst>
            </p:cNvPr>
            <p:cNvCxnSpPr/>
            <p:nvPr/>
          </p:nvCxnSpPr>
          <p:spPr>
            <a:xfrm flipV="1">
              <a:off x="774192" y="2451652"/>
              <a:ext cx="10643616" cy="0"/>
            </a:xfrm>
            <a:prstGeom prst="line">
              <a:avLst/>
            </a:prstGeom>
            <a:ln w="412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F364F9-1001-8A8A-E378-A32BD15C0BAC}"/>
                </a:ext>
              </a:extLst>
            </p:cNvPr>
            <p:cNvSpPr/>
            <p:nvPr/>
          </p:nvSpPr>
          <p:spPr>
            <a:xfrm>
              <a:off x="700708" y="2355117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9546CB-73CE-F525-D8C0-4AFD24A0ECEE}"/>
                </a:ext>
              </a:extLst>
            </p:cNvPr>
            <p:cNvSpPr/>
            <p:nvPr/>
          </p:nvSpPr>
          <p:spPr>
            <a:xfrm>
              <a:off x="11318416" y="235225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85D98-23B5-1951-FCF2-575B6CB9D3C3}"/>
                </a:ext>
              </a:extLst>
            </p:cNvPr>
            <p:cNvSpPr/>
            <p:nvPr/>
          </p:nvSpPr>
          <p:spPr>
            <a:xfrm>
              <a:off x="2824250" y="2360833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7EC48D-6773-0157-AB1D-A36DCBF2342B}"/>
                </a:ext>
              </a:extLst>
            </p:cNvPr>
            <p:cNvSpPr/>
            <p:nvPr/>
          </p:nvSpPr>
          <p:spPr>
            <a:xfrm>
              <a:off x="7071334" y="2366548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197B2A-F814-0F94-65C6-2C666E7C4B11}"/>
                </a:ext>
              </a:extLst>
            </p:cNvPr>
            <p:cNvSpPr/>
            <p:nvPr/>
          </p:nvSpPr>
          <p:spPr>
            <a:xfrm>
              <a:off x="9194876" y="235797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72EF2C-8D4F-426F-E532-9848DA562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303" y="2451650"/>
              <a:ext cx="1592" cy="18389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79E6B9-3986-3441-3239-03C8BAF400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1650" y="2528842"/>
              <a:ext cx="1592" cy="29848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AD6852-33FA-D4BC-95FC-3FCFE5A29AA0}"/>
                </a:ext>
              </a:extLst>
            </p:cNvPr>
            <p:cNvCxnSpPr>
              <a:cxnSpLocks/>
            </p:cNvCxnSpPr>
            <p:nvPr/>
          </p:nvCxnSpPr>
          <p:spPr>
            <a:xfrm>
              <a:off x="7171108" y="2496185"/>
              <a:ext cx="0" cy="93281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B4FEB6-AF59-E0CC-6CBF-5C0AE5E9F0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1333" y="2447199"/>
              <a:ext cx="2067" cy="122673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25AA1D-824F-C6F6-AF28-AD78390DEFB3}"/>
                </a:ext>
              </a:extLst>
            </p:cNvPr>
            <p:cNvSpPr/>
            <p:nvPr/>
          </p:nvSpPr>
          <p:spPr>
            <a:xfrm>
              <a:off x="699338" y="4296353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5D82967-DC99-C9B0-B596-A62B757AEA9E}"/>
                </a:ext>
              </a:extLst>
            </p:cNvPr>
            <p:cNvSpPr/>
            <p:nvPr/>
          </p:nvSpPr>
          <p:spPr>
            <a:xfrm>
              <a:off x="2821073" y="551677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7490DB-B4E0-9638-A70F-84BAD77D5B85}"/>
                </a:ext>
              </a:extLst>
            </p:cNvPr>
            <p:cNvSpPr/>
            <p:nvPr/>
          </p:nvSpPr>
          <p:spPr>
            <a:xfrm>
              <a:off x="7072489" y="343538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9F2D72-DBC0-63CB-0C92-4A97C46C9046}"/>
                </a:ext>
              </a:extLst>
            </p:cNvPr>
            <p:cNvSpPr/>
            <p:nvPr/>
          </p:nvSpPr>
          <p:spPr>
            <a:xfrm>
              <a:off x="9193605" y="3679366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99004F8-D92D-5313-C37E-C81E7AECAB76}"/>
                </a:ext>
              </a:extLst>
            </p:cNvPr>
            <p:cNvSpPr/>
            <p:nvPr/>
          </p:nvSpPr>
          <p:spPr>
            <a:xfrm>
              <a:off x="4947792" y="2363691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2A87DF-D655-E886-D5EF-E5690A0C7C08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043997" y="2562474"/>
              <a:ext cx="3187" cy="23485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3DFD143-EAF1-3327-1DEE-57CE1ECCBFBC}"/>
                </a:ext>
              </a:extLst>
            </p:cNvPr>
            <p:cNvSpPr/>
            <p:nvPr/>
          </p:nvSpPr>
          <p:spPr>
            <a:xfrm>
              <a:off x="4942661" y="4911060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350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2" name="SmartArt Placeholder 21">
            <a:extLst>
              <a:ext uri="{FF2B5EF4-FFF2-40B4-BE49-F238E27FC236}">
                <a16:creationId xmlns:a16="http://schemas.microsoft.com/office/drawing/2014/main" id="{CE9173F4-65C7-2EC9-A5E4-827E9483F1E5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800100" y="1235075"/>
            <a:ext cx="10644188" cy="4975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85884" y="4573721"/>
            <a:ext cx="2927538" cy="22842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5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2" name="SmartArt Placeholder 21">
            <a:extLst>
              <a:ext uri="{FF2B5EF4-FFF2-40B4-BE49-F238E27FC236}">
                <a16:creationId xmlns:a16="http://schemas.microsoft.com/office/drawing/2014/main" id="{CE9173F4-65C7-2EC9-A5E4-827E9483F1E5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785884" y="1818409"/>
            <a:ext cx="10620232" cy="453043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21CF4B-0175-F178-DDAD-E4153A66F75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046767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69A370C-8C84-0411-0B1D-F7CFCEA96DE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81116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3CEC12-A675-5B79-6276-32AE902BDCD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15465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7A0051-C60B-9702-8D0B-55AD9470DB55}"/>
              </a:ext>
            </a:extLst>
          </p:cNvPr>
          <p:cNvGrpSpPr/>
          <p:nvPr userDrawn="1"/>
        </p:nvGrpSpPr>
        <p:grpSpPr>
          <a:xfrm>
            <a:off x="396950" y="4022070"/>
            <a:ext cx="2492996" cy="2679178"/>
            <a:chOff x="396950" y="3454904"/>
            <a:chExt cx="2492996" cy="2679178"/>
          </a:xfrm>
        </p:grpSpPr>
        <p:sp>
          <p:nvSpPr>
            <p:cNvPr id="3" name="Rounded Rectangle 24">
              <a:extLst>
                <a:ext uri="{FF2B5EF4-FFF2-40B4-BE49-F238E27FC236}">
                  <a16:creationId xmlns:a16="http://schemas.microsoft.com/office/drawing/2014/main" id="{80B74359-1E30-E650-34A9-AC1C13F1E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2882" y="3653687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F44D11-0A54-B4F4-331E-6B96D8A43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91163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DB7A0A-6198-DB01-83AB-531F4634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6950" y="345490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4D87E-7828-3BED-4543-3B4C0CA46B21}"/>
              </a:ext>
            </a:extLst>
          </p:cNvPr>
          <p:cNvGrpSpPr/>
          <p:nvPr userDrawn="1"/>
        </p:nvGrpSpPr>
        <p:grpSpPr>
          <a:xfrm>
            <a:off x="4231036" y="4022070"/>
            <a:ext cx="2523286" cy="2679178"/>
            <a:chOff x="4231036" y="3454904"/>
            <a:chExt cx="2523286" cy="2679178"/>
          </a:xfrm>
        </p:grpSpPr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4BC203BC-2D31-485A-F534-45D83FB3C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36514" y="3656619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EB6EC0-B466-7E25-560F-DB65221C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55539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45C946-5C12-71D9-0A10-E4324C04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31036" y="345490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5B5F83-31C9-7197-4027-2354C85DE9ED}"/>
              </a:ext>
            </a:extLst>
          </p:cNvPr>
          <p:cNvGrpSpPr/>
          <p:nvPr userDrawn="1"/>
        </p:nvGrpSpPr>
        <p:grpSpPr>
          <a:xfrm>
            <a:off x="8098797" y="4022937"/>
            <a:ext cx="2519900" cy="2678311"/>
            <a:chOff x="8098797" y="3455771"/>
            <a:chExt cx="2519900" cy="2678311"/>
          </a:xfrm>
        </p:grpSpPr>
        <p:sp>
          <p:nvSpPr>
            <p:cNvPr id="15" name="Rounded Rectangle 24">
              <a:extLst>
                <a:ext uri="{FF2B5EF4-FFF2-40B4-BE49-F238E27FC236}">
                  <a16:creationId xmlns:a16="http://schemas.microsoft.com/office/drawing/2014/main" id="{BD003E26-3B0A-9530-FA03-1DE8541D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98189" y="3658300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9E3472-2688-408D-F31B-9BE1005DB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19914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81E04E-B059-42D8-1D0C-C79A34BF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098797" y="3455771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75CF47-105F-945E-7D7E-CE093E52E846}"/>
              </a:ext>
            </a:extLst>
          </p:cNvPr>
          <p:cNvGrpSpPr/>
          <p:nvPr userDrawn="1"/>
        </p:nvGrpSpPr>
        <p:grpSpPr>
          <a:xfrm>
            <a:off x="1606262" y="1468735"/>
            <a:ext cx="2486777" cy="2679180"/>
            <a:chOff x="1606262" y="1468735"/>
            <a:chExt cx="2486777" cy="2679180"/>
          </a:xfrm>
        </p:grpSpPr>
        <p:sp>
          <p:nvSpPr>
            <p:cNvPr id="19" name="Rounded Rectangle 24">
              <a:extLst>
                <a:ext uri="{FF2B5EF4-FFF2-40B4-BE49-F238E27FC236}">
                  <a16:creationId xmlns:a16="http://schemas.microsoft.com/office/drawing/2014/main" id="{CC24ACFD-D793-5188-B42E-1E897F8C7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764510" y="1561711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7AAC8D-C780-DD07-FB08-3D84CF015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06262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55834E-B5C7-896C-41B3-C9AA1CF2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94256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D40A7-96C6-7325-D74E-0BAAF95B0348}"/>
              </a:ext>
            </a:extLst>
          </p:cNvPr>
          <p:cNvGrpSpPr/>
          <p:nvPr userDrawn="1"/>
        </p:nvGrpSpPr>
        <p:grpSpPr>
          <a:xfrm>
            <a:off x="5472033" y="1468735"/>
            <a:ext cx="2492391" cy="2679180"/>
            <a:chOff x="5472033" y="1468735"/>
            <a:chExt cx="2492391" cy="2679180"/>
          </a:xfrm>
        </p:grpSpPr>
        <p:sp>
          <p:nvSpPr>
            <p:cNvPr id="24" name="Rounded Rectangle 24">
              <a:extLst>
                <a:ext uri="{FF2B5EF4-FFF2-40B4-BE49-F238E27FC236}">
                  <a16:creationId xmlns:a16="http://schemas.microsoft.com/office/drawing/2014/main" id="{E8634FC8-AA45-1D4D-41A5-0045D067C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5641896" y="1560107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7BBEDC-DE34-CECB-4508-DDD5D637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72033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E38120-7946-0D28-A127-23C1F9B60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5641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58CFD4-852D-4B39-D204-3EB0869E1FE6}"/>
              </a:ext>
            </a:extLst>
          </p:cNvPr>
          <p:cNvGrpSpPr/>
          <p:nvPr userDrawn="1"/>
        </p:nvGrpSpPr>
        <p:grpSpPr>
          <a:xfrm>
            <a:off x="9337804" y="1468735"/>
            <a:ext cx="2498005" cy="2679180"/>
            <a:chOff x="9337804" y="1468735"/>
            <a:chExt cx="2498005" cy="2679180"/>
          </a:xfrm>
        </p:grpSpPr>
        <p:sp>
          <p:nvSpPr>
            <p:cNvPr id="28" name="Rounded Rectangle 24">
              <a:extLst>
                <a:ext uri="{FF2B5EF4-FFF2-40B4-BE49-F238E27FC236}">
                  <a16:creationId xmlns:a16="http://schemas.microsoft.com/office/drawing/2014/main" id="{305F0D8C-8A5D-FA97-8CB4-9ED53821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509656" y="1568128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4B38F4-9D14-8C3E-5400-810290DA6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7804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1262C4-56A3-D5A6-84A9-98855854D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7026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02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1071208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A330AA-5878-8D5D-D42E-8AD48FB27915}"/>
              </a:ext>
            </a:extLst>
          </p:cNvPr>
          <p:cNvCxnSpPr>
            <a:cxnSpLocks/>
          </p:cNvCxnSpPr>
          <p:nvPr userDrawn="1"/>
        </p:nvCxnSpPr>
        <p:spPr>
          <a:xfrm>
            <a:off x="798616" y="3267400"/>
            <a:ext cx="10641775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81950AF-9F44-8F79-3672-CDC47B01BFD7}"/>
              </a:ext>
            </a:extLst>
          </p:cNvPr>
          <p:cNvSpPr/>
          <p:nvPr userDrawn="1"/>
        </p:nvSpPr>
        <p:spPr>
          <a:xfrm>
            <a:off x="711099" y="3166370"/>
            <a:ext cx="198783" cy="19878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3206E1-A4ED-C18D-1A9F-4C775CC6D06E}"/>
              </a:ext>
            </a:extLst>
          </p:cNvPr>
          <p:cNvSpPr/>
          <p:nvPr userDrawn="1"/>
        </p:nvSpPr>
        <p:spPr>
          <a:xfrm>
            <a:off x="11339005" y="3175573"/>
            <a:ext cx="198783" cy="19878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6D407CB-B80D-99CA-DDDE-268370F5B36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986455" y="2579624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wrap="square" lIns="0" tIns="91440" rIns="0" anchor="ctr"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4A68BDE-729F-6ACA-C709-13AAD3F9E23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93510" y="2739431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2715B7-52DD-7F3A-75F5-06C1119DF7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109511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DFDD86D-A319-8E15-DEEF-F1A74BFC931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754336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A4BBA9-4A8A-DFC1-5462-3C7B1D7B7B24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754336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EF40F9D-972B-E196-BEFF-34E20BAC0F86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286271" y="2578137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AF715E5-429E-2966-2302-1D9698B1853F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93364" y="2746357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4E574E-1D17-CA27-73EB-8C1330B3FBA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09327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36E95F6-AF3B-48BC-9D1E-76681AA30643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054190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1BF7226-47B1-B42E-D7BF-768B7C2CA215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054190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74EF984-2E1F-2EBD-43C0-9C2A5A8359E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565305" y="2576649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F871F4-0EA0-DADA-3643-4A75A73170CB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874851" y="2746357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245BB00-C503-A47B-71E5-9FD143CEAE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88361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572CB72-265B-1A6E-CB4B-1D54DCA3C9E4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335677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6653FC-DD0E-D272-9249-E5BC7F66D4A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241474" y="4786745"/>
            <a:ext cx="2019298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9D9FE5-B2E1-8F66-399D-12509D16150D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854729" y="2573867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55E618A-EFFF-E485-8AD1-1D28C8E2CAD8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9161899" y="2753283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27FCF8-D283-7038-1C0F-0082367663D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77785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520171-76AD-DCF6-B7F6-35E395BDFA85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622725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CFEF0A-F0F7-3357-5C21-B15CE89D0CB8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8622725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740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1/19/2024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67" r:id="rId3"/>
    <p:sldLayoutId id="2147483670" r:id="rId4"/>
    <p:sldLayoutId id="214748366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Как открыть свой бар с нуля в России в 2021 году:бизнес-план, ОКВЭД">
            <a:extLst>
              <a:ext uri="{FF2B5EF4-FFF2-40B4-BE49-F238E27FC236}">
                <a16:creationId xmlns:a16="http://schemas.microsoft.com/office/drawing/2014/main" id="{5AD4A45F-5925-66F4-0632-C32D638AF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3" t="9091" r="195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86C1C-D5FF-C9C0-963F-6FAB20CA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22" y="-657276"/>
            <a:ext cx="4455519" cy="3384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+mn-lt"/>
              </a:rPr>
              <a:t>Имитационное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моделирование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системы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бар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а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C4BC1-7AE7-E49D-E501-7995284BE4A0}"/>
              </a:ext>
            </a:extLst>
          </p:cNvPr>
          <p:cNvSpPr txBox="1"/>
          <p:nvPr/>
        </p:nvSpPr>
        <p:spPr>
          <a:xfrm>
            <a:off x="88491" y="6384660"/>
            <a:ext cx="65777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Щербинина Екатерина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Грибова Полина Б21-901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153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F8E78-7AB6-8BE7-23BA-F5E1933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44435"/>
            <a:ext cx="10643616" cy="717279"/>
          </a:xfrm>
        </p:spPr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13A98-513A-4BCF-8A68-D7CFB56C8DAD}"/>
              </a:ext>
            </a:extLst>
          </p:cNvPr>
          <p:cNvSpPr txBox="1"/>
          <p:nvPr/>
        </p:nvSpPr>
        <p:spPr>
          <a:xfrm>
            <a:off x="7489171" y="861714"/>
            <a:ext cx="3385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остоянных посетителей немного, и селектор выбирает, кто из них сядет, а кто будет потреблять стоя. Следовательно, статистика, полученная от таких клиентов, подвержена высокой степени произвольности, что не относится к непостоянным клиентам: они представляют собой сумму клиентов, сидящих за столиком и стоящих у барной стойки, и их много, поэтому статистика стабилизируется.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961598-A961-4865-A7F4-8A45A0E1B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198" y="861714"/>
            <a:ext cx="6649085" cy="54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4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F8E78-7AB6-8BE7-23BA-F5E1933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44435"/>
            <a:ext cx="10643616" cy="717279"/>
          </a:xfrm>
        </p:spPr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13A98-513A-4BCF-8A68-D7CFB56C8DAD}"/>
              </a:ext>
            </a:extLst>
          </p:cNvPr>
          <p:cNvSpPr txBox="1"/>
          <p:nvPr/>
        </p:nvSpPr>
        <p:spPr>
          <a:xfrm>
            <a:off x="7483234" y="2274838"/>
            <a:ext cx="330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целом,  можно заметить, что большинство клиентов, которых не удалось обслужить, соответствуют тем, кто хотел бы провести аперитив. Это ожидаемо, учитывая, что в конце дня большое количество посетителей.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C97B3E-1B3F-4421-8B6D-C26CED1170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6295" y="861714"/>
            <a:ext cx="6649085" cy="555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2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F8E78-7AB6-8BE7-23BA-F5E1933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44435"/>
            <a:ext cx="10643616" cy="717279"/>
          </a:xfrm>
        </p:spPr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13A98-513A-4BCF-8A68-D7CFB56C8DAD}"/>
              </a:ext>
            </a:extLst>
          </p:cNvPr>
          <p:cNvSpPr txBox="1"/>
          <p:nvPr/>
        </p:nvSpPr>
        <p:spPr>
          <a:xfrm>
            <a:off x="7554951" y="1443841"/>
            <a:ext cx="3307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Клиенты за столиками ждут дольше, чем те, кто стоит у барной стойки, особенно в обеденное время. Также постоянные клиенты, предпочитаемые случайным посетителям, часто сталкиваются с долгим временем ожидания, особенно когда много клиентов. Их появление в поздние часы увеличивает время ожидания, несмотря на приоритет.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276CED-1035-4FB8-A784-8157237E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6" y="1078858"/>
            <a:ext cx="6669602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9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F8E78-7AB6-8BE7-23BA-F5E1933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44435"/>
            <a:ext cx="10643616" cy="717279"/>
          </a:xfrm>
        </p:spPr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13A98-513A-4BCF-8A68-D7CFB56C8DAD}"/>
              </a:ext>
            </a:extLst>
          </p:cNvPr>
          <p:cNvSpPr txBox="1"/>
          <p:nvPr/>
        </p:nvSpPr>
        <p:spPr>
          <a:xfrm>
            <a:off x="7108723" y="1997839"/>
            <a:ext cx="33617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Видно значительное количество посетителей в заведении.</a:t>
            </a:r>
          </a:p>
          <a:p>
            <a:r>
              <a:rPr lang="ru-RU" dirty="0"/>
              <a:t>Максимальная загрузка мест возможна в поздние часы, особенно в период аперитива.</a:t>
            </a:r>
          </a:p>
          <a:p>
            <a:r>
              <a:rPr lang="ru-RU" dirty="0"/>
              <a:t>Пик посетителей за столиками заметен во время обеда и вечером.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0E1CE6-7443-4629-8083-8BA9AB96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6" y="981959"/>
            <a:ext cx="6381870" cy="50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F8E78-7AB6-8BE7-23BA-F5E1933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44435"/>
            <a:ext cx="10643616" cy="717279"/>
          </a:xfrm>
        </p:spPr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13A98-513A-4BCF-8A68-D7CFB56C8DAD}"/>
              </a:ext>
            </a:extLst>
          </p:cNvPr>
          <p:cNvSpPr txBox="1"/>
          <p:nvPr/>
        </p:nvSpPr>
        <p:spPr>
          <a:xfrm>
            <a:off x="7445060" y="1884845"/>
            <a:ext cx="3307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увеличением времени ожидания в обеденное время, становится очевидно, что один шеф-повар влияет на доступность системы для других агентов.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6E2700-25C8-47F8-8857-9213773C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03" y="1125108"/>
            <a:ext cx="6674322" cy="50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F8E78-7AB6-8BE7-23BA-F5E1933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44435"/>
            <a:ext cx="10643616" cy="717279"/>
          </a:xfrm>
        </p:spPr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13A98-513A-4BCF-8A68-D7CFB56C8DAD}"/>
              </a:ext>
            </a:extLst>
          </p:cNvPr>
          <p:cNvSpPr txBox="1"/>
          <p:nvPr/>
        </p:nvSpPr>
        <p:spPr>
          <a:xfrm>
            <a:off x="7402552" y="1859339"/>
            <a:ext cx="33079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зависимости клиентов в очереди от времени предоставляет возможность наблюдать динамику изменения количества ожидающих в течение дня. Часто отмечается заметная очередь с выраженными пиками, особенно в периоды обеда и вечером.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144F1D-599A-4030-A767-301F428D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7" y="1207322"/>
            <a:ext cx="7011189" cy="501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6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F8E78-7AB6-8BE7-23BA-F5E1933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44435"/>
            <a:ext cx="10643616" cy="717279"/>
          </a:xfrm>
        </p:spPr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13A98-513A-4BCF-8A68-D7CFB56C8DAD}"/>
              </a:ext>
            </a:extLst>
          </p:cNvPr>
          <p:cNvSpPr txBox="1"/>
          <p:nvPr/>
        </p:nvSpPr>
        <p:spPr>
          <a:xfrm>
            <a:off x="7422778" y="938436"/>
            <a:ext cx="3807706" cy="498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среднего времени обслуживания отражает изменения в среднем времени, которое требуется для обслуживания клиентов в течение дня. Низкий уровень использования шеф-повара заставляет задуматься о том, что нецелесообразно нанимать еще одного повара для сокращения времени ожидания и, следовательно, продолжительности пребывания в системе, поскольку время, в течение которого оба повара остались бы бездействующими, может быть очень высоким.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41F1A4-CE64-450D-976E-24DBBE95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9" y="861714"/>
            <a:ext cx="6807184" cy="53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9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2E973-8C7C-5684-532D-894C77F7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graphicFrame>
        <p:nvGraphicFramePr>
          <p:cNvPr id="23" name="SmartArt Placeholder 22" descr="Smart Art graphic">
            <a:extLst>
              <a:ext uri="{FF2B5EF4-FFF2-40B4-BE49-F238E27FC236}">
                <a16:creationId xmlns:a16="http://schemas.microsoft.com/office/drawing/2014/main" id="{052BCF66-872C-892A-B069-DFE7AD4A7363}"/>
              </a:ext>
            </a:extLst>
          </p:cNvPr>
          <p:cNvGraphicFramePr>
            <a:graphicFrameLocks noGrp="1"/>
          </p:cNvGraphicFramePr>
          <p:nvPr>
            <p:ph type="dgm" sz="quarter" idx="29"/>
            <p:extLst>
              <p:ext uri="{D42A27DB-BD31-4B8C-83A1-F6EECF244321}">
                <p14:modId xmlns:p14="http://schemas.microsoft.com/office/powerpoint/2010/main" val="181305998"/>
              </p:ext>
            </p:extLst>
          </p:nvPr>
        </p:nvGraphicFramePr>
        <p:xfrm>
          <a:off x="800100" y="1235075"/>
          <a:ext cx="10644188" cy="49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Placeholder 23" descr="Isometric Drawing">
            <a:extLst>
              <a:ext uri="{FF2B5EF4-FFF2-40B4-BE49-F238E27FC236}">
                <a16:creationId xmlns:a16="http://schemas.microsoft.com/office/drawing/2014/main" id="{BC1082C1-D3C7-E05C-E76A-407BF92BA60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195" r="1195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8C4DC5-213A-4EBD-B7EC-F1E042DE6823}"/>
              </a:ext>
            </a:extLst>
          </p:cNvPr>
          <p:cNvSpPr txBox="1"/>
          <p:nvPr/>
        </p:nvSpPr>
        <p:spPr>
          <a:xfrm>
            <a:off x="3552057" y="1637948"/>
            <a:ext cx="743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4D5BE1"/>
                </a:solidFill>
              </a:rPr>
              <a:t>Имитационное моделирование бара выявило ключевые аспекты, влияющие на обслуживание и удовлетворение клиентов.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2E8C4-4719-4E85-8BA8-076499377358}"/>
              </a:ext>
            </a:extLst>
          </p:cNvPr>
          <p:cNvSpPr txBox="1"/>
          <p:nvPr/>
        </p:nvSpPr>
        <p:spPr>
          <a:xfrm>
            <a:off x="3552057" y="3111222"/>
            <a:ext cx="727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4D5BE1"/>
                </a:solidFill>
              </a:rPr>
              <a:t>Длительное время ожидания влияет на удовлетворение клиентов, особенно постоянных посетителей.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52C8E-1562-4FB4-A0E2-D6009C672A7D}"/>
              </a:ext>
            </a:extLst>
          </p:cNvPr>
          <p:cNvSpPr txBox="1"/>
          <p:nvPr/>
        </p:nvSpPr>
        <p:spPr>
          <a:xfrm>
            <a:off x="3552057" y="4660761"/>
            <a:ext cx="743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4D5BE1"/>
                </a:solidFill>
              </a:rPr>
              <a:t>Рациональное распределение персонала и организационные изменения могут улучшить эффективность и опыт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188989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2E973-8C7C-5684-532D-894C77F7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graphicFrame>
        <p:nvGraphicFramePr>
          <p:cNvPr id="23" name="SmartArt Placeholder 22" descr="Smart Art graphic">
            <a:extLst>
              <a:ext uri="{FF2B5EF4-FFF2-40B4-BE49-F238E27FC236}">
                <a16:creationId xmlns:a16="http://schemas.microsoft.com/office/drawing/2014/main" id="{052BCF66-872C-892A-B069-DFE7AD4A7363}"/>
              </a:ext>
            </a:extLst>
          </p:cNvPr>
          <p:cNvGraphicFramePr>
            <a:graphicFrameLocks noGrp="1"/>
          </p:cNvGraphicFramePr>
          <p:nvPr>
            <p:ph type="dgm" sz="quarter" idx="29"/>
            <p:extLst>
              <p:ext uri="{D42A27DB-BD31-4B8C-83A1-F6EECF244321}">
                <p14:modId xmlns:p14="http://schemas.microsoft.com/office/powerpoint/2010/main" val="156343720"/>
              </p:ext>
            </p:extLst>
          </p:nvPr>
        </p:nvGraphicFramePr>
        <p:xfrm>
          <a:off x="800100" y="1235075"/>
          <a:ext cx="10644188" cy="49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Placeholder 23" descr="Isometric Drawing">
            <a:extLst>
              <a:ext uri="{FF2B5EF4-FFF2-40B4-BE49-F238E27FC236}">
                <a16:creationId xmlns:a16="http://schemas.microsoft.com/office/drawing/2014/main" id="{BC1082C1-D3C7-E05C-E76A-407BF92BA60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195" r="1195"/>
          <a:stretch/>
        </p:blipFill>
        <p:spPr/>
      </p:pic>
    </p:spTree>
    <p:extLst>
      <p:ext uri="{BB962C8B-B14F-4D97-AF65-F5344CB8AC3E}">
        <p14:creationId xmlns:p14="http://schemas.microsoft.com/office/powerpoint/2010/main" val="412039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50A1A64C-9B67-39D2-8E12-2CC5761B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  <a:endParaRPr lang="en-US" dirty="0"/>
          </a:p>
        </p:txBody>
      </p:sp>
      <p:graphicFrame>
        <p:nvGraphicFramePr>
          <p:cNvPr id="6" name="SmartArt Placeholder 5" descr="Smart Art Graphic">
            <a:extLst>
              <a:ext uri="{FF2B5EF4-FFF2-40B4-BE49-F238E27FC236}">
                <a16:creationId xmlns:a16="http://schemas.microsoft.com/office/drawing/2014/main" id="{20A3B3AB-C325-E359-8954-67BA4D548FA1}"/>
              </a:ext>
            </a:extLst>
          </p:cNvPr>
          <p:cNvGraphicFramePr>
            <a:graphicFrameLocks noGrp="1"/>
          </p:cNvGraphicFramePr>
          <p:nvPr>
            <p:ph type="dgm" sz="quarter" idx="29"/>
            <p:extLst>
              <p:ext uri="{D42A27DB-BD31-4B8C-83A1-F6EECF244321}">
                <p14:modId xmlns:p14="http://schemas.microsoft.com/office/powerpoint/2010/main" val="598817751"/>
              </p:ext>
            </p:extLst>
          </p:nvPr>
        </p:nvGraphicFramePr>
        <p:xfrm>
          <a:off x="785812" y="1719366"/>
          <a:ext cx="10620375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Placeholder 11" descr="Clock">
            <a:extLst>
              <a:ext uri="{FF2B5EF4-FFF2-40B4-BE49-F238E27FC236}">
                <a16:creationId xmlns:a16="http://schemas.microsoft.com/office/drawing/2014/main" id="{A821B1D7-EBB3-5CAE-1211-E820F5F7FA5D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773498" y="1812526"/>
            <a:ext cx="429768" cy="429768"/>
          </a:xfrm>
        </p:spPr>
      </p:pic>
      <p:pic>
        <p:nvPicPr>
          <p:cNvPr id="13" name="Picture Placeholder 12" descr="Research">
            <a:extLst>
              <a:ext uri="{FF2B5EF4-FFF2-40B4-BE49-F238E27FC236}">
                <a16:creationId xmlns:a16="http://schemas.microsoft.com/office/drawing/2014/main" id="{71A84B8C-23DE-FE7A-A7D5-7C5C97439D3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5881115" y="1785734"/>
            <a:ext cx="429768" cy="429768"/>
          </a:xfrm>
        </p:spPr>
      </p:pic>
      <p:pic>
        <p:nvPicPr>
          <p:cNvPr id="14" name="Picture Placeholder 13" descr="Presentation with bar chart">
            <a:extLst>
              <a:ext uri="{FF2B5EF4-FFF2-40B4-BE49-F238E27FC236}">
                <a16:creationId xmlns:a16="http://schemas.microsoft.com/office/drawing/2014/main" id="{85636235-74B0-ACCD-4D14-6418F289F27F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2085631" y="1807856"/>
            <a:ext cx="429768" cy="429768"/>
          </a:xfrm>
        </p:spPr>
      </p:pic>
    </p:spTree>
    <p:extLst>
      <p:ext uri="{BB962C8B-B14F-4D97-AF65-F5344CB8AC3E}">
        <p14:creationId xmlns:p14="http://schemas.microsoft.com/office/powerpoint/2010/main" val="105713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59D80-41BD-277F-5BD4-0F1C409E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ПРАМАЕТРЫ АГЕНТА - </a:t>
            </a:r>
            <a:r>
              <a:rPr lang="en-US" dirty="0"/>
              <a:t>CLIENT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8C0E-6090-4466-F168-3BD4D1DC3B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7048" y="2261933"/>
            <a:ext cx="1371600" cy="1371600"/>
          </a:xfrm>
        </p:spPr>
        <p:txBody>
          <a:bodyPr/>
          <a:lstStyle/>
          <a:p>
            <a:r>
              <a:rPr lang="ru-RU" sz="1800" dirty="0"/>
              <a:t>позиция</a:t>
            </a:r>
            <a:endParaRPr lang="en-US" sz="1800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888D1055-CAF4-A676-769B-58F077E5A77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98186" y="3836838"/>
            <a:ext cx="1722101" cy="2537233"/>
          </a:xfrm>
        </p:spPr>
        <p:txBody>
          <a:bodyPr/>
          <a:lstStyle/>
          <a:p>
            <a:pPr lvl="0"/>
            <a:r>
              <a:rPr lang="ru-RU" sz="1400" dirty="0">
                <a:solidFill>
                  <a:schemeClr val="tx1"/>
                </a:solidFill>
              </a:rPr>
              <a:t>Необходимо учитывать, занимает ли посетитель место за столом или заказывает напитки и закуски у барной стойки, чтобы удерживаться в пределах 30 посадочных мест.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68D2-8530-21F6-E487-465630C5F2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33727" y="2258130"/>
            <a:ext cx="1371600" cy="1371600"/>
          </a:xfrm>
        </p:spPr>
        <p:txBody>
          <a:bodyPr/>
          <a:lstStyle/>
          <a:p>
            <a:r>
              <a:rPr lang="ru-RU" sz="1400" dirty="0"/>
              <a:t>Количество Заказов</a:t>
            </a:r>
            <a:endParaRPr lang="en-US" sz="1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C7ACCA-F063-268B-17CF-1366953438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93364" y="2436367"/>
            <a:ext cx="752544" cy="304800"/>
          </a:xfrm>
        </p:spPr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F448081-1ECA-F83C-84A8-5A39A069D4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405458" y="3836838"/>
            <a:ext cx="1567010" cy="2129569"/>
          </a:xfrm>
        </p:spPr>
        <p:txBody>
          <a:bodyPr/>
          <a:lstStyle/>
          <a:p>
            <a:pPr lvl="0"/>
            <a:r>
              <a:rPr lang="ru-RU" sz="1400" dirty="0">
                <a:solidFill>
                  <a:schemeClr val="tx1"/>
                </a:solidFill>
              </a:rPr>
              <a:t>Указывает на постоянное количество посетителей в 1 чел и на то, что размер группы зависит от того, занимает ли клиент место и времени посещения бара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50977-684F-5031-34D4-AC0C44F6AB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76130" y="2263877"/>
            <a:ext cx="1371600" cy="1371600"/>
          </a:xfrm>
        </p:spPr>
        <p:txBody>
          <a:bodyPr/>
          <a:lstStyle/>
          <a:p>
            <a:r>
              <a:rPr lang="ru-RU" sz="2400" dirty="0"/>
              <a:t>группа</a:t>
            </a:r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543699-0C76-AF02-CB5C-DED6483FFC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74851" y="2436367"/>
            <a:ext cx="752544" cy="304800"/>
          </a:xfrm>
        </p:spPr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D92FAE2-F088-F62D-4DF1-29F03652DCA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119351" y="3844286"/>
            <a:ext cx="1599935" cy="2061057"/>
          </a:xfrm>
        </p:spPr>
        <p:txBody>
          <a:bodyPr/>
          <a:lstStyle/>
          <a:p>
            <a:pPr lvl="0"/>
            <a:r>
              <a:rPr lang="ru-RU" sz="1400" dirty="0">
                <a:solidFill>
                  <a:schemeClr val="tx1"/>
                </a:solidFill>
              </a:rPr>
              <a:t>Указывает, производится ли оплата после употребления заказа, предполагая, что все клиенты оплачивают после завершения заказа.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FEF21A-095E-B95D-8326-CA157EACAC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14958" y="2254353"/>
            <a:ext cx="1371600" cy="1371600"/>
          </a:xfrm>
        </p:spPr>
        <p:txBody>
          <a:bodyPr/>
          <a:lstStyle/>
          <a:p>
            <a:r>
              <a:rPr lang="ru-RU" sz="2800" dirty="0"/>
              <a:t>чек</a:t>
            </a:r>
            <a:endParaRPr lang="en-US" sz="2800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50CC887C-9AA3-2615-EC99-0262AB6EF9D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32883" y="3836838"/>
            <a:ext cx="1830893" cy="616527"/>
          </a:xfrm>
        </p:spPr>
        <p:txBody>
          <a:bodyPr/>
          <a:lstStyle/>
          <a:p>
            <a:pPr lvl="0"/>
            <a:r>
              <a:rPr lang="ru-RU" sz="1400" dirty="0">
                <a:solidFill>
                  <a:schemeClr val="tx1"/>
                </a:solidFill>
              </a:rPr>
              <a:t>Количество заказов: отражает общее число сделанных заказов. Возможность заказа дополнительных алкогольных</a:t>
            </a:r>
            <a:r>
              <a:rPr lang="ru-RU" sz="1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ru-RU" sz="1400" dirty="0">
                <a:solidFill>
                  <a:schemeClr val="tx1"/>
                </a:solidFill>
              </a:rPr>
              <a:t> напитков разрешена после 18:00 в период аперитива.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8B99232-0C0C-7383-CC5C-10DD0E32FEB1}"/>
              </a:ext>
            </a:extLst>
          </p:cNvPr>
          <p:cNvSpPr txBox="1">
            <a:spLocks/>
          </p:cNvSpPr>
          <p:nvPr/>
        </p:nvSpPr>
        <p:spPr>
          <a:xfrm>
            <a:off x="7912727" y="225813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еда</a:t>
            </a:r>
            <a:endParaRPr lang="en-US" sz="28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E75D923-2912-C425-6109-1B27D44C7BFA}"/>
              </a:ext>
            </a:extLst>
          </p:cNvPr>
          <p:cNvSpPr txBox="1">
            <a:spLocks/>
          </p:cNvSpPr>
          <p:nvPr/>
        </p:nvSpPr>
        <p:spPr>
          <a:xfrm>
            <a:off x="2748703" y="2261933"/>
            <a:ext cx="1305487" cy="1373476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постоянные</a:t>
            </a:r>
            <a:endParaRPr lang="en-US" sz="1800" dirty="0"/>
          </a:p>
        </p:txBody>
      </p: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D80336FD-CE1A-DED5-BEAF-C43717C06A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736941" y="3347409"/>
            <a:ext cx="1125489" cy="5739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6" name="Text Placeholder 155">
            <a:extLst>
              <a:ext uri="{FF2B5EF4-FFF2-40B4-BE49-F238E27FC236}">
                <a16:creationId xmlns:a16="http://schemas.microsoft.com/office/drawing/2014/main" id="{A5AFE66B-08BC-84C4-D1AD-B4BC10997D1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56575" y="3329696"/>
            <a:ext cx="1125489" cy="5739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83FE843E-1128-0DDC-7060-A4F57DD0709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867786" y="3329697"/>
            <a:ext cx="1125489" cy="5739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107EF9A-1FC2-DF33-1057-1C0756CA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856" y="3304469"/>
            <a:ext cx="1146147" cy="591363"/>
          </a:xfrm>
          <a:prstGeom prst="rect">
            <a:avLst/>
          </a:prstGeom>
        </p:spPr>
      </p:pic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514494B9-D95E-F6EC-9A88-52249BC8769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046758" y="3329697"/>
            <a:ext cx="1125489" cy="5739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FC8C38A-2289-640B-E3E5-781D1947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73" y="3320996"/>
            <a:ext cx="1146147" cy="591363"/>
          </a:xfrm>
          <a:prstGeom prst="rect">
            <a:avLst/>
          </a:prstGeom>
        </p:spPr>
      </p:pic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D2BBD6A5-430D-8D86-33AA-FDC383C6DAE0}"/>
              </a:ext>
            </a:extLst>
          </p:cNvPr>
          <p:cNvSpPr txBox="1">
            <a:spLocks/>
          </p:cNvSpPr>
          <p:nvPr/>
        </p:nvSpPr>
        <p:spPr>
          <a:xfrm>
            <a:off x="2750081" y="3836838"/>
            <a:ext cx="1443331" cy="193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tx1"/>
                </a:solidFill>
              </a:rPr>
              <a:t>Выделяет различие между непостоянными клиентами и </a:t>
            </a:r>
            <a:r>
              <a:rPr lang="ru-RU" sz="1400" dirty="0" err="1">
                <a:solidFill>
                  <a:schemeClr val="tx1"/>
                </a:solidFill>
              </a:rPr>
              <a:t>постоянными,теми</a:t>
            </a:r>
            <a:r>
              <a:rPr lang="ru-RU" sz="1400" dirty="0">
                <a:solidFill>
                  <a:schemeClr val="tx1"/>
                </a:solidFill>
              </a:rPr>
              <a:t>, кто посещает заведение часто и знаком с официантами.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403A4B07-C6A1-A802-7414-E4A758583E79}"/>
              </a:ext>
            </a:extLst>
          </p:cNvPr>
          <p:cNvSpPr txBox="1">
            <a:spLocks/>
          </p:cNvSpPr>
          <p:nvPr/>
        </p:nvSpPr>
        <p:spPr>
          <a:xfrm>
            <a:off x="7880995" y="3844286"/>
            <a:ext cx="1457013" cy="2165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tx1"/>
                </a:solidFill>
              </a:rPr>
              <a:t>Учитывается, что в период с 12:00 до 15:00 в баре присутствует шеф-повар, поэтому клиенты могут решить пообедать в это время.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F8E78-7AB6-8BE7-23BA-F5E1933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44435"/>
            <a:ext cx="10643616" cy="717279"/>
          </a:xfrm>
        </p:spPr>
        <p:txBody>
          <a:bodyPr/>
          <a:lstStyle/>
          <a:p>
            <a:r>
              <a:rPr lang="ru-RU" dirty="0"/>
              <a:t>КОМПЬЮТЕРНАЯ МОДЕЛЬ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EC9B0D-E538-5EFB-BCBB-7080A8F3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" y="921599"/>
            <a:ext cx="12163722" cy="55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5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19C-2CE8-2D03-F274-E19F185F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Клиенты за столиками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4750A-DF0D-DF50-7709-E6A52CB91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6717" y="983226"/>
            <a:ext cx="2980248" cy="13527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0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117B3-6E24-85B2-E567-9957DB0789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1270" y="983226"/>
            <a:ext cx="4498970" cy="135275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1029BB-D140-C153-A407-284C2DCDE0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7609" y="983226"/>
            <a:ext cx="4708301" cy="1471231"/>
          </a:xfrm>
        </p:spPr>
        <p:txBody>
          <a:bodyPr/>
          <a:lstStyle/>
          <a:p>
            <a:r>
              <a:rPr lang="ru-RU" dirty="0"/>
              <a:t>Задержка обслуживания</a:t>
            </a:r>
            <a:r>
              <a:rPr lang="ru-RU" b="0" dirty="0"/>
              <a:t>, доступная на этом этапе, является ключевым элементом системы. Она представляет собой время, необходимое сотрудникам бара для приготовления и, при необходимости, подачи заказов или получения оплаты</a:t>
            </a:r>
            <a:r>
              <a:rPr lang="en-US" b="0" dirty="0"/>
              <a:t>(</a:t>
            </a:r>
            <a:r>
              <a:rPr lang="ru-RU" b="0" dirty="0"/>
              <a:t>задержка </a:t>
            </a:r>
            <a:r>
              <a:rPr lang="en-US" b="0" dirty="0"/>
              <a:t>normal</a:t>
            </a:r>
            <a:r>
              <a:rPr lang="ru-RU" b="0" dirty="0"/>
              <a:t> зависит от позиции и чека)</a:t>
            </a:r>
            <a:endParaRPr lang="en-US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6236-58B3-8708-A45C-3CFCD460A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03899" y="983226"/>
            <a:ext cx="3130739" cy="13527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35657-5DA0-1A6D-5167-12F6EB432C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i="1" dirty="0"/>
              <a:t>QUEUE</a:t>
            </a:r>
            <a:r>
              <a:rPr lang="en-US" b="1" dirty="0"/>
              <a:t> =&gt; </a:t>
            </a:r>
            <a:r>
              <a:rPr lang="ru-RU" b="1" i="1" dirty="0"/>
              <a:t>ПРИНЯТИЕ</a:t>
            </a:r>
            <a:r>
              <a:rPr lang="ru-RU" b="1" dirty="0"/>
              <a:t>(ЗАДЕРЖКА КОНТРОЛЬ МЕСТ) =</a:t>
            </a:r>
            <a:r>
              <a:rPr lang="en-US" b="1" dirty="0"/>
              <a:t>&gt; </a:t>
            </a:r>
            <a:r>
              <a:rPr lang="ru-RU" b="1" i="1" dirty="0"/>
              <a:t>СЕЛЕКТОР</a:t>
            </a:r>
            <a:r>
              <a:rPr lang="en-US" b="1" dirty="0"/>
              <a:t> =&gt; QUEUE </a:t>
            </a:r>
            <a:r>
              <a:rPr lang="ru-RU" b="1" dirty="0"/>
              <a:t>С БЕСКОНЕЧНОЙ ВМЕСТИМОСТЬЮ ДЛЯ ПОСЛЕУЮЩЕГО ВВЕДЕНИЯ АГЕНТОВ В (ЗАДЕРЖКА) </a:t>
            </a:r>
            <a:r>
              <a:rPr lang="ru-RU" b="1" i="1" dirty="0"/>
              <a:t>ВЫБОР</a:t>
            </a:r>
            <a:r>
              <a:rPr lang="ru-RU" b="1" dirty="0"/>
              <a:t> </a:t>
            </a:r>
            <a:r>
              <a:rPr lang="ru-RU" b="1" i="1" dirty="0"/>
              <a:t>ЗАКАЗА</a:t>
            </a:r>
            <a:endParaRPr lang="en-US" b="1" i="1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B0A2FA-5D96-215B-CC72-FB61D8525A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ru-RU" b="1" i="1" dirty="0"/>
              <a:t>ВЫБОР ЗАКАЗА</a:t>
            </a:r>
            <a:r>
              <a:rPr lang="ru-RU" b="1" dirty="0"/>
              <a:t>(ЗАДЕРЖКА</a:t>
            </a:r>
            <a:r>
              <a:rPr lang="en-US" b="1" dirty="0"/>
              <a:t> NORMAL  </a:t>
            </a:r>
            <a:r>
              <a:rPr lang="ru-RU" b="1" dirty="0"/>
              <a:t>ЗАВИСИТ ОТ ПАР ЕДА) =</a:t>
            </a:r>
            <a:r>
              <a:rPr lang="en-US" b="1" dirty="0"/>
              <a:t>&gt; </a:t>
            </a:r>
            <a:r>
              <a:rPr lang="ru-RU" b="1" i="1" dirty="0"/>
              <a:t>ОЖИДАНИЕ ОФИЦИАНТА-УХОД </a:t>
            </a:r>
            <a:r>
              <a:rPr lang="ru-RU" b="1" dirty="0"/>
              <a:t>ПО ТАЙМАУТУ(5</a:t>
            </a:r>
            <a:r>
              <a:rPr lang="en-US" b="1" dirty="0"/>
              <a:t>:</a:t>
            </a:r>
            <a:r>
              <a:rPr lang="ru-RU" b="1" dirty="0"/>
              <a:t>2</a:t>
            </a:r>
            <a:r>
              <a:rPr lang="en-US" b="1" dirty="0"/>
              <a:t>0) , </a:t>
            </a:r>
            <a:r>
              <a:rPr lang="ru-RU" b="1" dirty="0"/>
              <a:t>АГЕНТЫ ПОСТОЯННЫЕ И С ЧЕК == 1 ПРЕДПОЧТИТЕЛЬНЕЕ(ОЧЕРЕДЬ) =</a:t>
            </a:r>
            <a:r>
              <a:rPr lang="en-US" b="1" dirty="0"/>
              <a:t>&gt; </a:t>
            </a:r>
            <a:r>
              <a:rPr lang="ru-RU" b="1" i="1" dirty="0"/>
              <a:t>ОБСЛУЖИВАНИЕ</a:t>
            </a:r>
            <a:r>
              <a:rPr lang="ru-RU" b="1" dirty="0"/>
              <a:t>(ЗАДЕРЖКА)</a:t>
            </a:r>
            <a:endParaRPr lang="en-US" b="1" dirty="0"/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48CEE70-39A4-44B7-C3E9-34D19AB5B8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82079" y="2744409"/>
            <a:ext cx="1554480" cy="3907403"/>
          </a:xfrm>
        </p:spPr>
        <p:txBody>
          <a:bodyPr/>
          <a:lstStyle/>
          <a:p>
            <a:pPr lvl="0"/>
            <a:r>
              <a:rPr lang="ru-RU" b="1" i="1" dirty="0"/>
              <a:t>СЕЛЕКТОР</a:t>
            </a:r>
            <a:r>
              <a:rPr lang="en-US" b="1" dirty="0"/>
              <a:t>(</a:t>
            </a:r>
            <a:r>
              <a:rPr lang="ru-RU" b="1" dirty="0"/>
              <a:t>АГЕНТЫ С ЧЕК == 1 ПОКИДАЮТ БАР) =</a:t>
            </a:r>
            <a:r>
              <a:rPr lang="en-US" b="1" dirty="0"/>
              <a:t>&gt;</a:t>
            </a:r>
            <a:r>
              <a:rPr lang="ru-RU" b="1" dirty="0"/>
              <a:t> </a:t>
            </a:r>
            <a:r>
              <a:rPr lang="ru-RU" b="1" i="1" dirty="0"/>
              <a:t>ПОЛУЧЕНИЕ ЗАКАЗА(ОЧЕРЕДЬ)</a:t>
            </a:r>
            <a:r>
              <a:rPr lang="ru-RU" b="1" dirty="0"/>
              <a:t> ИЛИ </a:t>
            </a:r>
            <a:r>
              <a:rPr lang="ru-RU" b="1" i="1" dirty="0"/>
              <a:t>ОЖИДАНИЕ ЕДЫ ВО ВРЕМЯ ОБЕДА (ЗАДЕРЖКА </a:t>
            </a:r>
            <a:r>
              <a:rPr lang="en-US" b="1" i="1" dirty="0"/>
              <a:t>NORMAL</a:t>
            </a:r>
            <a:r>
              <a:rPr lang="ru-RU" b="1" i="1" dirty="0"/>
              <a:t>)=</a:t>
            </a:r>
            <a:r>
              <a:rPr lang="en-US" b="1" dirty="0"/>
              <a:t>&gt; </a:t>
            </a:r>
            <a:r>
              <a:rPr lang="ru-RU" b="1" i="1" dirty="0"/>
              <a:t>УПОТРЕБЛЕНИЕ</a:t>
            </a:r>
            <a:r>
              <a:rPr lang="ru-RU" b="1" dirty="0"/>
              <a:t> ЗАВИСИТ (ЗАДЕРЖКА ЗАВИСИТ ОТ РАЗМЕРА ГРУППЫ</a:t>
            </a:r>
            <a:r>
              <a:rPr lang="en-US" b="1" dirty="0"/>
              <a:t>,</a:t>
            </a:r>
            <a:r>
              <a:rPr lang="ru-RU" b="1" dirty="0"/>
              <a:t>ФУНКЦИЯ </a:t>
            </a:r>
            <a:r>
              <a:rPr lang="en-US" b="1" dirty="0"/>
              <a:t>“</a:t>
            </a:r>
            <a:r>
              <a:rPr lang="ru-RU" b="1" dirty="0"/>
              <a:t>СРЕДНЕЕЗНАЧЕНИЕ</a:t>
            </a:r>
            <a:r>
              <a:rPr lang="en-US" b="1" dirty="0"/>
              <a:t>”</a:t>
            </a:r>
            <a:r>
              <a:rPr lang="ru-RU" b="1" dirty="0"/>
              <a:t>)</a:t>
            </a:r>
            <a:endParaRPr lang="en-US" b="1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0255E1E-52F3-FD18-1B19-D42D6870D7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038" y="2744409"/>
            <a:ext cx="1554480" cy="3423309"/>
          </a:xfrm>
        </p:spPr>
        <p:txBody>
          <a:bodyPr/>
          <a:lstStyle/>
          <a:p>
            <a:pPr lvl="0"/>
            <a:r>
              <a:rPr lang="ru-RU" b="1" i="1" dirty="0"/>
              <a:t>СЕЛЕКТОР</a:t>
            </a:r>
            <a:r>
              <a:rPr lang="ru-RU" b="1" dirty="0"/>
              <a:t>(ВОЗМОЖНОСТЬ ЗАКАЗАТЬ ДОП АЛКОГОЛЬНЫЕ</a:t>
            </a:r>
            <a:r>
              <a:rPr lang="ru-RU" b="1" dirty="0">
                <a:sym typeface="Wingdings" panose="05000000000000000000" pitchFamily="2" charset="2"/>
              </a:rPr>
              <a:t> НАПИТКИ ПОСЛЕ 18:00(0</a:t>
            </a:r>
            <a:r>
              <a:rPr lang="en-US" b="1" dirty="0">
                <a:sym typeface="Wingdings" panose="05000000000000000000" pitchFamily="2" charset="2"/>
              </a:rPr>
              <a:t>,65),</a:t>
            </a:r>
            <a:r>
              <a:rPr lang="ru-RU" b="1" dirty="0">
                <a:sym typeface="Wingdings" panose="05000000000000000000" pitchFamily="2" charset="2"/>
              </a:rPr>
              <a:t>АГЕНТ ОТПРАВЛЯЕТСЯ В </a:t>
            </a:r>
            <a:r>
              <a:rPr lang="ru-RU" b="1" i="1" dirty="0">
                <a:sym typeface="Wingdings" panose="05000000000000000000" pitchFamily="2" charset="2"/>
              </a:rPr>
              <a:t>ВЫБОР ЗАКАЗА</a:t>
            </a:r>
            <a:r>
              <a:rPr lang="en-US" b="1" dirty="0">
                <a:sym typeface="Wingdings" panose="05000000000000000000" pitchFamily="2" charset="2"/>
              </a:rPr>
              <a:t>, </a:t>
            </a:r>
            <a:r>
              <a:rPr lang="ru-RU" b="1" dirty="0">
                <a:sym typeface="Wingdings" panose="05000000000000000000" pitchFamily="2" charset="2"/>
              </a:rPr>
              <a:t>ЛИБО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ru-RU" b="1" dirty="0">
                <a:sym typeface="Wingdings" panose="05000000000000000000" pitchFamily="2" charset="2"/>
              </a:rPr>
              <a:t>ОТПРАВКА АГЕНТОВ СНОВА В </a:t>
            </a:r>
            <a:r>
              <a:rPr lang="ru-RU" b="1" i="1" dirty="0">
                <a:sym typeface="Wingdings" panose="05000000000000000000" pitchFamily="2" charset="2"/>
              </a:rPr>
              <a:t>ОЧЕРЕДЬ ОЖИДАНИЯ ОФИЦИАНТА </a:t>
            </a:r>
            <a:r>
              <a:rPr lang="en-US" b="1" dirty="0"/>
              <a:t>​</a:t>
            </a:r>
            <a:r>
              <a:rPr lang="ru-RU" b="1" dirty="0"/>
              <a:t>ДЛЯ ОПЛАТЫ И ВЫХОДА ИЗ СИСТЕМЫ)</a:t>
            </a:r>
            <a:endParaRPr lang="en-US" b="1" dirty="0"/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E12194B4-7038-6077-795A-394B86080A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b="1" i="1" dirty="0"/>
              <a:t>SINK</a:t>
            </a:r>
            <a:r>
              <a:rPr lang="en-US" b="1" dirty="0"/>
              <a:t>​</a:t>
            </a:r>
            <a:r>
              <a:rPr lang="ru-RU" b="1" dirty="0"/>
              <a:t>:ФИНИШ</a:t>
            </a:r>
            <a:endParaRPr lang="en-US" b="1" dirty="0"/>
          </a:p>
          <a:p>
            <a:endParaRPr lang="en-US" dirty="0"/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4B15B48F-323D-D53A-284E-ECFCF1B477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10991830-5611-7EA5-5C05-EB305E105A5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5D75CF1C-89C8-3658-E1C1-3B208B1E7D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028BE212-50F0-A359-7C63-B91DE555EB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19F7CB68-3005-C3CF-3A55-43B3FA7254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3769C79-268D-8D85-07E2-53E97152FDE3}"/>
              </a:ext>
            </a:extLst>
          </p:cNvPr>
          <p:cNvSpPr txBox="1">
            <a:spLocks/>
          </p:cNvSpPr>
          <p:nvPr/>
        </p:nvSpPr>
        <p:spPr>
          <a:xfrm>
            <a:off x="757362" y="1042461"/>
            <a:ext cx="2899603" cy="13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 spc="40" baseline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С</a:t>
            </a:r>
            <a:r>
              <a:rPr lang="ru-RU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електор: </a:t>
            </a:r>
            <a:r>
              <a:rPr lang="en-US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lang="ru-RU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места</a:t>
            </a:r>
            <a:r>
              <a:rPr lang="en-US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&lt;</a:t>
            </a:r>
            <a:r>
              <a:rPr lang="ru-RU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30 – можно сесть</a:t>
            </a:r>
            <a:r>
              <a:rPr lang="en-US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(0,5), </a:t>
            </a:r>
            <a:r>
              <a:rPr lang="ru-RU" b="0" dirty="0">
                <a:solidFill>
                  <a:srgbClr val="000000"/>
                </a:solidFill>
                <a:ea typeface="Times New Roman" panose="02020603050405020304" pitchFamily="18" charset="0"/>
              </a:rPr>
              <a:t>иначе смена бара</a:t>
            </a:r>
            <a:r>
              <a:rPr lang="en-US" b="0" dirty="0">
                <a:solidFill>
                  <a:srgbClr val="000000"/>
                </a:solidFill>
                <a:ea typeface="Times New Roman" panose="02020603050405020304" pitchFamily="18" charset="0"/>
              </a:rPr>
              <a:t>/</a:t>
            </a:r>
            <a:r>
              <a:rPr lang="ru-RU" b="0" dirty="0">
                <a:solidFill>
                  <a:srgbClr val="000000"/>
                </a:solidFill>
                <a:ea typeface="Times New Roman" panose="02020603050405020304" pitchFamily="18" charset="0"/>
              </a:rPr>
              <a:t>барная стойка(</a:t>
            </a:r>
            <a:r>
              <a:rPr lang="en-US" b="0" dirty="0">
                <a:solidFill>
                  <a:srgbClr val="000000"/>
                </a:solidFill>
                <a:ea typeface="Times New Roman" panose="02020603050405020304" pitchFamily="18" charset="0"/>
              </a:rPr>
              <a:t>0,5)</a:t>
            </a:r>
            <a:r>
              <a:rPr lang="ru-RU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)Если агенту удаётся сесть</a:t>
            </a:r>
            <a:r>
              <a:rPr lang="en-US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ru-RU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то появляется </a:t>
            </a:r>
            <a:r>
              <a:rPr lang="en-US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 </a:t>
            </a:r>
            <a:r>
              <a:rPr lang="ru-RU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сделать заказ обеда с 12</a:t>
            </a:r>
            <a:r>
              <a:rPr lang="en-US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:00 </a:t>
            </a:r>
            <a:r>
              <a:rPr lang="ru-RU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до</a:t>
            </a:r>
            <a:r>
              <a:rPr lang="en-US" sz="14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15:00</a:t>
            </a:r>
            <a:r>
              <a:rPr lang="ru-RU" b="0" dirty="0">
                <a:solidFill>
                  <a:srgbClr val="000000"/>
                </a:solidFill>
                <a:ea typeface="Times New Roman" panose="02020603050405020304" pitchFamily="18" charset="0"/>
              </a:rPr>
              <a:t>(0</a:t>
            </a:r>
            <a:r>
              <a:rPr lang="en-US" b="0" dirty="0">
                <a:solidFill>
                  <a:srgbClr val="000000"/>
                </a:solidFill>
                <a:ea typeface="Times New Roman" panose="02020603050405020304" pitchFamily="18" charset="0"/>
              </a:rPr>
              <a:t>,65)</a:t>
            </a:r>
            <a:endParaRPr lang="en-US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3A7A8F1A-8E5E-4D93-F0A8-7449554EAD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70240" y="1022044"/>
            <a:ext cx="3016432" cy="1352759"/>
          </a:xfrm>
        </p:spPr>
        <p:txBody>
          <a:bodyPr/>
          <a:lstStyle/>
          <a:p>
            <a:r>
              <a:rPr lang="ru-RU" b="0" dirty="0"/>
              <a:t>Наконец, клиенты попадают в </a:t>
            </a:r>
            <a:r>
              <a:rPr lang="ru-RU" dirty="0"/>
              <a:t>селектор</a:t>
            </a:r>
            <a:r>
              <a:rPr lang="ru-RU" b="0" dirty="0"/>
              <a:t> и обязательно (поскольку чек = 1) выбирают первый выход и покидают систему.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6933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86F0C103-173B-1843-E1D9-A1067470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КЛИЕНТЫ ЗА БАРОМ</a:t>
            </a:r>
            <a:endParaRPr lang="en-US" dirty="0"/>
          </a:p>
        </p:txBody>
      </p:sp>
      <p:pic>
        <p:nvPicPr>
          <p:cNvPr id="19" name="Picture Placeholder 18" descr="Isometric Drawing">
            <a:extLst>
              <a:ext uri="{FF2B5EF4-FFF2-40B4-BE49-F238E27FC236}">
                <a16:creationId xmlns:a16="http://schemas.microsoft.com/office/drawing/2014/main" id="{84E88EED-50A7-0C18-7040-00C85517886C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47" r="6647"/>
          <a:stretch/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596AA3-3B4F-504C-1037-814C3C6E6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6161" y="2765191"/>
            <a:ext cx="1474992" cy="1238768"/>
          </a:xfrm>
        </p:spPr>
        <p:txBody>
          <a:bodyPr/>
          <a:lstStyle/>
          <a:p>
            <a:r>
              <a:rPr lang="ru-RU" b="1" dirty="0"/>
              <a:t>ГЕНЕРАЦИЯ КЛИЕНТОВ, КОТОРЫЕ НЕ СОБИРАЮТСЯ САДИТЬСЯ ЗА СТОЛИКИ.</a:t>
            </a:r>
            <a:endParaRPr lang="en-US" b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3ECF1FF-4113-6667-61AB-7DC2217763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3570" y="2765191"/>
            <a:ext cx="1774190" cy="2102644"/>
          </a:xfrm>
        </p:spPr>
        <p:txBody>
          <a:bodyPr/>
          <a:lstStyle/>
          <a:p>
            <a:pPr lvl="0"/>
            <a:r>
              <a:rPr lang="ru-RU" b="1" dirty="0"/>
              <a:t>ПОСЛЕ ГЕНЕРАЦИИ КЛИЕНТЫ ВСТУПАЮТ В </a:t>
            </a:r>
            <a:r>
              <a:rPr lang="en-US" b="1" dirty="0"/>
              <a:t>QUEUE</a:t>
            </a:r>
            <a:r>
              <a:rPr lang="ru-RU" b="1" dirty="0"/>
              <a:t> МАКСИМАЛЬНОЙ ВМЕСТИМОСТЬЮ, ГДЕ МОГУТ БЫТЬ КАК ОБЫЧНЫЕ, ТАК И ПОСТОЯННЫЕ КЛИЕНТЫ.</a:t>
            </a:r>
            <a:endParaRPr lang="en-US" b="1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B06565C-3BA6-44B1-C1A9-872F6BC060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82564" y="2765191"/>
            <a:ext cx="1774189" cy="1851633"/>
          </a:xfrm>
        </p:spPr>
        <p:txBody>
          <a:bodyPr/>
          <a:lstStyle/>
          <a:p>
            <a:r>
              <a:rPr lang="ru-RU" b="1" dirty="0"/>
              <a:t>АГЕНТ ПРОХОДИТ ЧЕРЕЗ ЗАДЕРЖКУ ВЫБОР ЗАКАЗА, ГДЕ ПРЕДПОЛАГАЕТСЯ, ЧТО КЛИЕНТ, ПОДОЙДЯ К БАРНОЙ СТОЙКЕ, УЖЕ ЗНАЕТ, ЧТО ХОЧЕТ ЗАКАЗАТЬ. ВРЕМЯ ОЖИДАНИЯ ОЧЕНЬ НИЗКОЕ.</a:t>
            </a:r>
            <a:endParaRPr lang="en-US" b="1" dirty="0"/>
          </a:p>
          <a:p>
            <a:pPr lvl="0"/>
            <a:endParaRPr lang="en-US" b="1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9193B75-E7E8-6105-DD76-8B58D62A10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42747" y="2764146"/>
            <a:ext cx="1887560" cy="4030057"/>
          </a:xfrm>
        </p:spPr>
        <p:txBody>
          <a:bodyPr/>
          <a:lstStyle/>
          <a:p>
            <a:pPr lvl="0"/>
            <a:r>
              <a:rPr lang="ru-RU" b="1" dirty="0"/>
              <a:t>ПОСЛЕ ВЫХОДА ИЗ ОЧЕРЕДИ =</a:t>
            </a:r>
            <a:r>
              <a:rPr lang="en-US" b="1" dirty="0"/>
              <a:t>&gt;</a:t>
            </a:r>
            <a:r>
              <a:rPr lang="ru-RU" b="1" i="1" dirty="0"/>
              <a:t> ОЖИДАНИЕ ОФИЦИАНТА</a:t>
            </a:r>
            <a:r>
              <a:rPr lang="en-US" b="1" i="1" dirty="0"/>
              <a:t>(</a:t>
            </a:r>
            <a:r>
              <a:rPr lang="ru-RU" b="1" i="1" dirty="0"/>
              <a:t>ЗАДЕРЖКА)УХОД </a:t>
            </a:r>
            <a:r>
              <a:rPr lang="ru-RU" b="1" dirty="0"/>
              <a:t>ПО ТАЙМАУТУ(5</a:t>
            </a:r>
            <a:r>
              <a:rPr lang="en-US" b="1" dirty="0"/>
              <a:t>:10) , </a:t>
            </a:r>
            <a:r>
              <a:rPr lang="ru-RU" b="1" dirty="0"/>
              <a:t>У КЛИЕНТОВ, СТОЯЩИХ У БАРНОЙ СТОЙКИ, ЕСТЬ ВЕРОЯТНОСТЬ 0.75 БЫТЬ ОБСЛУЖЕННЫМИ РАНЬШЕ ТЕХ, КТО СИДИТ ЗА СТОЛИКОМ.</a:t>
            </a:r>
            <a:endParaRPr lang="en-US" b="1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0D3433C-DA36-FC63-7631-990821204A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37996" y="2765191"/>
            <a:ext cx="1756676" cy="3501138"/>
          </a:xfrm>
        </p:spPr>
        <p:txBody>
          <a:bodyPr/>
          <a:lstStyle/>
          <a:p>
            <a:r>
              <a:rPr lang="ru-RU" b="1" dirty="0"/>
              <a:t>ПУТЬ АНАЛОГИЧЕН ПУТИ КЛИЕНТОВ ЗА СТОЛИКАМИ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069DE6-5722-EEC0-032F-2B0321DFEB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8043" y="4530353"/>
            <a:ext cx="1186179" cy="89249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7ADB77F-319A-AA9B-B3FE-D5A5398CE3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321407" y="5816779"/>
            <a:ext cx="1186179" cy="892492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63C51CA-28A6-9B74-36B1-03B0E5C6B4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52349" y="5121074"/>
            <a:ext cx="1186179" cy="892492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7177E0E-257C-863E-39AB-A948BB86BD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66308" y="3625102"/>
            <a:ext cx="1186179" cy="892492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0804F71-6A9C-6DBE-3584-A0FC151153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25620" y="3886683"/>
            <a:ext cx="1186179" cy="892492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715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86F0C103-173B-1843-E1D9-A1067470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914" y="298309"/>
            <a:ext cx="6810682" cy="717279"/>
          </a:xfrm>
        </p:spPr>
        <p:txBody>
          <a:bodyPr/>
          <a:lstStyle/>
          <a:p>
            <a:r>
              <a:rPr lang="ru-RU" dirty="0"/>
              <a:t>Постоянные клиенты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B06565C-3BA6-44B1-C1A9-872F6BC060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3493" y="976352"/>
            <a:ext cx="10461523" cy="1320441"/>
          </a:xfrm>
        </p:spPr>
        <p:txBody>
          <a:bodyPr/>
          <a:lstStyle/>
          <a:p>
            <a:pPr lvl="0"/>
            <a:r>
              <a:rPr lang="ru-RU" sz="1800" b="1" dirty="0">
                <a:ea typeface="Times New Roman" panose="02020603050405020304" pitchFamily="18" charset="0"/>
              </a:rPr>
              <a:t>Э</a:t>
            </a:r>
            <a:r>
              <a:rPr lang="ru-RU" sz="1800" b="1" dirty="0">
                <a:effectLst/>
                <a:ea typeface="Times New Roman" panose="02020603050405020304" pitchFamily="18" charset="0"/>
              </a:rPr>
              <a:t>тот агент сразу же попадает в селектор, который с вероятностью 0,5 назначает ему позицию 0 (клиент вступает в путь клиентов, созданных первым описанным источником), в противном случае ему назначается позиция 1 (помещая его среди клиентов у барной стойки). Особенности этих агентов заключаются в том, что они имеют определенную вероятность получения предпочтительного обслуживания со стороны обслуживающего персонала и всегда представляют собой отдельных клиентов.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069DE6-5722-EEC0-032F-2B0321DFEB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4937" y="4538602"/>
            <a:ext cx="1186179" cy="89249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7ADB77F-319A-AA9B-B3FE-D5A5398CE3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88660" y="5746519"/>
            <a:ext cx="1186179" cy="892492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63C51CA-28A6-9B74-36B1-03B0E5C6B4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54770" y="5136272"/>
            <a:ext cx="1186179" cy="892492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7177E0E-257C-863E-39AB-A948BB86BD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79040" y="3682484"/>
            <a:ext cx="1186179" cy="892492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A6B4C8C-B5B9-03AE-2EB0-84DA1D5E70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F8E78-7AB6-8BE7-23BA-F5E1933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44435"/>
            <a:ext cx="10643616" cy="717279"/>
          </a:xfrm>
        </p:spPr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73A12F-9CEE-4C2E-BBF8-BF95BE4C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2" y="937374"/>
            <a:ext cx="6651312" cy="5297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13A98-513A-4BCF-8A68-D7CFB56C8DAD}"/>
              </a:ext>
            </a:extLst>
          </p:cNvPr>
          <p:cNvSpPr txBox="1"/>
          <p:nvPr/>
        </p:nvSpPr>
        <p:spPr>
          <a:xfrm>
            <a:off x="7463551" y="937374"/>
            <a:ext cx="33528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графике мы видим, что клиенты, </a:t>
            </a: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 занимают свои места за столом, проводят гораздо больше времени в баре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Большее время также обусловлено временем употребления, более высоким для тех, кто садится. Проще говоря, это связано с тем, что те, кто удобно сидит за столом, склонны употреблять свои заказы медленнее. Для тех, кто сидит, в среднем замечается время употребления в конце дня в 35 минут, в то время как для клиентов у барной стойки среднее время составляет 9/10 минут.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80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4">
      <a:dk1>
        <a:srgbClr val="000000"/>
      </a:dk1>
      <a:lt1>
        <a:srgbClr val="FFFFFF"/>
      </a:lt1>
      <a:dk2>
        <a:srgbClr val="4D5BE1"/>
      </a:dk2>
      <a:lt2>
        <a:srgbClr val="E7E6E6"/>
      </a:lt2>
      <a:accent1>
        <a:srgbClr val="DEE5F4"/>
      </a:accent1>
      <a:accent2>
        <a:srgbClr val="B73734"/>
      </a:accent2>
      <a:accent3>
        <a:srgbClr val="FE8583"/>
      </a:accent3>
      <a:accent4>
        <a:srgbClr val="C2BDFF"/>
      </a:accent4>
      <a:accent5>
        <a:srgbClr val="FAECE1"/>
      </a:accent5>
      <a:accent6>
        <a:srgbClr val="BAE6F4"/>
      </a:accent6>
      <a:hlink>
        <a:srgbClr val="4E5AE1"/>
      </a:hlink>
      <a:folHlink>
        <a:srgbClr val="DFE4F4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420931_Win32_SL_v7a" id="{B0F47714-C288-438A-A83E-1FA0BB22FDAA}" vid="{E20F96FA-9E6B-4931-8D41-C5753D6021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0D2409-F9C3-4B5C-A54C-DA9694C01B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9896E-E18F-425E-8D42-9132A4D3DE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618EC08-E6C4-4B6A-9A4F-3B76D0EE7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1235</Words>
  <Application>Microsoft Office PowerPoint</Application>
  <PresentationFormat>Широкоэкранный</PresentationFormat>
  <Paragraphs>89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Office Theme</vt:lpstr>
      <vt:lpstr>Имитационное моделирование системы бара</vt:lpstr>
      <vt:lpstr>Введение</vt:lpstr>
      <vt:lpstr>Анализ предметной области</vt:lpstr>
      <vt:lpstr>ОСНОВНЫЕ ПРАМАЕТРЫ АГЕНТА - CLIENT</vt:lpstr>
      <vt:lpstr>КОМПЬЮТЕРНАЯ МОДЕЛЬ</vt:lpstr>
      <vt:lpstr>Клиенты за столиками</vt:lpstr>
      <vt:lpstr>КЛИЕНТЫ ЗА БАРОМ</vt:lpstr>
      <vt:lpstr>Постоянные клиенты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2023-03-31T19:30:32Z</dcterms:created>
  <dcterms:modified xsi:type="dcterms:W3CDTF">2024-01-19T12:36:02Z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