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9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1" r:id="rId22"/>
    <p:sldId id="274" r:id="rId23"/>
    <p:sldId id="275" r:id="rId24"/>
    <p:sldId id="297" r:id="rId25"/>
    <p:sldId id="292" r:id="rId26"/>
    <p:sldId id="276" r:id="rId27"/>
    <p:sldId id="277" r:id="rId28"/>
    <p:sldId id="278" r:id="rId29"/>
    <p:sldId id="288" r:id="rId30"/>
    <p:sldId id="293" r:id="rId31"/>
    <p:sldId id="289" r:id="rId32"/>
    <p:sldId id="294" r:id="rId33"/>
    <p:sldId id="279" r:id="rId34"/>
    <p:sldId id="280" r:id="rId35"/>
    <p:sldId id="281" r:id="rId36"/>
    <p:sldId id="282" r:id="rId37"/>
    <p:sldId id="283" r:id="rId38"/>
    <p:sldId id="284" r:id="rId39"/>
    <p:sldId id="295" r:id="rId40"/>
    <p:sldId id="285" r:id="rId41"/>
    <p:sldId id="286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5D28E-632B-3849-9B1A-2254A8E8E20D}">
          <p14:sldIdLst>
            <p14:sldId id="256"/>
          </p14:sldIdLst>
        </p14:section>
        <p14:section name="Starting an analysis project" id="{5D7296F7-8D77-E442-BD2F-F545A7BC11EC}">
          <p14:sldIdLst>
            <p14:sldId id="257"/>
            <p14:sldId id="258"/>
            <p14:sldId id="259"/>
            <p14:sldId id="260"/>
            <p14:sldId id="261"/>
            <p14:sldId id="287"/>
          </p14:sldIdLst>
        </p14:section>
        <p14:section name="Data processing with Seurat" id="{79223BD9-BCE8-6247-959F-298E1795E84B}">
          <p14:sldIdLst>
            <p14:sldId id="290"/>
            <p14:sldId id="262"/>
            <p14:sldId id="263"/>
          </p14:sldIdLst>
        </p14:section>
        <p14:section name="QC metrics" id="{FF769275-74C8-1B43-B3D9-3B61283EADCE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oublets" id="{C0110F11-4AF7-2045-9DF9-3E5227627917}">
          <p14:sldIdLst>
            <p14:sldId id="270"/>
            <p14:sldId id="271"/>
            <p14:sldId id="272"/>
            <p14:sldId id="273"/>
          </p14:sldIdLst>
        </p14:section>
        <p14:section name="Ambient RNA" id="{BDB9358D-CEC2-874F-ABAD-F9CB36BEC1B6}">
          <p14:sldIdLst>
            <p14:sldId id="291"/>
            <p14:sldId id="274"/>
            <p14:sldId id="275"/>
            <p14:sldId id="297"/>
          </p14:sldIdLst>
        </p14:section>
        <p14:section name="Normalizing and scaling" id="{57BE025A-9C94-8D43-91A5-E1357044D3DA}">
          <p14:sldIdLst>
            <p14:sldId id="292"/>
            <p14:sldId id="276"/>
            <p14:sldId id="277"/>
            <p14:sldId id="278"/>
          </p14:sldIdLst>
        </p14:section>
        <p14:section name="Cell cycle regression" id="{7A554EC4-2869-6C45-AE90-E95EFC7657E7}">
          <p14:sldIdLst>
            <p14:sldId id="288"/>
            <p14:sldId id="293"/>
            <p14:sldId id="289"/>
          </p14:sldIdLst>
        </p14:section>
        <p14:section name="Dimensional reduction" id="{B34EE71E-CE29-F94C-A078-2334419851BB}">
          <p14:sldIdLst>
            <p14:sldId id="294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eurat object" id="{82481284-9B40-7946-973C-9354004AFDDE}">
          <p14:sldIdLst>
            <p14:sldId id="295"/>
            <p14:sldId id="285"/>
            <p14:sldId id="286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6203"/>
  </p:normalViewPr>
  <p:slideViewPr>
    <p:cSldViewPr snapToGrid="0">
      <p:cViewPr varScale="1">
        <p:scale>
          <a:sx n="119" d="100"/>
          <a:sy n="11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373F4-2A23-D74E-BD0F-6492176C9D26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BA509-E2E0-884F-AAA1-40542230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Neutrophils in lung data removed by stricter QC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BA509-E2E0-884F-AAA1-40542230EB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8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b cells, removing cells with 2 heavy chains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BA509-E2E0-884F-AAA1-40542230EB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1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is </a:t>
            </a:r>
            <a:r>
              <a:rPr lang="en-US" dirty="0" err="1"/>
              <a:t>bonemarrow</a:t>
            </a:r>
            <a:r>
              <a:rPr lang="en-US" dirty="0"/>
              <a:t>, bottom lymph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BA509-E2E0-884F-AAA1-40542230EB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0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7CDB-45FC-8FF5-6CF0-C015E3C0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70DF7-9EE3-B743-8D18-E3802705E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F1F1-5A32-36DA-64E1-AE849766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BC01-BC41-4670-9F64-C590B704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0AF5-55C2-4F88-6DCF-6FA5A1C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D3D2-7BFE-813B-3BE7-B69F40E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2DDF-F43B-A7AE-357D-946AE524C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3B72-CE85-D9C3-259F-52B1864D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611A-577C-06A6-91D7-05667209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4A7E-5D4B-11C1-F27B-E5F1BAEA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27A9C-654D-7434-BB72-71A8D7BBE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F6E48-CA70-E943-5C3A-26F0FF4F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4ABED-7340-DDA1-CD36-59621163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F9517-1612-401B-0C5F-FEA0A37F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1229-B803-0AD9-39C3-F550617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372D-8DEF-D606-A1D7-FC655BB6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9156-B696-EB49-CC64-F9189374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06226-17A8-0526-7D63-E7B61D74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75B6-B784-4E20-95A5-EB010893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7F45-6D58-0A61-1B45-1F85E74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D886-24FA-C211-9CF6-E021F9B6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5D4B-8EA4-D651-E3C8-66C3EBB4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64E7-0971-13B8-CB1E-FE3AF767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C2FA-D9DC-CF86-F8EC-CBACAECE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1571-00CB-3183-B951-D21E0ED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DD0-7AFE-885C-5F0D-FFB9CB87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12DF-E01B-26C7-CD1E-E007957A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49184-3529-3B6D-1177-357AAC1B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1179F-96C7-CDBB-3311-A38545AD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CA3B6-5ED9-DC46-0D53-BF5158F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75837-34BA-0A94-C430-78F132B6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A6E4-8B6D-5916-0893-3EB5F6F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05C8-DE37-ECB5-2A05-CF247185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05460-59C0-CECB-04C0-122663EF0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C0AFF-F92C-4C32-C32B-27E51DF60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16753-087A-FEC7-3FAF-C9805996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ADC3D-42E5-4260-E151-46FF63AB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BEA2A-916B-A849-0F5C-D4CD018F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FB2EE-72A1-E811-BEB7-FB2B450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B1-8B66-A6DB-00A7-B208C3D7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F1A2A-1271-FACA-5FAC-7251DFF5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16A4D-1735-FD62-DE95-0A3C9EA1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BB46-7120-9458-17B4-BF4B896D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942D-96E6-DB6F-1E55-2F924903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8C1C-A3DD-0CE9-1BBD-9F5F60DF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91FD3-509B-586D-C57C-40E1801D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27D8-D6C8-53B4-9407-3F25D8DC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E146-257C-2AAB-3395-AB63C024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ECC8-C3E6-D25B-3F99-981396774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57B8D-5D86-46C1-3326-1A575896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C89AC-F51B-C9D6-F15D-B1C5470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B8BF-8900-AA06-4B4A-3A351237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06C6-5F42-DDA0-C0A8-3A1729FF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20040-4ED8-4CAD-28C7-712C431F8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7C6A-C892-9EDC-535D-59362F91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0982A-F7E3-239F-8598-54522A0A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AF87-D3B9-9403-5959-C91AE548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69EF2-5976-227A-9222-3269703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12DDF-EF30-381B-7F7E-132306F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3378-1D64-E773-AC18-276108E9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A62F-48E7-9A0A-5602-D4EBEEB8C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D127-A7C5-6A49-A812-D067A619D15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407E-0728-1B75-248B-A5729B53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558-1ADD-F1F4-ED1F-113341A21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5448-2C3A-9F4B-A65F-D98DDE029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oconductor.org/packages/release/bioc/html/scat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s.hhu.de/fileadmin/redaktion/Fakultaeten/Mathematisch-Naturwissenschaftliche_Fakultaet/Informatik/Algorithmische_Bioinformatik/Bachelor-_Masterarbeiten/2576888_ba_ifo_AbschlArbeit_klau_lautwein_pamei104_20210509_0918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ger/scDblFinder" TargetMode="External"/><Relationship Id="rId2" Type="http://schemas.openxmlformats.org/officeDocument/2006/relationships/hyperlink" Target="https://github.com/chris-mcginnis-ucsf/DoubletFin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10xgenomics.com/resources/analysis-guides/introduction-to-ambient-rna-correc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xgenomics.com/resources/analysis-guides/introduction-to-ambient-rna-correction" TargetMode="External"/><Relationship Id="rId2" Type="http://schemas.openxmlformats.org/officeDocument/2006/relationships/hyperlink" Target="https://github.com/constantAmateur/Sou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stantAmateur/SoupX" TargetMode="External"/><Relationship Id="rId2" Type="http://schemas.openxmlformats.org/officeDocument/2006/relationships/hyperlink" Target="https://www.10xgenomics.com/resources/analysis-guides/introduction-to-ambient-rna-cor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jalab.org/seurat/articles/cell_cycle_vignet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bctraining.github.io/scRNA-seq/lessons/05_normalization_and_PCA.html" TargetMode="External"/><Relationship Id="rId2" Type="http://schemas.openxmlformats.org/officeDocument/2006/relationships/hyperlink" Target="https://www.youtube.com/watch?v=_UVHneBUBW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bctraining.github.io/scRNA-seq/lessons/05_normalization_and_PCA.html" TargetMode="Externa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umap-learn.readthedocs.io/en/latest/" TargetMode="External"/><Relationship Id="rId2" Type="http://schemas.openxmlformats.org/officeDocument/2006/relationships/hyperlink" Target="https://en.wikipedia.org/wiki/T-distributed_stochastic_neighbor_embed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blog.bioturing.com/2022/01/14/umap-vs-t-sne-single-cell-rna-seq-data-visualization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ijalab/seurat/issues" TargetMode="External"/><Relationship Id="rId2" Type="http://schemas.openxmlformats.org/officeDocument/2006/relationships/hyperlink" Target="https://satijalab.org/seurat/articles/pbmc3k_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bioconductor.org/post/search/?query=seurat" TargetMode="External"/><Relationship Id="rId4" Type="http://schemas.openxmlformats.org/officeDocument/2006/relationships/hyperlink" Target="https://www.biostars.org/post/search/?query=seur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renv/index.html" TargetMode="External"/><Relationship Id="rId2" Type="http://schemas.openxmlformats.org/officeDocument/2006/relationships/hyperlink" Target="https://r4ds.hadley.nz/workflow-scripts.html#projec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ppygitwithr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c.gov/preservation/digital/formats/fdd/fdd000229.s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anpy.readthedocs.io/en/stable/" TargetMode="External"/><Relationship Id="rId2" Type="http://schemas.openxmlformats.org/officeDocument/2006/relationships/hyperlink" Target="https://satijalab.org/seura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owjo.com/solutions/seqgeq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A5E3-D290-FF89-A484-3E1DED635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Session-02</a:t>
            </a:r>
            <a:br>
              <a:rPr lang="en-US" b="1" dirty="0"/>
            </a:br>
            <a:r>
              <a:rPr lang="en-US" dirty="0">
                <a:effectLst/>
              </a:rPr>
              <a:t>Introduction to </a:t>
            </a:r>
            <a:r>
              <a:rPr lang="en-US" dirty="0"/>
              <a:t>single cell analysis with </a:t>
            </a:r>
            <a:r>
              <a:rPr lang="en-US" dirty="0">
                <a:effectLst/>
              </a:rPr>
              <a:t>Seurat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2E577-A38D-C335-09C3-EC9F1E986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QC, Filtering, Cell Clustering</a:t>
            </a:r>
            <a:endParaRPr lang="en-US" dirty="0"/>
          </a:p>
        </p:txBody>
      </p:sp>
      <p:pic>
        <p:nvPicPr>
          <p:cNvPr id="4" name="Picture 3" descr="A red ribbon with black text&#10;&#10;Description automatically generated">
            <a:extLst>
              <a:ext uri="{FF2B5EF4-FFF2-40B4-BE49-F238E27FC236}">
                <a16:creationId xmlns:a16="http://schemas.microsoft.com/office/drawing/2014/main" id="{6C6A4629-DA2F-B7DE-D389-4C965EDB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" y="4701209"/>
            <a:ext cx="1780949" cy="2156791"/>
          </a:xfrm>
          <a:prstGeom prst="rect">
            <a:avLst/>
          </a:prstGeom>
        </p:spPr>
      </p:pic>
      <p:pic>
        <p:nvPicPr>
          <p:cNvPr id="5" name="Picture 4" descr="A red and blue dna spiral&#10;&#10;Description automatically generated">
            <a:extLst>
              <a:ext uri="{FF2B5EF4-FFF2-40B4-BE49-F238E27FC236}">
                <a16:creationId xmlns:a16="http://schemas.microsoft.com/office/drawing/2014/main" id="{31B50E96-F086-AE72-6B5A-D4FD41B81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28" y="5217070"/>
            <a:ext cx="1592289" cy="1528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EDA6A-905D-E4CD-577A-1736E7B48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981424"/>
            <a:ext cx="3505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6FCB-F30A-1C67-2EBE-9CD7A325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high-quality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5DB2-D9C6-1E9A-E78A-8251A647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Cellranger</a:t>
            </a:r>
            <a:r>
              <a:rPr lang="en-US" dirty="0"/>
              <a:t> has built-in filtering to remove empty GEMs</a:t>
            </a:r>
          </a:p>
          <a:p>
            <a:pPr lvl="1"/>
            <a:r>
              <a:rPr lang="en-US" dirty="0"/>
              <a:t>Helps reduce size of initial data, but insufficient for rigorous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Additional, manual filtering performed in Seurat on a per-capture basis</a:t>
            </a:r>
          </a:p>
          <a:p>
            <a:pPr lvl="1"/>
            <a:r>
              <a:rPr lang="en-US" dirty="0"/>
              <a:t>Knowledge of study design and goals informs stringency</a:t>
            </a:r>
          </a:p>
        </p:txBody>
      </p:sp>
    </p:spTree>
    <p:extLst>
      <p:ext uri="{BB962C8B-B14F-4D97-AF65-F5344CB8AC3E}">
        <p14:creationId xmlns:p14="http://schemas.microsoft.com/office/powerpoint/2010/main" val="47887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7412-56E9-CBFB-0A42-B51B94C8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ED00-E377-0BAF-5677-69D19D7B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87DA-2E4B-259D-1F85-774A1239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Mitochondrial 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8664-D8C1-81E5-1D74-843637FD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9052" cy="4351338"/>
          </a:xfrm>
        </p:spPr>
        <p:txBody>
          <a:bodyPr/>
          <a:lstStyle/>
          <a:p>
            <a:r>
              <a:rPr lang="en-US" dirty="0"/>
              <a:t>High proportion of MT gene expression indicates unhealthy cells, not a good representation of normal cell state</a:t>
            </a:r>
          </a:p>
          <a:p>
            <a:endParaRPr lang="en-US" dirty="0"/>
          </a:p>
          <a:p>
            <a:r>
              <a:rPr lang="en-US" dirty="0"/>
              <a:t>Some studies expect high MT expression (e.g. tumor biopsies)</a:t>
            </a:r>
          </a:p>
        </p:txBody>
      </p:sp>
      <p:pic>
        <p:nvPicPr>
          <p:cNvPr id="5" name="Picture 4" descr="A red line with a point&#10;&#10;Description automatically generated">
            <a:extLst>
              <a:ext uri="{FF2B5EF4-FFF2-40B4-BE49-F238E27FC236}">
                <a16:creationId xmlns:a16="http://schemas.microsoft.com/office/drawing/2014/main" id="{DB950D74-9932-4D49-F454-A97435D9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06" y="0"/>
            <a:ext cx="2530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2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DEA7-7EB7-D94B-595D-2FD4B25A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unique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ABED-DB12-D155-7001-49B2700D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8617" cy="4351338"/>
          </a:xfrm>
        </p:spPr>
        <p:txBody>
          <a:bodyPr/>
          <a:lstStyle/>
          <a:p>
            <a:r>
              <a:rPr lang="en-US" dirty="0"/>
              <a:t>Low # of reads may not capture all cell activities</a:t>
            </a:r>
          </a:p>
          <a:p>
            <a:endParaRPr lang="en-US" dirty="0"/>
          </a:p>
          <a:p>
            <a:r>
              <a:rPr lang="en-US" dirty="0"/>
              <a:t>High # of reads may suggest multiple cells in a single GEM (</a:t>
            </a:r>
            <a:r>
              <a:rPr lang="en-US" dirty="0" err="1"/>
              <a:t>multiplets</a:t>
            </a:r>
            <a:r>
              <a:rPr lang="en-US" dirty="0"/>
              <a:t>)</a:t>
            </a:r>
          </a:p>
        </p:txBody>
      </p:sp>
      <p:pic>
        <p:nvPicPr>
          <p:cNvPr id="5" name="Picture 4" descr="A graph of a number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3114C0CC-3D57-417B-94FB-060520EE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17" y="801066"/>
            <a:ext cx="5550523" cy="5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D2CA-5FAC-3B86-0C88-33E5760A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unique genes/features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CE24-3DC4-F99D-6A5D-05589A83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404731"/>
            <a:ext cx="4409661" cy="5088144"/>
          </a:xfrm>
        </p:spPr>
        <p:txBody>
          <a:bodyPr>
            <a:normAutofit/>
          </a:bodyPr>
          <a:lstStyle/>
          <a:p>
            <a:r>
              <a:rPr lang="en-US" dirty="0"/>
              <a:t>Cells with many features may need greater sequencing depth</a:t>
            </a:r>
          </a:p>
          <a:p>
            <a:endParaRPr lang="en-US" dirty="0"/>
          </a:p>
          <a:p>
            <a:r>
              <a:rPr lang="en-US" dirty="0"/>
              <a:t>Considered with # of reads as a proxy for cell complexity</a:t>
            </a:r>
          </a:p>
          <a:p>
            <a:endParaRPr lang="en-US" dirty="0"/>
          </a:p>
          <a:p>
            <a:r>
              <a:rPr lang="en-US" dirty="0"/>
              <a:t>A cell with many reads coming from few genes may be technical artifact</a:t>
            </a:r>
          </a:p>
        </p:txBody>
      </p:sp>
      <p:pic>
        <p:nvPicPr>
          <p:cNvPr id="5" name="Picture 4" descr="A graph of dna and gene&#10;&#10;Description automatically generated with medium confidence">
            <a:extLst>
              <a:ext uri="{FF2B5EF4-FFF2-40B4-BE49-F238E27FC236}">
                <a16:creationId xmlns:a16="http://schemas.microsoft.com/office/drawing/2014/main" id="{5C166AB5-108F-D874-67B5-203E570D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1" y="1404731"/>
            <a:ext cx="6944139" cy="5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2772-2819-7B2C-6217-D858E16A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of organism, tissue, and desired cell-types are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DA6A-900B-CC45-15B8-31BE5FEC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13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Quiescent populations may have higher # of unique features</a:t>
            </a:r>
          </a:p>
          <a:p>
            <a:endParaRPr lang="en-US" dirty="0"/>
          </a:p>
          <a:p>
            <a:r>
              <a:rPr lang="en-US" dirty="0"/>
              <a:t>Red blood cells may have majority of reads in a few features</a:t>
            </a:r>
          </a:p>
          <a:p>
            <a:endParaRPr lang="en-US" dirty="0"/>
          </a:p>
          <a:p>
            <a:r>
              <a:rPr lang="en-US" dirty="0"/>
              <a:t>Disease studies may be interested in dying cells</a:t>
            </a:r>
          </a:p>
          <a:p>
            <a:endParaRPr lang="en-US" dirty="0"/>
          </a:p>
          <a:p>
            <a:r>
              <a:rPr lang="en-US" dirty="0"/>
              <a:t>Each capture introduces technical variation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 you value putative detection of subtle signals, or high-confidence analyses?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shouldn't just apply general filtering thresholds to every study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9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CB52-BC75-411F-624D-D6391846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0DFF-9BA0-AEED-A7AD-CB7E22B8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good starting point can be to filter outliers from your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Median absolute deviation (MAD) outlier detection: exclude values beyond </a:t>
            </a:r>
            <a:r>
              <a:rPr lang="en-US" i="1" dirty="0"/>
              <a:t>n </a:t>
            </a:r>
            <a:r>
              <a:rPr lang="en-US" dirty="0"/>
              <a:t>MADs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Increasing the allowed number of MADs reduces the stringency</a:t>
            </a:r>
          </a:p>
          <a:p>
            <a:pPr lvl="1"/>
            <a:r>
              <a:rPr lang="en-US" dirty="0"/>
              <a:t>A general cutoff used by developers of the </a:t>
            </a:r>
            <a:r>
              <a:rPr lang="en-US" dirty="0">
                <a:hlinkClick r:id="rId2"/>
              </a:rPr>
              <a:t>scater</a:t>
            </a:r>
            <a:r>
              <a:rPr lang="en-US" dirty="0"/>
              <a:t> package is 4 MADs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A684E-D80A-A05D-E4AB-003110C2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621" y="4001294"/>
            <a:ext cx="5754757" cy="4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5684-4FDD-2590-C763-3284E174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746A-7FB4-75FF-EDEF-770F0CE8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D555-B298-3713-1CE2-E3C4E785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0198-54B6-DC43-65EA-47BF970C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Two cells that share the same barcode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Reads cannot be separated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r>
              <a:rPr lang="en-US" sz="1100" dirty="0">
                <a:hlinkClick r:id="rId2"/>
              </a:rPr>
              <a:t>Fig. source</a:t>
            </a:r>
            <a:endParaRPr lang="en-US" sz="1100" dirty="0"/>
          </a:p>
        </p:txBody>
      </p:sp>
      <p:pic>
        <p:nvPicPr>
          <p:cNvPr id="5" name="Picture 4" descr="A diagram of cells and oil&#10;&#10;Description automatically generated">
            <a:extLst>
              <a:ext uri="{FF2B5EF4-FFF2-40B4-BE49-F238E27FC236}">
                <a16:creationId xmlns:a16="http://schemas.microsoft.com/office/drawing/2014/main" id="{8419AF25-306F-1EB5-224F-7F381AB9C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05"/>
          <a:stretch/>
        </p:blipFill>
        <p:spPr>
          <a:xfrm>
            <a:off x="76668" y="3230619"/>
            <a:ext cx="11368468" cy="3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9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8B9F-B12C-DFA3-93C4-102F9639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7BA6-7896-D3F3-45D3-4D5537F8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8287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Difficult to identify due to biological and technical variability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Imperfect detection algorithms: you should expect to lose some 'real' signal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Check for clustering of doublets and overlay other metadata</a:t>
            </a:r>
          </a:p>
          <a:p>
            <a:pPr lvl="1"/>
            <a:r>
              <a:rPr lang="en-US" dirty="0"/>
              <a:t>Expression of multiple cell-type markers</a:t>
            </a:r>
          </a:p>
          <a:p>
            <a:pPr lvl="1"/>
            <a:r>
              <a:rPr lang="en-US" dirty="0"/>
              <a:t>High gene/UMI counts</a:t>
            </a:r>
          </a:p>
        </p:txBody>
      </p:sp>
      <p:pic>
        <p:nvPicPr>
          <p:cNvPr id="5" name="Picture 4" descr="A group of blue and red spots&#10;&#10;Description automatically generated">
            <a:extLst>
              <a:ext uri="{FF2B5EF4-FFF2-40B4-BE49-F238E27FC236}">
                <a16:creationId xmlns:a16="http://schemas.microsoft.com/office/drawing/2014/main" id="{9805CE51-2A1B-1911-43E3-1512C2F1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304" y="3756300"/>
            <a:ext cx="2534821" cy="3041785"/>
          </a:xfrm>
          <a:prstGeom prst="rect">
            <a:avLst/>
          </a:prstGeom>
        </p:spPr>
      </p:pic>
      <p:pic>
        <p:nvPicPr>
          <p:cNvPr id="7" name="Picture 6" descr="A two colored squares with black text&#10;&#10;Description automatically generated">
            <a:extLst>
              <a:ext uri="{FF2B5EF4-FFF2-40B4-BE49-F238E27FC236}">
                <a16:creationId xmlns:a16="http://schemas.microsoft.com/office/drawing/2014/main" id="{41649F1C-941C-43BB-F480-D6DEFA16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076" y="2826847"/>
            <a:ext cx="1617724" cy="12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98B8-F727-E57C-0869-89BA08F2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 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1E4A-8E21-B303-FE01-31CC821B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2C8D-F726-B7CD-FF7E-98D8B6A9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removing doublets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5A22-8896-7DE0-27E9-A97A2043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are outside the `Seurat` ecosystem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DoubletFinder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scDblFinder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4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45BF-1FAB-A9EE-0279-781BA85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2394-9FE4-DA91-2755-FAAB3E8D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6BD-A596-D517-E0D9-A4B767C3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1BB6-A026-7C24-04ED-83F26C01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100930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Lysed cells release RNA into solution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Ambient RNA fragments get barcoded in GEMs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Falsely attribute </a:t>
            </a:r>
          </a:p>
          <a:p>
            <a:pPr marL="0" indent="0">
              <a:buNone/>
            </a:pPr>
            <a:r>
              <a:rPr lang="en-US" dirty="0"/>
              <a:t>expression to a cell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2"/>
              </a:rPr>
              <a:t>Introduction to Ambient RNA Correction - 10x genomics</a:t>
            </a:r>
            <a:endParaRPr lang="en-US" sz="1000" dirty="0"/>
          </a:p>
        </p:txBody>
      </p:sp>
      <p:pic>
        <p:nvPicPr>
          <p:cNvPr id="5" name="Picture 4" descr="A diagram of a cell culture&#10;&#10;Description automatically generated">
            <a:extLst>
              <a:ext uri="{FF2B5EF4-FFF2-40B4-BE49-F238E27FC236}">
                <a16:creationId xmlns:a16="http://schemas.microsoft.com/office/drawing/2014/main" id="{466AEB64-97A2-8F61-98F9-5C175AE4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429000"/>
            <a:ext cx="7467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47A-C7A4-11B4-F29D-5B31178A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RNA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05C1-F8BF-2CAA-7709-7837A02E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**We will not be doing correction as part of the workshop**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methods require different inputs, preprocessing steps, etc.</a:t>
            </a:r>
          </a:p>
          <a:p>
            <a:pPr lvl="1"/>
            <a:r>
              <a:rPr lang="en-US" dirty="0"/>
              <a:t>Some required data is not usually made available with public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SoupX</a:t>
            </a:r>
            <a:r>
              <a:rPr lang="en-US" dirty="0"/>
              <a:t> - popular correction tool</a:t>
            </a:r>
          </a:p>
          <a:p>
            <a:pPr marL="0" indent="0">
              <a:buNone/>
            </a:pPr>
            <a:r>
              <a:rPr lang="en-US" dirty="0"/>
              <a:t>See more tools in the 10x vignette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Introduction to Ambient RNA Correction - 10x 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72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5078-81B4-6121-4017-D07DD301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RNA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21C1-31A1-E978-7E95-8889C864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Correction is a powerful step: transforms your data in unpredictable ways</a:t>
            </a:r>
          </a:p>
          <a:p>
            <a:pPr lvl="1"/>
            <a:r>
              <a:rPr lang="en-US" dirty="0"/>
              <a:t>Consider running tools to assess amount of ambient RNA before deciding to act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endParaRPr lang="en-US" sz="1100" dirty="0">
              <a:hlinkClick r:id="rId2"/>
            </a:endParaRPr>
          </a:p>
          <a:p>
            <a:pPr marL="0" indent="0">
              <a:buNone/>
            </a:pPr>
            <a:r>
              <a:rPr lang="en-US" sz="1100" dirty="0">
                <a:hlinkClick r:id="rId2"/>
              </a:rPr>
              <a:t>Introduction to Ambient RNA Correction - 10x genomics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E9834-ED11-5039-7A75-473E9CDEC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699" y="3166978"/>
            <a:ext cx="8042602" cy="30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DA63-D062-A015-2A6C-CAAC0276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and 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339A-8B71-E2A4-D16D-22323C21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711B-ACCC-AFDD-4FB3-E6034891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and 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B606-706D-9600-AAB9-F5CD1DD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57" y="13030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Standardize transcript counts as fraction of total cell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Log-transform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Scale to mean expression for feature across cells to 0</a:t>
            </a:r>
          </a:p>
          <a:p>
            <a:pPr marL="0" indent="0">
              <a:buNone/>
            </a:pPr>
            <a:r>
              <a:rPr lang="en-US" sz="2000" dirty="0"/>
              <a:t>				</a:t>
            </a:r>
          </a:p>
          <a:p>
            <a:pPr marL="0" indent="0">
              <a:buNone/>
            </a:pPr>
            <a:r>
              <a:rPr lang="en-US" dirty="0"/>
              <a:t>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677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8BF1-4353-8E23-9250-61CBFBC2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and 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00E3-E88A-15E6-30B2-B40EC609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Each box / x-axis entry is a cell</a:t>
            </a:r>
          </a:p>
          <a:p>
            <a:pPr marL="0" indent="0">
              <a:buNone/>
            </a:pPr>
            <a:r>
              <a:rPr lang="en-US" sz="2800" dirty="0"/>
              <a:t>Each point is a single gene in that cell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	before</a:t>
            </a:r>
            <a:r>
              <a:rPr lang="en-US" dirty="0"/>
              <a:t>					      </a:t>
            </a:r>
            <a:r>
              <a:rPr lang="en-US" b="1" dirty="0"/>
              <a:t>after</a:t>
            </a:r>
            <a:endParaRPr lang="en-US" dirty="0"/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DFD60836-30CC-F108-5FF9-7C1582E8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37" y="3186806"/>
            <a:ext cx="5097311" cy="3125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C42D-B78E-FA40-C0A4-5D416F2A5BA2}"/>
              </a:ext>
            </a:extLst>
          </p:cNvPr>
          <p:cNvSpPr txBox="1"/>
          <p:nvPr/>
        </p:nvSpPr>
        <p:spPr>
          <a:xfrm rot="16200000">
            <a:off x="-256741" y="4468358"/>
            <a:ext cx="15637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Expression count</a:t>
            </a:r>
          </a:p>
        </p:txBody>
      </p:sp>
      <p:pic>
        <p:nvPicPr>
          <p:cNvPr id="6" name="Picture 5" descr="A graph with lines and dots&#10;&#10;Description automatically generated">
            <a:extLst>
              <a:ext uri="{FF2B5EF4-FFF2-40B4-BE49-F238E27FC236}">
                <a16:creationId xmlns:a16="http://schemas.microsoft.com/office/drawing/2014/main" id="{3CAE2066-8C98-0FA3-6DE5-C71DD08A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91" y="3186806"/>
            <a:ext cx="5097311" cy="3125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2F25E-EC78-2898-2519-839B2E17C44D}"/>
              </a:ext>
            </a:extLst>
          </p:cNvPr>
          <p:cNvSpPr txBox="1"/>
          <p:nvPr/>
        </p:nvSpPr>
        <p:spPr>
          <a:xfrm rot="16200000">
            <a:off x="5787712" y="4468359"/>
            <a:ext cx="15637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Expression 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05CF6-F257-2581-D798-5E517C8D3FC5}"/>
              </a:ext>
            </a:extLst>
          </p:cNvPr>
          <p:cNvSpPr txBox="1"/>
          <p:nvPr/>
        </p:nvSpPr>
        <p:spPr>
          <a:xfrm>
            <a:off x="6096000" y="6236653"/>
            <a:ext cx="615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 that this plot was made with a subset of genes and cells to reduce render/viewing burden,</a:t>
            </a:r>
          </a:p>
          <a:p>
            <a:r>
              <a:rPr lang="en-US" sz="1200" dirty="0"/>
              <a:t> hence the non-0 medians</a:t>
            </a:r>
          </a:p>
        </p:txBody>
      </p:sp>
    </p:spTree>
    <p:extLst>
      <p:ext uri="{BB962C8B-B14F-4D97-AF65-F5344CB8AC3E}">
        <p14:creationId xmlns:p14="http://schemas.microsoft.com/office/powerpoint/2010/main" val="91927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BF26-2C0C-9352-C1B8-A6331D1C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331E-E4B6-C5E7-7A5E-3A21047E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Seurat::</a:t>
            </a:r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NormalizeData</a:t>
            </a:r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()</a:t>
            </a:r>
            <a:r>
              <a:rPr lang="en-US" dirty="0"/>
              <a:t>: "By default, we employ a global-scaling normalization method that normalizes the feature expression measurements for each cell by the total expression, multiplies this by a scale factor (10,000 by default), and log-transforms the result"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Seurat::</a:t>
            </a:r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SCTransform</a:t>
            </a:r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()</a:t>
            </a:r>
            <a:r>
              <a:rPr lang="en-US" dirty="0"/>
              <a:t>: Tailored to the variance and dropout observed in single-cell data, but still somewhat new and up for debate</a:t>
            </a:r>
          </a:p>
          <a:p>
            <a:endParaRPr lang="en-US" dirty="0"/>
          </a:p>
          <a:p>
            <a:r>
              <a:rPr lang="en-US" dirty="0"/>
              <a:t>Some newer Seurat vignettes will use </a:t>
            </a:r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SCTransform</a:t>
            </a:r>
            <a:r>
              <a:rPr lang="en-US" dirty="0"/>
              <a:t>, but many other tools and techniques use classic log normalization. We use </a:t>
            </a:r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NormalizeData</a:t>
            </a:r>
            <a:r>
              <a:rPr lang="en-US" dirty="0"/>
              <a:t> in the workshop</a:t>
            </a:r>
          </a:p>
        </p:txBody>
      </p:sp>
    </p:spTree>
    <p:extLst>
      <p:ext uri="{BB962C8B-B14F-4D97-AF65-F5344CB8AC3E}">
        <p14:creationId xmlns:p14="http://schemas.microsoft.com/office/powerpoint/2010/main" val="1364664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D3D1-D8E6-C685-6450-93AB27FF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66B5-1E75-E4CF-4A06-8DDA2A3A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772E-C219-266D-B4F2-E2105487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the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7F67-C057-2DA3-3FB7-4BD7EFFC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Experimental design</a:t>
            </a:r>
          </a:p>
          <a:p>
            <a:pPr lvl="1"/>
            <a:r>
              <a:rPr lang="en-US" dirty="0"/>
              <a:t>Library type, sequencing depth, targeted # of cells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Relevant sample metadata</a:t>
            </a:r>
          </a:p>
          <a:p>
            <a:pPr lvl="1"/>
            <a:r>
              <a:rPr lang="en-US" dirty="0"/>
              <a:t>Conditions, timepoints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Celltypes</a:t>
            </a:r>
            <a:r>
              <a:rPr lang="en-US" dirty="0"/>
              <a:t> of interest</a:t>
            </a:r>
          </a:p>
          <a:p>
            <a:pPr lvl="1"/>
            <a:r>
              <a:rPr lang="en-US" dirty="0"/>
              <a:t>Niche populations, heterogeneous vs sorted samples</a:t>
            </a:r>
          </a:p>
        </p:txBody>
      </p:sp>
    </p:spTree>
    <p:extLst>
      <p:ext uri="{BB962C8B-B14F-4D97-AF65-F5344CB8AC3E}">
        <p14:creationId xmlns:p14="http://schemas.microsoft.com/office/powerpoint/2010/main" val="204548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D3D1-D8E6-C685-6450-93AB27FF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66B5-1E75-E4CF-4A06-8DDA2A3A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Cell cycling can produce heterogeneity in similar cells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overpower more interesting sources of variance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Seurat provides genes and functions to predict cell-cycle stage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Cell cycle value can be used to regress expression of genes that covary with cell cycle genes</a:t>
            </a:r>
          </a:p>
        </p:txBody>
      </p:sp>
    </p:spTree>
    <p:extLst>
      <p:ext uri="{BB962C8B-B14F-4D97-AF65-F5344CB8AC3E}">
        <p14:creationId xmlns:p14="http://schemas.microsoft.com/office/powerpoint/2010/main" val="257224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4C9D-E494-1F70-0D90-B7A052BE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98EB-AF41-9A1E-64E2-2A6F5A6B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6938681" cy="4892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Cell cycle may be relevant to the study</a:t>
            </a:r>
          </a:p>
          <a:p>
            <a:pPr lvl="1"/>
            <a:r>
              <a:rPr lang="en-US" dirty="0"/>
              <a:t>e.g. proliferating stem cells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CC regression transforms the expression of genes in unpredictable ways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if CC is driving clustering and consider if regression is necessary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See Seurat’s vignette for more info</a:t>
            </a:r>
            <a:endParaRPr lang="en-US" dirty="0"/>
          </a:p>
          <a:p>
            <a:pPr lvl="1"/>
            <a:r>
              <a:rPr lang="en-US" dirty="0"/>
              <a:t>Special workflows for isolating proliferating cells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1D82-025F-67A8-48C6-17CEBC51A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806" y="512763"/>
            <a:ext cx="2998135" cy="3283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7FB50E-1EDB-2469-6E1C-D8FF9A02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934" y="2826250"/>
            <a:ext cx="990600" cy="143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AE05D-49AE-1223-3E29-C325BD1DF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650" y="3920667"/>
            <a:ext cx="3562350" cy="279726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3F0A33-4C82-999C-19A0-2B6E85602383}"/>
              </a:ext>
            </a:extLst>
          </p:cNvPr>
          <p:cNvCxnSpPr>
            <a:cxnSpLocks/>
          </p:cNvCxnSpPr>
          <p:nvPr/>
        </p:nvCxnSpPr>
        <p:spPr>
          <a:xfrm>
            <a:off x="8629650" y="3662134"/>
            <a:ext cx="338664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8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4E8-0E8B-1619-7F26-07AB58CB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8724-F002-DF4A-E4D6-C8275660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ow to Make a Red Wine Reduction - La Cucina Italiana">
            <a:extLst>
              <a:ext uri="{FF2B5EF4-FFF2-40B4-BE49-F238E27FC236}">
                <a16:creationId xmlns:a16="http://schemas.microsoft.com/office/drawing/2014/main" id="{27B7B3AF-3F38-5997-19D7-C0CD35DE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758156"/>
            <a:ext cx="897255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18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B3D6-D144-3BD8-10E4-4EFEB8DE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variable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785D-BDB8-E220-B59D-A47C152B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4009" cy="4351338"/>
          </a:xfrm>
        </p:spPr>
        <p:txBody>
          <a:bodyPr/>
          <a:lstStyle/>
          <a:p>
            <a:r>
              <a:rPr lang="en-US" dirty="0"/>
              <a:t>Datasets include 10,000+ genes, but most </a:t>
            </a:r>
          </a:p>
          <a:p>
            <a:pPr marL="0" indent="0">
              <a:buNone/>
            </a:pPr>
            <a:r>
              <a:rPr lang="en-US" dirty="0"/>
              <a:t>   aren't relevant to the study/system</a:t>
            </a:r>
          </a:p>
          <a:p>
            <a:endParaRPr lang="en-US" dirty="0"/>
          </a:p>
          <a:p>
            <a:r>
              <a:rPr lang="en-US" dirty="0"/>
              <a:t>Focus on genes with high variability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latin typeface="Avenir Book" panose="02000503020000020003" pitchFamily="2" charset="0"/>
              </a:rPr>
              <a:t>Seurat::</a:t>
            </a:r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FindVariableFeatures</a:t>
            </a:r>
            <a:r>
              <a:rPr lang="en-US" dirty="0"/>
              <a:t> handles </a:t>
            </a:r>
          </a:p>
          <a:p>
            <a:pPr marL="0" indent="0">
              <a:buNone/>
            </a:pPr>
            <a:r>
              <a:rPr lang="en-US" dirty="0"/>
              <a:t>    this in one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CE871-390A-F525-7E2C-379DAE4E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066" y="1825625"/>
            <a:ext cx="4954934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4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200E-1DD7-AF0F-9DE2-01F21BFA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874C-C937-A9EA-FEB1-50DAE905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841974" cy="4351338"/>
          </a:xfrm>
        </p:spPr>
        <p:txBody>
          <a:bodyPr>
            <a:normAutofit/>
          </a:bodyPr>
          <a:lstStyle/>
          <a:p>
            <a:r>
              <a:rPr lang="en-US" dirty="0"/>
              <a:t>Finding vectors that capture the most variable genes between cells</a:t>
            </a:r>
          </a:p>
          <a:p>
            <a:endParaRPr lang="en-US" dirty="0"/>
          </a:p>
          <a:p>
            <a:r>
              <a:rPr lang="en-US" dirty="0"/>
              <a:t>Highest PCs account for the most variance in the dataset</a:t>
            </a:r>
          </a:p>
          <a:p>
            <a:endParaRPr lang="en-US" dirty="0"/>
          </a:p>
          <a:p>
            <a:r>
              <a:rPr lang="en-US" dirty="0"/>
              <a:t>Additional resources</a:t>
            </a:r>
          </a:p>
          <a:p>
            <a:pPr lvl="1"/>
            <a:r>
              <a:rPr lang="en-US" dirty="0">
                <a:hlinkClick r:id="rId2"/>
              </a:rPr>
              <a:t>StatQuest</a:t>
            </a:r>
            <a:r>
              <a:rPr lang="en-US" dirty="0"/>
              <a:t> (video)</a:t>
            </a:r>
          </a:p>
          <a:p>
            <a:pPr lvl="1"/>
            <a:r>
              <a:rPr lang="en-US" dirty="0">
                <a:hlinkClick r:id="rId3"/>
              </a:rPr>
              <a:t>Harvard Chan Bioinformatics Core vignette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7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61E-C74A-7925-8D37-9FCB0B0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BB637D6-E2AC-07A8-0860-12C7FEC5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294" y="3411751"/>
            <a:ext cx="6531364" cy="3446249"/>
          </a:xfrm>
        </p:spPr>
      </p:pic>
      <p:pic>
        <p:nvPicPr>
          <p:cNvPr id="9" name="Picture 8" descr="A diagram of a dna sample&#10;&#10;Description automatically generated">
            <a:extLst>
              <a:ext uri="{FF2B5EF4-FFF2-40B4-BE49-F238E27FC236}">
                <a16:creationId xmlns:a16="http://schemas.microsoft.com/office/drawing/2014/main" id="{167B3AFF-593C-3D0B-BC08-8F299CFF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" y="1727"/>
            <a:ext cx="6809291" cy="341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069934-D99D-0343-A0BA-0BC60E82BDA5}"/>
              </a:ext>
            </a:extLst>
          </p:cNvPr>
          <p:cNvSpPr txBox="1"/>
          <p:nvPr/>
        </p:nvSpPr>
        <p:spPr>
          <a:xfrm>
            <a:off x="7470913" y="2572648"/>
            <a:ext cx="388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given sample with </a:t>
            </a:r>
            <a:r>
              <a:rPr lang="en-US" i="1" dirty="0"/>
              <a:t>m </a:t>
            </a:r>
            <a:r>
              <a:rPr lang="en-US" dirty="0"/>
              <a:t>genes, a score for PC </a:t>
            </a:r>
            <a:r>
              <a:rPr lang="en-US" i="1" dirty="0"/>
              <a:t>n </a:t>
            </a:r>
            <a:r>
              <a:rPr lang="en-US" dirty="0"/>
              <a:t>can be calculated by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13682-2A86-60FC-0CAB-603DA27EF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130" y="3429000"/>
            <a:ext cx="4882830" cy="896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42AC98-ED5D-2E0F-CED7-53F99BB22F81}"/>
              </a:ext>
            </a:extLst>
          </p:cNvPr>
          <p:cNvSpPr txBox="1"/>
          <p:nvPr/>
        </p:nvSpPr>
        <p:spPr>
          <a:xfrm>
            <a:off x="5989803" y="65601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5"/>
              </a:rPr>
              <a:t>Figure source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12621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533F-9AE9-298E-BA55-126D92BB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in reduced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9A98-BA6D-6A5B-78EE-FF43A409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1313" cy="4351338"/>
          </a:xfrm>
        </p:spPr>
        <p:txBody>
          <a:bodyPr/>
          <a:lstStyle/>
          <a:p>
            <a:r>
              <a:rPr lang="en-US" dirty="0"/>
              <a:t>Two PCs are usually insufficient to visually represent cell populations		---&gt;</a:t>
            </a:r>
          </a:p>
          <a:p>
            <a:endParaRPr lang="en-US" dirty="0"/>
          </a:p>
          <a:p>
            <a:r>
              <a:rPr lang="en-US" dirty="0"/>
              <a:t>Additional techniques optimize the 2d representation of high-dim data</a:t>
            </a:r>
          </a:p>
          <a:p>
            <a:pPr lvl="1"/>
            <a:r>
              <a:rPr lang="en-US" dirty="0"/>
              <a:t>Take PCs as input rather than 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1F5A3-90B7-04DB-BF1F-9C53692D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504" y="1524000"/>
            <a:ext cx="4697288" cy="29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4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D09D-8376-EAD8-A902-98764D9D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variance 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5A6C-BD40-C27C-BA57-55651154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Jackstraw - Bootstrapping approach to determine significant PCs</a:t>
            </a:r>
          </a:p>
          <a:p>
            <a:pPr lvl="1"/>
            <a:r>
              <a:rPr lang="en-US" dirty="0"/>
              <a:t>More rigorous but computationally intense</a:t>
            </a:r>
          </a:p>
          <a:p>
            <a:endParaRPr lang="en-US" dirty="0"/>
          </a:p>
          <a:p>
            <a:r>
              <a:rPr lang="en-US" dirty="0" err="1"/>
              <a:t>ElbowPlot</a:t>
            </a:r>
            <a:r>
              <a:rPr lang="en-US" dirty="0"/>
              <a:t> - Quick heuristic to approximate significant PCs</a:t>
            </a:r>
          </a:p>
          <a:p>
            <a:pPr lvl="1"/>
            <a:r>
              <a:rPr lang="en-US" dirty="0"/>
              <a:t>Usually sufficient, downstream tools are robust to PC selection</a:t>
            </a:r>
          </a:p>
        </p:txBody>
      </p:sp>
      <p:pic>
        <p:nvPicPr>
          <p:cNvPr id="5" name="Picture 4" descr="A line graph with numbers&#10;&#10;Description automatically generated">
            <a:extLst>
              <a:ext uri="{FF2B5EF4-FFF2-40B4-BE49-F238E27FC236}">
                <a16:creationId xmlns:a16="http://schemas.microsoft.com/office/drawing/2014/main" id="{90EC3D92-6A1F-2CE3-0C21-2A410D54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17" y="4287768"/>
            <a:ext cx="4801565" cy="25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49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F7D4-DF0B-E6FC-CC0C-5B80AF8A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visualization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8B6C-6675-AA11-1FBF-6101B47E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1" y="1547330"/>
            <a:ext cx="4244009" cy="515827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tSNE</a:t>
            </a:r>
            <a:r>
              <a:rPr lang="en-US" dirty="0"/>
              <a:t> - t-distributed stochastic neighbor embedding</a:t>
            </a:r>
          </a:p>
          <a:p>
            <a:pPr lvl="1"/>
            <a:r>
              <a:rPr lang="en-US" dirty="0"/>
              <a:t>Older but still used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UMAP</a:t>
            </a:r>
            <a:r>
              <a:rPr lang="en-US" dirty="0"/>
              <a:t> - Uniform Manifold Approximation and Projection for Dimension Reduction</a:t>
            </a:r>
          </a:p>
          <a:p>
            <a:pPr lvl="1"/>
            <a:r>
              <a:rPr lang="en-US" dirty="0"/>
              <a:t>Preserves global structure better than tSNE</a:t>
            </a:r>
          </a:p>
          <a:p>
            <a:pPr marL="0" indent="0">
              <a:buNone/>
            </a:pPr>
            <a:endParaRPr lang="en-US" sz="1000" dirty="0">
              <a:hlinkClick r:id="rId4"/>
            </a:endParaRPr>
          </a:p>
          <a:p>
            <a:pPr marL="0" indent="0">
              <a:buNone/>
            </a:pPr>
            <a:r>
              <a:rPr lang="en-US" sz="1000" dirty="0">
                <a:hlinkClick r:id="rId4"/>
              </a:rPr>
              <a:t>Figure source</a:t>
            </a:r>
            <a:endParaRPr lang="en-US" sz="1000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013032-ED31-B56F-2F42-6FF5B3EA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052595"/>
            <a:ext cx="7772400" cy="3805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91D51-DA87-B839-F934-974B3E7BD018}"/>
              </a:ext>
            </a:extLst>
          </p:cNvPr>
          <p:cNvSpPr txBox="1"/>
          <p:nvPr/>
        </p:nvSpPr>
        <p:spPr>
          <a:xfrm>
            <a:off x="5923722" y="238539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7B1F3-99F4-C46E-7146-8B404E932BF7}"/>
              </a:ext>
            </a:extLst>
          </p:cNvPr>
          <p:cNvSpPr txBox="1"/>
          <p:nvPr/>
        </p:nvSpPr>
        <p:spPr>
          <a:xfrm>
            <a:off x="9713843" y="247815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12653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B977-D29F-808F-63E6-F865BCF4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06C5-2BB0-F6B7-7C1B-962B40E7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472D-BC0B-A1F3-682C-2AC93565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bioinformatic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257D-6BE3-ACD4-1B27-877B7BB7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825625"/>
            <a:ext cx="53547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a single analysis script</a:t>
            </a:r>
          </a:p>
          <a:p>
            <a:r>
              <a:rPr lang="en-US" dirty="0"/>
              <a:t>Make undocumented changes to data via the console or other interactive tools</a:t>
            </a:r>
          </a:p>
          <a:p>
            <a:r>
              <a:rPr lang="en-US" dirty="0"/>
              <a:t>Become attached to data or functions in your environment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7D6DD8-2674-1A6B-21D0-F02FFC6C4EF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354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Split your workflow into stages</a:t>
            </a:r>
          </a:p>
          <a:p>
            <a:r>
              <a:rPr lang="en-US" dirty="0"/>
              <a:t>Save intermediate objects between processing steps</a:t>
            </a:r>
          </a:p>
          <a:p>
            <a:r>
              <a:rPr lang="en-US" dirty="0"/>
              <a:t>Periodically rerun your scripts from the beginning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F429C-2C5E-4ECD-FEE1-28D9203903F3}"/>
              </a:ext>
            </a:extLst>
          </p:cNvPr>
          <p:cNvSpPr txBox="1"/>
          <p:nvPr/>
        </p:nvSpPr>
        <p:spPr>
          <a:xfrm>
            <a:off x="1533148" y="5992297"/>
            <a:ext cx="912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**If you're ever afraid of not being able to reproduce an outcome, reassess your workflows**</a:t>
            </a:r>
          </a:p>
        </p:txBody>
      </p:sp>
    </p:spTree>
    <p:extLst>
      <p:ext uri="{BB962C8B-B14F-4D97-AF65-F5344CB8AC3E}">
        <p14:creationId xmlns:p14="http://schemas.microsoft.com/office/powerpoint/2010/main" val="1783159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56AB-C31E-4C5D-B2BE-11EAA512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Seurat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1B4E-38C2-E3D2-257F-2D10A38B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351338"/>
          </a:xfrm>
        </p:spPr>
        <p:txBody>
          <a:bodyPr>
            <a:normAutofit/>
          </a:bodyPr>
          <a:lstStyle/>
          <a:p>
            <a:r>
              <a:rPr lang="en-US" dirty="0"/>
              <a:t>Assays hold cell + gene/feature level data</a:t>
            </a:r>
          </a:p>
          <a:p>
            <a:pPr lvl="1"/>
            <a:r>
              <a:rPr lang="en-US" dirty="0"/>
              <a:t>Raw counts, normalized counts, etc.</a:t>
            </a:r>
          </a:p>
          <a:p>
            <a:endParaRPr lang="en-US" dirty="0"/>
          </a:p>
          <a:p>
            <a:r>
              <a:rPr lang="en-US" dirty="0"/>
              <a:t>Metadata / </a:t>
            </a:r>
            <a:r>
              <a:rPr lang="en-US" dirty="0" err="1"/>
              <a:t>colData</a:t>
            </a:r>
            <a:r>
              <a:rPr lang="en-US" dirty="0"/>
              <a:t> holds cell level data</a:t>
            </a:r>
          </a:p>
          <a:p>
            <a:pPr lvl="1"/>
            <a:r>
              <a:rPr lang="en-US" dirty="0"/>
              <a:t>Sample info (capture, condition), computed metrics (MT proportion, </a:t>
            </a:r>
            <a:r>
              <a:rPr lang="en-US" dirty="0" err="1"/>
              <a:t>nFeature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Reductions hold cell level values for dimensional reductions</a:t>
            </a:r>
          </a:p>
          <a:p>
            <a:pPr lvl="1"/>
            <a:r>
              <a:rPr lang="en-US" dirty="0"/>
              <a:t>PCA, UMAP</a:t>
            </a:r>
          </a:p>
        </p:txBody>
      </p:sp>
    </p:spTree>
    <p:extLst>
      <p:ext uri="{BB962C8B-B14F-4D97-AF65-F5344CB8AC3E}">
        <p14:creationId xmlns:p14="http://schemas.microsoft.com/office/powerpoint/2010/main" val="1280378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6735-F8F2-BBED-5270-26EAE88C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 descr="A diagram of a cell experiment&#10;&#10;Description automatically generated">
            <a:extLst>
              <a:ext uri="{FF2B5EF4-FFF2-40B4-BE49-F238E27FC236}">
                <a16:creationId xmlns:a16="http://schemas.microsoft.com/office/drawing/2014/main" id="{F6775D46-7851-14C0-EEC9-B322763E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326" y="1674400"/>
            <a:ext cx="8597348" cy="48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0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BD2A-0FF1-AF15-79BF-B1C89056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with Seurat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43EC-BC29-679B-AAEA-DCD3EBB2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Seurat vignettes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Github issues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Biostars forum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Bioconductor forums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 pitchFamily="34" charset="0"/>
              </a:rPr>
              <a:t>Use </a:t>
            </a:r>
            <a:r>
              <a:rPr lang="en-US" dirty="0" err="1">
                <a:cs typeface="Calibri" panose="020F0502020204030204" pitchFamily="34" charset="0"/>
              </a:rPr>
              <a:t>Rstudio’s</a:t>
            </a:r>
            <a:r>
              <a:rPr lang="en-US" dirty="0">
                <a:cs typeface="Calibri" panose="020F0502020204030204" pitchFamily="34" charset="0"/>
              </a:rPr>
              <a:t> built in help documentation </a:t>
            </a:r>
            <a:r>
              <a:rPr lang="en-US" dirty="0" err="1">
                <a:cs typeface="Calibri" panose="020F0502020204030204" pitchFamily="34" charset="0"/>
              </a:rPr>
              <a:t>viewier</a:t>
            </a:r>
            <a:r>
              <a:rPr lang="en-US" dirty="0">
                <a:cs typeface="Calibri" panose="020F0502020204030204" pitchFamily="34" charset="0"/>
              </a:rPr>
              <a:t> via the ‘?’ command: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Avenir Book" panose="02000503020000020003" pitchFamily="2" charset="0"/>
              </a:rPr>
              <a:t>?Seurat::</a:t>
            </a:r>
            <a:r>
              <a:rPr lang="en-US" dirty="0" err="1">
                <a:highlight>
                  <a:srgbClr val="C0C0C0"/>
                </a:highlight>
                <a:latin typeface="Avenir Book" panose="02000503020000020003" pitchFamily="2" charset="0"/>
              </a:rPr>
              <a:t>NormalizeData</a:t>
            </a:r>
            <a:r>
              <a:rPr lang="en-US" dirty="0">
                <a:highlight>
                  <a:srgbClr val="C0C0C0"/>
                </a:highlight>
                <a:latin typeface="Avenir Book" panose="02000503020000020003" pitchFamily="2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433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A62D-8DC3-0EB1-4180-0B66C2AF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reproducible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5300-0B15-CDEA-1A58-4A8F84A7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r projects</a:t>
            </a:r>
            <a:endParaRPr lang="en-US" dirty="0"/>
          </a:p>
          <a:p>
            <a:pPr lvl="1"/>
            <a:r>
              <a:rPr lang="en-US" dirty="0"/>
              <a:t>Isolate analyses, organize </a:t>
            </a:r>
            <a:r>
              <a:rPr lang="en-US" dirty="0" err="1"/>
              <a:t>filepaths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renv</a:t>
            </a:r>
            <a:endParaRPr lang="en-US" dirty="0"/>
          </a:p>
          <a:p>
            <a:pPr lvl="1"/>
            <a:r>
              <a:rPr lang="en-US" dirty="0"/>
              <a:t>Record and manage package versions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Git</a:t>
            </a:r>
            <a:endParaRPr lang="en-US" dirty="0"/>
          </a:p>
          <a:p>
            <a:pPr lvl="1"/>
            <a:r>
              <a:rPr lang="en-US" dirty="0"/>
              <a:t>Track and revert changes; backup and share code</a:t>
            </a:r>
          </a:p>
        </p:txBody>
      </p:sp>
    </p:spTree>
    <p:extLst>
      <p:ext uri="{BB962C8B-B14F-4D97-AF65-F5344CB8AC3E}">
        <p14:creationId xmlns:p14="http://schemas.microsoft.com/office/powerpoint/2010/main" val="3321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B333-A05D-498C-8D1C-F6B6D801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 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FA2E-4034-596B-45AE-AB47DC44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Data may be stored in matrix/</a:t>
            </a:r>
            <a:r>
              <a:rPr lang="en-US" dirty="0" err="1"/>
              <a:t>tsv</a:t>
            </a:r>
            <a:r>
              <a:rPr lang="en-US" dirty="0"/>
              <a:t> formats or </a:t>
            </a:r>
            <a:r>
              <a:rPr lang="en-US" dirty="0">
                <a:hlinkClick r:id="rId2"/>
              </a:rPr>
              <a:t>HDF5</a:t>
            </a:r>
            <a:r>
              <a:rPr lang="en-US" dirty="0"/>
              <a:t>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Matrix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	</a:t>
            </a:r>
            <a:r>
              <a:rPr lang="en-US" dirty="0" err="1">
                <a:latin typeface="Avenir Book" panose="02000503020000020003" pitchFamily="2" charset="0"/>
              </a:rPr>
              <a:t>barcodes.tsv.gz</a:t>
            </a:r>
            <a:r>
              <a:rPr lang="en-US" dirty="0">
                <a:latin typeface="Avenir Book" panose="02000503020000020003" pitchFamily="2" charset="0"/>
              </a:rPr>
              <a:t>  </a:t>
            </a:r>
            <a:r>
              <a:rPr lang="en-US" dirty="0" err="1">
                <a:latin typeface="Avenir Book" panose="02000503020000020003" pitchFamily="2" charset="0"/>
              </a:rPr>
              <a:t>features.tsv.gz</a:t>
            </a:r>
            <a:r>
              <a:rPr lang="en-US" dirty="0">
                <a:latin typeface="Avenir Book" panose="02000503020000020003" pitchFamily="2" charset="0"/>
              </a:rPr>
              <a:t>  </a:t>
            </a:r>
            <a:r>
              <a:rPr lang="en-US" dirty="0" err="1">
                <a:latin typeface="Avenir Book" panose="02000503020000020003" pitchFamily="2" charset="0"/>
              </a:rPr>
              <a:t>matrix.mtx.gz</a:t>
            </a:r>
            <a:endParaRPr lang="en-US" dirty="0">
              <a:latin typeface="Avenir Book" panose="02000503020000020003" pitchFamily="2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H5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"/>
              </a:rPr>
              <a:t>		</a:t>
            </a:r>
            <a:r>
              <a:rPr lang="en-US" dirty="0">
                <a:latin typeface="Avenir Book" panose="02000503020000020003" pitchFamily="2" charset="0"/>
              </a:rPr>
              <a:t>sample_feature_bc_matrix.h5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Running `</a:t>
            </a:r>
            <a:r>
              <a:rPr lang="en-US" dirty="0" err="1"/>
              <a:t>cellranger</a:t>
            </a:r>
            <a:r>
              <a:rPr lang="en-US" dirty="0"/>
              <a:t> multi` with other assays (e.g. T or B cell repertoire seq, CITE-seq) may produce other output files</a:t>
            </a:r>
          </a:p>
        </p:txBody>
      </p:sp>
    </p:spTree>
    <p:extLst>
      <p:ext uri="{BB962C8B-B14F-4D97-AF65-F5344CB8AC3E}">
        <p14:creationId xmlns:p14="http://schemas.microsoft.com/office/powerpoint/2010/main" val="104071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364E-16C5-3B44-43AF-FB8560E1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CE6D-2A56-C84B-6C33-BB2B820C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6598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Seurat</a:t>
            </a:r>
            <a:endParaRPr lang="en-US" dirty="0"/>
          </a:p>
          <a:p>
            <a:pPr lvl="1"/>
            <a:r>
              <a:rPr lang="en-US" dirty="0"/>
              <a:t>R based, probably most popular, many tools built around Seurat's framework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Scanpy</a:t>
            </a:r>
            <a:endParaRPr lang="en-US" dirty="0"/>
          </a:p>
          <a:p>
            <a:pPr lvl="1"/>
            <a:r>
              <a:rPr lang="en-US" dirty="0"/>
              <a:t>Python based, newer, more amenable to trajectory analyses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SeqGeq</a:t>
            </a:r>
            <a:endParaRPr lang="en-US" dirty="0"/>
          </a:p>
          <a:p>
            <a:pPr lvl="1"/>
            <a:r>
              <a:rPr lang="en-US" dirty="0"/>
              <a:t>GUI based, similar to </a:t>
            </a:r>
            <a:r>
              <a:rPr lang="en-US" dirty="0" err="1"/>
              <a:t>FlowJo</a:t>
            </a:r>
            <a:r>
              <a:rPr lang="en-US" dirty="0"/>
              <a:t> (flow cytometry tool), paid software</a:t>
            </a:r>
          </a:p>
        </p:txBody>
      </p:sp>
    </p:spTree>
    <p:extLst>
      <p:ext uri="{BB962C8B-B14F-4D97-AF65-F5344CB8AC3E}">
        <p14:creationId xmlns:p14="http://schemas.microsoft.com/office/powerpoint/2010/main" val="232038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eorges Seurat | Biography, Art, Paintings, A Sunday on La Grande Jatte,  Pointillism, &amp; Facts | Britannica">
            <a:extLst>
              <a:ext uri="{FF2B5EF4-FFF2-40B4-BE49-F238E27FC236}">
                <a16:creationId xmlns:a16="http://schemas.microsoft.com/office/drawing/2014/main" id="{A26D9281-7250-59D1-427F-4D388DB404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b="1570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DE0D-2A67-00F6-4CEC-59F8317C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processing with Seurat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7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BF60-C313-4E01-129F-EA0561E0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788B-BB67-BC4E-EBA0-0D0A811F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empty GEMs, </a:t>
            </a:r>
            <a:r>
              <a:rPr lang="en-US" dirty="0" err="1"/>
              <a:t>multiplet</a:t>
            </a:r>
            <a:r>
              <a:rPr lang="en-US" dirty="0"/>
              <a:t> GEMs, low quality cells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Scale/normalize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Dimensional reduction</a:t>
            </a:r>
          </a:p>
        </p:txBody>
      </p:sp>
    </p:spTree>
    <p:extLst>
      <p:ext uri="{BB962C8B-B14F-4D97-AF65-F5344CB8AC3E}">
        <p14:creationId xmlns:p14="http://schemas.microsoft.com/office/powerpoint/2010/main" val="268189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1342</Words>
  <Application>Microsoft Macintosh PowerPoint</Application>
  <PresentationFormat>Widescreen</PresentationFormat>
  <Paragraphs>281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Avenir Book</vt:lpstr>
      <vt:lpstr>Calibri</vt:lpstr>
      <vt:lpstr>Calibri Light</vt:lpstr>
      <vt:lpstr>Office Theme</vt:lpstr>
      <vt:lpstr>Session-02 Introduction to single cell analysis with Seurat</vt:lpstr>
      <vt:lpstr>Starting an analysis project</vt:lpstr>
      <vt:lpstr>Know the project goals</vt:lpstr>
      <vt:lpstr>Organizing bioinformatic analysis</vt:lpstr>
      <vt:lpstr>Tools for reproducible workflows</vt:lpstr>
      <vt:lpstr>Cellranger output files</vt:lpstr>
      <vt:lpstr>Analysis software</vt:lpstr>
      <vt:lpstr>Data processing with Seurat</vt:lpstr>
      <vt:lpstr>Goals of processing</vt:lpstr>
      <vt:lpstr>Isolating high-quality cells</vt:lpstr>
      <vt:lpstr>QC metrics</vt:lpstr>
      <vt:lpstr>Mitochondrial gene expression</vt:lpstr>
      <vt:lpstr>Number of unique reads</vt:lpstr>
      <vt:lpstr>Number of unique genes/features </vt:lpstr>
      <vt:lpstr>Knowledge of organism, tissue, and desired cell-types are key</vt:lpstr>
      <vt:lpstr>Outlier detection approach</vt:lpstr>
      <vt:lpstr>Doublets</vt:lpstr>
      <vt:lpstr>Doublets</vt:lpstr>
      <vt:lpstr>Doublets</vt:lpstr>
      <vt:lpstr>Tools for removing doublets</vt:lpstr>
      <vt:lpstr>Ambient RNA</vt:lpstr>
      <vt:lpstr>Ambient RNA</vt:lpstr>
      <vt:lpstr>Ambient RNA correction</vt:lpstr>
      <vt:lpstr>Ambient RNA correction</vt:lpstr>
      <vt:lpstr>Normalizing and scaling data</vt:lpstr>
      <vt:lpstr>Normalizing and scaling data</vt:lpstr>
      <vt:lpstr>Normalizing and scaling data</vt:lpstr>
      <vt:lpstr>Normalization techniques</vt:lpstr>
      <vt:lpstr>Cell cycle regression</vt:lpstr>
      <vt:lpstr>Cell cycle regression</vt:lpstr>
      <vt:lpstr>Cell cycle regression</vt:lpstr>
      <vt:lpstr>Dimensional reduction</vt:lpstr>
      <vt:lpstr>Highly variable features</vt:lpstr>
      <vt:lpstr>Principle Component Analysis (PCA)</vt:lpstr>
      <vt:lpstr>PowerPoint Presentation</vt:lpstr>
      <vt:lpstr>Visualizing data in reduced dimensions</vt:lpstr>
      <vt:lpstr>High variance PCs</vt:lpstr>
      <vt:lpstr>2D visualization algorithms</vt:lpstr>
      <vt:lpstr>Seurat objects</vt:lpstr>
      <vt:lpstr>Seurat objects</vt:lpstr>
      <vt:lpstr>PowerPoint Presentation</vt:lpstr>
      <vt:lpstr>Help with Seurat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Gratz, Derrik</dc:creator>
  <cp:lastModifiedBy>Gratz, Derrik</cp:lastModifiedBy>
  <cp:revision>8</cp:revision>
  <dcterms:created xsi:type="dcterms:W3CDTF">2023-08-17T19:29:48Z</dcterms:created>
  <dcterms:modified xsi:type="dcterms:W3CDTF">2023-10-03T20:51:14Z</dcterms:modified>
</cp:coreProperties>
</file>