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63" r:id="rId3"/>
    <p:sldId id="281" r:id="rId4"/>
    <p:sldId id="259" r:id="rId5"/>
    <p:sldId id="258" r:id="rId6"/>
    <p:sldId id="289" r:id="rId7"/>
    <p:sldId id="290" r:id="rId8"/>
    <p:sldId id="288" r:id="rId9"/>
    <p:sldId id="287" r:id="rId10"/>
    <p:sldId id="291" r:id="rId11"/>
    <p:sldId id="285" r:id="rId12"/>
    <p:sldId id="282" r:id="rId13"/>
    <p:sldId id="292" r:id="rId14"/>
    <p:sldId id="283" r:id="rId15"/>
    <p:sldId id="293" r:id="rId16"/>
    <p:sldId id="284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9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483F-62BF-6A4C-AE92-7AF682B76EA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C263-7C66-8945-8FC0-C1766973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3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8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9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4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21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15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9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Another example of feature barcoding is CRISPR </a:t>
            </a:r>
            <a:r>
              <a:rPr lang="en-US" baseline="0" dirty="0" err="1"/>
              <a:t>perterbations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10X sample hashing uses feature barcoding but not antibody based.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Discuss </a:t>
            </a:r>
            <a:r>
              <a:rPr lang="en-US" baseline="0" dirty="0" err="1"/>
              <a:t>cellranger</a:t>
            </a:r>
            <a:r>
              <a:rPr lang="en-US" baseline="0" dirty="0"/>
              <a:t> considerations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Single table for all antibodies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Need to </a:t>
            </a:r>
            <a:r>
              <a:rPr lang="en-US" baseline="0" dirty="0" err="1"/>
              <a:t>demux</a:t>
            </a:r>
            <a:r>
              <a:rPr lang="en-US" baseline="0" dirty="0"/>
              <a:t> in Seurat,…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62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Differential expression or</a:t>
            </a:r>
            <a:r>
              <a:rPr lang="en-US" baseline="0" dirty="0"/>
              <a:t> cell proportion</a:t>
            </a:r>
          </a:p>
          <a:p>
            <a:endParaRPr lang="en-US" dirty="0"/>
          </a:p>
          <a:p>
            <a:r>
              <a:rPr lang="en-US" dirty="0"/>
              <a:t>Pilot for human antibodies with monkey samples</a:t>
            </a:r>
          </a:p>
          <a:p>
            <a:r>
              <a:rPr lang="en-US" dirty="0"/>
              <a:t>Discuss</a:t>
            </a:r>
            <a:r>
              <a:rPr lang="en-US" baseline="0" dirty="0"/>
              <a:t> cell loss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1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Seruat</a:t>
            </a:r>
            <a:r>
              <a:rPr lang="en-US" dirty="0"/>
              <a:t> object</a:t>
            </a:r>
            <a:r>
              <a:rPr lang="en-US" baseline="0" dirty="0"/>
              <a:t> maintains information about cells</a:t>
            </a:r>
          </a:p>
          <a:p>
            <a:r>
              <a:rPr lang="en-US" baseline="0" dirty="0"/>
              <a:t>Assays are counts (raw, normalized, …) of features</a:t>
            </a:r>
          </a:p>
          <a:p>
            <a:r>
              <a:rPr lang="en-US" baseline="0" dirty="0"/>
              <a:t>Different kinds of features use different assays</a:t>
            </a:r>
          </a:p>
          <a:p>
            <a:r>
              <a:rPr lang="en-US" baseline="0" dirty="0"/>
              <a:t>Reductions are simplifications of the data to lower dimension</a:t>
            </a:r>
          </a:p>
          <a:p>
            <a:r>
              <a:rPr lang="en-US" baseline="0" dirty="0"/>
              <a:t>Some reductions are reductions of earlier reductions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C263-7C66-8945-8FC0-C17669739E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5615-F180-3649-81A6-40340316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010AA-93EA-4E4F-A744-CBCF9364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0975-1A64-9D48-B75E-7FC66382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D5F-A15A-B546-B2B1-C592A003B5A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EFD02-B6D2-0A4E-8014-32E2FB81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0679C-279E-FD45-B943-2FB9065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264-A71C-B348-BA58-A3E8F66E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805-1E75-4A41-BD1E-B123D0F9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AE1EA-373A-3442-99ED-99360B482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D220-DC03-8540-B28A-40F6C976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D5F-A15A-B546-B2B1-C592A003B5A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93EA-2496-4743-AA9C-23564AA5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C3FD-650D-EB4E-91F9-605CC947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264-A71C-B348-BA58-A3E8F66E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50ADE-E5C6-7A47-91C3-6240BBA2C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75878-674A-5A4F-A043-283D0FA9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2FFCE-A793-2743-82FD-C9A96CE4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D5F-A15A-B546-B2B1-C592A003B5A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B6E3-D308-6F44-8BE5-476CE5D7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8852-FC01-6441-AE45-D8C90178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264-A71C-B348-BA58-A3E8F66E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6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9D26-3B9F-504A-9FCC-262DE778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181D-5D34-F847-BD78-95057856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6B05A-73B4-A446-8FBE-1FDAC49D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D5F-A15A-B546-B2B1-C592A003B5A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B50BB-6CB6-0341-8AB0-4045FDC6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B4D1-C80E-5D42-BE85-EDA39992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264-A71C-B348-BA58-A3E8F66E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B4B0-7305-2743-BD07-92B21EFD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C8EA-C32B-CE4F-B8D3-D0FBB434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DD5A-BBA2-2E43-872F-89C26680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D5F-A15A-B546-B2B1-C592A003B5A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7DB3-FA0D-604F-885B-33F4A352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C7D5-F11F-064C-92F2-CDDBD850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264-A71C-B348-BA58-A3E8F66E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D1A6-BA6C-0547-BF16-F8B10F75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CE2E-19E1-FF4F-8E67-146EC5DD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CB99F-C7B8-C146-AB33-AC1D12DDF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46CA-3FED-E74E-B7CF-94AA8A1C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D5F-A15A-B546-B2B1-C592A003B5A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8CCB-E5A9-9E4C-BC4A-5DC9FA80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13020-862B-504E-BF68-F503BDA7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264-A71C-B348-BA58-A3E8F66E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6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703A-82D5-A145-B358-F0F05436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C08C-B1BB-C44E-8039-D7895D8F3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B0E42-4DDA-0249-8B71-D766975BE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5A381-603A-C945-A405-A6C9BDB74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F8340-6199-F542-8167-D14B84D01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721A3-8DD2-7F47-B0A2-9F227511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D5F-A15A-B546-B2B1-C592A003B5A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DC25C-CFE2-4D45-A42F-6BB2C2B3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6192C-5254-874E-A31D-063BD738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264-A71C-B348-BA58-A3E8F66E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613A-14E6-4845-ADE8-EA368641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363E7-295A-B44B-8BE1-37AE0FD7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D5F-A15A-B546-B2B1-C592A003B5A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A7F58-8242-0949-A625-B94D8104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F60AE-9D3C-D44C-8C04-5F985043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264-A71C-B348-BA58-A3E8F66E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5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8ACCA-C82B-7D4D-954F-3F53B189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D5F-A15A-B546-B2B1-C592A003B5A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67A9B-276F-9943-97B6-43780FA9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5222D-2084-4543-AE40-B9E4B7DE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264-A71C-B348-BA58-A3E8F66E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8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C369-428B-8A48-A4CE-D883F2D4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60BD-1917-FB4C-959A-13A7F637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A5C6D-12A5-5242-889F-F5678FF63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FBB58-4AED-F144-960B-7E8EBDAB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D5F-A15A-B546-B2B1-C592A003B5A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2C692-9FC7-0542-8D9C-776E02E0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99446-4F91-1241-B46C-706A387E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264-A71C-B348-BA58-A3E8F66E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381A-8615-EE48-839A-D3770FC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7A7E-75B0-0347-9C21-83C090DF1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78B25-1496-7D42-B1C8-291BFB246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86ECC-2846-5941-9F23-AA040E86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D5F-A15A-B546-B2B1-C592A003B5A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04EA-0D6F-1A4F-A3DD-26C3242E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8E6C8-56E9-BB4C-AEDB-34741B1E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264-A71C-B348-BA58-A3E8F66E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47D96-FCDC-6244-89A5-4949E8E6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FE58A-6A26-BB4E-9060-01EF15C3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D625-D178-FF48-8BEA-825EC0119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BD5F-A15A-B546-B2B1-C592A003B5A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AF11-6108-0D4E-8DEF-1E3B14A64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DD40-12A4-8A4B-A90B-BA2930685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8264-A71C-B348-BA58-A3E8F66E9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A5E3-D290-FF89-A484-3E1DED635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Session-06</a:t>
            </a:r>
            <a:br>
              <a:rPr lang="en-US" b="1" dirty="0"/>
            </a:br>
            <a:r>
              <a:rPr lang="en-US" dirty="0">
                <a:effectLst/>
              </a:rPr>
              <a:t>Working with Features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2E577-A38D-C335-09C3-EC9F1E986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10X Feature Barcoding Antibody Capture</a:t>
            </a:r>
          </a:p>
          <a:p>
            <a:r>
              <a:rPr lang="en-US" dirty="0"/>
              <a:t>Surface Protein </a:t>
            </a:r>
            <a:r>
              <a:rPr lang="en-US" dirty="0" err="1"/>
              <a:t>expression,Sample</a:t>
            </a:r>
            <a:r>
              <a:rPr lang="en-US" dirty="0"/>
              <a:t> Hashing</a:t>
            </a:r>
          </a:p>
          <a:p>
            <a:r>
              <a:rPr lang="en-US" dirty="0"/>
              <a:t>And More</a:t>
            </a:r>
          </a:p>
        </p:txBody>
      </p:sp>
      <p:pic>
        <p:nvPicPr>
          <p:cNvPr id="4" name="Picture 3" descr="A red ribbon with black text&#10;&#10;Description automatically generated">
            <a:extLst>
              <a:ext uri="{FF2B5EF4-FFF2-40B4-BE49-F238E27FC236}">
                <a16:creationId xmlns:a16="http://schemas.microsoft.com/office/drawing/2014/main" id="{6C6A4629-DA2F-B7DE-D389-4C965EDB1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" y="4701209"/>
            <a:ext cx="1780949" cy="2156791"/>
          </a:xfrm>
          <a:prstGeom prst="rect">
            <a:avLst/>
          </a:prstGeom>
        </p:spPr>
      </p:pic>
      <p:pic>
        <p:nvPicPr>
          <p:cNvPr id="5" name="Picture 4" descr="A red and blue dna spiral&#10;&#10;Description automatically generated">
            <a:extLst>
              <a:ext uri="{FF2B5EF4-FFF2-40B4-BE49-F238E27FC236}">
                <a16:creationId xmlns:a16="http://schemas.microsoft.com/office/drawing/2014/main" id="{31B50E96-F086-AE72-6B5A-D4FD41B81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28" y="5217070"/>
            <a:ext cx="1592289" cy="1528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EDA6A-905D-E4CD-577A-1736E7B48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981424"/>
            <a:ext cx="3505200" cy="67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DAA3E-6447-7B2F-32A0-DD1DF9F7A02C}"/>
              </a:ext>
            </a:extLst>
          </p:cNvPr>
          <p:cNvSpPr txBox="1"/>
          <p:nvPr/>
        </p:nvSpPr>
        <p:spPr>
          <a:xfrm>
            <a:off x="4981367" y="5088403"/>
            <a:ext cx="222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Greg Tharp, MSc.</a:t>
            </a:r>
          </a:p>
          <a:p>
            <a:r>
              <a:rPr lang="en-US" dirty="0"/>
              <a:t>Bioinformatics analyst</a:t>
            </a:r>
          </a:p>
        </p:txBody>
      </p:sp>
    </p:spTree>
    <p:extLst>
      <p:ext uri="{BB962C8B-B14F-4D97-AF65-F5344CB8AC3E}">
        <p14:creationId xmlns:p14="http://schemas.microsoft.com/office/powerpoint/2010/main" val="21988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64ED-D48A-2B4B-ABD2-6A4C4467D7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Seurat</a:t>
            </a:r>
            <a:r>
              <a:rPr lang="en-US" baseline="0" dirty="0"/>
              <a:t> Object organization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483116-74B4-3E46-B444-F63B8F80CF25}"/>
              </a:ext>
            </a:extLst>
          </p:cNvPr>
          <p:cNvGrpSpPr/>
          <p:nvPr/>
        </p:nvGrpSpPr>
        <p:grpSpPr>
          <a:xfrm>
            <a:off x="838199" y="1690688"/>
            <a:ext cx="10397980" cy="4467044"/>
            <a:chOff x="6836371" y="3854695"/>
            <a:chExt cx="4844168" cy="28270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CEB9B-E394-314C-B17D-FD626EAF47BD}"/>
                </a:ext>
              </a:extLst>
            </p:cNvPr>
            <p:cNvSpPr/>
            <p:nvPr/>
          </p:nvSpPr>
          <p:spPr>
            <a:xfrm>
              <a:off x="6836371" y="3854695"/>
              <a:ext cx="4844168" cy="2827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E88DB7-9CEC-CA4F-A802-D7CFE991DB12}"/>
                </a:ext>
              </a:extLst>
            </p:cNvPr>
            <p:cNvSpPr txBox="1"/>
            <p:nvPr/>
          </p:nvSpPr>
          <p:spPr>
            <a:xfrm>
              <a:off x="6836371" y="3873171"/>
              <a:ext cx="2391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08956B7-B884-BE45-ADFE-FFAD219B14B1}"/>
              </a:ext>
            </a:extLst>
          </p:cNvPr>
          <p:cNvGrpSpPr/>
          <p:nvPr/>
        </p:nvGrpSpPr>
        <p:grpSpPr>
          <a:xfrm>
            <a:off x="865596" y="1690688"/>
            <a:ext cx="1866845" cy="2171722"/>
            <a:chOff x="7070832" y="4218111"/>
            <a:chExt cx="1866845" cy="217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71C07A-68FA-2F47-8C31-2ADC8F91AD68}"/>
                </a:ext>
              </a:extLst>
            </p:cNvPr>
            <p:cNvSpPr/>
            <p:nvPr/>
          </p:nvSpPr>
          <p:spPr>
            <a:xfrm>
              <a:off x="7070832" y="4218111"/>
              <a:ext cx="1866845" cy="21717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01BE6B-4EE7-ED4F-9819-414719E1AB8D}"/>
                </a:ext>
              </a:extLst>
            </p:cNvPr>
            <p:cNvSpPr txBox="1"/>
            <p:nvPr/>
          </p:nvSpPr>
          <p:spPr>
            <a:xfrm>
              <a:off x="7075228" y="4218111"/>
              <a:ext cx="1710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sz="1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assays$RNA</a:t>
              </a:r>
              <a:endPara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840C67-0220-CE42-A12E-02E5D0BA9152}"/>
              </a:ext>
            </a:extLst>
          </p:cNvPr>
          <p:cNvGrpSpPr/>
          <p:nvPr/>
        </p:nvGrpSpPr>
        <p:grpSpPr>
          <a:xfrm>
            <a:off x="3112301" y="1881217"/>
            <a:ext cx="4486845" cy="1709403"/>
            <a:chOff x="3881548" y="1881217"/>
            <a:chExt cx="4486845" cy="17094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CF9C883-CAD0-4343-AE96-D7C4256743CA}"/>
                </a:ext>
              </a:extLst>
            </p:cNvPr>
            <p:cNvGrpSpPr/>
            <p:nvPr/>
          </p:nvGrpSpPr>
          <p:grpSpPr>
            <a:xfrm>
              <a:off x="3881548" y="1881217"/>
              <a:ext cx="4261639" cy="1140115"/>
              <a:chOff x="9009581" y="4228843"/>
              <a:chExt cx="2532182" cy="114011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64C95F-8876-F841-A77A-11F933D46404}"/>
                  </a:ext>
                </a:extLst>
              </p:cNvPr>
              <p:cNvSpPr/>
              <p:nvPr/>
            </p:nvSpPr>
            <p:spPr>
              <a:xfrm>
                <a:off x="9027166" y="4228843"/>
                <a:ext cx="2232213" cy="1140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879093-F19A-714A-9C8E-FF9C52A2245F}"/>
                  </a:ext>
                </a:extLst>
              </p:cNvPr>
              <p:cNvSpPr txBox="1"/>
              <p:nvPr/>
            </p:nvSpPr>
            <p:spPr>
              <a:xfrm>
                <a:off x="9009581" y="4228843"/>
                <a:ext cx="2532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reductions$rna_pca</a:t>
                </a:r>
                <a:endParaRPr lang="en-US" sz="1400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EE4F974-0315-1D44-AF80-EB21856F3243}"/>
                </a:ext>
              </a:extLst>
            </p:cNvPr>
            <p:cNvGrpSpPr/>
            <p:nvPr/>
          </p:nvGrpSpPr>
          <p:grpSpPr>
            <a:xfrm>
              <a:off x="4020325" y="2157431"/>
              <a:ext cx="4348068" cy="1140115"/>
              <a:chOff x="9148357" y="4505057"/>
              <a:chExt cx="2532182" cy="11401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4BDB8E-A864-8142-9131-C36BCE662B39}"/>
                  </a:ext>
                </a:extLst>
              </p:cNvPr>
              <p:cNvSpPr/>
              <p:nvPr/>
            </p:nvSpPr>
            <p:spPr>
              <a:xfrm>
                <a:off x="9165942" y="4505057"/>
                <a:ext cx="2232213" cy="1140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E3C26E-1C49-E846-B248-D335FEDF819B}"/>
                  </a:ext>
                </a:extLst>
              </p:cNvPr>
              <p:cNvSpPr txBox="1"/>
              <p:nvPr/>
            </p:nvSpPr>
            <p:spPr>
              <a:xfrm>
                <a:off x="9148357" y="4505057"/>
                <a:ext cx="2532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reductions$rna_harmony</a:t>
                </a:r>
                <a:endParaRPr lang="en-US" sz="1400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B8104-2D4D-4E4E-8446-AA39082F3D53}"/>
                </a:ext>
              </a:extLst>
            </p:cNvPr>
            <p:cNvGrpSpPr/>
            <p:nvPr/>
          </p:nvGrpSpPr>
          <p:grpSpPr>
            <a:xfrm>
              <a:off x="4163933" y="2450505"/>
              <a:ext cx="3979254" cy="1140115"/>
              <a:chOff x="9291965" y="4798131"/>
              <a:chExt cx="2786173" cy="114011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96F10E-E422-1F47-BF60-42516F791C8B}"/>
                  </a:ext>
                </a:extLst>
              </p:cNvPr>
              <p:cNvSpPr/>
              <p:nvPr/>
            </p:nvSpPr>
            <p:spPr>
              <a:xfrm>
                <a:off x="9309550" y="4798131"/>
                <a:ext cx="2768588" cy="1140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FF0816-98FA-2448-85C1-E92565A6DC7F}"/>
                  </a:ext>
                </a:extLst>
              </p:cNvPr>
              <p:cNvSpPr txBox="1"/>
              <p:nvPr/>
            </p:nvSpPr>
            <p:spPr>
              <a:xfrm>
                <a:off x="9291965" y="4798131"/>
                <a:ext cx="2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reductions$rna_harmony_umap</a:t>
                </a:r>
                <a:endParaRPr lang="en-US" sz="1400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A6C0AE-4BF7-4941-A5F8-84A49B56F0C2}"/>
              </a:ext>
            </a:extLst>
          </p:cNvPr>
          <p:cNvGrpSpPr/>
          <p:nvPr/>
        </p:nvGrpSpPr>
        <p:grpSpPr>
          <a:xfrm>
            <a:off x="955821" y="2004429"/>
            <a:ext cx="1635365" cy="1732039"/>
            <a:chOff x="1162886" y="2367845"/>
            <a:chExt cx="1635365" cy="1732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236515C-4C82-1A4B-884A-2826706AA850}"/>
                </a:ext>
              </a:extLst>
            </p:cNvPr>
            <p:cNvGrpSpPr/>
            <p:nvPr/>
          </p:nvGrpSpPr>
          <p:grpSpPr>
            <a:xfrm>
              <a:off x="1162886" y="2367845"/>
              <a:ext cx="1400903" cy="1140115"/>
              <a:chOff x="7161057" y="4531852"/>
              <a:chExt cx="1400903" cy="114011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B54DD6-7C1B-B64F-A5FA-1AE1894FFBE7}"/>
                  </a:ext>
                </a:extLst>
              </p:cNvPr>
              <p:cNvSpPr/>
              <p:nvPr/>
            </p:nvSpPr>
            <p:spPr>
              <a:xfrm>
                <a:off x="7161057" y="4531852"/>
                <a:ext cx="1400903" cy="11401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A517A6-9C54-6B41-B8CD-FDA0FE74428A}"/>
                  </a:ext>
                </a:extLst>
              </p:cNvPr>
              <p:cNvSpPr txBox="1"/>
              <p:nvPr/>
            </p:nvSpPr>
            <p:spPr>
              <a:xfrm>
                <a:off x="7161057" y="4545258"/>
                <a:ext cx="1101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@counts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24BAAB0-541D-1244-826B-DAB026B31942}"/>
                </a:ext>
              </a:extLst>
            </p:cNvPr>
            <p:cNvGrpSpPr/>
            <p:nvPr/>
          </p:nvGrpSpPr>
          <p:grpSpPr>
            <a:xfrm>
              <a:off x="1291844" y="2663807"/>
              <a:ext cx="1400903" cy="1140115"/>
              <a:chOff x="7290015" y="4827814"/>
              <a:chExt cx="1400903" cy="114011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7A52D1-9C21-E344-8BA8-E3DA18410A5D}"/>
                  </a:ext>
                </a:extLst>
              </p:cNvPr>
              <p:cNvSpPr/>
              <p:nvPr/>
            </p:nvSpPr>
            <p:spPr>
              <a:xfrm>
                <a:off x="7290015" y="4827814"/>
                <a:ext cx="1400903" cy="11401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CBF897-C93E-FE4D-AD6E-AF7644E10115}"/>
                  </a:ext>
                </a:extLst>
              </p:cNvPr>
              <p:cNvSpPr txBox="1"/>
              <p:nvPr/>
            </p:nvSpPr>
            <p:spPr>
              <a:xfrm>
                <a:off x="7290015" y="4841220"/>
                <a:ext cx="1101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@data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B50BBB-5A53-DC43-95E0-3EB60290AF83}"/>
                </a:ext>
              </a:extLst>
            </p:cNvPr>
            <p:cNvGrpSpPr/>
            <p:nvPr/>
          </p:nvGrpSpPr>
          <p:grpSpPr>
            <a:xfrm>
              <a:off x="1397347" y="2959769"/>
              <a:ext cx="1400904" cy="1140115"/>
              <a:chOff x="7341740" y="2086606"/>
              <a:chExt cx="1400904" cy="114011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C02224-783F-8445-A258-B3D87B467E4F}"/>
                  </a:ext>
                </a:extLst>
              </p:cNvPr>
              <p:cNvSpPr/>
              <p:nvPr/>
            </p:nvSpPr>
            <p:spPr>
              <a:xfrm>
                <a:off x="7341741" y="2086606"/>
                <a:ext cx="1400903" cy="11401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3B745A-C209-8C4C-A37D-5B4721D2372E}"/>
                  </a:ext>
                </a:extLst>
              </p:cNvPr>
              <p:cNvSpPr txBox="1"/>
              <p:nvPr/>
            </p:nvSpPr>
            <p:spPr>
              <a:xfrm>
                <a:off x="7341740" y="2100012"/>
                <a:ext cx="13598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sz="1400" dirty="0" err="1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scale.data</a:t>
                </a:r>
                <a:endParaRPr lang="en-US" sz="1400" dirty="0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CE3DF5-6735-9843-AB95-276B022E8AAC}"/>
              </a:ext>
            </a:extLst>
          </p:cNvPr>
          <p:cNvGrpSpPr/>
          <p:nvPr/>
        </p:nvGrpSpPr>
        <p:grpSpPr>
          <a:xfrm>
            <a:off x="8332768" y="5232691"/>
            <a:ext cx="2527350" cy="528790"/>
            <a:chOff x="9027166" y="6066615"/>
            <a:chExt cx="2527350" cy="5287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2871D4-D136-D648-A9D2-E9D2B1198A06}"/>
                </a:ext>
              </a:extLst>
            </p:cNvPr>
            <p:cNvSpPr/>
            <p:nvPr/>
          </p:nvSpPr>
          <p:spPr>
            <a:xfrm>
              <a:off x="9062791" y="6066615"/>
              <a:ext cx="2491725" cy="5287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A340D2-6BA2-6447-9ED1-D63708F6F06F}"/>
                </a:ext>
              </a:extLst>
            </p:cNvPr>
            <p:cNvSpPr txBox="1"/>
            <p:nvPr/>
          </p:nvSpPr>
          <p:spPr>
            <a:xfrm>
              <a:off x="9027166" y="6075327"/>
              <a:ext cx="2262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sz="1400" dirty="0" err="1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meta.data</a:t>
              </a:r>
              <a:endPara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634EEDB-E560-A64E-ACFD-51FA0908043D}"/>
              </a:ext>
            </a:extLst>
          </p:cNvPr>
          <p:cNvGrpSpPr/>
          <p:nvPr/>
        </p:nvGrpSpPr>
        <p:grpSpPr>
          <a:xfrm>
            <a:off x="882714" y="4099514"/>
            <a:ext cx="1866845" cy="2171722"/>
            <a:chOff x="7070832" y="4218111"/>
            <a:chExt cx="1866845" cy="21717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F6D7FA-DAC3-A549-821D-DC6CF116A02E}"/>
                </a:ext>
              </a:extLst>
            </p:cNvPr>
            <p:cNvSpPr/>
            <p:nvPr/>
          </p:nvSpPr>
          <p:spPr>
            <a:xfrm>
              <a:off x="7070832" y="4218111"/>
              <a:ext cx="1866845" cy="21717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1BB337-1A5D-7D4A-9B1F-2F345D9B9A52}"/>
                </a:ext>
              </a:extLst>
            </p:cNvPr>
            <p:cNvSpPr txBox="1"/>
            <p:nvPr/>
          </p:nvSpPr>
          <p:spPr>
            <a:xfrm>
              <a:off x="7075228" y="4218111"/>
              <a:ext cx="1710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sz="1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assays$ADT</a:t>
              </a:r>
              <a:endPara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92D1AA-C7BD-FF4C-A43C-73A382B34D75}"/>
              </a:ext>
            </a:extLst>
          </p:cNvPr>
          <p:cNvGrpSpPr/>
          <p:nvPr/>
        </p:nvGrpSpPr>
        <p:grpSpPr>
          <a:xfrm>
            <a:off x="998453" y="4473244"/>
            <a:ext cx="1635365" cy="1732039"/>
            <a:chOff x="1162886" y="2367845"/>
            <a:chExt cx="1635365" cy="173203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006108C-1E9F-EB47-B322-39A818D89A1F}"/>
                </a:ext>
              </a:extLst>
            </p:cNvPr>
            <p:cNvGrpSpPr/>
            <p:nvPr/>
          </p:nvGrpSpPr>
          <p:grpSpPr>
            <a:xfrm>
              <a:off x="1162886" y="2367845"/>
              <a:ext cx="1400903" cy="1140115"/>
              <a:chOff x="7161057" y="4531852"/>
              <a:chExt cx="1400903" cy="114011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9781915-3E75-D14C-B05C-032B8B77F658}"/>
                  </a:ext>
                </a:extLst>
              </p:cNvPr>
              <p:cNvSpPr/>
              <p:nvPr/>
            </p:nvSpPr>
            <p:spPr>
              <a:xfrm>
                <a:off x="7161057" y="4531852"/>
                <a:ext cx="1400903" cy="11401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B5E8D8-26B1-6A44-8AB9-82C32BC3DD86}"/>
                  </a:ext>
                </a:extLst>
              </p:cNvPr>
              <p:cNvSpPr txBox="1"/>
              <p:nvPr/>
            </p:nvSpPr>
            <p:spPr>
              <a:xfrm>
                <a:off x="7161057" y="4545258"/>
                <a:ext cx="1101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@counts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5A0082C-431A-FF4F-8826-8C0D1339155B}"/>
                </a:ext>
              </a:extLst>
            </p:cNvPr>
            <p:cNvGrpSpPr/>
            <p:nvPr/>
          </p:nvGrpSpPr>
          <p:grpSpPr>
            <a:xfrm>
              <a:off x="1291844" y="2663807"/>
              <a:ext cx="1400903" cy="1140115"/>
              <a:chOff x="7290015" y="4827814"/>
              <a:chExt cx="1400903" cy="114011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A2AB911-6A3E-924A-8218-D749FFEB0999}"/>
                  </a:ext>
                </a:extLst>
              </p:cNvPr>
              <p:cNvSpPr/>
              <p:nvPr/>
            </p:nvSpPr>
            <p:spPr>
              <a:xfrm>
                <a:off x="7290015" y="4827814"/>
                <a:ext cx="1400903" cy="11401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3C9D808-5101-8C47-AF48-DD260B31CE90}"/>
                  </a:ext>
                </a:extLst>
              </p:cNvPr>
              <p:cNvSpPr txBox="1"/>
              <p:nvPr/>
            </p:nvSpPr>
            <p:spPr>
              <a:xfrm>
                <a:off x="7290015" y="4841220"/>
                <a:ext cx="1101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@data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BCD0474-0588-DC49-871C-87451F1102DE}"/>
                </a:ext>
              </a:extLst>
            </p:cNvPr>
            <p:cNvGrpSpPr/>
            <p:nvPr/>
          </p:nvGrpSpPr>
          <p:grpSpPr>
            <a:xfrm>
              <a:off x="1397347" y="2959769"/>
              <a:ext cx="1400904" cy="1140115"/>
              <a:chOff x="7341740" y="2086606"/>
              <a:chExt cx="1400904" cy="114011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933BA2E-B944-D446-861C-D54FBAE96288}"/>
                  </a:ext>
                </a:extLst>
              </p:cNvPr>
              <p:cNvSpPr/>
              <p:nvPr/>
            </p:nvSpPr>
            <p:spPr>
              <a:xfrm>
                <a:off x="7341741" y="2086606"/>
                <a:ext cx="1400903" cy="11401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6540F04-990B-4246-A954-EC5F755DDD5B}"/>
                  </a:ext>
                </a:extLst>
              </p:cNvPr>
              <p:cNvSpPr txBox="1"/>
              <p:nvPr/>
            </p:nvSpPr>
            <p:spPr>
              <a:xfrm>
                <a:off x="7341740" y="2100012"/>
                <a:ext cx="13598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sz="1400" dirty="0" err="1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scale.data</a:t>
                </a:r>
                <a:endParaRPr lang="en-US" sz="1400" dirty="0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136DA2-21F4-FB41-8532-E53B6BF98B18}"/>
              </a:ext>
            </a:extLst>
          </p:cNvPr>
          <p:cNvGrpSpPr/>
          <p:nvPr/>
        </p:nvGrpSpPr>
        <p:grpSpPr>
          <a:xfrm>
            <a:off x="3112303" y="4235687"/>
            <a:ext cx="4486843" cy="1709403"/>
            <a:chOff x="3863964" y="4253402"/>
            <a:chExt cx="4486843" cy="170940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71DFBFB-4344-2D4B-B297-25845E6D5641}"/>
                </a:ext>
              </a:extLst>
            </p:cNvPr>
            <p:cNvGrpSpPr/>
            <p:nvPr/>
          </p:nvGrpSpPr>
          <p:grpSpPr>
            <a:xfrm>
              <a:off x="3863964" y="4253402"/>
              <a:ext cx="4204005" cy="1140115"/>
              <a:chOff x="9009581" y="4228843"/>
              <a:chExt cx="2532182" cy="1140115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1AA6D11-B39A-2246-B3D4-14DA36CC9CCB}"/>
                  </a:ext>
                </a:extLst>
              </p:cNvPr>
              <p:cNvSpPr/>
              <p:nvPr/>
            </p:nvSpPr>
            <p:spPr>
              <a:xfrm>
                <a:off x="9027166" y="4228843"/>
                <a:ext cx="2232213" cy="1140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0FA244E-8DB6-7044-84D1-F4ECD94F41E6}"/>
                  </a:ext>
                </a:extLst>
              </p:cNvPr>
              <p:cNvSpPr txBox="1"/>
              <p:nvPr/>
            </p:nvSpPr>
            <p:spPr>
              <a:xfrm>
                <a:off x="9009581" y="4228843"/>
                <a:ext cx="2532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reductions$adt_pca</a:t>
                </a:r>
                <a:endParaRPr lang="en-US" sz="1400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FA7EEFC-A56B-0F4F-827A-3CD4696B8C69}"/>
                </a:ext>
              </a:extLst>
            </p:cNvPr>
            <p:cNvGrpSpPr/>
            <p:nvPr/>
          </p:nvGrpSpPr>
          <p:grpSpPr>
            <a:xfrm>
              <a:off x="4002739" y="4529616"/>
              <a:ext cx="4348068" cy="1140115"/>
              <a:chOff x="9148357" y="4505057"/>
              <a:chExt cx="2532182" cy="114011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27F2F7B-04AC-444B-A9B5-F49E71F0DFFD}"/>
                  </a:ext>
                </a:extLst>
              </p:cNvPr>
              <p:cNvSpPr/>
              <p:nvPr/>
            </p:nvSpPr>
            <p:spPr>
              <a:xfrm>
                <a:off x="9165942" y="4505057"/>
                <a:ext cx="2232213" cy="1140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639EA-C4B2-8340-AA39-DC798DF60B7D}"/>
                  </a:ext>
                </a:extLst>
              </p:cNvPr>
              <p:cNvSpPr txBox="1"/>
              <p:nvPr/>
            </p:nvSpPr>
            <p:spPr>
              <a:xfrm>
                <a:off x="9148357" y="4505057"/>
                <a:ext cx="2532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reductions$adt_harmony</a:t>
                </a:r>
                <a:endParaRPr lang="en-US" sz="1400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918C3CF-EEC3-4D46-A79D-CA03B40F785B}"/>
                </a:ext>
              </a:extLst>
            </p:cNvPr>
            <p:cNvGrpSpPr/>
            <p:nvPr/>
          </p:nvGrpSpPr>
          <p:grpSpPr>
            <a:xfrm>
              <a:off x="4146347" y="4822690"/>
              <a:ext cx="3996839" cy="1140115"/>
              <a:chOff x="9291965" y="4798131"/>
              <a:chExt cx="2262551" cy="114011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AC8BEE5-D465-2C47-8876-2F537F372FA6}"/>
                  </a:ext>
                </a:extLst>
              </p:cNvPr>
              <p:cNvSpPr/>
              <p:nvPr/>
            </p:nvSpPr>
            <p:spPr>
              <a:xfrm>
                <a:off x="9309550" y="4798131"/>
                <a:ext cx="2232213" cy="1140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5EB15C-BA14-1345-83C0-DF842BF542A5}"/>
                  </a:ext>
                </a:extLst>
              </p:cNvPr>
              <p:cNvSpPr txBox="1"/>
              <p:nvPr/>
            </p:nvSpPr>
            <p:spPr>
              <a:xfrm>
                <a:off x="9291965" y="4798131"/>
                <a:ext cx="2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reductions$adt_harmony_umap</a:t>
                </a:r>
                <a:endParaRPr lang="en-US" sz="1400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E0C72A5-AF13-024E-8C09-934539CA7469}"/>
              </a:ext>
            </a:extLst>
          </p:cNvPr>
          <p:cNvGrpSpPr/>
          <p:nvPr/>
        </p:nvGrpSpPr>
        <p:grpSpPr>
          <a:xfrm>
            <a:off x="8007187" y="3416251"/>
            <a:ext cx="3248617" cy="1140115"/>
            <a:chOff x="9291965" y="4798131"/>
            <a:chExt cx="2262551" cy="114011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2EEF4CF-C855-0140-BB35-46C6385C388E}"/>
                </a:ext>
              </a:extLst>
            </p:cNvPr>
            <p:cNvSpPr/>
            <p:nvPr/>
          </p:nvSpPr>
          <p:spPr>
            <a:xfrm>
              <a:off x="9309550" y="4798131"/>
              <a:ext cx="2232213" cy="11401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0A3ED-F0CF-DB40-B7E5-466968B29575}"/>
                </a:ext>
              </a:extLst>
            </p:cNvPr>
            <p:cNvSpPr txBox="1"/>
            <p:nvPr/>
          </p:nvSpPr>
          <p:spPr>
            <a:xfrm>
              <a:off x="9291965" y="4798131"/>
              <a:ext cx="2262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sz="1400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reductions$wnn.umap.harmony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72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742-862D-B04B-9228-0B6AD25FC2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Antibody Capture</a:t>
            </a:r>
            <a:r>
              <a:rPr lang="en-US" baseline="0" dirty="0"/>
              <a:t> Counts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69CA1-3FED-F74D-997B-2D1A43FCBC78}"/>
              </a:ext>
            </a:extLst>
          </p:cNvPr>
          <p:cNvSpPr txBox="1"/>
          <p:nvPr/>
        </p:nvSpPr>
        <p:spPr>
          <a:xfrm>
            <a:off x="838200" y="1500921"/>
            <a:ext cx="50680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Read10X gives list of count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 Expression (RNA)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Antibody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Antibody Capture composed 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Surface protein (ADT)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Cell hashing (HTO)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Seurat Object with Gene Expression Assay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Antibody Capture Assays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E86092-EAFA-FA47-9392-87589F91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26472"/>
              </p:ext>
            </p:extLst>
          </p:nvPr>
        </p:nvGraphicFramePr>
        <p:xfrm>
          <a:off x="5906254" y="3648919"/>
          <a:ext cx="6032500" cy="3048000"/>
        </p:xfrm>
        <a:graphic>
          <a:graphicData uri="http://schemas.openxmlformats.org/drawingml/2006/table">
            <a:tbl>
              <a:tblPr/>
              <a:tblGrid>
                <a:gridCol w="913438">
                  <a:extLst>
                    <a:ext uri="{9D8B030D-6E8A-4147-A177-3AD203B41FA5}">
                      <a16:colId xmlns:a16="http://schemas.microsoft.com/office/drawing/2014/main" val="2124145230"/>
                    </a:ext>
                  </a:extLst>
                </a:gridCol>
                <a:gridCol w="583586">
                  <a:extLst>
                    <a:ext uri="{9D8B030D-6E8A-4147-A177-3AD203B41FA5}">
                      <a16:colId xmlns:a16="http://schemas.microsoft.com/office/drawing/2014/main" val="684692483"/>
                    </a:ext>
                  </a:extLst>
                </a:gridCol>
                <a:gridCol w="371084">
                  <a:extLst>
                    <a:ext uri="{9D8B030D-6E8A-4147-A177-3AD203B41FA5}">
                      <a16:colId xmlns:a16="http://schemas.microsoft.com/office/drawing/2014/main" val="1744777928"/>
                    </a:ext>
                  </a:extLst>
                </a:gridCol>
                <a:gridCol w="1535084">
                  <a:extLst>
                    <a:ext uri="{9D8B030D-6E8A-4147-A177-3AD203B41FA5}">
                      <a16:colId xmlns:a16="http://schemas.microsoft.com/office/drawing/2014/main" val="2205563572"/>
                    </a:ext>
                  </a:extLst>
                </a:gridCol>
                <a:gridCol w="1474823">
                  <a:extLst>
                    <a:ext uri="{9D8B030D-6E8A-4147-A177-3AD203B41FA5}">
                      <a16:colId xmlns:a16="http://schemas.microsoft.com/office/drawing/2014/main" val="1296754067"/>
                    </a:ext>
                  </a:extLst>
                </a:gridCol>
                <a:gridCol w="1154485">
                  <a:extLst>
                    <a:ext uri="{9D8B030D-6E8A-4147-A177-3AD203B41FA5}">
                      <a16:colId xmlns:a16="http://schemas.microsoft.com/office/drawing/2014/main" val="57507747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pattern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feature_type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040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GAGGTTAGTGATGGA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1197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GCGCAACTTGATGAT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3810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TGAGAACGACCCTAA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059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TTACCTGGTATCCGT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4589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GTCTCTTGGCTTAAA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9769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CCAGCTCATTAGAGC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019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CTACTTCCCTGTCAA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7154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CTLA-4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ATGGTTCACGTAATC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2997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Siglec-1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TACTCAGCGTGTTTG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454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ACAGCGCCGTATTTA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372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CD366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TIM-3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TGTCCTACCCAACTT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385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HLA-DR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HLA-DR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AATAGCGAGCAAGTA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058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Hash2Human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TGATGGCCTATTGGG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4112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Hash3Human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TTCCGCCTCTCTTTG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18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10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2CD4-360C-5F45-824A-5953C37864A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Sample demultiplexing</a:t>
            </a:r>
            <a:r>
              <a:rPr lang="en-US" baseline="0" dirty="0"/>
              <a:t> with hash antibodies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62283-A4F5-7845-A34D-20A19B3CD7AF}"/>
              </a:ext>
            </a:extLst>
          </p:cNvPr>
          <p:cNvSpPr txBox="1"/>
          <p:nvPr/>
        </p:nvSpPr>
        <p:spPr>
          <a:xfrm>
            <a:off x="1215342" y="1898248"/>
            <a:ext cx="467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Seurat function: </a:t>
            </a:r>
            <a:r>
              <a:rPr lang="en-US" dirty="0" err="1"/>
              <a:t>HTODemux</a:t>
            </a:r>
            <a:r>
              <a:rPr lang="en-US" dirty="0"/>
              <a:t>(obj, assay = “HTO”)</a:t>
            </a:r>
          </a:p>
        </p:txBody>
      </p:sp>
      <p:pic>
        <p:nvPicPr>
          <p:cNvPr id="5" name="Picture 4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20562F79-2325-7043-85C4-BB87FC1D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00" y="2848176"/>
            <a:ext cx="4737100" cy="2921000"/>
          </a:xfrm>
          <a:prstGeom prst="rect">
            <a:avLst/>
          </a:prstGeom>
        </p:spPr>
      </p:pic>
      <p:pic>
        <p:nvPicPr>
          <p:cNvPr id="7" name="Picture 6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E50D05FA-2BC9-D241-9088-984637AC8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501" y="2848176"/>
            <a:ext cx="47371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6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3BA2-F7D6-5143-830E-326CF64C9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Review RNA clustering and integration</a:t>
            </a:r>
          </a:p>
        </p:txBody>
      </p:sp>
      <p:pic>
        <p:nvPicPr>
          <p:cNvPr id="4" name="Picture 3" descr="A map of different colors&#10;&#10;Description automatically generated">
            <a:extLst>
              <a:ext uri="{FF2B5EF4-FFF2-40B4-BE49-F238E27FC236}">
                <a16:creationId xmlns:a16="http://schemas.microsoft.com/office/drawing/2014/main" id="{83EF9FDC-5456-AB48-806C-7BEAF90B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" y="4244974"/>
            <a:ext cx="3552825" cy="2190750"/>
          </a:xfrm>
          <a:prstGeom prst="rect">
            <a:avLst/>
          </a:prstGeom>
        </p:spPr>
      </p:pic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EB55FDD4-DC03-8A49-9263-158652B13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587" y="4244974"/>
            <a:ext cx="3552825" cy="2190750"/>
          </a:xfrm>
          <a:prstGeom prst="rect">
            <a:avLst/>
          </a:prstGeom>
        </p:spPr>
      </p:pic>
      <p:pic>
        <p:nvPicPr>
          <p:cNvPr id="8" name="Picture 7" descr="A diagram of different colored spots&#10;&#10;Description automatically generated">
            <a:extLst>
              <a:ext uri="{FF2B5EF4-FFF2-40B4-BE49-F238E27FC236}">
                <a16:creationId xmlns:a16="http://schemas.microsoft.com/office/drawing/2014/main" id="{AF3BA708-5FD6-E147-AA8D-844C5432B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4" y="4244974"/>
            <a:ext cx="3552825" cy="2190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65FE48-917B-8942-B938-90E6B9C0F4BB}"/>
              </a:ext>
            </a:extLst>
          </p:cNvPr>
          <p:cNvSpPr txBox="1"/>
          <p:nvPr/>
        </p:nvSpPr>
        <p:spPr>
          <a:xfrm>
            <a:off x="1280160" y="1517651"/>
            <a:ext cx="91173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NormalizeData</a:t>
            </a:r>
            <a:r>
              <a:rPr lang="en-US" dirty="0"/>
              <a:t>(obj) %&gt;%</a:t>
            </a:r>
          </a:p>
          <a:p>
            <a:r>
              <a:rPr lang="en-US" dirty="0"/>
              <a:t>  </a:t>
            </a:r>
            <a:r>
              <a:rPr lang="en-US" dirty="0" err="1"/>
              <a:t>ScaleData</a:t>
            </a:r>
            <a:r>
              <a:rPr lang="en-US" dirty="0"/>
              <a:t>() %&gt;%</a:t>
            </a:r>
          </a:p>
          <a:p>
            <a:r>
              <a:rPr lang="en-US" dirty="0"/>
              <a:t>  </a:t>
            </a:r>
            <a:r>
              <a:rPr lang="en-US" dirty="0" err="1"/>
              <a:t>FindVariableFeatures</a:t>
            </a:r>
            <a:r>
              <a:rPr lang="en-US" dirty="0"/>
              <a:t>() %&gt;%</a:t>
            </a:r>
          </a:p>
          <a:p>
            <a:r>
              <a:rPr lang="en-US" dirty="0"/>
              <a:t>  </a:t>
            </a:r>
            <a:r>
              <a:rPr lang="en-US" dirty="0" err="1"/>
              <a:t>RunPCA</a:t>
            </a:r>
            <a:r>
              <a:rPr lang="en-US" dirty="0"/>
              <a:t>(</a:t>
            </a:r>
            <a:r>
              <a:rPr lang="en-US" dirty="0" err="1"/>
              <a:t>npcs</a:t>
            </a:r>
            <a:r>
              <a:rPr lang="en-US" dirty="0"/>
              <a:t> = 30, </a:t>
            </a:r>
            <a:r>
              <a:rPr lang="en-US" dirty="0" err="1"/>
              <a:t>reduction.name</a:t>
            </a:r>
            <a:r>
              <a:rPr lang="en-US" dirty="0"/>
              <a:t> = "</a:t>
            </a:r>
            <a:r>
              <a:rPr lang="en-US" dirty="0" err="1"/>
              <a:t>rna_pca</a:t>
            </a:r>
            <a:r>
              <a:rPr lang="en-US" dirty="0"/>
              <a:t>") %&gt;%</a:t>
            </a:r>
          </a:p>
          <a:p>
            <a:r>
              <a:rPr lang="en-US" dirty="0"/>
              <a:t>  </a:t>
            </a:r>
            <a:r>
              <a:rPr lang="en-US" dirty="0" err="1"/>
              <a:t>FindNeighbors</a:t>
            </a:r>
            <a:r>
              <a:rPr lang="en-US" dirty="0"/>
              <a:t>(dims = 1:30, reduction = "</a:t>
            </a:r>
            <a:r>
              <a:rPr lang="en-US" dirty="0" err="1"/>
              <a:t>rna_pca</a:t>
            </a:r>
            <a:r>
              <a:rPr lang="en-US" dirty="0"/>
              <a:t>", </a:t>
            </a:r>
            <a:r>
              <a:rPr lang="en-US" dirty="0" err="1"/>
              <a:t>graph.name</a:t>
            </a:r>
            <a:r>
              <a:rPr lang="en-US" dirty="0"/>
              <a:t> = c("rna_</a:t>
            </a:r>
            <a:r>
              <a:rPr lang="en-US" dirty="0" err="1"/>
              <a:t>nn</a:t>
            </a:r>
            <a:r>
              <a:rPr lang="en-US" dirty="0"/>
              <a:t>","</a:t>
            </a:r>
            <a:r>
              <a:rPr lang="en-US" dirty="0" err="1"/>
              <a:t>rna_snn</a:t>
            </a:r>
            <a:r>
              <a:rPr lang="en-US" dirty="0"/>
              <a:t>")) %&gt;%</a:t>
            </a:r>
          </a:p>
          <a:p>
            <a:r>
              <a:rPr lang="en-US" dirty="0"/>
              <a:t>  </a:t>
            </a:r>
            <a:r>
              <a:rPr lang="en-US" dirty="0" err="1"/>
              <a:t>FindClusters</a:t>
            </a:r>
            <a:r>
              <a:rPr lang="en-US" dirty="0"/>
              <a:t>(resolution = 0.5, </a:t>
            </a:r>
            <a:r>
              <a:rPr lang="en-US" dirty="0" err="1"/>
              <a:t>graph.name</a:t>
            </a:r>
            <a:r>
              <a:rPr lang="en-US" dirty="0"/>
              <a:t> = "</a:t>
            </a:r>
            <a:r>
              <a:rPr lang="en-US" dirty="0" err="1"/>
              <a:t>rna_snn</a:t>
            </a:r>
            <a:r>
              <a:rPr lang="en-US" dirty="0"/>
              <a:t>") %&gt;%</a:t>
            </a:r>
          </a:p>
          <a:p>
            <a:r>
              <a:rPr lang="en-US" dirty="0"/>
              <a:t>  </a:t>
            </a:r>
            <a:r>
              <a:rPr lang="en-US" dirty="0" err="1"/>
              <a:t>RunUMAP</a:t>
            </a:r>
            <a:r>
              <a:rPr lang="en-US" dirty="0"/>
              <a:t>(dims = 1:30, reduction = "</a:t>
            </a:r>
            <a:r>
              <a:rPr lang="en-US" dirty="0" err="1"/>
              <a:t>rna_pca</a:t>
            </a:r>
            <a:r>
              <a:rPr lang="en-US" dirty="0"/>
              <a:t>", </a:t>
            </a:r>
            <a:r>
              <a:rPr lang="en-US" dirty="0" err="1"/>
              <a:t>reduction.name</a:t>
            </a:r>
            <a:r>
              <a:rPr lang="en-US" dirty="0"/>
              <a:t> = "</a:t>
            </a:r>
            <a:r>
              <a:rPr lang="en-US" dirty="0" err="1"/>
              <a:t>rna_umap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1923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3BA2-F7D6-5143-830E-326CF64C9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Review RNA clustering and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D436B-DFE0-224E-B4E7-C9AD1723185B}"/>
              </a:ext>
            </a:extLst>
          </p:cNvPr>
          <p:cNvSpPr txBox="1"/>
          <p:nvPr/>
        </p:nvSpPr>
        <p:spPr>
          <a:xfrm>
            <a:off x="12475" y="1690688"/>
            <a:ext cx="1216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 &lt;- </a:t>
            </a:r>
            <a:r>
              <a:rPr lang="en-US" dirty="0" err="1"/>
              <a:t>RunHarmony</a:t>
            </a:r>
            <a:r>
              <a:rPr lang="en-US" dirty="0"/>
              <a:t>(obj, </a:t>
            </a:r>
            <a:r>
              <a:rPr lang="en-US" dirty="0" err="1"/>
              <a:t>group.by.vars</a:t>
            </a:r>
            <a:r>
              <a:rPr lang="en-US" dirty="0"/>
              <a:t> = "</a:t>
            </a:r>
            <a:r>
              <a:rPr lang="en-US" dirty="0" err="1"/>
              <a:t>HTO_classification</a:t>
            </a:r>
            <a:r>
              <a:rPr lang="en-US" dirty="0"/>
              <a:t>", reduction = "</a:t>
            </a:r>
            <a:r>
              <a:rPr lang="en-US" dirty="0" err="1"/>
              <a:t>rna_pca</a:t>
            </a:r>
            <a:r>
              <a:rPr lang="en-US" dirty="0"/>
              <a:t>", </a:t>
            </a:r>
            <a:r>
              <a:rPr lang="en-US" dirty="0" err="1"/>
              <a:t>reduction.save</a:t>
            </a:r>
            <a:r>
              <a:rPr lang="en-US" dirty="0"/>
              <a:t> = "</a:t>
            </a:r>
            <a:r>
              <a:rPr lang="en-US" dirty="0" err="1"/>
              <a:t>rna_harmony</a:t>
            </a:r>
            <a:r>
              <a:rPr lang="en-US" dirty="0"/>
              <a:t>")</a:t>
            </a:r>
          </a:p>
          <a:p>
            <a:r>
              <a:rPr lang="en-US" dirty="0"/>
              <a:t>obj &lt;- </a:t>
            </a:r>
            <a:r>
              <a:rPr lang="en-US" dirty="0" err="1"/>
              <a:t>FindNeighbors</a:t>
            </a:r>
            <a:r>
              <a:rPr lang="en-US" dirty="0"/>
              <a:t>(obj, assay = "RNA", reduction = "</a:t>
            </a:r>
            <a:r>
              <a:rPr lang="en-US" dirty="0" err="1"/>
              <a:t>rna_harmony</a:t>
            </a:r>
            <a:r>
              <a:rPr lang="en-US" dirty="0"/>
              <a:t>", </a:t>
            </a:r>
            <a:r>
              <a:rPr lang="en-US" dirty="0" err="1"/>
              <a:t>graph.name</a:t>
            </a:r>
            <a:r>
              <a:rPr lang="en-US" dirty="0"/>
              <a:t> = c("rna_harmony_</a:t>
            </a:r>
            <a:r>
              <a:rPr lang="en-US" dirty="0" err="1"/>
              <a:t>nn</a:t>
            </a:r>
            <a:r>
              <a:rPr lang="en-US" dirty="0"/>
              <a:t>","</a:t>
            </a:r>
            <a:r>
              <a:rPr lang="en-US" dirty="0" err="1"/>
              <a:t>rna_harmony_snn</a:t>
            </a:r>
            <a:r>
              <a:rPr lang="en-US" dirty="0"/>
              <a:t>"))</a:t>
            </a:r>
          </a:p>
          <a:p>
            <a:r>
              <a:rPr lang="en-US" dirty="0"/>
              <a:t>obj &lt;- </a:t>
            </a:r>
            <a:r>
              <a:rPr lang="en-US" dirty="0" err="1"/>
              <a:t>FindClusters</a:t>
            </a:r>
            <a:r>
              <a:rPr lang="en-US" dirty="0"/>
              <a:t>(obj, assay = "RNA", </a:t>
            </a:r>
            <a:r>
              <a:rPr lang="en-US" dirty="0" err="1"/>
              <a:t>graph.name</a:t>
            </a:r>
            <a:r>
              <a:rPr lang="en-US" dirty="0"/>
              <a:t> = "</a:t>
            </a:r>
            <a:r>
              <a:rPr lang="en-US" dirty="0" err="1"/>
              <a:t>rna_harmony_snn</a:t>
            </a:r>
            <a:r>
              <a:rPr lang="en-US" dirty="0"/>
              <a:t>", resolution = 0.8)</a:t>
            </a:r>
          </a:p>
          <a:p>
            <a:r>
              <a:rPr lang="en-US" dirty="0"/>
              <a:t>obj &lt;- </a:t>
            </a:r>
            <a:r>
              <a:rPr lang="en-US" dirty="0" err="1"/>
              <a:t>RunUMAP</a:t>
            </a:r>
            <a:r>
              <a:rPr lang="en-US" dirty="0"/>
              <a:t>(obj, reduction = "</a:t>
            </a:r>
            <a:r>
              <a:rPr lang="en-US" dirty="0" err="1"/>
              <a:t>rna_harmony</a:t>
            </a:r>
            <a:r>
              <a:rPr lang="en-US" dirty="0"/>
              <a:t>", </a:t>
            </a:r>
            <a:r>
              <a:rPr lang="en-US" dirty="0" err="1"/>
              <a:t>reduction.name</a:t>
            </a:r>
            <a:r>
              <a:rPr lang="en-US" dirty="0"/>
              <a:t> = "</a:t>
            </a:r>
            <a:r>
              <a:rPr lang="en-US" dirty="0" err="1"/>
              <a:t>rna_harmony_umap</a:t>
            </a:r>
            <a:r>
              <a:rPr lang="en-US" dirty="0"/>
              <a:t>", dims = 1:30)</a:t>
            </a:r>
          </a:p>
        </p:txBody>
      </p:sp>
      <p:pic>
        <p:nvPicPr>
          <p:cNvPr id="5" name="Picture 4" descr="A diagram of a person's body&#10;&#10;Description automatically generated">
            <a:extLst>
              <a:ext uri="{FF2B5EF4-FFF2-40B4-BE49-F238E27FC236}">
                <a16:creationId xmlns:a16="http://schemas.microsoft.com/office/drawing/2014/main" id="{26BA6C34-CA00-5B4B-BFFB-7D63B67D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064000"/>
            <a:ext cx="3943350" cy="2428875"/>
          </a:xfrm>
          <a:prstGeom prst="rect">
            <a:avLst/>
          </a:prstGeom>
        </p:spPr>
      </p:pic>
      <p:pic>
        <p:nvPicPr>
          <p:cNvPr id="7" name="Picture 6" descr="A diagram of a person's body&#10;&#10;Description automatically generated">
            <a:extLst>
              <a:ext uri="{FF2B5EF4-FFF2-40B4-BE49-F238E27FC236}">
                <a16:creationId xmlns:a16="http://schemas.microsoft.com/office/drawing/2014/main" id="{19B9321E-3E47-5346-A71C-B4D6DBE8E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586" y="4302125"/>
            <a:ext cx="3552825" cy="2190750"/>
          </a:xfrm>
          <a:prstGeom prst="rect">
            <a:avLst/>
          </a:prstGeom>
        </p:spPr>
      </p:pic>
      <p:pic>
        <p:nvPicPr>
          <p:cNvPr id="9" name="Picture 8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BA7C8610-60D9-AB41-8A04-4B5E8C18F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947" y="4302125"/>
            <a:ext cx="35528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7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98A4-2954-AF4A-A185-8D825A3C40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ADT clustering and integration</a:t>
            </a:r>
          </a:p>
        </p:txBody>
      </p:sp>
      <p:pic>
        <p:nvPicPr>
          <p:cNvPr id="4" name="Picture 3" descr="A map of different colored dots&#10;&#10;Description automatically generated">
            <a:extLst>
              <a:ext uri="{FF2B5EF4-FFF2-40B4-BE49-F238E27FC236}">
                <a16:creationId xmlns:a16="http://schemas.microsoft.com/office/drawing/2014/main" id="{6B650BEE-BEEA-CE4E-882F-14D72562C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1" y="4302125"/>
            <a:ext cx="3552825" cy="2190750"/>
          </a:xfrm>
          <a:prstGeom prst="rect">
            <a:avLst/>
          </a:prstGeom>
        </p:spPr>
      </p:pic>
      <p:pic>
        <p:nvPicPr>
          <p:cNvPr id="6" name="Picture 5" descr="A map of the world with red and blue dots&#10;&#10;Description automatically generated">
            <a:extLst>
              <a:ext uri="{FF2B5EF4-FFF2-40B4-BE49-F238E27FC236}">
                <a16:creationId xmlns:a16="http://schemas.microsoft.com/office/drawing/2014/main" id="{6E57D793-3CBB-2544-A9B3-F1223B7F2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587" y="4302125"/>
            <a:ext cx="3552825" cy="2190750"/>
          </a:xfrm>
          <a:prstGeom prst="rect">
            <a:avLst/>
          </a:prstGeom>
        </p:spPr>
      </p:pic>
      <p:pic>
        <p:nvPicPr>
          <p:cNvPr id="8" name="Picture 7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06CB9E0F-9109-5F46-ACC9-E28A1B964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443" y="4302125"/>
            <a:ext cx="3552825" cy="2190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5F66AE-F64C-0B44-846E-CA5304FE2CC5}"/>
              </a:ext>
            </a:extLst>
          </p:cNvPr>
          <p:cNvSpPr txBox="1"/>
          <p:nvPr/>
        </p:nvSpPr>
        <p:spPr>
          <a:xfrm>
            <a:off x="838200" y="1690232"/>
            <a:ext cx="99337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VariableFeatures</a:t>
            </a:r>
            <a:r>
              <a:rPr lang="en-US" dirty="0"/>
              <a:t>(obj, assay = "ADT") &lt;- </a:t>
            </a:r>
            <a:r>
              <a:rPr lang="en-US" dirty="0" err="1"/>
              <a:t>rownames</a:t>
            </a:r>
            <a:r>
              <a:rPr lang="en-US" dirty="0"/>
              <a:t>(obj[["ADT"]])</a:t>
            </a:r>
          </a:p>
          <a:p>
            <a:r>
              <a:rPr lang="en-US" dirty="0"/>
              <a:t>obj &lt;- </a:t>
            </a:r>
            <a:r>
              <a:rPr lang="en-US" dirty="0" err="1"/>
              <a:t>NormalizeData</a:t>
            </a:r>
            <a:r>
              <a:rPr lang="en-US" dirty="0"/>
              <a:t>(obj, assay = "ADT", </a:t>
            </a:r>
            <a:r>
              <a:rPr lang="en-US" dirty="0" err="1"/>
              <a:t>normalization.method</a:t>
            </a:r>
            <a:r>
              <a:rPr lang="en-US" dirty="0"/>
              <a:t> = "CLR", margin = 2)</a:t>
            </a:r>
          </a:p>
          <a:p>
            <a:r>
              <a:rPr lang="en-US" dirty="0"/>
              <a:t>obj &lt;- </a:t>
            </a:r>
            <a:r>
              <a:rPr lang="en-US" dirty="0" err="1"/>
              <a:t>ScaleData</a:t>
            </a:r>
            <a:r>
              <a:rPr lang="en-US" dirty="0"/>
              <a:t>(obj, assay = "ADT")</a:t>
            </a:r>
          </a:p>
          <a:p>
            <a:r>
              <a:rPr lang="en-US" dirty="0"/>
              <a:t>obj &lt;- </a:t>
            </a:r>
            <a:r>
              <a:rPr lang="en-US" dirty="0" err="1"/>
              <a:t>RunPCA</a:t>
            </a:r>
            <a:r>
              <a:rPr lang="en-US" dirty="0"/>
              <a:t>(obj, assay = "ADT", </a:t>
            </a:r>
            <a:r>
              <a:rPr lang="en-US" dirty="0" err="1"/>
              <a:t>npcs</a:t>
            </a:r>
            <a:r>
              <a:rPr lang="en-US" dirty="0"/>
              <a:t> = 12, </a:t>
            </a:r>
            <a:r>
              <a:rPr lang="en-US" dirty="0" err="1"/>
              <a:t>reduction.name</a:t>
            </a:r>
            <a:r>
              <a:rPr lang="en-US" dirty="0"/>
              <a:t> = "</a:t>
            </a:r>
            <a:r>
              <a:rPr lang="en-US" dirty="0" err="1"/>
              <a:t>adt_pca</a:t>
            </a:r>
            <a:r>
              <a:rPr lang="en-US" dirty="0"/>
              <a:t>")</a:t>
            </a:r>
          </a:p>
          <a:p>
            <a:r>
              <a:rPr lang="en-US" dirty="0"/>
              <a:t>obj &lt;- </a:t>
            </a:r>
            <a:r>
              <a:rPr lang="en-US" dirty="0" err="1"/>
              <a:t>FindNeighbors</a:t>
            </a:r>
            <a:r>
              <a:rPr lang="en-US" dirty="0"/>
              <a:t>(obj, assay = "ADT", reduction = "</a:t>
            </a:r>
            <a:r>
              <a:rPr lang="en-US" dirty="0" err="1"/>
              <a:t>adt_pca</a:t>
            </a:r>
            <a:r>
              <a:rPr lang="en-US" dirty="0"/>
              <a:t>", </a:t>
            </a:r>
            <a:r>
              <a:rPr lang="en-US" dirty="0" err="1"/>
              <a:t>graph.name</a:t>
            </a:r>
            <a:r>
              <a:rPr lang="en-US" dirty="0"/>
              <a:t> = c("adt_</a:t>
            </a:r>
            <a:r>
              <a:rPr lang="en-US" dirty="0" err="1"/>
              <a:t>nn</a:t>
            </a:r>
            <a:r>
              <a:rPr lang="en-US" dirty="0"/>
              <a:t>","</a:t>
            </a:r>
            <a:r>
              <a:rPr lang="en-US" dirty="0" err="1"/>
              <a:t>adt_snn</a:t>
            </a:r>
            <a:r>
              <a:rPr lang="en-US" dirty="0"/>
              <a:t>"))</a:t>
            </a:r>
          </a:p>
          <a:p>
            <a:r>
              <a:rPr lang="en-US" dirty="0"/>
              <a:t>obj &lt;- </a:t>
            </a:r>
            <a:r>
              <a:rPr lang="en-US" dirty="0" err="1"/>
              <a:t>FindClusters</a:t>
            </a:r>
            <a:r>
              <a:rPr lang="en-US" dirty="0"/>
              <a:t>(obj, assay = "ADT", </a:t>
            </a:r>
            <a:r>
              <a:rPr lang="en-US" dirty="0" err="1"/>
              <a:t>graph.name</a:t>
            </a:r>
            <a:r>
              <a:rPr lang="en-US" dirty="0"/>
              <a:t> = "</a:t>
            </a:r>
            <a:r>
              <a:rPr lang="en-US" dirty="0" err="1"/>
              <a:t>adt_snn</a:t>
            </a:r>
            <a:r>
              <a:rPr lang="en-US" dirty="0"/>
              <a:t>", resolution = 0.8)</a:t>
            </a:r>
          </a:p>
          <a:p>
            <a:r>
              <a:rPr lang="en-US" dirty="0"/>
              <a:t>obj &lt;- </a:t>
            </a:r>
            <a:r>
              <a:rPr lang="en-US" dirty="0" err="1"/>
              <a:t>RunUMAP</a:t>
            </a:r>
            <a:r>
              <a:rPr lang="en-US" dirty="0"/>
              <a:t>(obj, assay = "ADT", reduction = "</a:t>
            </a:r>
            <a:r>
              <a:rPr lang="en-US" dirty="0" err="1"/>
              <a:t>adt_pca</a:t>
            </a:r>
            <a:r>
              <a:rPr lang="en-US" dirty="0"/>
              <a:t>", dims = 1:11, </a:t>
            </a:r>
            <a:r>
              <a:rPr lang="en-US" dirty="0" err="1"/>
              <a:t>reduction.name</a:t>
            </a:r>
            <a:r>
              <a:rPr lang="en-US" dirty="0"/>
              <a:t> = "</a:t>
            </a:r>
            <a:r>
              <a:rPr lang="en-US" dirty="0" err="1"/>
              <a:t>adt_umap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7563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98A4-2954-AF4A-A185-8D825A3C40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ADT clustering and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D181B-4403-DA47-A08C-6AFC7CAC2548}"/>
              </a:ext>
            </a:extLst>
          </p:cNvPr>
          <p:cNvSpPr txBox="1"/>
          <p:nvPr/>
        </p:nvSpPr>
        <p:spPr>
          <a:xfrm>
            <a:off x="167640" y="1690688"/>
            <a:ext cx="12135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 &lt;- </a:t>
            </a:r>
            <a:r>
              <a:rPr lang="en-US" dirty="0" err="1"/>
              <a:t>RunHarmony</a:t>
            </a:r>
            <a:r>
              <a:rPr lang="en-US" dirty="0"/>
              <a:t>(obj, </a:t>
            </a:r>
            <a:r>
              <a:rPr lang="en-US" dirty="0" err="1"/>
              <a:t>group.by.vars</a:t>
            </a:r>
            <a:r>
              <a:rPr lang="en-US" dirty="0"/>
              <a:t> = "</a:t>
            </a:r>
            <a:r>
              <a:rPr lang="en-US" dirty="0" err="1"/>
              <a:t>HTO_classification</a:t>
            </a:r>
            <a:r>
              <a:rPr lang="en-US" dirty="0"/>
              <a:t>", reduction = "</a:t>
            </a:r>
            <a:r>
              <a:rPr lang="en-US" dirty="0" err="1"/>
              <a:t>adt_pca</a:t>
            </a:r>
            <a:r>
              <a:rPr lang="en-US" dirty="0"/>
              <a:t>", </a:t>
            </a:r>
            <a:r>
              <a:rPr lang="en-US" dirty="0" err="1"/>
              <a:t>reduction.save</a:t>
            </a:r>
            <a:r>
              <a:rPr lang="en-US" dirty="0"/>
              <a:t> = "</a:t>
            </a:r>
            <a:r>
              <a:rPr lang="en-US" dirty="0" err="1"/>
              <a:t>adt_harmony</a:t>
            </a:r>
            <a:r>
              <a:rPr lang="en-US" dirty="0"/>
              <a:t>")</a:t>
            </a:r>
          </a:p>
          <a:p>
            <a:r>
              <a:rPr lang="en-US" dirty="0"/>
              <a:t>obj &lt;- </a:t>
            </a:r>
            <a:r>
              <a:rPr lang="en-US" dirty="0" err="1"/>
              <a:t>FindNeighbors</a:t>
            </a:r>
            <a:r>
              <a:rPr lang="en-US" dirty="0"/>
              <a:t>(obj, assay = "ADT", reduction = "</a:t>
            </a:r>
            <a:r>
              <a:rPr lang="en-US" dirty="0" err="1"/>
              <a:t>adt_harmony</a:t>
            </a:r>
            <a:r>
              <a:rPr lang="en-US" dirty="0"/>
              <a:t>", </a:t>
            </a:r>
            <a:r>
              <a:rPr lang="en-US" dirty="0" err="1"/>
              <a:t>graph.name</a:t>
            </a:r>
            <a:r>
              <a:rPr lang="en-US" dirty="0"/>
              <a:t> = c("adt_harmony_</a:t>
            </a:r>
            <a:r>
              <a:rPr lang="en-US" dirty="0" err="1"/>
              <a:t>nn</a:t>
            </a:r>
            <a:r>
              <a:rPr lang="en-US" dirty="0"/>
              <a:t>","</a:t>
            </a:r>
            <a:r>
              <a:rPr lang="en-US" dirty="0" err="1"/>
              <a:t>adt_harmony_snn</a:t>
            </a:r>
            <a:r>
              <a:rPr lang="en-US" dirty="0"/>
              <a:t>"))</a:t>
            </a:r>
          </a:p>
          <a:p>
            <a:r>
              <a:rPr lang="en-US" dirty="0"/>
              <a:t>obj &lt;- </a:t>
            </a:r>
            <a:r>
              <a:rPr lang="en-US" dirty="0" err="1"/>
              <a:t>FindClusters</a:t>
            </a:r>
            <a:r>
              <a:rPr lang="en-US" dirty="0"/>
              <a:t>(obj, assay = "ADT", </a:t>
            </a:r>
            <a:r>
              <a:rPr lang="en-US" dirty="0" err="1"/>
              <a:t>graph.name</a:t>
            </a:r>
            <a:r>
              <a:rPr lang="en-US" dirty="0"/>
              <a:t> = "</a:t>
            </a:r>
            <a:r>
              <a:rPr lang="en-US" dirty="0" err="1"/>
              <a:t>adt_harmony_snn</a:t>
            </a:r>
            <a:r>
              <a:rPr lang="en-US" dirty="0"/>
              <a:t>", resolution = 0.8)</a:t>
            </a:r>
          </a:p>
          <a:p>
            <a:r>
              <a:rPr lang="en-US" dirty="0"/>
              <a:t>obj &lt;- </a:t>
            </a:r>
            <a:r>
              <a:rPr lang="en-US" dirty="0" err="1"/>
              <a:t>RunUMAP</a:t>
            </a:r>
            <a:r>
              <a:rPr lang="en-US" dirty="0"/>
              <a:t>(obj, reduction = "</a:t>
            </a:r>
            <a:r>
              <a:rPr lang="en-US" dirty="0" err="1"/>
              <a:t>adt_harmony</a:t>
            </a:r>
            <a:r>
              <a:rPr lang="en-US" dirty="0"/>
              <a:t>", </a:t>
            </a:r>
            <a:r>
              <a:rPr lang="en-US" dirty="0" err="1"/>
              <a:t>reduction.name</a:t>
            </a:r>
            <a:r>
              <a:rPr lang="en-US" dirty="0"/>
              <a:t> = "</a:t>
            </a:r>
            <a:r>
              <a:rPr lang="en-US" dirty="0" err="1"/>
              <a:t>adt_harmony_umap</a:t>
            </a:r>
            <a:r>
              <a:rPr lang="en-US" dirty="0"/>
              <a:t>", dims = 1:11)</a:t>
            </a:r>
          </a:p>
        </p:txBody>
      </p:sp>
      <p:pic>
        <p:nvPicPr>
          <p:cNvPr id="5" name="Picture 4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55643B19-572E-8D48-8F2B-09DA637E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1" y="4483100"/>
            <a:ext cx="3552825" cy="2190750"/>
          </a:xfrm>
          <a:prstGeom prst="rect">
            <a:avLst/>
          </a:prstGeom>
        </p:spPr>
      </p:pic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08D34603-7BF0-3747-AE25-05B7A30BA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587" y="4483100"/>
            <a:ext cx="3552825" cy="2190750"/>
          </a:xfrm>
          <a:prstGeom prst="rect">
            <a:avLst/>
          </a:prstGeom>
        </p:spPr>
      </p:pic>
      <p:pic>
        <p:nvPicPr>
          <p:cNvPr id="10" name="Picture 9" descr="A diagram of a cell line&#10;&#10;Description automatically generated with medium confidence">
            <a:extLst>
              <a:ext uri="{FF2B5EF4-FFF2-40B4-BE49-F238E27FC236}">
                <a16:creationId xmlns:a16="http://schemas.microsoft.com/office/drawing/2014/main" id="{B1A41747-4D6A-7D44-BEA6-DE35827BD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284" y="4483100"/>
            <a:ext cx="35528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7682-138F-A040-8D72-9DC696064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WNN modal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45B26-6399-C940-84DA-969857059C7A}"/>
              </a:ext>
            </a:extLst>
          </p:cNvPr>
          <p:cNvSpPr txBox="1"/>
          <p:nvPr/>
        </p:nvSpPr>
        <p:spPr>
          <a:xfrm>
            <a:off x="609600" y="1446848"/>
            <a:ext cx="100485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 &lt;- </a:t>
            </a:r>
            <a:r>
              <a:rPr lang="en-US" dirty="0" err="1"/>
              <a:t>FindMultiModalNeighbors</a:t>
            </a:r>
            <a:r>
              <a:rPr lang="en-US" dirty="0"/>
              <a:t>(obj, </a:t>
            </a:r>
            <a:r>
              <a:rPr lang="en-US" dirty="0" err="1"/>
              <a:t>reduction.list</a:t>
            </a:r>
            <a:r>
              <a:rPr lang="en-US" dirty="0"/>
              <a:t> = list("rna_harmony","</a:t>
            </a:r>
            <a:r>
              <a:rPr lang="en-US" dirty="0" err="1"/>
              <a:t>adt_harmony</a:t>
            </a:r>
            <a:r>
              <a:rPr lang="en-US" dirty="0"/>
              <a:t>"),</a:t>
            </a:r>
          </a:p>
          <a:p>
            <a:r>
              <a:rPr lang="en-US" dirty="0"/>
              <a:t>                               </a:t>
            </a:r>
            <a:r>
              <a:rPr lang="en-US" dirty="0" err="1"/>
              <a:t>dims.list</a:t>
            </a:r>
            <a:r>
              <a:rPr lang="en-US" dirty="0"/>
              <a:t> = list(1:30,1:11),</a:t>
            </a:r>
          </a:p>
          <a:p>
            <a:r>
              <a:rPr lang="en-US" dirty="0"/>
              <a:t>                               </a:t>
            </a:r>
            <a:r>
              <a:rPr lang="en-US" dirty="0" err="1"/>
              <a:t>knn.graph.name</a:t>
            </a:r>
            <a:r>
              <a:rPr lang="en-US" dirty="0"/>
              <a:t> = "</a:t>
            </a:r>
            <a:r>
              <a:rPr lang="en-US" dirty="0" err="1"/>
              <a:t>wknn_harmony</a:t>
            </a:r>
            <a:r>
              <a:rPr lang="en-US" dirty="0"/>
              <a:t>",</a:t>
            </a:r>
          </a:p>
          <a:p>
            <a:r>
              <a:rPr lang="en-US" dirty="0"/>
              <a:t>                               </a:t>
            </a:r>
            <a:r>
              <a:rPr lang="en-US" dirty="0" err="1"/>
              <a:t>snn.graph.name</a:t>
            </a:r>
            <a:r>
              <a:rPr lang="en-US" dirty="0"/>
              <a:t> = "</a:t>
            </a:r>
            <a:r>
              <a:rPr lang="en-US" dirty="0" err="1"/>
              <a:t>wsnn_harmony</a:t>
            </a:r>
            <a:r>
              <a:rPr lang="en-US" dirty="0"/>
              <a:t>",</a:t>
            </a:r>
          </a:p>
          <a:p>
            <a:r>
              <a:rPr lang="en-US" dirty="0"/>
              <a:t>                               </a:t>
            </a:r>
            <a:r>
              <a:rPr lang="en-US" dirty="0" err="1"/>
              <a:t>weighted.nn.name</a:t>
            </a:r>
            <a:r>
              <a:rPr lang="en-US" dirty="0"/>
              <a:t> = "</a:t>
            </a:r>
            <a:r>
              <a:rPr lang="en-US" dirty="0" err="1"/>
              <a:t>weighted.nn_harmony</a:t>
            </a:r>
            <a:r>
              <a:rPr lang="en-US" dirty="0"/>
              <a:t>",</a:t>
            </a:r>
          </a:p>
          <a:p>
            <a:r>
              <a:rPr lang="en-US" dirty="0"/>
              <a:t>                               </a:t>
            </a:r>
            <a:r>
              <a:rPr lang="en-US" dirty="0" err="1"/>
              <a:t>modality.weight.name</a:t>
            </a:r>
            <a:r>
              <a:rPr lang="en-US" dirty="0"/>
              <a:t> = list("mmn.weight.rna_harmony","</a:t>
            </a:r>
            <a:r>
              <a:rPr lang="en-US" dirty="0" err="1"/>
              <a:t>mmn.weight.adt_harmony</a:t>
            </a:r>
            <a:r>
              <a:rPr lang="en-US" dirty="0"/>
              <a:t>"))</a:t>
            </a:r>
          </a:p>
          <a:p>
            <a:r>
              <a:rPr lang="en-US" dirty="0"/>
              <a:t>obj &lt;- </a:t>
            </a:r>
            <a:r>
              <a:rPr lang="en-US" dirty="0" err="1"/>
              <a:t>FindClusters</a:t>
            </a:r>
            <a:r>
              <a:rPr lang="en-US" dirty="0"/>
              <a:t>(obj, </a:t>
            </a:r>
            <a:r>
              <a:rPr lang="en-US" dirty="0" err="1"/>
              <a:t>graph.name</a:t>
            </a:r>
            <a:r>
              <a:rPr lang="en-US" dirty="0"/>
              <a:t> = "</a:t>
            </a:r>
            <a:r>
              <a:rPr lang="en-US" dirty="0" err="1"/>
              <a:t>wsnn_harmony</a:t>
            </a:r>
            <a:r>
              <a:rPr lang="en-US" dirty="0"/>
              <a:t>", resolution = 0.8)</a:t>
            </a:r>
          </a:p>
          <a:p>
            <a:r>
              <a:rPr lang="en-US" dirty="0"/>
              <a:t>obj &lt;- </a:t>
            </a:r>
            <a:r>
              <a:rPr lang="en-US" dirty="0" err="1"/>
              <a:t>RunUMAP</a:t>
            </a:r>
            <a:r>
              <a:rPr lang="en-US" dirty="0"/>
              <a:t>(obj, </a:t>
            </a:r>
            <a:r>
              <a:rPr lang="en-US" dirty="0" err="1"/>
              <a:t>nn.name</a:t>
            </a:r>
            <a:r>
              <a:rPr lang="en-US" dirty="0"/>
              <a:t> = "</a:t>
            </a:r>
            <a:r>
              <a:rPr lang="en-US" dirty="0" err="1"/>
              <a:t>weighted.nn_harmony</a:t>
            </a:r>
            <a:r>
              <a:rPr lang="en-US" dirty="0"/>
              <a:t>",</a:t>
            </a:r>
          </a:p>
          <a:p>
            <a:r>
              <a:rPr lang="en-US" dirty="0"/>
              <a:t>               </a:t>
            </a:r>
            <a:r>
              <a:rPr lang="en-US" dirty="0" err="1"/>
              <a:t>reduction.name</a:t>
            </a:r>
            <a:r>
              <a:rPr lang="en-US" dirty="0"/>
              <a:t> = "</a:t>
            </a:r>
            <a:r>
              <a:rPr lang="en-US" dirty="0" err="1"/>
              <a:t>wnn.umap.harmony</a:t>
            </a:r>
            <a:r>
              <a:rPr lang="en-US" dirty="0"/>
              <a:t>",</a:t>
            </a:r>
          </a:p>
          <a:p>
            <a:r>
              <a:rPr lang="en-US" dirty="0"/>
              <a:t>               </a:t>
            </a:r>
            <a:r>
              <a:rPr lang="en-US" dirty="0" err="1"/>
              <a:t>reduction.key</a:t>
            </a:r>
            <a:r>
              <a:rPr lang="en-US" dirty="0"/>
              <a:t> = "</a:t>
            </a:r>
            <a:r>
              <a:rPr lang="en-US" dirty="0" err="1"/>
              <a:t>wnnUMAP.harmony</a:t>
            </a:r>
            <a:r>
              <a:rPr lang="en-US" dirty="0"/>
              <a:t>_")</a:t>
            </a:r>
          </a:p>
        </p:txBody>
      </p:sp>
      <p:pic>
        <p:nvPicPr>
          <p:cNvPr id="5" name="Picture 4" descr="A diagram of a group of dots&#10;&#10;Description automatically generated with medium confidence">
            <a:extLst>
              <a:ext uri="{FF2B5EF4-FFF2-40B4-BE49-F238E27FC236}">
                <a16:creationId xmlns:a16="http://schemas.microsoft.com/office/drawing/2014/main" id="{AD03751D-2F0C-9B4C-84F2-6CF35FF1B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75811"/>
            <a:ext cx="3319272" cy="2049399"/>
          </a:xfrm>
          <a:prstGeom prst="rect">
            <a:avLst/>
          </a:prstGeom>
        </p:spPr>
      </p:pic>
      <p:pic>
        <p:nvPicPr>
          <p:cNvPr id="7" name="Picture 6" descr="A map of a map with dots&#10;&#10;Description automatically generated with medium confidence">
            <a:extLst>
              <a:ext uri="{FF2B5EF4-FFF2-40B4-BE49-F238E27FC236}">
                <a16:creationId xmlns:a16="http://schemas.microsoft.com/office/drawing/2014/main" id="{6852E475-766B-DC46-AC83-E6EC9306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364" y="4575810"/>
            <a:ext cx="3319272" cy="2049399"/>
          </a:xfrm>
          <a:prstGeom prst="rect">
            <a:avLst/>
          </a:prstGeom>
        </p:spPr>
      </p:pic>
      <p:pic>
        <p:nvPicPr>
          <p:cNvPr id="9" name="Picture 8" descr="A map of different colored dots&#10;&#10;Description automatically generated">
            <a:extLst>
              <a:ext uri="{FF2B5EF4-FFF2-40B4-BE49-F238E27FC236}">
                <a16:creationId xmlns:a16="http://schemas.microsoft.com/office/drawing/2014/main" id="{A1D38878-0D2A-7440-AF3F-8D1B1BD02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128" y="4575809"/>
            <a:ext cx="3319272" cy="20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208FF2-BDC0-EC38-8FEF-84611E625E94}"/>
              </a:ext>
            </a:extLst>
          </p:cNvPr>
          <p:cNvSpPr txBox="1"/>
          <p:nvPr/>
        </p:nvSpPr>
        <p:spPr>
          <a:xfrm>
            <a:off x="420197" y="1169925"/>
            <a:ext cx="301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Sample prep and sequencing</a:t>
            </a:r>
          </a:p>
          <a:p>
            <a:r>
              <a:rPr lang="en-US" dirty="0">
                <a:solidFill>
                  <a:schemeClr val="accent2"/>
                </a:solidFill>
              </a:rPr>
              <a:t>Lecture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6AD91-34FA-3757-AD3F-6ED9723E0618}"/>
              </a:ext>
            </a:extLst>
          </p:cNvPr>
          <p:cNvSpPr txBox="1"/>
          <p:nvPr/>
        </p:nvSpPr>
        <p:spPr>
          <a:xfrm>
            <a:off x="431163" y="3144802"/>
            <a:ext cx="275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Multi-sample </a:t>
            </a:r>
            <a:r>
              <a:rPr lang="en-US" b="1" dirty="0" err="1">
                <a:solidFill>
                  <a:schemeClr val="accent6"/>
                </a:solidFill>
              </a:rPr>
              <a:t>scRNA</a:t>
            </a:r>
            <a:r>
              <a:rPr lang="en-US" b="1" dirty="0">
                <a:solidFill>
                  <a:schemeClr val="accent6"/>
                </a:solidFill>
              </a:rPr>
              <a:t>-seq</a:t>
            </a:r>
          </a:p>
          <a:p>
            <a:r>
              <a:rPr lang="en-US" dirty="0">
                <a:solidFill>
                  <a:schemeClr val="accent6"/>
                </a:solidFill>
              </a:rPr>
              <a:t>Lecture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9A615-FE41-E7BF-2103-92D9422AEB10}"/>
              </a:ext>
            </a:extLst>
          </p:cNvPr>
          <p:cNvSpPr txBox="1"/>
          <p:nvPr/>
        </p:nvSpPr>
        <p:spPr>
          <a:xfrm>
            <a:off x="3356406" y="1191858"/>
            <a:ext cx="19444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Sample prep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635FB-7D0D-B88D-31A7-2B7F6622D927}"/>
              </a:ext>
            </a:extLst>
          </p:cNvPr>
          <p:cNvSpPr txBox="1"/>
          <p:nvPr/>
        </p:nvSpPr>
        <p:spPr>
          <a:xfrm>
            <a:off x="5151923" y="1336384"/>
            <a:ext cx="1447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Cell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1A00C-D987-65D9-3795-8F34F103CF90}"/>
              </a:ext>
            </a:extLst>
          </p:cNvPr>
          <p:cNvSpPr txBox="1"/>
          <p:nvPr/>
        </p:nvSpPr>
        <p:spPr>
          <a:xfrm>
            <a:off x="3440356" y="3730269"/>
            <a:ext cx="15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QC/processing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554F6-240A-88F9-13CE-579470C1E54C}"/>
              </a:ext>
            </a:extLst>
          </p:cNvPr>
          <p:cNvSpPr txBox="1"/>
          <p:nvPr/>
        </p:nvSpPr>
        <p:spPr>
          <a:xfrm>
            <a:off x="5296003" y="3591769"/>
            <a:ext cx="162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Dimensionality reduction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DE01C-B25C-5C26-EF87-4401F443B4C9}"/>
              </a:ext>
            </a:extLst>
          </p:cNvPr>
          <p:cNvSpPr txBox="1"/>
          <p:nvPr/>
        </p:nvSpPr>
        <p:spPr>
          <a:xfrm>
            <a:off x="7518302" y="3644963"/>
            <a:ext cx="121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Cell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CA08C-E5BD-3D5C-4F1B-08FF33A89EBE}"/>
              </a:ext>
            </a:extLst>
          </p:cNvPr>
          <p:cNvSpPr txBox="1"/>
          <p:nvPr/>
        </p:nvSpPr>
        <p:spPr>
          <a:xfrm>
            <a:off x="9232178" y="3407103"/>
            <a:ext cx="182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Finding markers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1039C-A007-EDE3-392F-21C0B1468944}"/>
              </a:ext>
            </a:extLst>
          </p:cNvPr>
          <p:cNvSpPr txBox="1"/>
          <p:nvPr/>
        </p:nvSpPr>
        <p:spPr>
          <a:xfrm>
            <a:off x="6662232" y="1644664"/>
            <a:ext cx="13558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Sequencing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AFEB14-798F-2E8D-FB6C-FE554D40160F}"/>
              </a:ext>
            </a:extLst>
          </p:cNvPr>
          <p:cNvSpPr txBox="1"/>
          <p:nvPr/>
        </p:nvSpPr>
        <p:spPr>
          <a:xfrm>
            <a:off x="6626624" y="2182173"/>
            <a:ext cx="19917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UMI count table(s)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7B0DD-D96E-F7BC-F5F4-76B4016332A6}"/>
              </a:ext>
            </a:extLst>
          </p:cNvPr>
          <p:cNvSpPr txBox="1"/>
          <p:nvPr/>
        </p:nvSpPr>
        <p:spPr>
          <a:xfrm>
            <a:off x="9170125" y="3998337"/>
            <a:ext cx="210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Cell type annotation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1CE823-68D9-3052-D943-8EC9978F963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016508" y="3914935"/>
            <a:ext cx="27949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2AA75D-12D2-1F8F-0043-ACEF4E1B84C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010423" y="3936102"/>
            <a:ext cx="507879" cy="320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EAC7D-7425-3636-BE12-BC9E519F0A72}"/>
              </a:ext>
            </a:extLst>
          </p:cNvPr>
          <p:cNvCxnSpPr>
            <a:cxnSpLocks/>
          </p:cNvCxnSpPr>
          <p:nvPr/>
        </p:nvCxnSpPr>
        <p:spPr>
          <a:xfrm>
            <a:off x="8827285" y="4015448"/>
            <a:ext cx="381515" cy="609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268C17-9755-E485-B326-B223C2FF7A38}"/>
              </a:ext>
            </a:extLst>
          </p:cNvPr>
          <p:cNvCxnSpPr>
            <a:cxnSpLocks/>
          </p:cNvCxnSpPr>
          <p:nvPr/>
        </p:nvCxnSpPr>
        <p:spPr>
          <a:xfrm flipV="1">
            <a:off x="9821372" y="3776435"/>
            <a:ext cx="0" cy="2622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903268-318C-ED7F-A746-7712E372327D}"/>
              </a:ext>
            </a:extLst>
          </p:cNvPr>
          <p:cNvCxnSpPr>
            <a:cxnSpLocks/>
          </p:cNvCxnSpPr>
          <p:nvPr/>
        </p:nvCxnSpPr>
        <p:spPr>
          <a:xfrm>
            <a:off x="10277336" y="3776435"/>
            <a:ext cx="0" cy="2783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0DB44A-8E10-CB61-3AE4-21DB83D63D1B}"/>
              </a:ext>
            </a:extLst>
          </p:cNvPr>
          <p:cNvSpPr txBox="1"/>
          <p:nvPr/>
        </p:nvSpPr>
        <p:spPr>
          <a:xfrm>
            <a:off x="4684746" y="4649923"/>
            <a:ext cx="1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Integration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649042-D35C-2B87-F215-11D8CFAC2130}"/>
              </a:ext>
            </a:extLst>
          </p:cNvPr>
          <p:cNvSpPr txBox="1"/>
          <p:nvPr/>
        </p:nvSpPr>
        <p:spPr>
          <a:xfrm>
            <a:off x="9040829" y="4694714"/>
            <a:ext cx="123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Differential expression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7D79C4-85EE-9BA1-A2E9-868D8703B07A}"/>
              </a:ext>
            </a:extLst>
          </p:cNvPr>
          <p:cNvSpPr txBox="1"/>
          <p:nvPr/>
        </p:nvSpPr>
        <p:spPr>
          <a:xfrm>
            <a:off x="10642342" y="4718579"/>
            <a:ext cx="135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Functional enrichment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DB4BCB-74C5-E0C9-EBA3-8A1D3E5D38C0}"/>
              </a:ext>
            </a:extLst>
          </p:cNvPr>
          <p:cNvCxnSpPr>
            <a:cxnSpLocks/>
          </p:cNvCxnSpPr>
          <p:nvPr/>
        </p:nvCxnSpPr>
        <p:spPr>
          <a:xfrm>
            <a:off x="4576573" y="4162165"/>
            <a:ext cx="595332" cy="48775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5C5B87-70ED-A09E-182F-225DD63F6844}"/>
              </a:ext>
            </a:extLst>
          </p:cNvPr>
          <p:cNvCxnSpPr>
            <a:cxnSpLocks/>
          </p:cNvCxnSpPr>
          <p:nvPr/>
        </p:nvCxnSpPr>
        <p:spPr>
          <a:xfrm flipV="1">
            <a:off x="5907259" y="4238100"/>
            <a:ext cx="258541" cy="4118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2F15BB-204D-45F7-A6F5-DE7929C377EF}"/>
              </a:ext>
            </a:extLst>
          </p:cNvPr>
          <p:cNvCxnSpPr>
            <a:cxnSpLocks/>
          </p:cNvCxnSpPr>
          <p:nvPr/>
        </p:nvCxnSpPr>
        <p:spPr>
          <a:xfrm flipH="1">
            <a:off x="9736054" y="4426424"/>
            <a:ext cx="160853" cy="2682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109783-84F4-78EF-781B-1DF45AB423DD}"/>
              </a:ext>
            </a:extLst>
          </p:cNvPr>
          <p:cNvCxnSpPr>
            <a:cxnSpLocks/>
          </p:cNvCxnSpPr>
          <p:nvPr/>
        </p:nvCxnSpPr>
        <p:spPr>
          <a:xfrm>
            <a:off x="10318473" y="5017879"/>
            <a:ext cx="323869" cy="2386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6D7ED9-37E3-B037-370C-47DD4DC307A9}"/>
              </a:ext>
            </a:extLst>
          </p:cNvPr>
          <p:cNvCxnSpPr>
            <a:cxnSpLocks/>
          </p:cNvCxnSpPr>
          <p:nvPr/>
        </p:nvCxnSpPr>
        <p:spPr>
          <a:xfrm>
            <a:off x="5022053" y="1420041"/>
            <a:ext cx="185227" cy="592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FC8F4F-AA27-7E67-0ED7-E7956607C5BA}"/>
              </a:ext>
            </a:extLst>
          </p:cNvPr>
          <p:cNvCxnSpPr>
            <a:cxnSpLocks/>
          </p:cNvCxnSpPr>
          <p:nvPr/>
        </p:nvCxnSpPr>
        <p:spPr>
          <a:xfrm>
            <a:off x="6521911" y="1602257"/>
            <a:ext cx="207370" cy="8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B289DF-8F12-D398-9F8F-8A25F754D479}"/>
              </a:ext>
            </a:extLst>
          </p:cNvPr>
          <p:cNvCxnSpPr>
            <a:cxnSpLocks/>
          </p:cNvCxnSpPr>
          <p:nvPr/>
        </p:nvCxnSpPr>
        <p:spPr>
          <a:xfrm>
            <a:off x="7341843" y="2012609"/>
            <a:ext cx="0" cy="1695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E254BC-30DB-A5ED-9C79-A1231D71E14F}"/>
              </a:ext>
            </a:extLst>
          </p:cNvPr>
          <p:cNvCxnSpPr>
            <a:cxnSpLocks/>
          </p:cNvCxnSpPr>
          <p:nvPr/>
        </p:nvCxnSpPr>
        <p:spPr>
          <a:xfrm flipV="1">
            <a:off x="8913567" y="3763210"/>
            <a:ext cx="368002" cy="1516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CC4C1E-CE12-112E-6996-27DEE4B7D06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549903" y="2551505"/>
            <a:ext cx="3072576" cy="11988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2839A0-9911-193D-60AA-433F1F437954}"/>
              </a:ext>
            </a:extLst>
          </p:cNvPr>
          <p:cNvSpPr txBox="1"/>
          <p:nvPr/>
        </p:nvSpPr>
        <p:spPr>
          <a:xfrm>
            <a:off x="425675" y="2006518"/>
            <a:ext cx="2794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Single-sample </a:t>
            </a:r>
            <a:r>
              <a:rPr lang="en-US" b="1" dirty="0" err="1">
                <a:solidFill>
                  <a:schemeClr val="accent4"/>
                </a:solidFill>
              </a:rPr>
              <a:t>scRNA</a:t>
            </a:r>
            <a:r>
              <a:rPr lang="en-US" b="1" dirty="0">
                <a:solidFill>
                  <a:schemeClr val="accent4"/>
                </a:solidFill>
              </a:rPr>
              <a:t>-seq</a:t>
            </a:r>
          </a:p>
          <a:p>
            <a:r>
              <a:rPr lang="en-US" dirty="0">
                <a:solidFill>
                  <a:schemeClr val="accent4"/>
                </a:solidFill>
              </a:rPr>
              <a:t>Lecture 3</a:t>
            </a:r>
          </a:p>
          <a:p>
            <a:r>
              <a:rPr lang="en-US" dirty="0">
                <a:solidFill>
                  <a:schemeClr val="accent4"/>
                </a:solidFill>
              </a:rPr>
              <a:t>Lecture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796A9-1EC5-FB53-3C40-822EC19D86BC}"/>
              </a:ext>
            </a:extLst>
          </p:cNvPr>
          <p:cNvSpPr txBox="1"/>
          <p:nvPr/>
        </p:nvSpPr>
        <p:spPr>
          <a:xfrm>
            <a:off x="357809" y="347870"/>
            <a:ext cx="7603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have we done so far and what comes next?</a:t>
            </a:r>
          </a:p>
        </p:txBody>
      </p:sp>
    </p:spTree>
    <p:extLst>
      <p:ext uri="{BB962C8B-B14F-4D97-AF65-F5344CB8AC3E}">
        <p14:creationId xmlns:p14="http://schemas.microsoft.com/office/powerpoint/2010/main" val="286997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208FF2-BDC0-EC38-8FEF-84611E625E94}"/>
              </a:ext>
            </a:extLst>
          </p:cNvPr>
          <p:cNvSpPr txBox="1"/>
          <p:nvPr/>
        </p:nvSpPr>
        <p:spPr>
          <a:xfrm>
            <a:off x="420197" y="1169925"/>
            <a:ext cx="301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Sample prep and sequencing</a:t>
            </a:r>
          </a:p>
          <a:p>
            <a:r>
              <a:rPr lang="en-US" dirty="0">
                <a:solidFill>
                  <a:schemeClr val="accent2"/>
                </a:solidFill>
              </a:rPr>
              <a:t>Lecture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6AD91-34FA-3757-AD3F-6ED9723E0618}"/>
              </a:ext>
            </a:extLst>
          </p:cNvPr>
          <p:cNvSpPr txBox="1"/>
          <p:nvPr/>
        </p:nvSpPr>
        <p:spPr>
          <a:xfrm>
            <a:off x="431163" y="3144802"/>
            <a:ext cx="275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Multi-sample </a:t>
            </a:r>
            <a:r>
              <a:rPr lang="en-US" b="1" dirty="0" err="1">
                <a:solidFill>
                  <a:schemeClr val="accent6"/>
                </a:solidFill>
              </a:rPr>
              <a:t>scRNA</a:t>
            </a:r>
            <a:r>
              <a:rPr lang="en-US" b="1" dirty="0">
                <a:solidFill>
                  <a:schemeClr val="accent6"/>
                </a:solidFill>
              </a:rPr>
              <a:t>-seq</a:t>
            </a:r>
          </a:p>
          <a:p>
            <a:r>
              <a:rPr lang="en-US" dirty="0">
                <a:solidFill>
                  <a:schemeClr val="accent6"/>
                </a:solidFill>
              </a:rPr>
              <a:t>Lecture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9A615-FE41-E7BF-2103-92D9422AEB10}"/>
              </a:ext>
            </a:extLst>
          </p:cNvPr>
          <p:cNvSpPr txBox="1"/>
          <p:nvPr/>
        </p:nvSpPr>
        <p:spPr>
          <a:xfrm>
            <a:off x="3356406" y="1191858"/>
            <a:ext cx="19444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Sample prep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635FB-7D0D-B88D-31A7-2B7F6622D927}"/>
              </a:ext>
            </a:extLst>
          </p:cNvPr>
          <p:cNvSpPr txBox="1"/>
          <p:nvPr/>
        </p:nvSpPr>
        <p:spPr>
          <a:xfrm>
            <a:off x="5151923" y="1336384"/>
            <a:ext cx="1447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Cell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1A00C-D987-65D9-3795-8F34F103CF90}"/>
              </a:ext>
            </a:extLst>
          </p:cNvPr>
          <p:cNvSpPr txBox="1"/>
          <p:nvPr/>
        </p:nvSpPr>
        <p:spPr>
          <a:xfrm>
            <a:off x="3440356" y="3730269"/>
            <a:ext cx="15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QC/processing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554F6-240A-88F9-13CE-579470C1E54C}"/>
              </a:ext>
            </a:extLst>
          </p:cNvPr>
          <p:cNvSpPr txBox="1"/>
          <p:nvPr/>
        </p:nvSpPr>
        <p:spPr>
          <a:xfrm>
            <a:off x="5296003" y="3591769"/>
            <a:ext cx="162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Dimensionality reduction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DE01C-B25C-5C26-EF87-4401F443B4C9}"/>
              </a:ext>
            </a:extLst>
          </p:cNvPr>
          <p:cNvSpPr txBox="1"/>
          <p:nvPr/>
        </p:nvSpPr>
        <p:spPr>
          <a:xfrm>
            <a:off x="7518302" y="3644963"/>
            <a:ext cx="121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Cell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CA08C-E5BD-3D5C-4F1B-08FF33A89EBE}"/>
              </a:ext>
            </a:extLst>
          </p:cNvPr>
          <p:cNvSpPr txBox="1"/>
          <p:nvPr/>
        </p:nvSpPr>
        <p:spPr>
          <a:xfrm>
            <a:off x="9232178" y="3407103"/>
            <a:ext cx="182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Finding markers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1039C-A007-EDE3-392F-21C0B1468944}"/>
              </a:ext>
            </a:extLst>
          </p:cNvPr>
          <p:cNvSpPr txBox="1"/>
          <p:nvPr/>
        </p:nvSpPr>
        <p:spPr>
          <a:xfrm>
            <a:off x="6662232" y="1644664"/>
            <a:ext cx="13558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Sequencing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AFEB14-798F-2E8D-FB6C-FE554D40160F}"/>
              </a:ext>
            </a:extLst>
          </p:cNvPr>
          <p:cNvSpPr txBox="1"/>
          <p:nvPr/>
        </p:nvSpPr>
        <p:spPr>
          <a:xfrm>
            <a:off x="6626624" y="2182173"/>
            <a:ext cx="19917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UMI count table(s)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7B0DD-D96E-F7BC-F5F4-76B4016332A6}"/>
              </a:ext>
            </a:extLst>
          </p:cNvPr>
          <p:cNvSpPr txBox="1"/>
          <p:nvPr/>
        </p:nvSpPr>
        <p:spPr>
          <a:xfrm>
            <a:off x="9170125" y="3998337"/>
            <a:ext cx="210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Cell type annotation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1CE823-68D9-3052-D943-8EC9978F963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016508" y="3914935"/>
            <a:ext cx="27949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2AA75D-12D2-1F8F-0043-ACEF4E1B84C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010423" y="3936102"/>
            <a:ext cx="507879" cy="320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EAC7D-7425-3636-BE12-BC9E519F0A72}"/>
              </a:ext>
            </a:extLst>
          </p:cNvPr>
          <p:cNvCxnSpPr>
            <a:cxnSpLocks/>
          </p:cNvCxnSpPr>
          <p:nvPr/>
        </p:nvCxnSpPr>
        <p:spPr>
          <a:xfrm>
            <a:off x="8827285" y="4015448"/>
            <a:ext cx="381515" cy="609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268C17-9755-E485-B326-B223C2FF7A38}"/>
              </a:ext>
            </a:extLst>
          </p:cNvPr>
          <p:cNvCxnSpPr>
            <a:cxnSpLocks/>
          </p:cNvCxnSpPr>
          <p:nvPr/>
        </p:nvCxnSpPr>
        <p:spPr>
          <a:xfrm flipV="1">
            <a:off x="9821372" y="3776435"/>
            <a:ext cx="0" cy="2622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903268-318C-ED7F-A746-7712E372327D}"/>
              </a:ext>
            </a:extLst>
          </p:cNvPr>
          <p:cNvCxnSpPr>
            <a:cxnSpLocks/>
          </p:cNvCxnSpPr>
          <p:nvPr/>
        </p:nvCxnSpPr>
        <p:spPr>
          <a:xfrm>
            <a:off x="10277336" y="3776435"/>
            <a:ext cx="0" cy="2783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0DB44A-8E10-CB61-3AE4-21DB83D63D1B}"/>
              </a:ext>
            </a:extLst>
          </p:cNvPr>
          <p:cNvSpPr txBox="1"/>
          <p:nvPr/>
        </p:nvSpPr>
        <p:spPr>
          <a:xfrm>
            <a:off x="4684746" y="4649923"/>
            <a:ext cx="1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Integration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649042-D35C-2B87-F215-11D8CFAC2130}"/>
              </a:ext>
            </a:extLst>
          </p:cNvPr>
          <p:cNvSpPr txBox="1"/>
          <p:nvPr/>
        </p:nvSpPr>
        <p:spPr>
          <a:xfrm>
            <a:off x="9040829" y="4694714"/>
            <a:ext cx="123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Differential expression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7D79C4-85EE-9BA1-A2E9-868D8703B07A}"/>
              </a:ext>
            </a:extLst>
          </p:cNvPr>
          <p:cNvSpPr txBox="1"/>
          <p:nvPr/>
        </p:nvSpPr>
        <p:spPr>
          <a:xfrm>
            <a:off x="10642342" y="4718579"/>
            <a:ext cx="135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Functional enrichment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DB4BCB-74C5-E0C9-EBA3-8A1D3E5D38C0}"/>
              </a:ext>
            </a:extLst>
          </p:cNvPr>
          <p:cNvCxnSpPr>
            <a:cxnSpLocks/>
          </p:cNvCxnSpPr>
          <p:nvPr/>
        </p:nvCxnSpPr>
        <p:spPr>
          <a:xfrm>
            <a:off x="4576573" y="4162165"/>
            <a:ext cx="595332" cy="48775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5C5B87-70ED-A09E-182F-225DD63F6844}"/>
              </a:ext>
            </a:extLst>
          </p:cNvPr>
          <p:cNvCxnSpPr>
            <a:cxnSpLocks/>
          </p:cNvCxnSpPr>
          <p:nvPr/>
        </p:nvCxnSpPr>
        <p:spPr>
          <a:xfrm flipV="1">
            <a:off x="5907259" y="4238100"/>
            <a:ext cx="258541" cy="4118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2F15BB-204D-45F7-A6F5-DE7929C377EF}"/>
              </a:ext>
            </a:extLst>
          </p:cNvPr>
          <p:cNvCxnSpPr>
            <a:cxnSpLocks/>
          </p:cNvCxnSpPr>
          <p:nvPr/>
        </p:nvCxnSpPr>
        <p:spPr>
          <a:xfrm flipH="1">
            <a:off x="9736054" y="4426424"/>
            <a:ext cx="160853" cy="2682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109783-84F4-78EF-781B-1DF45AB423DD}"/>
              </a:ext>
            </a:extLst>
          </p:cNvPr>
          <p:cNvCxnSpPr>
            <a:cxnSpLocks/>
          </p:cNvCxnSpPr>
          <p:nvPr/>
        </p:nvCxnSpPr>
        <p:spPr>
          <a:xfrm>
            <a:off x="10318473" y="5017879"/>
            <a:ext cx="323869" cy="2386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6D7ED9-37E3-B037-370C-47DD4DC307A9}"/>
              </a:ext>
            </a:extLst>
          </p:cNvPr>
          <p:cNvCxnSpPr>
            <a:cxnSpLocks/>
          </p:cNvCxnSpPr>
          <p:nvPr/>
        </p:nvCxnSpPr>
        <p:spPr>
          <a:xfrm>
            <a:off x="5022053" y="1420041"/>
            <a:ext cx="185227" cy="592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FC8F4F-AA27-7E67-0ED7-E7956607C5BA}"/>
              </a:ext>
            </a:extLst>
          </p:cNvPr>
          <p:cNvCxnSpPr>
            <a:cxnSpLocks/>
          </p:cNvCxnSpPr>
          <p:nvPr/>
        </p:nvCxnSpPr>
        <p:spPr>
          <a:xfrm>
            <a:off x="6521911" y="1602257"/>
            <a:ext cx="207370" cy="89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B289DF-8F12-D398-9F8F-8A25F754D479}"/>
              </a:ext>
            </a:extLst>
          </p:cNvPr>
          <p:cNvCxnSpPr>
            <a:cxnSpLocks/>
          </p:cNvCxnSpPr>
          <p:nvPr/>
        </p:nvCxnSpPr>
        <p:spPr>
          <a:xfrm>
            <a:off x="7341843" y="2012609"/>
            <a:ext cx="0" cy="1695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E254BC-30DB-A5ED-9C79-A1231D71E14F}"/>
              </a:ext>
            </a:extLst>
          </p:cNvPr>
          <p:cNvCxnSpPr>
            <a:cxnSpLocks/>
          </p:cNvCxnSpPr>
          <p:nvPr/>
        </p:nvCxnSpPr>
        <p:spPr>
          <a:xfrm flipV="1">
            <a:off x="8913567" y="3763210"/>
            <a:ext cx="368002" cy="1516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CC4C1E-CE12-112E-6996-27DEE4B7D06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549903" y="2551505"/>
            <a:ext cx="3072576" cy="11988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2839A0-9911-193D-60AA-433F1F437954}"/>
              </a:ext>
            </a:extLst>
          </p:cNvPr>
          <p:cNvSpPr txBox="1"/>
          <p:nvPr/>
        </p:nvSpPr>
        <p:spPr>
          <a:xfrm>
            <a:off x="425675" y="2006518"/>
            <a:ext cx="2794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Single-sample </a:t>
            </a:r>
            <a:r>
              <a:rPr lang="en-US" b="1" dirty="0" err="1">
                <a:solidFill>
                  <a:schemeClr val="accent4"/>
                </a:solidFill>
              </a:rPr>
              <a:t>scRNA</a:t>
            </a:r>
            <a:r>
              <a:rPr lang="en-US" b="1" dirty="0">
                <a:solidFill>
                  <a:schemeClr val="accent4"/>
                </a:solidFill>
              </a:rPr>
              <a:t>-seq</a:t>
            </a:r>
          </a:p>
          <a:p>
            <a:r>
              <a:rPr lang="en-US" dirty="0">
                <a:solidFill>
                  <a:schemeClr val="accent4"/>
                </a:solidFill>
              </a:rPr>
              <a:t>Lecture 3</a:t>
            </a:r>
          </a:p>
          <a:p>
            <a:r>
              <a:rPr lang="en-US" dirty="0">
                <a:solidFill>
                  <a:schemeClr val="accent4"/>
                </a:solidFill>
              </a:rPr>
              <a:t>Lecture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796A9-1EC5-FB53-3C40-822EC19D86BC}"/>
              </a:ext>
            </a:extLst>
          </p:cNvPr>
          <p:cNvSpPr txBox="1"/>
          <p:nvPr/>
        </p:nvSpPr>
        <p:spPr>
          <a:xfrm>
            <a:off x="357809" y="347870"/>
            <a:ext cx="7603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have we done so far and what comes next?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87885-A6CD-C748-A681-FE8E46E1D9DA}"/>
              </a:ext>
            </a:extLst>
          </p:cNvPr>
          <p:cNvSpPr txBox="1"/>
          <p:nvPr/>
        </p:nvSpPr>
        <p:spPr>
          <a:xfrm>
            <a:off x="395919" y="5341045"/>
            <a:ext cx="2755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Multi-sample</a:t>
            </a:r>
            <a:r>
              <a:rPr lang="en-US" b="1" dirty="0">
                <a:solidFill>
                  <a:schemeClr val="accent1"/>
                </a:solidFill>
              </a:rPr>
              <a:t>/Multi-modal data</a:t>
            </a:r>
          </a:p>
          <a:p>
            <a:r>
              <a:rPr lang="en-US" dirty="0">
                <a:solidFill>
                  <a:schemeClr val="accent1"/>
                </a:solidFill>
              </a:rPr>
              <a:t>Lecture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2C9B1-385B-744F-8FA3-5418099D1183}"/>
              </a:ext>
            </a:extLst>
          </p:cNvPr>
          <p:cNvSpPr txBox="1"/>
          <p:nvPr/>
        </p:nvSpPr>
        <p:spPr>
          <a:xfrm>
            <a:off x="3406397" y="5350428"/>
            <a:ext cx="29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Hash demultiplexing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7B7E5-0430-1B4C-9F49-7087C5A9676E}"/>
              </a:ext>
            </a:extLst>
          </p:cNvPr>
          <p:cNvSpPr txBox="1"/>
          <p:nvPr/>
        </p:nvSpPr>
        <p:spPr>
          <a:xfrm>
            <a:off x="3435977" y="5881432"/>
            <a:ext cx="267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Surface protein expression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22451E-4DA7-4E49-8602-C9690A9410BA}"/>
              </a:ext>
            </a:extLst>
          </p:cNvPr>
          <p:cNvCxnSpPr>
            <a:cxnSpLocks/>
          </p:cNvCxnSpPr>
          <p:nvPr/>
        </p:nvCxnSpPr>
        <p:spPr>
          <a:xfrm flipV="1">
            <a:off x="4684746" y="4984772"/>
            <a:ext cx="258541" cy="4118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D9D810-D73A-F54D-85C3-E5191DCF77D2}"/>
              </a:ext>
            </a:extLst>
          </p:cNvPr>
          <p:cNvCxnSpPr>
            <a:cxnSpLocks/>
          </p:cNvCxnSpPr>
          <p:nvPr/>
        </p:nvCxnSpPr>
        <p:spPr>
          <a:xfrm flipV="1">
            <a:off x="5137885" y="4999304"/>
            <a:ext cx="258541" cy="41182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03D190-08BE-A946-AC29-53030ED91B57}"/>
              </a:ext>
            </a:extLst>
          </p:cNvPr>
          <p:cNvCxnSpPr>
            <a:cxnSpLocks/>
          </p:cNvCxnSpPr>
          <p:nvPr/>
        </p:nvCxnSpPr>
        <p:spPr>
          <a:xfrm>
            <a:off x="6419373" y="5540137"/>
            <a:ext cx="360076" cy="9406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82AC15-ED2C-114F-9596-69FC994B5FB8}"/>
              </a:ext>
            </a:extLst>
          </p:cNvPr>
          <p:cNvCxnSpPr>
            <a:cxnSpLocks/>
          </p:cNvCxnSpPr>
          <p:nvPr/>
        </p:nvCxnSpPr>
        <p:spPr>
          <a:xfrm flipV="1">
            <a:off x="6437222" y="5920962"/>
            <a:ext cx="349432" cy="1451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A1F888-A373-F04B-B7E1-8017BCB6FB21}"/>
              </a:ext>
            </a:extLst>
          </p:cNvPr>
          <p:cNvSpPr txBox="1"/>
          <p:nvPr/>
        </p:nvSpPr>
        <p:spPr>
          <a:xfrm>
            <a:off x="6882472" y="5634201"/>
            <a:ext cx="288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Weighted Nearest Neighbors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E64A0B-ABC0-D649-84B4-C88B77080A5F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124874" y="4291294"/>
            <a:ext cx="1" cy="1243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3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5B6C4-B69C-AC4E-9FCE-0819D84B07B5}"/>
              </a:ext>
            </a:extLst>
          </p:cNvPr>
          <p:cNvSpPr txBox="1"/>
          <p:nvPr/>
        </p:nvSpPr>
        <p:spPr>
          <a:xfrm>
            <a:off x="1303283" y="1408386"/>
            <a:ext cx="5657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10X Feature Barcoding and define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design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Seurat object structure and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“Antibody Capture” data handling and assay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Barcoding for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Barcoding for surface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Multi-Modal analysis with Weighted 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practical code example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1E9AA-6869-1246-89C3-57A66FA43A2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3835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55E182-6D8B-D848-86B9-6CC6289F2F8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10X Feature</a:t>
            </a:r>
            <a:r>
              <a:rPr lang="en-US" baseline="0" dirty="0"/>
              <a:t> Barcoding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363DF-685A-7E4C-A1C2-5927E4576CB4}"/>
              </a:ext>
            </a:extLst>
          </p:cNvPr>
          <p:cNvSpPr txBox="1"/>
          <p:nvPr/>
        </p:nvSpPr>
        <p:spPr>
          <a:xfrm>
            <a:off x="838200" y="1690688"/>
            <a:ext cx="5270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tagging a cell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Surface protein expression (Antibody Capture)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for Seurat sample hashing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10X sample hashing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206937-57AE-324B-BC49-556BDF688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59156"/>
              </p:ext>
            </p:extLst>
          </p:nvPr>
        </p:nvGraphicFramePr>
        <p:xfrm>
          <a:off x="5321300" y="3168016"/>
          <a:ext cx="6032500" cy="3048000"/>
        </p:xfrm>
        <a:graphic>
          <a:graphicData uri="http://schemas.openxmlformats.org/drawingml/2006/table">
            <a:tbl>
              <a:tblPr/>
              <a:tblGrid>
                <a:gridCol w="913438">
                  <a:extLst>
                    <a:ext uri="{9D8B030D-6E8A-4147-A177-3AD203B41FA5}">
                      <a16:colId xmlns:a16="http://schemas.microsoft.com/office/drawing/2014/main" val="2124145230"/>
                    </a:ext>
                  </a:extLst>
                </a:gridCol>
                <a:gridCol w="583586">
                  <a:extLst>
                    <a:ext uri="{9D8B030D-6E8A-4147-A177-3AD203B41FA5}">
                      <a16:colId xmlns:a16="http://schemas.microsoft.com/office/drawing/2014/main" val="684692483"/>
                    </a:ext>
                  </a:extLst>
                </a:gridCol>
                <a:gridCol w="371084">
                  <a:extLst>
                    <a:ext uri="{9D8B030D-6E8A-4147-A177-3AD203B41FA5}">
                      <a16:colId xmlns:a16="http://schemas.microsoft.com/office/drawing/2014/main" val="1744777928"/>
                    </a:ext>
                  </a:extLst>
                </a:gridCol>
                <a:gridCol w="1535084">
                  <a:extLst>
                    <a:ext uri="{9D8B030D-6E8A-4147-A177-3AD203B41FA5}">
                      <a16:colId xmlns:a16="http://schemas.microsoft.com/office/drawing/2014/main" val="2205563572"/>
                    </a:ext>
                  </a:extLst>
                </a:gridCol>
                <a:gridCol w="1474823">
                  <a:extLst>
                    <a:ext uri="{9D8B030D-6E8A-4147-A177-3AD203B41FA5}">
                      <a16:colId xmlns:a16="http://schemas.microsoft.com/office/drawing/2014/main" val="1296754067"/>
                    </a:ext>
                  </a:extLst>
                </a:gridCol>
                <a:gridCol w="1154485">
                  <a:extLst>
                    <a:ext uri="{9D8B030D-6E8A-4147-A177-3AD203B41FA5}">
                      <a16:colId xmlns:a16="http://schemas.microsoft.com/office/drawing/2014/main" val="57507747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pattern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feature_type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040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GAGGTTAGTGATGGA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1197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GCGCAACTTGATGAT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3810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TGAGAACGACCCTAA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059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TTACCTGGTATCCGT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4589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GTCTCTTGGCTTAAA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9769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CCAGCTCATTAGAGC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019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CTACTTCCCTGTCAA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7154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CTLA-4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ATGGTTCACGTAATC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2997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Siglec-1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TACTCAGCGTGTTTG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454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ACAGCGCCGTATTTA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372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CD366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TIM-3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TGTCCTACCCAACTT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385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HLA-DR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HLA-DR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AATAGCGAGCAAGTA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058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Hash2Human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Hash2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TGATGGCCTATTGGG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4112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Hash3Human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5PNNNNNNNNNN(BC)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TTCCGCCTCTCTTTG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Capture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18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17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ge15image40555584">
            <a:extLst>
              <a:ext uri="{FF2B5EF4-FFF2-40B4-BE49-F238E27FC236}">
                <a16:creationId xmlns:a16="http://schemas.microsoft.com/office/drawing/2014/main" id="{8ED5B67C-B5D5-8C4F-BA3D-0D16E45B9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98425"/>
            <a:ext cx="4699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15image40555776">
            <a:extLst>
              <a:ext uri="{FF2B5EF4-FFF2-40B4-BE49-F238E27FC236}">
                <a16:creationId xmlns:a16="http://schemas.microsoft.com/office/drawing/2014/main" id="{176EFE84-7996-4941-B67D-C34AD93F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-98425"/>
            <a:ext cx="4953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diagram of a person's body&#10;&#10;Description automatically generated">
            <a:extLst>
              <a:ext uri="{FF2B5EF4-FFF2-40B4-BE49-F238E27FC236}">
                <a16:creationId xmlns:a16="http://schemas.microsoft.com/office/drawing/2014/main" id="{20210A21-4F70-7549-8455-369474460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10" y="2793598"/>
            <a:ext cx="5257800" cy="3238500"/>
          </a:xfrm>
          <a:prstGeom prst="rect">
            <a:avLst/>
          </a:prstGeom>
        </p:spPr>
      </p:pic>
      <p:pic>
        <p:nvPicPr>
          <p:cNvPr id="12" name="Picture 11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A2B6A352-9CB4-724B-977E-CAE5565E2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392" y="2793598"/>
            <a:ext cx="5257800" cy="32385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EF6EB9D-A004-E34D-B2B5-D8AFF08AE0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RNA 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≠</a:t>
            </a:r>
            <a:r>
              <a:rPr lang="en-US" dirty="0"/>
              <a:t> Surface Protein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91692-18F0-6D41-A94C-1BB00DC0AE34}"/>
              </a:ext>
            </a:extLst>
          </p:cNvPr>
          <p:cNvSpPr txBox="1"/>
          <p:nvPr/>
        </p:nvSpPr>
        <p:spPr>
          <a:xfrm>
            <a:off x="2800795" y="217604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AFC3B-EE71-854B-9AF1-90FFBC1EAB70}"/>
              </a:ext>
            </a:extLst>
          </p:cNvPr>
          <p:cNvSpPr txBox="1"/>
          <p:nvPr/>
        </p:nvSpPr>
        <p:spPr>
          <a:xfrm>
            <a:off x="8799378" y="2164467"/>
            <a:ext cx="58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ADT</a:t>
            </a:r>
          </a:p>
        </p:txBody>
      </p:sp>
    </p:spTree>
    <p:extLst>
      <p:ext uri="{BB962C8B-B14F-4D97-AF65-F5344CB8AC3E}">
        <p14:creationId xmlns:p14="http://schemas.microsoft.com/office/powerpoint/2010/main" val="388370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62AA-C99B-FB47-B478-FB906372B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Similar</a:t>
            </a:r>
            <a:r>
              <a:rPr lang="en-US" baseline="0" dirty="0"/>
              <a:t> but not the same</a:t>
            </a:r>
            <a:endParaRPr lang="en-US" dirty="0"/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290708ED-C217-5344-8772-98B088BE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04" y="1609092"/>
            <a:ext cx="3943350" cy="2428875"/>
          </a:xfrm>
          <a:prstGeom prst="rect">
            <a:avLst/>
          </a:prstGeom>
        </p:spPr>
      </p:pic>
      <p:pic>
        <p:nvPicPr>
          <p:cNvPr id="6" name="Picture 5" descr="A graph of different colored shapes&#10;&#10;Description automatically generated">
            <a:extLst>
              <a:ext uri="{FF2B5EF4-FFF2-40B4-BE49-F238E27FC236}">
                <a16:creationId xmlns:a16="http://schemas.microsoft.com/office/drawing/2014/main" id="{057A867E-69D8-694A-8DCE-95548DD8D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747" y="1690688"/>
            <a:ext cx="3943350" cy="2428875"/>
          </a:xfrm>
          <a:prstGeom prst="rect">
            <a:avLst/>
          </a:prstGeom>
        </p:spPr>
      </p:pic>
      <p:pic>
        <p:nvPicPr>
          <p:cNvPr id="8" name="Picture 7" descr="A diagram of a person's body&#10;&#10;Description automatically generated">
            <a:extLst>
              <a:ext uri="{FF2B5EF4-FFF2-40B4-BE49-F238E27FC236}">
                <a16:creationId xmlns:a16="http://schemas.microsoft.com/office/drawing/2014/main" id="{829A7C74-FFAC-A745-AE0D-3ECABF5DD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903" y="4012250"/>
            <a:ext cx="3943350" cy="2428875"/>
          </a:xfrm>
          <a:prstGeom prst="rect">
            <a:avLst/>
          </a:prstGeom>
        </p:spPr>
      </p:pic>
      <p:pic>
        <p:nvPicPr>
          <p:cNvPr id="10" name="Picture 9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E4A48E0A-B46B-9E4D-91C7-A7F3A8535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747" y="4119563"/>
            <a:ext cx="3943350" cy="2428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9E5EFA-0BE5-3E41-9D95-2ACC4319AE57}"/>
              </a:ext>
            </a:extLst>
          </p:cNvPr>
          <p:cNvSpPr txBox="1"/>
          <p:nvPr/>
        </p:nvSpPr>
        <p:spPr>
          <a:xfrm>
            <a:off x="8821150" y="1321356"/>
            <a:ext cx="58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68FA6-6D52-4246-8CF6-CF61A787278B}"/>
              </a:ext>
            </a:extLst>
          </p:cNvPr>
          <p:cNvSpPr txBox="1"/>
          <p:nvPr/>
        </p:nvSpPr>
        <p:spPr>
          <a:xfrm>
            <a:off x="2777450" y="13213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RNA</a:t>
            </a:r>
          </a:p>
        </p:txBody>
      </p:sp>
    </p:spTree>
    <p:extLst>
      <p:ext uri="{BB962C8B-B14F-4D97-AF65-F5344CB8AC3E}">
        <p14:creationId xmlns:p14="http://schemas.microsoft.com/office/powerpoint/2010/main" val="339857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61E6-871F-4E49-8C95-E2C27BE3023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Study Design Considerations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A60E8-CD30-D24E-83B6-43BF715CC2E2}"/>
              </a:ext>
            </a:extLst>
          </p:cNvPr>
          <p:cNvSpPr txBox="1"/>
          <p:nvPr/>
        </p:nvSpPr>
        <p:spPr>
          <a:xfrm>
            <a:off x="838200" y="1690688"/>
            <a:ext cx="7474290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Cells are not samples, consider pooling from multiple sources with hashing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rare cell populations consider multiple captures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more antibodies than you think, consider a prepared cocktail panel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a pilot capture, usually can be first capture of study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hashing of sources or sorted populations</a:t>
            </a:r>
          </a:p>
        </p:txBody>
      </p:sp>
    </p:spTree>
    <p:extLst>
      <p:ext uri="{BB962C8B-B14F-4D97-AF65-F5344CB8AC3E}">
        <p14:creationId xmlns:p14="http://schemas.microsoft.com/office/powerpoint/2010/main" val="6644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64ED-D48A-2B4B-ABD2-6A4C4467D7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Seurat</a:t>
            </a:r>
            <a:r>
              <a:rPr lang="en-US" baseline="0" dirty="0"/>
              <a:t> Object organization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483116-74B4-3E46-B444-F63B8F80CF25}"/>
              </a:ext>
            </a:extLst>
          </p:cNvPr>
          <p:cNvGrpSpPr/>
          <p:nvPr/>
        </p:nvGrpSpPr>
        <p:grpSpPr>
          <a:xfrm>
            <a:off x="838200" y="1690687"/>
            <a:ext cx="5787896" cy="2497917"/>
            <a:chOff x="6836371" y="3854695"/>
            <a:chExt cx="2696441" cy="158084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CEB9B-E394-314C-B17D-FD626EAF47BD}"/>
                </a:ext>
              </a:extLst>
            </p:cNvPr>
            <p:cNvSpPr/>
            <p:nvPr/>
          </p:nvSpPr>
          <p:spPr>
            <a:xfrm>
              <a:off x="6836371" y="3854695"/>
              <a:ext cx="2696441" cy="15808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E88DB7-9CEC-CA4F-A802-D7CFE991DB12}"/>
                </a:ext>
              </a:extLst>
            </p:cNvPr>
            <p:cNvSpPr txBox="1"/>
            <p:nvPr/>
          </p:nvSpPr>
          <p:spPr>
            <a:xfrm>
              <a:off x="6836371" y="3873171"/>
              <a:ext cx="2391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08956B7-B884-BE45-ADFE-FFAD219B14B1}"/>
              </a:ext>
            </a:extLst>
          </p:cNvPr>
          <p:cNvGrpSpPr/>
          <p:nvPr/>
        </p:nvGrpSpPr>
        <p:grpSpPr>
          <a:xfrm>
            <a:off x="865596" y="1690688"/>
            <a:ext cx="1866845" cy="2171722"/>
            <a:chOff x="7070832" y="4218111"/>
            <a:chExt cx="1866845" cy="217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71C07A-68FA-2F47-8C31-2ADC8F91AD68}"/>
                </a:ext>
              </a:extLst>
            </p:cNvPr>
            <p:cNvSpPr/>
            <p:nvPr/>
          </p:nvSpPr>
          <p:spPr>
            <a:xfrm>
              <a:off x="7070832" y="4218111"/>
              <a:ext cx="1866845" cy="21717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01BE6B-4EE7-ED4F-9819-414719E1AB8D}"/>
                </a:ext>
              </a:extLst>
            </p:cNvPr>
            <p:cNvSpPr txBox="1"/>
            <p:nvPr/>
          </p:nvSpPr>
          <p:spPr>
            <a:xfrm>
              <a:off x="7075228" y="4218111"/>
              <a:ext cx="1710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sz="1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assays$RNA</a:t>
              </a:r>
              <a:endPara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840C67-0220-CE42-A12E-02E5D0BA9152}"/>
              </a:ext>
            </a:extLst>
          </p:cNvPr>
          <p:cNvGrpSpPr/>
          <p:nvPr/>
        </p:nvGrpSpPr>
        <p:grpSpPr>
          <a:xfrm>
            <a:off x="3112301" y="1881217"/>
            <a:ext cx="4486845" cy="1709403"/>
            <a:chOff x="3881548" y="1881217"/>
            <a:chExt cx="4486845" cy="17094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CF9C883-CAD0-4343-AE96-D7C4256743CA}"/>
                </a:ext>
              </a:extLst>
            </p:cNvPr>
            <p:cNvGrpSpPr/>
            <p:nvPr/>
          </p:nvGrpSpPr>
          <p:grpSpPr>
            <a:xfrm>
              <a:off x="3881548" y="1881217"/>
              <a:ext cx="4261639" cy="1140115"/>
              <a:chOff x="9009581" y="4228843"/>
              <a:chExt cx="2532182" cy="114011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64C95F-8876-F841-A77A-11F933D46404}"/>
                  </a:ext>
                </a:extLst>
              </p:cNvPr>
              <p:cNvSpPr/>
              <p:nvPr/>
            </p:nvSpPr>
            <p:spPr>
              <a:xfrm>
                <a:off x="9027166" y="4228843"/>
                <a:ext cx="1480534" cy="1140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879093-F19A-714A-9C8E-FF9C52A2245F}"/>
                  </a:ext>
                </a:extLst>
              </p:cNvPr>
              <p:cNvSpPr txBox="1"/>
              <p:nvPr/>
            </p:nvSpPr>
            <p:spPr>
              <a:xfrm>
                <a:off x="9009581" y="4228843"/>
                <a:ext cx="2532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reductions$pca</a:t>
                </a:r>
                <a:endParaRPr lang="en-US" sz="1400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EE4F974-0315-1D44-AF80-EB21856F3243}"/>
                </a:ext>
              </a:extLst>
            </p:cNvPr>
            <p:cNvGrpSpPr/>
            <p:nvPr/>
          </p:nvGrpSpPr>
          <p:grpSpPr>
            <a:xfrm>
              <a:off x="4020325" y="2157431"/>
              <a:ext cx="4348068" cy="1140115"/>
              <a:chOff x="9148357" y="4505057"/>
              <a:chExt cx="2532182" cy="11401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4BDB8E-A864-8142-9131-C36BCE662B39}"/>
                  </a:ext>
                </a:extLst>
              </p:cNvPr>
              <p:cNvSpPr/>
              <p:nvPr/>
            </p:nvSpPr>
            <p:spPr>
              <a:xfrm>
                <a:off x="9165942" y="4505057"/>
                <a:ext cx="1451105" cy="1140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E3C26E-1C49-E846-B248-D335FEDF819B}"/>
                  </a:ext>
                </a:extLst>
              </p:cNvPr>
              <p:cNvSpPr txBox="1"/>
              <p:nvPr/>
            </p:nvSpPr>
            <p:spPr>
              <a:xfrm>
                <a:off x="9148357" y="4505057"/>
                <a:ext cx="2532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reductions$harmony</a:t>
                </a:r>
                <a:endParaRPr lang="en-US" sz="1400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B8104-2D4D-4E4E-8446-AA39082F3D53}"/>
                </a:ext>
              </a:extLst>
            </p:cNvPr>
            <p:cNvGrpSpPr/>
            <p:nvPr/>
          </p:nvGrpSpPr>
          <p:grpSpPr>
            <a:xfrm>
              <a:off x="4163932" y="2450505"/>
              <a:ext cx="3231409" cy="1140115"/>
              <a:chOff x="9291965" y="4798131"/>
              <a:chExt cx="2262551" cy="114011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96F10E-E422-1F47-BF60-42516F791C8B}"/>
                  </a:ext>
                </a:extLst>
              </p:cNvPr>
              <p:cNvSpPr/>
              <p:nvPr/>
            </p:nvSpPr>
            <p:spPr>
              <a:xfrm>
                <a:off x="9309551" y="4798131"/>
                <a:ext cx="1744644" cy="1140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FF0816-98FA-2448-85C1-E92565A6DC7F}"/>
                  </a:ext>
                </a:extLst>
              </p:cNvPr>
              <p:cNvSpPr txBox="1"/>
              <p:nvPr/>
            </p:nvSpPr>
            <p:spPr>
              <a:xfrm>
                <a:off x="9291965" y="4798131"/>
                <a:ext cx="2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reductions$umap</a:t>
                </a:r>
                <a:endParaRPr lang="en-US" sz="1400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A6C0AE-4BF7-4941-A5F8-84A49B56F0C2}"/>
              </a:ext>
            </a:extLst>
          </p:cNvPr>
          <p:cNvGrpSpPr/>
          <p:nvPr/>
        </p:nvGrpSpPr>
        <p:grpSpPr>
          <a:xfrm>
            <a:off x="955821" y="2004429"/>
            <a:ext cx="1635365" cy="1732039"/>
            <a:chOff x="1162886" y="2367845"/>
            <a:chExt cx="1635365" cy="1732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236515C-4C82-1A4B-884A-2826706AA850}"/>
                </a:ext>
              </a:extLst>
            </p:cNvPr>
            <p:cNvGrpSpPr/>
            <p:nvPr/>
          </p:nvGrpSpPr>
          <p:grpSpPr>
            <a:xfrm>
              <a:off x="1162886" y="2367845"/>
              <a:ext cx="1400903" cy="1140115"/>
              <a:chOff x="7161057" y="4531852"/>
              <a:chExt cx="1400903" cy="114011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B54DD6-7C1B-B64F-A5FA-1AE1894FFBE7}"/>
                  </a:ext>
                </a:extLst>
              </p:cNvPr>
              <p:cNvSpPr/>
              <p:nvPr/>
            </p:nvSpPr>
            <p:spPr>
              <a:xfrm>
                <a:off x="7161057" y="4531852"/>
                <a:ext cx="1400903" cy="11401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A517A6-9C54-6B41-B8CD-FDA0FE74428A}"/>
                  </a:ext>
                </a:extLst>
              </p:cNvPr>
              <p:cNvSpPr txBox="1"/>
              <p:nvPr/>
            </p:nvSpPr>
            <p:spPr>
              <a:xfrm>
                <a:off x="7161057" y="4545258"/>
                <a:ext cx="1101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@counts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24BAAB0-541D-1244-826B-DAB026B31942}"/>
                </a:ext>
              </a:extLst>
            </p:cNvPr>
            <p:cNvGrpSpPr/>
            <p:nvPr/>
          </p:nvGrpSpPr>
          <p:grpSpPr>
            <a:xfrm>
              <a:off x="1291844" y="2663807"/>
              <a:ext cx="1400903" cy="1140115"/>
              <a:chOff x="7290015" y="4827814"/>
              <a:chExt cx="1400903" cy="114011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7A52D1-9C21-E344-8BA8-E3DA18410A5D}"/>
                  </a:ext>
                </a:extLst>
              </p:cNvPr>
              <p:cNvSpPr/>
              <p:nvPr/>
            </p:nvSpPr>
            <p:spPr>
              <a:xfrm>
                <a:off x="7290015" y="4827814"/>
                <a:ext cx="1400903" cy="11401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CBF897-C93E-FE4D-AD6E-AF7644E10115}"/>
                  </a:ext>
                </a:extLst>
              </p:cNvPr>
              <p:cNvSpPr txBox="1"/>
              <p:nvPr/>
            </p:nvSpPr>
            <p:spPr>
              <a:xfrm>
                <a:off x="7290015" y="4841220"/>
                <a:ext cx="1101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@data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B50BBB-5A53-DC43-95E0-3EB60290AF83}"/>
                </a:ext>
              </a:extLst>
            </p:cNvPr>
            <p:cNvGrpSpPr/>
            <p:nvPr/>
          </p:nvGrpSpPr>
          <p:grpSpPr>
            <a:xfrm>
              <a:off x="1397347" y="2959769"/>
              <a:ext cx="1400904" cy="1140115"/>
              <a:chOff x="7341740" y="2086606"/>
              <a:chExt cx="1400904" cy="114011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C02224-783F-8445-A258-B3D87B467E4F}"/>
                  </a:ext>
                </a:extLst>
              </p:cNvPr>
              <p:cNvSpPr/>
              <p:nvPr/>
            </p:nvSpPr>
            <p:spPr>
              <a:xfrm>
                <a:off x="7341741" y="2086606"/>
                <a:ext cx="1400903" cy="11401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3B745A-C209-8C4C-A37D-5B4721D2372E}"/>
                  </a:ext>
                </a:extLst>
              </p:cNvPr>
              <p:cNvSpPr txBox="1"/>
              <p:nvPr/>
            </p:nvSpPr>
            <p:spPr>
              <a:xfrm>
                <a:off x="7341740" y="2100012"/>
                <a:ext cx="13598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sz="1400" dirty="0" err="1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scale.data</a:t>
                </a:r>
                <a:endParaRPr lang="en-US" sz="1400" dirty="0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CE3DF5-6735-9843-AB95-276B022E8AAC}"/>
              </a:ext>
            </a:extLst>
          </p:cNvPr>
          <p:cNvGrpSpPr/>
          <p:nvPr/>
        </p:nvGrpSpPr>
        <p:grpSpPr>
          <a:xfrm>
            <a:off x="3141896" y="3659815"/>
            <a:ext cx="2527350" cy="528790"/>
            <a:chOff x="9027166" y="6066615"/>
            <a:chExt cx="2527350" cy="5287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2871D4-D136-D648-A9D2-E9D2B1198A06}"/>
                </a:ext>
              </a:extLst>
            </p:cNvPr>
            <p:cNvSpPr/>
            <p:nvPr/>
          </p:nvSpPr>
          <p:spPr>
            <a:xfrm>
              <a:off x="9062791" y="6066615"/>
              <a:ext cx="2491725" cy="5287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A340D2-6BA2-6447-9ED1-D63708F6F06F}"/>
                </a:ext>
              </a:extLst>
            </p:cNvPr>
            <p:cNvSpPr txBox="1"/>
            <p:nvPr/>
          </p:nvSpPr>
          <p:spPr>
            <a:xfrm>
              <a:off x="9027166" y="6075327"/>
              <a:ext cx="2262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sz="1400" dirty="0" err="1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meta.data</a:t>
              </a:r>
              <a:endParaRPr lang="en-US" sz="1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6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1536</Words>
  <Application>Microsoft Macintosh PowerPoint</Application>
  <PresentationFormat>Widescreen</PresentationFormat>
  <Paragraphs>367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Session-06 Working with Features</vt:lpstr>
      <vt:lpstr>PowerPoint Presentation</vt:lpstr>
      <vt:lpstr>PowerPoint Presentation</vt:lpstr>
      <vt:lpstr>Overview</vt:lpstr>
      <vt:lpstr>10X Feature Barcoding</vt:lpstr>
      <vt:lpstr>RNA ≠ Surface Protein</vt:lpstr>
      <vt:lpstr>Similar but not the same</vt:lpstr>
      <vt:lpstr>Study Design Considerations</vt:lpstr>
      <vt:lpstr>Seurat Object organization</vt:lpstr>
      <vt:lpstr>Seurat Object organization</vt:lpstr>
      <vt:lpstr>Antibody Capture Counts</vt:lpstr>
      <vt:lpstr>Sample demultiplexing with hash antibodies</vt:lpstr>
      <vt:lpstr>Review RNA clustering and integration</vt:lpstr>
      <vt:lpstr>Review RNA clustering and integration</vt:lpstr>
      <vt:lpstr>ADT clustering and integration</vt:lpstr>
      <vt:lpstr>ADT clustering and integration</vt:lpstr>
      <vt:lpstr>WNN modal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Session-06 Working with Features</dc:title>
  <dc:creator>Tharp, Gregory K.</dc:creator>
  <cp:lastModifiedBy>Tharp, Gregory K.</cp:lastModifiedBy>
  <cp:revision>26</cp:revision>
  <dcterms:created xsi:type="dcterms:W3CDTF">2023-11-06T14:19:38Z</dcterms:created>
  <dcterms:modified xsi:type="dcterms:W3CDTF">2023-11-07T15:23:47Z</dcterms:modified>
</cp:coreProperties>
</file>