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98" r:id="rId5"/>
    <p:sldId id="278" r:id="rId6"/>
    <p:sldId id="297" r:id="rId7"/>
    <p:sldId id="294" r:id="rId8"/>
    <p:sldId id="299" r:id="rId9"/>
    <p:sldId id="268" r:id="rId10"/>
    <p:sldId id="271" r:id="rId11"/>
    <p:sldId id="269" r:id="rId12"/>
    <p:sldId id="293" r:id="rId13"/>
    <p:sldId id="303" r:id="rId14"/>
    <p:sldId id="300" r:id="rId15"/>
    <p:sldId id="304" r:id="rId16"/>
    <p:sldId id="305" r:id="rId17"/>
    <p:sldId id="306" r:id="rId18"/>
    <p:sldId id="307" r:id="rId19"/>
    <p:sldId id="261" r:id="rId20"/>
    <p:sldId id="29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9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D08B-E49E-46C0-B983-0696882E665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4D71-A52B-4749-92E3-9A2CB348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7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D08B-E49E-46C0-B983-0696882E665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4D71-A52B-4749-92E3-9A2CB348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7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D08B-E49E-46C0-B983-0696882E665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4D71-A52B-4749-92E3-9A2CB348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6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D08B-E49E-46C0-B983-0696882E665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4D71-A52B-4749-92E3-9A2CB348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2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D08B-E49E-46C0-B983-0696882E665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4D71-A52B-4749-92E3-9A2CB348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5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D08B-E49E-46C0-B983-0696882E665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4D71-A52B-4749-92E3-9A2CB348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9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D08B-E49E-46C0-B983-0696882E665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4D71-A52B-4749-92E3-9A2CB348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3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D08B-E49E-46C0-B983-0696882E665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4D71-A52B-4749-92E3-9A2CB348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8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D08B-E49E-46C0-B983-0696882E665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4D71-A52B-4749-92E3-9A2CB348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1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D08B-E49E-46C0-B983-0696882E665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4D71-A52B-4749-92E3-9A2CB348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3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D08B-E49E-46C0-B983-0696882E665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4D71-A52B-4749-92E3-9A2CB348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8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5D08B-E49E-46C0-B983-0696882E665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E4D71-A52B-4749-92E3-9A2CB348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5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400925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PERSONAL LOAN </a:t>
            </a:r>
            <a:br>
              <a:rPr lang="en-US" dirty="0"/>
            </a:br>
            <a:r>
              <a:rPr lang="en-US" dirty="0"/>
              <a:t>PREDICT &amp; ANALYSIS</a:t>
            </a:r>
          </a:p>
        </p:txBody>
      </p:sp>
      <p:pic>
        <p:nvPicPr>
          <p:cNvPr id="1026" name="Picture 2" descr="India Bank Crisis: You could lose a large chunk of your deposits ...">
            <a:extLst>
              <a:ext uri="{FF2B5EF4-FFF2-40B4-BE49-F238E27FC236}">
                <a16:creationId xmlns:a16="http://schemas.microsoft.com/office/drawing/2014/main" id="{C1D5371C-5F33-4453-86D7-AE5A258EA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67" y="461146"/>
            <a:ext cx="5276295" cy="395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331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CEC0680-AA05-4A76-939E-D57686BB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Accept &amp; Reject Personal Loan based On Categorical Features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E545C4-FF22-4397-B20E-7A894370E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491" y="1734353"/>
            <a:ext cx="3772404" cy="41982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991A5A-5405-4F34-9C12-63FCC16E3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483" y="1690688"/>
            <a:ext cx="3846026" cy="42219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4EA65F-3F68-426D-BDC6-BB208167187C}"/>
              </a:ext>
            </a:extLst>
          </p:cNvPr>
          <p:cNvSpPr txBox="1"/>
          <p:nvPr/>
        </p:nvSpPr>
        <p:spPr>
          <a:xfrm>
            <a:off x="0" y="5912591"/>
            <a:ext cx="8737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Observasi</a:t>
            </a:r>
            <a:r>
              <a:rPr lang="en-US" dirty="0"/>
              <a:t>:</a:t>
            </a:r>
          </a:p>
          <a:p>
            <a:r>
              <a:rPr lang="en-US" dirty="0"/>
              <a:t>- Dari plot </a:t>
            </a:r>
            <a:r>
              <a:rPr lang="en-US" i="1" dirty="0"/>
              <a:t>categorical,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i="1" dirty="0"/>
              <a:t>internet banking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i="1" dirty="0"/>
              <a:t>personal loan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8184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76CC993-E582-424A-A44D-A29D4E1AE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92" y="89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Accept &amp; Reject Personal Loan based On Numerical Features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51420E-526F-4BA9-857C-FE97DFC50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1" y="2477149"/>
            <a:ext cx="4019550" cy="1800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62F145-04BE-4B90-92B7-31E75DCC8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461" y="2496198"/>
            <a:ext cx="4076700" cy="1762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4A8C88-F758-4879-81E6-587B39898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465" y="4277374"/>
            <a:ext cx="4124325" cy="1781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3D2738-01E2-4C42-AEA8-CA1D08BF88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8907"/>
          <a:stretch/>
        </p:blipFill>
        <p:spPr>
          <a:xfrm>
            <a:off x="8140781" y="2486672"/>
            <a:ext cx="4029075" cy="17811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DF3819-C3EB-440F-ACF7-0671B279CA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8907"/>
          <a:stretch/>
        </p:blipFill>
        <p:spPr>
          <a:xfrm>
            <a:off x="2046210" y="4296423"/>
            <a:ext cx="4029075" cy="17811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A038FC0-B0F4-446C-86F9-E8E6422CAC42}"/>
              </a:ext>
            </a:extLst>
          </p:cNvPr>
          <p:cNvSpPr txBox="1"/>
          <p:nvPr/>
        </p:nvSpPr>
        <p:spPr>
          <a:xfrm>
            <a:off x="0" y="5780782"/>
            <a:ext cx="113367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Observasi</a:t>
            </a:r>
            <a:r>
              <a:rPr lang="en-US" sz="1600" dirty="0"/>
              <a:t>:</a:t>
            </a:r>
          </a:p>
          <a:p>
            <a:r>
              <a:rPr lang="en-US" sz="1600" dirty="0"/>
              <a:t>- Dari </a:t>
            </a:r>
            <a:r>
              <a:rPr lang="en-US" sz="1600" i="1" dirty="0"/>
              <a:t>numerical plot</a:t>
            </a:r>
            <a:r>
              <a:rPr lang="en-US" sz="1600" dirty="0"/>
              <a:t>:</a:t>
            </a:r>
          </a:p>
          <a:p>
            <a:r>
              <a:rPr lang="en-US" sz="1600" dirty="0"/>
              <a:t>    1. </a:t>
            </a:r>
            <a:r>
              <a:rPr lang="en-US" sz="1600" dirty="0" err="1"/>
              <a:t>Pelanggan</a:t>
            </a:r>
            <a:r>
              <a:rPr lang="en-US" sz="1600" dirty="0"/>
              <a:t> yang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penghasilan</a:t>
            </a:r>
            <a:r>
              <a:rPr lang="en-US" sz="1600" dirty="0"/>
              <a:t> &gt; 100.000 US Dollar/</a:t>
            </a:r>
            <a:r>
              <a:rPr lang="en-US" sz="1600" dirty="0" err="1"/>
              <a:t>tahun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mungkin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menerima</a:t>
            </a:r>
            <a:r>
              <a:rPr lang="en-US" sz="1600" dirty="0"/>
              <a:t> </a:t>
            </a:r>
            <a:r>
              <a:rPr lang="en-US" sz="1600" i="1" dirty="0"/>
              <a:t>Personal Loan</a:t>
            </a:r>
            <a:r>
              <a:rPr lang="en-US" sz="1600" dirty="0"/>
              <a:t>.</a:t>
            </a:r>
          </a:p>
          <a:p>
            <a:r>
              <a:rPr lang="en-US" sz="1600" dirty="0"/>
              <a:t>    2. </a:t>
            </a:r>
            <a:r>
              <a:rPr lang="en-US" sz="1600" dirty="0" err="1"/>
              <a:t>Pelanggan</a:t>
            </a:r>
            <a:r>
              <a:rPr lang="en-US" sz="1600" dirty="0"/>
              <a:t> yang </a:t>
            </a:r>
            <a:r>
              <a:rPr lang="en-US" sz="1600" dirty="0" err="1"/>
              <a:t>penggunaan</a:t>
            </a:r>
            <a:r>
              <a:rPr lang="en-US" sz="1600" dirty="0"/>
              <a:t> </a:t>
            </a:r>
            <a:r>
              <a:rPr lang="en-US" sz="1600" dirty="0" err="1"/>
              <a:t>CCnya</a:t>
            </a:r>
            <a:r>
              <a:rPr lang="en-US" sz="1600" dirty="0"/>
              <a:t> &gt;= 3000 US Dollar/</a:t>
            </a:r>
            <a:r>
              <a:rPr lang="en-US" sz="1600" dirty="0" err="1"/>
              <a:t>bulan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mungkin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menerima</a:t>
            </a:r>
            <a:r>
              <a:rPr lang="en-US" sz="1600" dirty="0"/>
              <a:t> </a:t>
            </a:r>
            <a:r>
              <a:rPr lang="en-US" sz="1600" i="1" dirty="0"/>
              <a:t>Personal Loan</a:t>
            </a:r>
            <a:r>
              <a:rPr lang="en-US" sz="1600" dirty="0"/>
              <a:t>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F3BD428-A319-4320-A147-73A9A5E070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598" y="1453388"/>
            <a:ext cx="4553387" cy="104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11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3378" y="2921168"/>
            <a:ext cx="2885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6000" dirty="0"/>
              <a:t>PREDICT</a:t>
            </a:r>
          </a:p>
        </p:txBody>
      </p:sp>
    </p:spTree>
    <p:extLst>
      <p:ext uri="{BB962C8B-B14F-4D97-AF65-F5344CB8AC3E}">
        <p14:creationId xmlns:p14="http://schemas.microsoft.com/office/powerpoint/2010/main" val="2560536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8FF873-1D23-408E-88BA-889093CEFEE2}"/>
              </a:ext>
            </a:extLst>
          </p:cNvPr>
          <p:cNvSpPr txBox="1">
            <a:spLocks/>
          </p:cNvSpPr>
          <p:nvPr/>
        </p:nvSpPr>
        <p:spPr>
          <a:xfrm>
            <a:off x="838200" y="149662"/>
            <a:ext cx="5972175" cy="11689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Perbandingan</a:t>
            </a:r>
            <a:r>
              <a:rPr lang="en-US" dirty="0"/>
              <a:t> Per Model</a:t>
            </a:r>
            <a:br>
              <a:rPr lang="en-US" dirty="0"/>
            </a:br>
            <a:r>
              <a:rPr lang="en-US" sz="2800" dirty="0" err="1"/>
              <a:t>Berdasarkan</a:t>
            </a:r>
            <a:r>
              <a:rPr lang="en-US" sz="2800" dirty="0"/>
              <a:t> Nilai </a:t>
            </a:r>
            <a:r>
              <a:rPr lang="en-US" sz="2800" dirty="0" err="1"/>
              <a:t>prediksi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EFD15-27DA-443E-A090-85065827D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57" y="2454905"/>
            <a:ext cx="5162643" cy="36171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C23FAD-58E2-4C22-BF3B-9CDEDEA60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54905"/>
            <a:ext cx="5972175" cy="3228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C88AA-ACF5-4BB7-977F-CCEB9C8FCD72}"/>
              </a:ext>
            </a:extLst>
          </p:cNvPr>
          <p:cNvSpPr txBox="1"/>
          <p:nvPr/>
        </p:nvSpPr>
        <p:spPr>
          <a:xfrm>
            <a:off x="933357" y="1552911"/>
            <a:ext cx="237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1. Logistic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3215F4-AD11-4ADD-B2BD-525840AE6437}"/>
              </a:ext>
            </a:extLst>
          </p:cNvPr>
          <p:cNvSpPr txBox="1"/>
          <p:nvPr/>
        </p:nvSpPr>
        <p:spPr>
          <a:xfrm>
            <a:off x="933357" y="2054795"/>
            <a:ext cx="1916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1.1 Original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05F1E-496A-436A-985F-B841A3ED48F1}"/>
              </a:ext>
            </a:extLst>
          </p:cNvPr>
          <p:cNvSpPr txBox="1"/>
          <p:nvPr/>
        </p:nvSpPr>
        <p:spPr>
          <a:xfrm>
            <a:off x="6096000" y="2078698"/>
            <a:ext cx="2604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1.2 Oversampled Data</a:t>
            </a:r>
          </a:p>
        </p:txBody>
      </p:sp>
    </p:spTree>
    <p:extLst>
      <p:ext uri="{BB962C8B-B14F-4D97-AF65-F5344CB8AC3E}">
        <p14:creationId xmlns:p14="http://schemas.microsoft.com/office/powerpoint/2010/main" val="748414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8FF873-1D23-408E-88BA-889093CEFEE2}"/>
              </a:ext>
            </a:extLst>
          </p:cNvPr>
          <p:cNvSpPr txBox="1">
            <a:spLocks/>
          </p:cNvSpPr>
          <p:nvPr/>
        </p:nvSpPr>
        <p:spPr>
          <a:xfrm>
            <a:off x="838200" y="149662"/>
            <a:ext cx="5972175" cy="11689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Perbandingan</a:t>
            </a:r>
            <a:r>
              <a:rPr lang="en-US" dirty="0"/>
              <a:t> Per Model</a:t>
            </a:r>
            <a:br>
              <a:rPr lang="en-US" dirty="0"/>
            </a:br>
            <a:r>
              <a:rPr lang="en-US" sz="2800" dirty="0" err="1"/>
              <a:t>Berdasarkan</a:t>
            </a:r>
            <a:r>
              <a:rPr lang="en-US" sz="2800" dirty="0"/>
              <a:t> Nilai </a:t>
            </a:r>
            <a:r>
              <a:rPr lang="en-US" sz="2800" dirty="0" err="1"/>
              <a:t>prediksi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6C88AA-ACF5-4BB7-977F-CCEB9C8FCD72}"/>
              </a:ext>
            </a:extLst>
          </p:cNvPr>
          <p:cNvSpPr txBox="1"/>
          <p:nvPr/>
        </p:nvSpPr>
        <p:spPr>
          <a:xfrm>
            <a:off x="933357" y="1552911"/>
            <a:ext cx="1916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2. Decision Tree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3215F4-AD11-4ADD-B2BD-525840AE6437}"/>
              </a:ext>
            </a:extLst>
          </p:cNvPr>
          <p:cNvSpPr txBox="1"/>
          <p:nvPr/>
        </p:nvSpPr>
        <p:spPr>
          <a:xfrm>
            <a:off x="933357" y="2125819"/>
            <a:ext cx="1916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2.1 Original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05F1E-496A-436A-985F-B841A3ED48F1}"/>
              </a:ext>
            </a:extLst>
          </p:cNvPr>
          <p:cNvSpPr txBox="1"/>
          <p:nvPr/>
        </p:nvSpPr>
        <p:spPr>
          <a:xfrm>
            <a:off x="6244250" y="1352856"/>
            <a:ext cx="3370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2.1.1 Original Data with </a:t>
            </a:r>
            <a:r>
              <a:rPr lang="en-US" sz="1600" dirty="0" err="1"/>
              <a:t>GridSearchCV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347935-CBED-4C81-8A40-CDB20F31B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57" y="2454905"/>
            <a:ext cx="4606931" cy="34147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A8C5DE-50AE-418B-B536-5F42DDCAA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249" y="1676774"/>
            <a:ext cx="4606931" cy="497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64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8FF873-1D23-408E-88BA-889093CEFEE2}"/>
              </a:ext>
            </a:extLst>
          </p:cNvPr>
          <p:cNvSpPr txBox="1">
            <a:spLocks/>
          </p:cNvSpPr>
          <p:nvPr/>
        </p:nvSpPr>
        <p:spPr>
          <a:xfrm>
            <a:off x="838200" y="149662"/>
            <a:ext cx="5972175" cy="11689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Perbandingan</a:t>
            </a:r>
            <a:r>
              <a:rPr lang="en-US" dirty="0"/>
              <a:t> Per Model</a:t>
            </a:r>
            <a:br>
              <a:rPr lang="en-US" dirty="0"/>
            </a:br>
            <a:r>
              <a:rPr lang="en-US" sz="2800" dirty="0" err="1"/>
              <a:t>Berdasarkan</a:t>
            </a:r>
            <a:r>
              <a:rPr lang="en-US" sz="2800" dirty="0"/>
              <a:t> Nilai </a:t>
            </a:r>
            <a:r>
              <a:rPr lang="en-US" sz="2800" dirty="0" err="1"/>
              <a:t>prediksi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6C88AA-ACF5-4BB7-977F-CCEB9C8FCD72}"/>
              </a:ext>
            </a:extLst>
          </p:cNvPr>
          <p:cNvSpPr txBox="1"/>
          <p:nvPr/>
        </p:nvSpPr>
        <p:spPr>
          <a:xfrm>
            <a:off x="933357" y="1552911"/>
            <a:ext cx="237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2. Decision Tree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3215F4-AD11-4ADD-B2BD-525840AE6437}"/>
              </a:ext>
            </a:extLst>
          </p:cNvPr>
          <p:cNvSpPr txBox="1"/>
          <p:nvPr/>
        </p:nvSpPr>
        <p:spPr>
          <a:xfrm>
            <a:off x="933357" y="2054795"/>
            <a:ext cx="2653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2.2 Oversampled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D3C46B-6218-46BD-90D2-CEE1DD878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3349"/>
            <a:ext cx="5163105" cy="26994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D8B0D4-0185-4D2F-87CB-B26E101BE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658" y="1752966"/>
            <a:ext cx="4485985" cy="46535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27B466-1F4C-4625-8935-820EC69747E5}"/>
              </a:ext>
            </a:extLst>
          </p:cNvPr>
          <p:cNvSpPr txBox="1"/>
          <p:nvPr/>
        </p:nvSpPr>
        <p:spPr>
          <a:xfrm>
            <a:off x="6772658" y="1414412"/>
            <a:ext cx="4485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2.2 Oversampled Data with </a:t>
            </a:r>
            <a:r>
              <a:rPr lang="en-US" sz="1600" dirty="0" err="1"/>
              <a:t>GridSearchCV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6911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8FF873-1D23-408E-88BA-889093CEFEE2}"/>
              </a:ext>
            </a:extLst>
          </p:cNvPr>
          <p:cNvSpPr txBox="1">
            <a:spLocks/>
          </p:cNvSpPr>
          <p:nvPr/>
        </p:nvSpPr>
        <p:spPr>
          <a:xfrm>
            <a:off x="838200" y="149662"/>
            <a:ext cx="5972175" cy="11689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Perbandingan</a:t>
            </a:r>
            <a:r>
              <a:rPr lang="en-US" dirty="0"/>
              <a:t> Per Model</a:t>
            </a:r>
            <a:br>
              <a:rPr lang="en-US" dirty="0"/>
            </a:br>
            <a:r>
              <a:rPr lang="en-US" sz="2800" dirty="0" err="1"/>
              <a:t>Berdasarkan</a:t>
            </a:r>
            <a:r>
              <a:rPr lang="en-US" sz="2800" dirty="0"/>
              <a:t> Nilai </a:t>
            </a:r>
            <a:r>
              <a:rPr lang="en-US" sz="2800" dirty="0" err="1"/>
              <a:t>prediksi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6C88AA-ACF5-4BB7-977F-CCEB9C8FCD72}"/>
              </a:ext>
            </a:extLst>
          </p:cNvPr>
          <p:cNvSpPr txBox="1"/>
          <p:nvPr/>
        </p:nvSpPr>
        <p:spPr>
          <a:xfrm>
            <a:off x="933357" y="1552911"/>
            <a:ext cx="237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3. Random Forest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3215F4-AD11-4ADD-B2BD-525840AE6437}"/>
              </a:ext>
            </a:extLst>
          </p:cNvPr>
          <p:cNvSpPr txBox="1"/>
          <p:nvPr/>
        </p:nvSpPr>
        <p:spPr>
          <a:xfrm>
            <a:off x="933357" y="2054795"/>
            <a:ext cx="1916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3.1 Original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05F1E-496A-436A-985F-B841A3ED48F1}"/>
              </a:ext>
            </a:extLst>
          </p:cNvPr>
          <p:cNvSpPr txBox="1"/>
          <p:nvPr/>
        </p:nvSpPr>
        <p:spPr>
          <a:xfrm>
            <a:off x="6096000" y="2078698"/>
            <a:ext cx="2604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3.2 Oversampled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E9DB50-E56D-40AD-9F94-CE179637F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57" y="2454905"/>
            <a:ext cx="4920937" cy="31739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B5F1EC-EADD-429E-BC50-47BE14311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54905"/>
            <a:ext cx="5476875" cy="3200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4DB033-4110-41BA-A5F2-F5EE1976F2F2}"/>
              </a:ext>
            </a:extLst>
          </p:cNvPr>
          <p:cNvSpPr txBox="1"/>
          <p:nvPr/>
        </p:nvSpPr>
        <p:spPr>
          <a:xfrm>
            <a:off x="917908" y="5785008"/>
            <a:ext cx="10356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Dari </a:t>
            </a:r>
            <a:r>
              <a:rPr lang="en-US" dirty="0" err="1"/>
              <a:t>ketiga</a:t>
            </a:r>
            <a:r>
              <a:rPr lang="en-US" dirty="0"/>
              <a:t> model </a:t>
            </a:r>
            <a:r>
              <a:rPr lang="en-US" dirty="0" err="1"/>
              <a:t>tersebut</a:t>
            </a:r>
            <a:r>
              <a:rPr lang="en-US" dirty="0"/>
              <a:t> 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model yang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model yang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mendekati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aktual</a:t>
            </a:r>
            <a:r>
              <a:rPr lang="en-US" dirty="0"/>
              <a:t>. Dan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model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id-ID" dirty="0"/>
              <a:t>dipilih </a:t>
            </a:r>
            <a:r>
              <a:rPr lang="en-US" dirty="0"/>
              <a:t>model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Random Forest Regressor </a:t>
            </a:r>
            <a:r>
              <a:rPr lang="en-US" dirty="0" err="1"/>
              <a:t>dengan</a:t>
            </a:r>
            <a:r>
              <a:rPr lang="en-US" dirty="0"/>
              <a:t> oversample data</a:t>
            </a:r>
            <a:r>
              <a:rPr lang="id-ID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id-ID" dirty="0"/>
              <a:t> </a:t>
            </a:r>
            <a:r>
              <a:rPr lang="en-US" i="1" dirty="0"/>
              <a:t>score</a:t>
            </a:r>
            <a:r>
              <a:rPr lang="id-ID" dirty="0"/>
              <a:t> terbaik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3842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7F8CE60-E71F-49D6-938C-5754FC3CE82D}"/>
              </a:ext>
            </a:extLst>
          </p:cNvPr>
          <p:cNvGrpSpPr/>
          <p:nvPr/>
        </p:nvGrpSpPr>
        <p:grpSpPr>
          <a:xfrm>
            <a:off x="764295" y="1052034"/>
            <a:ext cx="5331705" cy="5026918"/>
            <a:chOff x="764295" y="1309564"/>
            <a:chExt cx="5331705" cy="502691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4D5357-41EE-4C9A-B2B6-0E62279C7D0B}"/>
                </a:ext>
              </a:extLst>
            </p:cNvPr>
            <p:cNvSpPr txBox="1"/>
            <p:nvPr/>
          </p:nvSpPr>
          <p:spPr>
            <a:xfrm>
              <a:off x="764295" y="1309564"/>
              <a:ext cx="42879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Feature Importance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E225F83-BDFB-433E-B2BF-5205F5BA8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4295" y="2050742"/>
              <a:ext cx="5331705" cy="428574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89D8FB1-0436-4BCA-8A95-C59462E8C38F}"/>
              </a:ext>
            </a:extLst>
          </p:cNvPr>
          <p:cNvGrpSpPr/>
          <p:nvPr/>
        </p:nvGrpSpPr>
        <p:grpSpPr>
          <a:xfrm>
            <a:off x="6227408" y="1052034"/>
            <a:ext cx="5612767" cy="3803973"/>
            <a:chOff x="6218531" y="1309564"/>
            <a:chExt cx="5612767" cy="380397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6717F3A-A627-49F3-AEEE-5F19D091D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8531" y="2017450"/>
              <a:ext cx="5612767" cy="309608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751B77-6A34-48EE-A17C-25520EA79230}"/>
                </a:ext>
              </a:extLst>
            </p:cNvPr>
            <p:cNvSpPr txBox="1"/>
            <p:nvPr/>
          </p:nvSpPr>
          <p:spPr>
            <a:xfrm>
              <a:off x="6218531" y="1309564"/>
              <a:ext cx="53317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Permutation Importance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6300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A674F4-7E12-44CD-8BF9-9D1F00D1A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25" y="1177146"/>
            <a:ext cx="10206949" cy="45037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C89FA0-ADD1-4BD3-BE2D-C27BA5C3DA05}"/>
              </a:ext>
            </a:extLst>
          </p:cNvPr>
          <p:cNvSpPr txBox="1"/>
          <p:nvPr/>
        </p:nvSpPr>
        <p:spPr>
          <a:xfrm>
            <a:off x="992525" y="469260"/>
            <a:ext cx="4287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4043446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3579" cy="1325563"/>
          </a:xfrm>
        </p:spPr>
        <p:txBody>
          <a:bodyPr>
            <a:normAutofit/>
          </a:bodyPr>
          <a:lstStyle/>
          <a:p>
            <a:r>
              <a:rPr lang="en-US" sz="3200" dirty="0"/>
              <a:t>Hasil </a:t>
            </a:r>
            <a:r>
              <a:rPr lang="en-US" sz="3200" dirty="0" err="1"/>
              <a:t>Prediksi</a:t>
            </a:r>
            <a:r>
              <a:rPr lang="en-US" sz="3200" dirty="0"/>
              <a:t> dan </a:t>
            </a:r>
            <a:r>
              <a:rPr lang="en-US" sz="3200" dirty="0" err="1"/>
              <a:t>nilai</a:t>
            </a:r>
            <a:r>
              <a:rPr lang="en-US" sz="3200" dirty="0"/>
              <a:t> </a:t>
            </a:r>
            <a:r>
              <a:rPr lang="en-US" sz="3200" dirty="0" err="1"/>
              <a:t>aktual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model </a:t>
            </a:r>
            <a:r>
              <a:rPr lang="en-US" sz="3200" dirty="0" err="1"/>
              <a:t>RandomForest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3B0C3F-AFC7-47A0-93C4-E67C8C1CF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677" y="1444686"/>
            <a:ext cx="7412646" cy="49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25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0447"/>
            <a:ext cx="5257800" cy="957648"/>
          </a:xfrm>
        </p:spPr>
        <p:txBody>
          <a:bodyPr/>
          <a:lstStyle/>
          <a:p>
            <a:r>
              <a:rPr lang="en-US" b="1" dirty="0" err="1"/>
              <a:t>Definisi</a:t>
            </a:r>
            <a:r>
              <a:rPr lang="en-US" b="1" dirty="0"/>
              <a:t> </a:t>
            </a:r>
            <a:r>
              <a:rPr lang="en-US" b="1" i="1" dirty="0"/>
              <a:t>Personal Loan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i="1" dirty="0"/>
              <a:t>Personal Loan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jenis</a:t>
            </a:r>
            <a:r>
              <a:rPr lang="en-US" sz="2200" dirty="0"/>
              <a:t> </a:t>
            </a:r>
            <a:r>
              <a:rPr lang="en-US" sz="2200" dirty="0" err="1"/>
              <a:t>pinjaman</a:t>
            </a:r>
            <a:r>
              <a:rPr lang="en-US" sz="2200" dirty="0"/>
              <a:t> </a:t>
            </a:r>
            <a:r>
              <a:rPr lang="en-US" sz="2200" dirty="0" err="1"/>
              <a:t>angsuran</a:t>
            </a:r>
            <a:r>
              <a:rPr lang="en-US" sz="2200" dirty="0"/>
              <a:t>, </a:t>
            </a:r>
            <a:r>
              <a:rPr lang="en-US" sz="2200" dirty="0" err="1"/>
              <a:t>yaitu</a:t>
            </a:r>
            <a:r>
              <a:rPr lang="en-US" sz="2200" dirty="0"/>
              <a:t> </a:t>
            </a:r>
            <a:r>
              <a:rPr lang="en-US" sz="2200" dirty="0" err="1"/>
              <a:t>pinjaman</a:t>
            </a:r>
            <a:r>
              <a:rPr lang="en-US" sz="2200" dirty="0"/>
              <a:t> yang Anda </a:t>
            </a:r>
            <a:r>
              <a:rPr lang="en-US" sz="2200" dirty="0" err="1"/>
              <a:t>bayar</a:t>
            </a:r>
            <a:r>
              <a:rPr lang="en-US" sz="2200" dirty="0"/>
              <a:t> </a:t>
            </a:r>
            <a:r>
              <a:rPr lang="en-US" sz="2200" dirty="0" err="1"/>
              <a:t>selama</a:t>
            </a:r>
            <a:r>
              <a:rPr lang="en-US" sz="2200" dirty="0"/>
              <a:t> </a:t>
            </a:r>
            <a:r>
              <a:rPr lang="en-US" sz="2200" dirty="0" err="1"/>
              <a:t>periode</a:t>
            </a:r>
            <a:r>
              <a:rPr lang="en-US" sz="2200" dirty="0"/>
              <a:t> </a:t>
            </a:r>
            <a:r>
              <a:rPr lang="en-US" sz="2200" dirty="0" err="1"/>
              <a:t>waktu</a:t>
            </a:r>
            <a:r>
              <a:rPr lang="en-US" sz="2200" dirty="0"/>
              <a:t> </a:t>
            </a:r>
            <a:r>
              <a:rPr lang="en-US" sz="2200" dirty="0" err="1"/>
              <a:t>tertentu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bunga</a:t>
            </a:r>
            <a:r>
              <a:rPr lang="en-US" sz="2200" dirty="0"/>
              <a:t>. </a:t>
            </a:r>
            <a:r>
              <a:rPr lang="en-US" sz="2200" dirty="0" err="1"/>
              <a:t>Beberapa</a:t>
            </a:r>
            <a:r>
              <a:rPr lang="en-US" sz="2200" dirty="0"/>
              <a:t> </a:t>
            </a:r>
            <a:r>
              <a:rPr lang="en-US" sz="2200" i="1" dirty="0"/>
              <a:t>personal loan</a:t>
            </a:r>
            <a:r>
              <a:rPr lang="en-US" sz="2200" dirty="0"/>
              <a:t> (</a:t>
            </a:r>
            <a:r>
              <a:rPr lang="en-US" sz="2200" dirty="0" err="1"/>
              <a:t>umumnya</a:t>
            </a:r>
            <a:r>
              <a:rPr lang="en-US" sz="2200" dirty="0"/>
              <a:t>)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memerlukan</a:t>
            </a:r>
            <a:r>
              <a:rPr lang="en-US" sz="2200" dirty="0"/>
              <a:t> </a:t>
            </a:r>
            <a:r>
              <a:rPr lang="en-US" sz="2200" dirty="0" err="1"/>
              <a:t>jaminan</a:t>
            </a:r>
            <a:r>
              <a:rPr lang="en-US" sz="2200" dirty="0"/>
              <a:t> dan </a:t>
            </a:r>
            <a:r>
              <a:rPr lang="en-US" sz="2200" dirty="0" err="1"/>
              <a:t>tersedia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tujuan</a:t>
            </a:r>
            <a:r>
              <a:rPr lang="en-US" sz="2200" dirty="0"/>
              <a:t> </a:t>
            </a:r>
            <a:r>
              <a:rPr lang="en-US" sz="2200" dirty="0" err="1"/>
              <a:t>mulai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konsolidasi</a:t>
            </a:r>
            <a:r>
              <a:rPr lang="en-US" sz="2200" dirty="0"/>
              <a:t> utang dan </a:t>
            </a:r>
            <a:r>
              <a:rPr lang="en-US" sz="2200" dirty="0" err="1"/>
              <a:t>perbaikan</a:t>
            </a:r>
            <a:r>
              <a:rPr lang="en-US" sz="2200" dirty="0"/>
              <a:t> </a:t>
            </a:r>
            <a:r>
              <a:rPr lang="en-US" sz="2200" dirty="0" err="1"/>
              <a:t>rumah</a:t>
            </a:r>
            <a:r>
              <a:rPr lang="en-US" sz="2200" dirty="0"/>
              <a:t> </a:t>
            </a:r>
            <a:r>
              <a:rPr lang="en-US" sz="2200" dirty="0" err="1"/>
              <a:t>hingga</a:t>
            </a:r>
            <a:r>
              <a:rPr lang="en-US" sz="2200" dirty="0"/>
              <a:t> </a:t>
            </a:r>
            <a:r>
              <a:rPr lang="en-US" sz="2200" dirty="0" err="1"/>
              <a:t>biaya</a:t>
            </a:r>
            <a:r>
              <a:rPr lang="en-US" sz="2200" dirty="0"/>
              <a:t> </a:t>
            </a:r>
            <a:r>
              <a:rPr lang="en-US" sz="2200" dirty="0" err="1"/>
              <a:t>darurat</a:t>
            </a:r>
            <a:r>
              <a:rPr lang="en-US" sz="2200" dirty="0"/>
              <a:t> dan </a:t>
            </a:r>
            <a:r>
              <a:rPr lang="en-US" sz="2200" dirty="0" err="1"/>
              <a:t>pembelian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jumlah</a:t>
            </a:r>
            <a:r>
              <a:rPr lang="en-US" sz="2200" dirty="0"/>
              <a:t> </a:t>
            </a:r>
            <a:r>
              <a:rPr lang="en-US" sz="2200" dirty="0" err="1"/>
              <a:t>besar</a:t>
            </a:r>
            <a:r>
              <a:rPr lang="en-US" sz="2200" dirty="0"/>
              <a:t>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965275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03520" y="2769326"/>
            <a:ext cx="1201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dirty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2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137484"/>
            <a:ext cx="1949388" cy="620296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Konteks</a:t>
            </a:r>
            <a:endParaRPr lang="en-US" sz="18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922647"/>
            <a:ext cx="11049000" cy="3012705"/>
          </a:xfrm>
        </p:spPr>
        <p:txBody>
          <a:bodyPr>
            <a:normAutofit fontScale="70000" lnSpcReduction="20000"/>
          </a:bodyPr>
          <a:lstStyle/>
          <a:p>
            <a:pPr marL="0" indent="0" algn="just" fontAlgn="base">
              <a:lnSpc>
                <a:spcPct val="170000"/>
              </a:lnSpc>
              <a:buNone/>
            </a:pP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bank (Bank Thera) yang </a:t>
            </a:r>
            <a:r>
              <a:rPr lang="en-US" dirty="0" err="1"/>
              <a:t>manajemennya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mengkonversi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liabilitasnya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i="1" dirty="0"/>
              <a:t>personal loan</a:t>
            </a:r>
            <a:r>
              <a:rPr lang="en-US" dirty="0"/>
              <a:t>(</a:t>
            </a:r>
            <a:r>
              <a:rPr lang="en-US" dirty="0" err="1"/>
              <a:t>sambil</a:t>
            </a:r>
            <a:r>
              <a:rPr lang="en-US" dirty="0"/>
              <a:t> </a:t>
            </a:r>
            <a:r>
              <a:rPr lang="en-US" dirty="0" err="1"/>
              <a:t>mempertahankan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penabung</a:t>
            </a:r>
            <a:r>
              <a:rPr lang="en-US" dirty="0"/>
              <a:t>).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kampanye</a:t>
            </a:r>
            <a:r>
              <a:rPr lang="en-US" dirty="0"/>
              <a:t> yang </a:t>
            </a:r>
            <a:r>
              <a:rPr lang="en-US" dirty="0" err="1"/>
              <a:t>dijalankan</a:t>
            </a:r>
            <a:r>
              <a:rPr lang="en-US" dirty="0"/>
              <a:t> bank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para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liabilitas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 yang ‘</a:t>
            </a:r>
            <a:r>
              <a:rPr lang="en-US" dirty="0" err="1"/>
              <a:t>sehat</a:t>
            </a:r>
            <a:r>
              <a:rPr lang="en-US" dirty="0"/>
              <a:t>’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keberhasilan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9%.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 </a:t>
            </a:r>
            <a:r>
              <a:rPr lang="en-US" dirty="0" err="1"/>
              <a:t>ritel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merancang</a:t>
            </a:r>
            <a:r>
              <a:rPr lang="en-US" dirty="0"/>
              <a:t> </a:t>
            </a:r>
            <a:r>
              <a:rPr lang="en-US" dirty="0" err="1"/>
              <a:t>kampanye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target </a:t>
            </a:r>
            <a:r>
              <a:rPr lang="en-US" dirty="0" err="1"/>
              <a:t>pemasaran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rasio</a:t>
            </a:r>
            <a:r>
              <a:rPr lang="en-US" dirty="0"/>
              <a:t> </a:t>
            </a:r>
            <a:r>
              <a:rPr lang="en-US" dirty="0" err="1"/>
              <a:t>keberhasilan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anggaran</a:t>
            </a:r>
            <a:r>
              <a:rPr lang="en-US" dirty="0"/>
              <a:t> yang minimal.</a:t>
            </a:r>
          </a:p>
        </p:txBody>
      </p:sp>
    </p:spTree>
    <p:extLst>
      <p:ext uri="{BB962C8B-B14F-4D97-AF65-F5344CB8AC3E}">
        <p14:creationId xmlns:p14="http://schemas.microsoft.com/office/powerpoint/2010/main" val="73915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E78F-0920-40D1-8A5F-6948E673D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2559" y="2961280"/>
            <a:ext cx="3346881" cy="935439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64155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990" y="658088"/>
            <a:ext cx="2020410" cy="64692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DataSet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71D761-BCF3-42A5-A625-A6B956B233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77"/>
          <a:stretch/>
        </p:blipFill>
        <p:spPr>
          <a:xfrm>
            <a:off x="798990" y="1410820"/>
            <a:ext cx="4129596" cy="42195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8CFC499-6725-40FB-9D2F-B108F10B560B}"/>
              </a:ext>
            </a:extLst>
          </p:cNvPr>
          <p:cNvSpPr txBox="1"/>
          <p:nvPr/>
        </p:nvSpPr>
        <p:spPr>
          <a:xfrm>
            <a:off x="4928586" y="1410820"/>
            <a:ext cx="696897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14 Feature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ID</a:t>
            </a:r>
            <a:r>
              <a:rPr lang="en-US" sz="1400" dirty="0"/>
              <a:t>: Customer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Age</a:t>
            </a:r>
            <a:r>
              <a:rPr lang="en-US" sz="1400" dirty="0"/>
              <a:t>: Customer's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Experience</a:t>
            </a:r>
            <a:r>
              <a:rPr lang="en-US" sz="1400" dirty="0"/>
              <a:t>: No. of years of professional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Income</a:t>
            </a:r>
            <a:r>
              <a:rPr lang="en-US" sz="1400" dirty="0"/>
              <a:t>: Annual income of the customer ($ 000)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ZIP Code</a:t>
            </a:r>
            <a:r>
              <a:rPr lang="en-US" sz="1400" dirty="0"/>
              <a:t>: Home Address Zip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Family</a:t>
            </a:r>
            <a:r>
              <a:rPr lang="en-US" sz="1400" dirty="0"/>
              <a:t>: Family size of the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CCAvg</a:t>
            </a:r>
            <a:r>
              <a:rPr lang="en-US" sz="1400" dirty="0"/>
              <a:t>: Avg. Spending on Credit Card per Month ($ 000)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Education</a:t>
            </a:r>
            <a:r>
              <a:rPr lang="en-US" sz="1400" dirty="0"/>
              <a:t>: Education Level.</a:t>
            </a:r>
          </a:p>
          <a:p>
            <a:r>
              <a:rPr lang="en-US" sz="1400" dirty="0"/>
              <a:t>       1: Undergrad; 2: Graduate; 3: Advanced / Professional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Mortgage</a:t>
            </a:r>
            <a:r>
              <a:rPr lang="en-US" sz="1400" dirty="0"/>
              <a:t>: Value of house mortgage if any. ($000)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Personal Loan</a:t>
            </a:r>
            <a:r>
              <a:rPr lang="en-US" sz="1400" dirty="0"/>
              <a:t>: Did this customer accept the personal loan offered in the last campaign?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Securities Account</a:t>
            </a:r>
            <a:r>
              <a:rPr lang="en-US" sz="1400" dirty="0"/>
              <a:t> : Does the customer have a securities account with the bank?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CD Account</a:t>
            </a:r>
            <a:r>
              <a:rPr lang="en-US" sz="1400" dirty="0"/>
              <a:t>: Does the customer have a certificate of deposit (CD) account with the bank?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Online</a:t>
            </a:r>
            <a:r>
              <a:rPr lang="en-US" sz="1400" dirty="0"/>
              <a:t>: Does the customer use internet banking facilities?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Credit card</a:t>
            </a:r>
            <a:r>
              <a:rPr lang="en-US" sz="1400" dirty="0"/>
              <a:t>: Does the customer use a credit card issued by this Bank?</a:t>
            </a:r>
          </a:p>
        </p:txBody>
      </p:sp>
    </p:spTree>
    <p:extLst>
      <p:ext uri="{BB962C8B-B14F-4D97-AF65-F5344CB8AC3E}">
        <p14:creationId xmlns:p14="http://schemas.microsoft.com/office/powerpoint/2010/main" val="236422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6886CC-336B-4A18-A2EA-DB3464B228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68"/>
          <a:stretch/>
        </p:blipFill>
        <p:spPr>
          <a:xfrm>
            <a:off x="1052928" y="1490524"/>
            <a:ext cx="3661854" cy="386715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4CFD382-FDF3-426C-8AA5-93E22A718589}"/>
              </a:ext>
            </a:extLst>
          </p:cNvPr>
          <p:cNvSpPr txBox="1">
            <a:spLocks/>
          </p:cNvSpPr>
          <p:nvPr/>
        </p:nvSpPr>
        <p:spPr>
          <a:xfrm>
            <a:off x="1052928" y="631455"/>
            <a:ext cx="2020410" cy="64692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DataSet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5D709-7F57-4C0E-AC82-52998A9905CF}"/>
              </a:ext>
            </a:extLst>
          </p:cNvPr>
          <p:cNvSpPr txBox="1"/>
          <p:nvPr/>
        </p:nvSpPr>
        <p:spPr>
          <a:xfrm>
            <a:off x="6096000" y="1490524"/>
            <a:ext cx="50430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File Bank.xls </a:t>
            </a:r>
            <a:r>
              <a:rPr lang="en-US" dirty="0" err="1"/>
              <a:t>berisi</a:t>
            </a:r>
            <a:r>
              <a:rPr lang="en-US" dirty="0"/>
              <a:t> data pada 5000 </a:t>
            </a:r>
            <a:r>
              <a:rPr lang="en-US" dirty="0" err="1"/>
              <a:t>pelanggan</a:t>
            </a:r>
            <a:r>
              <a:rPr lang="en-US" dirty="0"/>
              <a:t>. Data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demografis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(</a:t>
            </a:r>
            <a:r>
              <a:rPr lang="en-US" dirty="0" err="1"/>
              <a:t>usia</a:t>
            </a:r>
            <a:r>
              <a:rPr lang="en-US" dirty="0"/>
              <a:t>, </a:t>
            </a:r>
            <a:r>
              <a:rPr lang="en-US" dirty="0" err="1"/>
              <a:t>pendapatan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.),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bank (</a:t>
            </a:r>
            <a:r>
              <a:rPr lang="en-US" dirty="0" err="1"/>
              <a:t>hipotek</a:t>
            </a:r>
            <a:r>
              <a:rPr lang="en-US" dirty="0"/>
              <a:t>, </a:t>
            </a:r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sekuritas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.), Dan </a:t>
            </a:r>
            <a:r>
              <a:rPr lang="en-US" dirty="0" err="1"/>
              <a:t>respons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kampanye</a:t>
            </a:r>
            <a:r>
              <a:rPr lang="en-US" dirty="0"/>
              <a:t> </a:t>
            </a:r>
            <a:r>
              <a:rPr lang="en-US" i="1" dirty="0"/>
              <a:t>personal loan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(</a:t>
            </a:r>
            <a:r>
              <a:rPr lang="en-US" dirty="0" err="1"/>
              <a:t>NaN</a:t>
            </a:r>
            <a:r>
              <a:rPr lang="en-US" dirty="0"/>
              <a:t>) </a:t>
            </a:r>
            <a:r>
              <a:rPr lang="en-US" dirty="0" err="1"/>
              <a:t>dalam</a:t>
            </a:r>
            <a:r>
              <a:rPr lang="en-US" dirty="0"/>
              <a:t> dataset. Dataset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campuran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 dan </a:t>
            </a:r>
            <a:r>
              <a:rPr lang="en-US" dirty="0" err="1"/>
              <a:t>kategorikal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data </a:t>
            </a:r>
            <a:r>
              <a:rPr lang="en-US" dirty="0" err="1"/>
              <a:t>kategorikal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direpresentasikan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DDD6DC-1365-4B93-9F78-1BC3989A8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532" y="4405174"/>
            <a:ext cx="2952750" cy="952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0EBD10-F2B7-47D4-9AF0-7826F655F86A}"/>
              </a:ext>
            </a:extLst>
          </p:cNvPr>
          <p:cNvSpPr txBox="1"/>
          <p:nvPr/>
        </p:nvSpPr>
        <p:spPr>
          <a:xfrm>
            <a:off x="6134747" y="5450889"/>
            <a:ext cx="4965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Di </a:t>
            </a:r>
            <a:r>
              <a:rPr lang="en-US" dirty="0" err="1"/>
              <a:t>antara</a:t>
            </a:r>
            <a:r>
              <a:rPr lang="en-US" dirty="0"/>
              <a:t> 5.000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hanya</a:t>
            </a:r>
            <a:r>
              <a:rPr lang="en-US" dirty="0"/>
              <a:t> 480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i="1" dirty="0"/>
              <a:t>personal loan </a:t>
            </a:r>
            <a:r>
              <a:rPr lang="en-US" dirty="0"/>
              <a:t>yang </a:t>
            </a:r>
            <a:r>
              <a:rPr lang="en-US" dirty="0" err="1"/>
              <a:t>ditawarkan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kampanye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2930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00852" y="2921168"/>
            <a:ext cx="29902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6000" dirty="0"/>
              <a:t>ANAL</a:t>
            </a:r>
            <a:r>
              <a:rPr lang="en-US" sz="6000" dirty="0"/>
              <a:t>I</a:t>
            </a:r>
            <a:r>
              <a:rPr lang="id-ID" sz="6000" dirty="0"/>
              <a:t>SIS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94695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12C28F-460C-4862-A40C-30928B9B6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351" y="644370"/>
            <a:ext cx="8887298" cy="45829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10F88C-5286-4C8C-A776-83517F4912B1}"/>
              </a:ext>
            </a:extLst>
          </p:cNvPr>
          <p:cNvSpPr txBox="1"/>
          <p:nvPr/>
        </p:nvSpPr>
        <p:spPr>
          <a:xfrm>
            <a:off x="0" y="5397623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/>
              <a:t>Beberapa</a:t>
            </a:r>
            <a:r>
              <a:rPr lang="en-US" sz="1400" dirty="0"/>
              <a:t> </a:t>
            </a:r>
            <a:r>
              <a:rPr lang="en-US" sz="1400" dirty="0" err="1"/>
              <a:t>hasil</a:t>
            </a:r>
            <a:r>
              <a:rPr lang="en-US" sz="1400" dirty="0"/>
              <a:t> </a:t>
            </a:r>
            <a:r>
              <a:rPr lang="en-US" sz="1400" dirty="0" err="1"/>
              <a:t>observasi</a:t>
            </a:r>
            <a:r>
              <a:rPr lang="en-US" sz="1400" dirty="0"/>
              <a:t>:</a:t>
            </a:r>
          </a:p>
          <a:p>
            <a:pPr algn="just"/>
            <a:r>
              <a:rPr lang="en-US" sz="1400" dirty="0"/>
              <a:t>- </a:t>
            </a:r>
            <a:r>
              <a:rPr lang="en-US" sz="1400" b="1" dirty="0" err="1"/>
              <a:t>Usia</a:t>
            </a:r>
            <a:r>
              <a:rPr lang="en-US" sz="1400" b="1" dirty="0"/>
              <a:t> rata-rata </a:t>
            </a:r>
            <a:r>
              <a:rPr lang="en-US" sz="1400" b="1" dirty="0" err="1"/>
              <a:t>pelanggan</a:t>
            </a:r>
            <a:r>
              <a:rPr lang="en-US" sz="1400" b="1" dirty="0"/>
              <a:t> </a:t>
            </a:r>
            <a:r>
              <a:rPr lang="en-US" sz="1400" dirty="0"/>
              <a:t>yang </a:t>
            </a:r>
            <a:r>
              <a:rPr lang="en-US" sz="1400" dirty="0" err="1"/>
              <a:t>berpartisipasi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kampanye</a:t>
            </a:r>
            <a:r>
              <a:rPr lang="en-US" sz="1400" dirty="0"/>
              <a:t> </a:t>
            </a:r>
            <a:r>
              <a:rPr lang="en-US" sz="1400" i="1" dirty="0"/>
              <a:t>personal loan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b="1" dirty="0"/>
              <a:t>45 </a:t>
            </a:r>
            <a:r>
              <a:rPr lang="en-US" sz="1400" b="1" dirty="0" err="1"/>
              <a:t>tahun</a:t>
            </a:r>
            <a:r>
              <a:rPr lang="en-US" sz="1400" dirty="0"/>
              <a:t>.</a:t>
            </a:r>
          </a:p>
          <a:p>
            <a:pPr algn="just"/>
            <a:r>
              <a:rPr lang="en-US" sz="1400" dirty="0"/>
              <a:t>- </a:t>
            </a:r>
            <a:r>
              <a:rPr lang="en-US" sz="1400" b="1" dirty="0" err="1"/>
              <a:t>Pengalaman</a:t>
            </a:r>
            <a:r>
              <a:rPr lang="en-US" sz="1400" b="1" dirty="0"/>
              <a:t> </a:t>
            </a:r>
            <a:r>
              <a:rPr lang="en-US" sz="1400" b="1" dirty="0" err="1"/>
              <a:t>kerja</a:t>
            </a:r>
            <a:r>
              <a:rPr lang="en-US" sz="1400" b="1" dirty="0"/>
              <a:t> rata-rata </a:t>
            </a:r>
            <a:r>
              <a:rPr lang="en-US" sz="1400" b="1" dirty="0" err="1"/>
              <a:t>pelanggan</a:t>
            </a:r>
            <a:r>
              <a:rPr lang="en-US" sz="1400" b="1" dirty="0"/>
              <a:t> </a:t>
            </a:r>
            <a:r>
              <a:rPr lang="en-US" sz="1400" dirty="0"/>
              <a:t>kami yang </a:t>
            </a:r>
            <a:r>
              <a:rPr lang="en-US" sz="1400" dirty="0" err="1"/>
              <a:t>berpartisipasi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kampanye</a:t>
            </a:r>
            <a:r>
              <a:rPr lang="en-US" sz="1400" dirty="0"/>
              <a:t> </a:t>
            </a:r>
            <a:r>
              <a:rPr lang="en-US" sz="1400" i="1" dirty="0"/>
              <a:t>personal loan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b="1" dirty="0"/>
              <a:t>20 </a:t>
            </a:r>
            <a:r>
              <a:rPr lang="en-US" sz="1400" b="1" dirty="0" err="1"/>
              <a:t>tahun</a:t>
            </a:r>
            <a:r>
              <a:rPr lang="en-US" sz="1400" b="1" dirty="0"/>
              <a:t>.</a:t>
            </a:r>
          </a:p>
          <a:p>
            <a:pPr algn="just"/>
            <a:r>
              <a:rPr lang="en-US" sz="1400" dirty="0"/>
              <a:t>- Ada </a:t>
            </a:r>
            <a:r>
              <a:rPr lang="en-US" sz="1400" dirty="0" err="1"/>
              <a:t>nilai</a:t>
            </a:r>
            <a:r>
              <a:rPr lang="en-US" sz="1400" dirty="0"/>
              <a:t> -3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fitur</a:t>
            </a:r>
            <a:r>
              <a:rPr lang="en-US" sz="1400" dirty="0"/>
              <a:t> </a:t>
            </a:r>
            <a:r>
              <a:rPr lang="en-US" sz="1400" dirty="0" err="1"/>
              <a:t>pengalaman</a:t>
            </a:r>
            <a:r>
              <a:rPr lang="en-US" sz="1400" dirty="0"/>
              <a:t>, yang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masuk</a:t>
            </a:r>
            <a:r>
              <a:rPr lang="en-US" sz="1400" dirty="0"/>
              <a:t> </a:t>
            </a:r>
            <a:r>
              <a:rPr lang="en-US" sz="1400" dirty="0" err="1"/>
              <a:t>akal</a:t>
            </a:r>
            <a:r>
              <a:rPr lang="en-US" sz="1400" dirty="0"/>
              <a:t> </a:t>
            </a:r>
            <a:r>
              <a:rPr lang="en-US" sz="1400" dirty="0" err="1"/>
              <a:t>karena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terendah</a:t>
            </a:r>
            <a:r>
              <a:rPr lang="en-US" sz="1400" dirty="0"/>
              <a:t> </a:t>
            </a:r>
            <a:r>
              <a:rPr lang="en-US" sz="1400" dirty="0" err="1"/>
              <a:t>seharusnya</a:t>
            </a:r>
            <a:r>
              <a:rPr lang="en-US" sz="1400" dirty="0"/>
              <a:t> 0,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pelanggan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pengalaman</a:t>
            </a:r>
            <a:r>
              <a:rPr lang="en-US" sz="1400" dirty="0"/>
              <a:t> </a:t>
            </a:r>
            <a:r>
              <a:rPr lang="en-US" sz="1400" dirty="0" err="1"/>
              <a:t>kerja</a:t>
            </a:r>
            <a:r>
              <a:rPr lang="en-US" sz="1400" dirty="0"/>
              <a:t>.</a:t>
            </a:r>
          </a:p>
          <a:p>
            <a:pPr algn="just"/>
            <a:r>
              <a:rPr lang="en-US" sz="1400" dirty="0"/>
              <a:t>- </a:t>
            </a:r>
            <a:r>
              <a:rPr lang="en-US" sz="1400" b="1" dirty="0" err="1"/>
              <a:t>Penggunaan</a:t>
            </a:r>
            <a:r>
              <a:rPr lang="en-US" sz="1400" b="1" dirty="0"/>
              <a:t> rata-rata </a:t>
            </a:r>
            <a:r>
              <a:rPr lang="en-US" sz="1400" b="1" dirty="0" err="1"/>
              <a:t>pelanggan</a:t>
            </a:r>
            <a:r>
              <a:rPr lang="en-US" sz="1400" b="1" dirty="0"/>
              <a:t> (yang </a:t>
            </a:r>
            <a:r>
              <a:rPr lang="en-US" sz="1400" b="1" dirty="0" err="1"/>
              <a:t>memiliki</a:t>
            </a:r>
            <a:r>
              <a:rPr lang="en-US" sz="1400" b="1" dirty="0"/>
              <a:t> CC)</a:t>
            </a:r>
            <a:r>
              <a:rPr lang="en-US" sz="1400" dirty="0"/>
              <a:t> yang </a:t>
            </a:r>
            <a:r>
              <a:rPr lang="en-US" sz="1400" dirty="0" err="1"/>
              <a:t>berpartisipasi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kampanye</a:t>
            </a:r>
            <a:r>
              <a:rPr lang="en-US" sz="1400" dirty="0"/>
              <a:t> </a:t>
            </a:r>
            <a:r>
              <a:rPr lang="en-US" sz="1400" i="1" dirty="0"/>
              <a:t>personal loan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b="1" dirty="0"/>
              <a:t>1900 </a:t>
            </a:r>
            <a:r>
              <a:rPr lang="en-US" sz="1400" b="1" dirty="0" err="1"/>
              <a:t>Dolar</a:t>
            </a:r>
            <a:r>
              <a:rPr lang="en-US" sz="1400" b="1" dirty="0"/>
              <a:t> AS / </a:t>
            </a:r>
            <a:r>
              <a:rPr lang="en-US" sz="1400" b="1" dirty="0" err="1"/>
              <a:t>bulan</a:t>
            </a:r>
            <a:r>
              <a:rPr lang="en-US" sz="1400" b="1" dirty="0"/>
              <a:t>.</a:t>
            </a:r>
          </a:p>
          <a:p>
            <a:pPr algn="just"/>
            <a:r>
              <a:rPr lang="en-US" sz="1400" dirty="0"/>
              <a:t>- </a:t>
            </a:r>
            <a:r>
              <a:rPr lang="en-US" sz="1400" b="1" dirty="0" err="1"/>
              <a:t>Pendapatan</a:t>
            </a:r>
            <a:r>
              <a:rPr lang="en-US" sz="1400" b="1" dirty="0"/>
              <a:t> rata-rata </a:t>
            </a:r>
            <a:r>
              <a:rPr lang="en-US" sz="1400" b="1" dirty="0" err="1"/>
              <a:t>pelanggan</a:t>
            </a:r>
            <a:r>
              <a:rPr lang="en-US" sz="1400" b="1" dirty="0"/>
              <a:t> </a:t>
            </a:r>
            <a:r>
              <a:rPr lang="en-US" sz="1400" dirty="0"/>
              <a:t>yang </a:t>
            </a:r>
            <a:r>
              <a:rPr lang="en-US" sz="1400" dirty="0" err="1"/>
              <a:t>berpartisipasi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kampanye</a:t>
            </a:r>
            <a:r>
              <a:rPr lang="en-US" sz="1400" dirty="0"/>
              <a:t> </a:t>
            </a:r>
            <a:r>
              <a:rPr lang="en-US" sz="1400" i="1" dirty="0"/>
              <a:t>personal loan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b="1" dirty="0"/>
              <a:t>73.000 </a:t>
            </a:r>
            <a:r>
              <a:rPr lang="en-US" sz="1400" b="1" dirty="0" err="1"/>
              <a:t>Dolar</a:t>
            </a:r>
            <a:r>
              <a:rPr lang="en-US" sz="1400" b="1" dirty="0"/>
              <a:t> AS / </a:t>
            </a:r>
            <a:r>
              <a:rPr lang="en-US" sz="1400" b="1" dirty="0" err="1"/>
              <a:t>tahun</a:t>
            </a:r>
            <a:r>
              <a:rPr lang="en-US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2970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7553"/>
            <a:ext cx="8296922" cy="1014406"/>
          </a:xfrm>
        </p:spPr>
        <p:txBody>
          <a:bodyPr>
            <a:normAutofit fontScale="90000"/>
          </a:bodyPr>
          <a:lstStyle/>
          <a:p>
            <a:r>
              <a:rPr lang="en-US" dirty="0"/>
              <a:t>Accept &amp; Reject Personal Loan based On Categorical Features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2045EA6-4505-49C8-A120-5BF81400E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5928"/>
            <a:ext cx="5997566" cy="4351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202DAF-95A4-45E1-9939-9320E6052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969" y="3276878"/>
            <a:ext cx="4604831" cy="266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88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3820</TotalTime>
  <Words>727</Words>
  <Application>Microsoft Office PowerPoint</Application>
  <PresentationFormat>Widescreen</PresentationFormat>
  <Paragraphs>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PERSONAL LOAN  PREDICT &amp; ANALYSIS</vt:lpstr>
      <vt:lpstr>Definisi Personal Loan</vt:lpstr>
      <vt:lpstr>Konteks</vt:lpstr>
      <vt:lpstr>CONTENT</vt:lpstr>
      <vt:lpstr>DataSet</vt:lpstr>
      <vt:lpstr>PowerPoint Presentation</vt:lpstr>
      <vt:lpstr>PowerPoint Presentation</vt:lpstr>
      <vt:lpstr>PowerPoint Presentation</vt:lpstr>
      <vt:lpstr>Accept &amp; Reject Personal Loan based On Categorical Features</vt:lpstr>
      <vt:lpstr>Accept &amp; Reject Personal Loan based On Categorical Features</vt:lpstr>
      <vt:lpstr>Accept &amp; Reject Personal Loan based On Numerical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Hasil Prediksi dan nilai aktual dengan model RandomForest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M</dc:creator>
  <cp:lastModifiedBy>cati nugraha</cp:lastModifiedBy>
  <cp:revision>81</cp:revision>
  <dcterms:created xsi:type="dcterms:W3CDTF">2020-03-02T08:54:51Z</dcterms:created>
  <dcterms:modified xsi:type="dcterms:W3CDTF">2020-04-06T15:48:04Z</dcterms:modified>
</cp:coreProperties>
</file>