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10"/>
  </p:normalViewPr>
  <p:slideViewPr>
    <p:cSldViewPr snapToGrid="0" snapToObjects="1">
      <p:cViewPr varScale="1">
        <p:scale>
          <a:sx n="113" d="100"/>
          <a:sy n="113" d="100"/>
        </p:scale>
        <p:origin x="6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46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itch.com?utm_medium=product-presentation&amp;utm_source=powerpoint-export&amp;utm_campaign=bottom_bar_cta&amp;utm_content=0db5d353-4d84-4833-a342-db2c12d28b0b&amp;utm_term=PDF-PPTX-lastslide&amp;ad_group=last_slid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0db5d353-4d84-4833-a342-db2c12d28b0b&amp;utm_term=PDF-PPTX-lastslide&amp;ad_group=last_slid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db5d353-4d84-4833-a342-db2c12d28b0b&amp;utm_term=PDF-PPTX-lastslide&amp;ad_group=last_slid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itch.com?utm_medium=product-presentation&amp;utm_source=powerpoint-export&amp;utm_campaign=bottom_bar_cta&amp;utm_content=0db5d353-4d84-4833-a342-db2c12d28b0b&amp;utm_term=PDF-PPTX-lastslide&amp;ad_group=last_slide"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0db5d353-4d84-4833-a342-db2c12d28b0b&amp;utm_term=PDF-PPTX-lastslide&amp;ad_group=last_sli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0db5d353-4d84-4833-a342-db2c12d28b0b&amp;utm_term=PDF-PPTX-lastslide&amp;ad_group=last_sli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db5d353-4d84-4833-a342-db2c12d28b0b&amp;utm_term=PDF-PPTX-lastslide&amp;ad_group=last_slid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hyperlink" Target="https://pitch.com?utm_medium=product-presentation&amp;utm_source=powerpoint-export&amp;utm_campaign=bottom_bar_cta&amp;utm_content=0db5d353-4d84-4833-a342-db2c12d28b0b&amp;utm_term=PDF-PPTX-lastslide&amp;ad_group=last_slide" TargetMode="External"/><Relationship Id="rId3" Type="http://schemas.openxmlformats.org/officeDocument/2006/relationships/hyperlink" Target="https://doi.org/10.3390/app8020155" TargetMode="External"/><Relationship Id="rId7" Type="http://schemas.openxmlformats.org/officeDocument/2006/relationships/hyperlink" Target="https://doi.org/10.1007/s10916-017-0719-210"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doi.org/10.3390/electronics10182297" TargetMode="External"/><Relationship Id="rId5" Type="http://schemas.openxmlformats.org/officeDocument/2006/relationships/hyperlink" Target="https://doi.org/10.13140/RG.2.2.12055.85929/1" TargetMode="External"/><Relationship Id="rId10" Type="http://schemas.openxmlformats.org/officeDocument/2006/relationships/image" Target="../media/image4.svg"/><Relationship Id="rId4" Type="http://schemas.openxmlformats.org/officeDocument/2006/relationships/hyperlink" Target="https://doi.org/10.1371/journal.pone.0162581"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AFAFC"/>
        </a:solidFill>
        <a:effectLst/>
      </p:bgPr>
    </p:bg>
    <p:spTree>
      <p:nvGrpSpPr>
        <p:cNvPr id="1" name=""/>
        <p:cNvGrpSpPr/>
        <p:nvPr/>
      </p:nvGrpSpPr>
      <p:grpSpPr>
        <a:xfrm>
          <a:off x="0" y="0"/>
          <a:ext cx="0" cy="0"/>
          <a:chOff x="0" y="0"/>
          <a:chExt cx="0" cy="0"/>
        </a:xfrm>
      </p:grpSpPr>
      <p:sp>
        <p:nvSpPr>
          <p:cNvPr id="3" name="Text 0"/>
          <p:cNvSpPr/>
          <p:nvPr/>
        </p:nvSpPr>
        <p:spPr>
          <a:xfrm>
            <a:off x="953969" y="960481"/>
            <a:ext cx="4572000" cy="914400"/>
          </a:xfrm>
          <a:prstGeom prst="rect">
            <a:avLst/>
          </a:prstGeom>
          <a:noFill/>
          <a:ln/>
        </p:spPr>
        <p:txBody>
          <a:bodyPr wrap="square" lIns="0" tIns="0" rIns="0" bIns="0" rtlCol="0" anchor="t"/>
          <a:lstStyle/>
          <a:p>
            <a:pPr algn="l">
              <a:lnSpc>
                <a:spcPts val="3600"/>
              </a:lnSpc>
            </a:pPr>
            <a:r>
              <a:rPr lang="en-US" sz="3000" b="1" kern="0" spc="-12" dirty="0">
                <a:solidFill>
                  <a:srgbClr val="FF7D00"/>
                </a:solidFill>
                <a:latin typeface="Inter" pitchFamily="34" charset="0"/>
                <a:ea typeface="Inter" pitchFamily="34" charset="-122"/>
                <a:cs typeface="Inter" pitchFamily="34" charset="-120"/>
              </a:rPr>
              <a:t>Retinal </a:t>
            </a:r>
            <a:r>
              <a:rPr lang="en-US" sz="3000" b="1" kern="0" spc="-12" dirty="0">
                <a:solidFill>
                  <a:srgbClr val="000000"/>
                </a:solidFill>
                <a:latin typeface="Inter" pitchFamily="34" charset="0"/>
                <a:ea typeface="Inter" pitchFamily="34" charset="-122"/>
                <a:cs typeface="Inter" pitchFamily="34" charset="-120"/>
              </a:rPr>
              <a:t>Vessel</a:t>
            </a:r>
            <a:endParaRPr lang="en-US" sz="2063" dirty="0"/>
          </a:p>
          <a:p>
            <a:pPr algn="l">
              <a:lnSpc>
                <a:spcPts val="3600"/>
              </a:lnSpc>
            </a:pPr>
            <a:r>
              <a:rPr lang="en-US" sz="3000" b="1" kern="0" spc="-12" dirty="0">
                <a:solidFill>
                  <a:srgbClr val="000000"/>
                </a:solidFill>
                <a:latin typeface="Inter" pitchFamily="34" charset="0"/>
                <a:ea typeface="Inter" pitchFamily="34" charset="-122"/>
                <a:cs typeface="Inter" pitchFamily="34" charset="-120"/>
              </a:rPr>
              <a:t>Segmentation</a:t>
            </a:r>
            <a:endParaRPr lang="en-US" sz="2063" dirty="0"/>
          </a:p>
        </p:txBody>
      </p:sp>
      <p:sp>
        <p:nvSpPr>
          <p:cNvPr id="4" name="Text 1"/>
          <p:cNvSpPr/>
          <p:nvPr/>
        </p:nvSpPr>
        <p:spPr>
          <a:xfrm>
            <a:off x="953935" y="2901629"/>
            <a:ext cx="1828800" cy="960120"/>
          </a:xfrm>
          <a:prstGeom prst="rect">
            <a:avLst/>
          </a:prstGeom>
          <a:noFill/>
          <a:ln/>
        </p:spPr>
        <p:txBody>
          <a:bodyPr wrap="square" lIns="0" tIns="0" rIns="0" bIns="0" rtlCol="0" anchor="t"/>
          <a:lstStyle/>
          <a:p>
            <a:pPr algn="l">
              <a:lnSpc>
                <a:spcPts val="1260"/>
              </a:lnSpc>
            </a:pPr>
            <a:r>
              <a:rPr lang="en-US" sz="900" b="1" kern="0" spc="24" dirty="0">
                <a:solidFill>
                  <a:srgbClr val="FF7D00">
                    <a:alpha val="40000"/>
                  </a:srgbClr>
                </a:solidFill>
                <a:latin typeface="Inter" pitchFamily="34" charset="0"/>
                <a:ea typeface="Inter" pitchFamily="34" charset="-122"/>
                <a:cs typeface="Inter" pitchFamily="34" charset="-120"/>
              </a:rPr>
              <a:t>GROUP 3</a:t>
            </a:r>
            <a:endParaRPr lang="en-US" sz="750" dirty="0"/>
          </a:p>
          <a:p>
            <a:pPr algn="l">
              <a:lnSpc>
                <a:spcPts val="1260"/>
              </a:lnSpc>
            </a:pPr>
            <a:r>
              <a:rPr lang="en-US" sz="900" b="1" kern="0" spc="24" dirty="0">
                <a:solidFill>
                  <a:srgbClr val="2B2A35">
                    <a:alpha val="40000"/>
                  </a:srgbClr>
                </a:solidFill>
                <a:latin typeface="Inter" pitchFamily="34" charset="0"/>
                <a:ea typeface="Inter" pitchFamily="34" charset="-122"/>
                <a:cs typeface="Inter" pitchFamily="34" charset="-120"/>
              </a:rPr>
              <a:t>ANANYA GOYAL</a:t>
            </a:r>
            <a:endParaRPr lang="en-US" sz="750" dirty="0"/>
          </a:p>
          <a:p>
            <a:pPr algn="l">
              <a:lnSpc>
                <a:spcPts val="1260"/>
              </a:lnSpc>
            </a:pPr>
            <a:r>
              <a:rPr lang="en-US" sz="900" b="1" kern="0" spc="24" dirty="0">
                <a:solidFill>
                  <a:srgbClr val="2B2A35">
                    <a:alpha val="40000"/>
                  </a:srgbClr>
                </a:solidFill>
                <a:latin typeface="Inter" pitchFamily="34" charset="0"/>
                <a:ea typeface="Inter" pitchFamily="34" charset="-122"/>
                <a:cs typeface="Inter" pitchFamily="34" charset="-120"/>
              </a:rPr>
              <a:t>HIMANSHU SHEKHAR</a:t>
            </a:r>
            <a:endParaRPr lang="en-US" sz="750" dirty="0"/>
          </a:p>
          <a:p>
            <a:pPr algn="l">
              <a:lnSpc>
                <a:spcPts val="1260"/>
              </a:lnSpc>
            </a:pPr>
            <a:r>
              <a:rPr lang="en-US" sz="900" b="1" kern="0" spc="24" dirty="0">
                <a:solidFill>
                  <a:srgbClr val="2B2A35">
                    <a:alpha val="40000"/>
                  </a:srgbClr>
                </a:solidFill>
                <a:latin typeface="Inter" pitchFamily="34" charset="0"/>
                <a:ea typeface="Inter" pitchFamily="34" charset="-122"/>
                <a:cs typeface="Inter" pitchFamily="34" charset="-120"/>
              </a:rPr>
              <a:t>PRIYANSHI SHARMA</a:t>
            </a:r>
            <a:endParaRPr lang="en-US" sz="750" dirty="0"/>
          </a:p>
          <a:p>
            <a:pPr algn="l">
              <a:lnSpc>
                <a:spcPts val="1260"/>
              </a:lnSpc>
            </a:pPr>
            <a:r>
              <a:rPr lang="en-US" sz="900" b="1" kern="0" spc="24" dirty="0">
                <a:solidFill>
                  <a:srgbClr val="2B2A35">
                    <a:alpha val="40000"/>
                  </a:srgbClr>
                </a:solidFill>
                <a:latin typeface="Inter" pitchFamily="34" charset="0"/>
                <a:ea typeface="Inter" pitchFamily="34" charset="-122"/>
                <a:cs typeface="Inter" pitchFamily="34" charset="-120"/>
              </a:rPr>
              <a:t>VASU BHATIA</a:t>
            </a:r>
            <a:endParaRPr lang="en-US" sz="750" dirty="0"/>
          </a:p>
          <a:p>
            <a:pPr algn="l">
              <a:lnSpc>
                <a:spcPts val="1260"/>
              </a:lnSpc>
            </a:pPr>
            <a:r>
              <a:rPr lang="en-US" sz="900" b="1" kern="0" spc="24" dirty="0">
                <a:solidFill>
                  <a:srgbClr val="2B2A35">
                    <a:alpha val="40000"/>
                  </a:srgbClr>
                </a:solidFill>
                <a:latin typeface="Inter" pitchFamily="34" charset="0"/>
                <a:ea typeface="Inter" pitchFamily="34" charset="-122"/>
                <a:cs typeface="Inter" pitchFamily="34" charset="-120"/>
              </a:rPr>
              <a:t>UTSAV GARG</a:t>
            </a:r>
            <a:endParaRPr lang="en-US" sz="750" dirty="0"/>
          </a:p>
        </p:txBody>
      </p:sp>
      <p:pic>
        <p:nvPicPr>
          <p:cNvPr id="5" name="Image 0" descr="https://pitch-assets-ccb95893-de3f-4266-973c-20049231b248.s3.eu-west-1.amazonaws.com/9301afdb-985b-4fa1-a8c0-31c2dbbc819f?pitch-bytes=904033&amp;pitch-content-type=image%2Fpng"/>
          <p:cNvPicPr>
            <a:picLocks noChangeAspect="1"/>
          </p:cNvPicPr>
          <p:nvPr/>
        </p:nvPicPr>
        <p:blipFill>
          <a:blip r:embed="rId3"/>
          <a:srcRect/>
          <a:stretch/>
        </p:blipFill>
        <p:spPr>
          <a:xfrm>
            <a:off x="4572261" y="2255536"/>
            <a:ext cx="1683620" cy="1610860"/>
          </a:xfrm>
          <a:prstGeom prst="rect">
            <a:avLst/>
          </a:prstGeom>
        </p:spPr>
      </p:pic>
      <p:pic>
        <p:nvPicPr>
          <p:cNvPr id="6" name="Image 1" descr="https://pitch-assets-ccb95893-de3f-4266-973c-20049231b248.s3.eu-west-1.amazonaws.com/5e580cdd-a5c1-4559-8b55-81ee4d701b7a?pitch-bytes=28623&amp;pitch-content-type=image%2Fpng"/>
          <p:cNvPicPr>
            <a:picLocks noChangeAspect="1"/>
          </p:cNvPicPr>
          <p:nvPr/>
        </p:nvPicPr>
        <p:blipFill>
          <a:blip r:embed="rId4"/>
          <a:srcRect/>
          <a:stretch/>
        </p:blipFill>
        <p:spPr>
          <a:xfrm>
            <a:off x="6489465" y="2253384"/>
            <a:ext cx="1680382" cy="1610860"/>
          </a:xfrm>
          <a:prstGeom prst="rect">
            <a:avLst/>
          </a:prstGeom>
        </p:spPr>
      </p:pic>
      <p:sp>
        <p:nvSpPr>
          <p:cNvPr id="7" name="Text 2"/>
          <p:cNvSpPr/>
          <p:nvPr/>
        </p:nvSpPr>
        <p:spPr>
          <a:xfrm>
            <a:off x="4669908" y="4040547"/>
            <a:ext cx="1828800" cy="123825"/>
          </a:xfrm>
          <a:prstGeom prst="rect">
            <a:avLst/>
          </a:prstGeom>
          <a:noFill/>
          <a:ln/>
        </p:spPr>
        <p:txBody>
          <a:bodyPr wrap="square" lIns="0" tIns="0" rIns="0" bIns="0" rtlCol="0" anchor="t"/>
          <a:lstStyle/>
          <a:p>
            <a:pPr algn="ctr">
              <a:lnSpc>
                <a:spcPts val="975"/>
              </a:lnSpc>
            </a:pPr>
            <a:r>
              <a:rPr lang="en-US" sz="800" b="0" kern="0" spc="24" dirty="0">
                <a:solidFill>
                  <a:srgbClr val="000000"/>
                </a:solidFill>
                <a:latin typeface="Inter" pitchFamily="34" charset="0"/>
                <a:ea typeface="Inter" pitchFamily="34" charset="-122"/>
                <a:cs typeface="Inter" pitchFamily="34" charset="-120"/>
              </a:rPr>
              <a:t>Retina Of Observer (Left Eye)</a:t>
            </a:r>
            <a:endParaRPr lang="en-US" sz="750" dirty="0"/>
          </a:p>
        </p:txBody>
      </p:sp>
      <p:sp>
        <p:nvSpPr>
          <p:cNvPr id="8" name="Text 3"/>
          <p:cNvSpPr/>
          <p:nvPr/>
        </p:nvSpPr>
        <p:spPr>
          <a:xfrm>
            <a:off x="6591599" y="4039343"/>
            <a:ext cx="1828800" cy="123825"/>
          </a:xfrm>
          <a:prstGeom prst="rect">
            <a:avLst/>
          </a:prstGeom>
          <a:noFill/>
          <a:ln/>
        </p:spPr>
        <p:txBody>
          <a:bodyPr wrap="square" lIns="0" tIns="0" rIns="0" bIns="0" rtlCol="0" anchor="t"/>
          <a:lstStyle/>
          <a:p>
            <a:pPr algn="ctr">
              <a:lnSpc>
                <a:spcPts val="975"/>
              </a:lnSpc>
            </a:pPr>
            <a:r>
              <a:rPr lang="en-US" sz="800" b="0" kern="0" spc="24" dirty="0">
                <a:solidFill>
                  <a:srgbClr val="000000"/>
                </a:solidFill>
                <a:latin typeface="Inter" pitchFamily="34" charset="0"/>
                <a:ea typeface="Inter" pitchFamily="34" charset="-122"/>
                <a:cs typeface="Inter" pitchFamily="34" charset="-120"/>
              </a:rPr>
              <a:t>Ground Truth Image</a:t>
            </a:r>
            <a:endParaRPr lang="en-US" sz="750" dirty="0"/>
          </a:p>
        </p:txBody>
      </p:sp>
      <p:pic>
        <p:nvPicPr>
          <p:cNvPr id="9"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AFAFC"/>
        </a:solidFill>
        <a:effectLst/>
      </p:bgPr>
    </p:bg>
    <p:spTree>
      <p:nvGrpSpPr>
        <p:cNvPr id="1" name=""/>
        <p:cNvGrpSpPr/>
        <p:nvPr/>
      </p:nvGrpSpPr>
      <p:grpSpPr>
        <a:xfrm>
          <a:off x="0" y="0"/>
          <a:ext cx="0" cy="0"/>
          <a:chOff x="0" y="0"/>
          <a:chExt cx="0" cy="0"/>
        </a:xfrm>
      </p:grpSpPr>
      <p:sp>
        <p:nvSpPr>
          <p:cNvPr id="3" name="Text 0"/>
          <p:cNvSpPr/>
          <p:nvPr/>
        </p:nvSpPr>
        <p:spPr>
          <a:xfrm>
            <a:off x="953969" y="960481"/>
            <a:ext cx="4572000" cy="342900"/>
          </a:xfrm>
          <a:prstGeom prst="rect">
            <a:avLst/>
          </a:prstGeom>
          <a:noFill/>
          <a:ln/>
        </p:spPr>
        <p:txBody>
          <a:bodyPr wrap="square" lIns="0" tIns="0" rIns="0" bIns="0" rtlCol="0" anchor="t"/>
          <a:lstStyle/>
          <a:p>
            <a:pPr algn="l">
              <a:lnSpc>
                <a:spcPts val="2700"/>
              </a:lnSpc>
            </a:pPr>
            <a:r>
              <a:rPr lang="en-US" sz="2300" b="1" kern="0" spc="-12" dirty="0">
                <a:solidFill>
                  <a:srgbClr val="FF7D00"/>
                </a:solidFill>
                <a:latin typeface="Inter" pitchFamily="34" charset="0"/>
                <a:ea typeface="Inter" pitchFamily="34" charset="-122"/>
                <a:cs typeface="Inter" pitchFamily="34" charset="-120"/>
              </a:rPr>
              <a:t>Problem Statement</a:t>
            </a:r>
            <a:endParaRPr lang="en-US" sz="2250" dirty="0"/>
          </a:p>
        </p:txBody>
      </p:sp>
      <p:sp>
        <p:nvSpPr>
          <p:cNvPr id="4" name="Text 1"/>
          <p:cNvSpPr/>
          <p:nvPr/>
        </p:nvSpPr>
        <p:spPr>
          <a:xfrm>
            <a:off x="954498" y="1696480"/>
            <a:ext cx="4572000" cy="2179099"/>
          </a:xfrm>
          <a:prstGeom prst="rect">
            <a:avLst/>
          </a:prstGeom>
          <a:noFill/>
          <a:ln/>
        </p:spPr>
        <p:txBody>
          <a:bodyPr wrap="square" lIns="0" tIns="0" rIns="0" bIns="0" rtlCol="0" anchor="t"/>
          <a:lstStyle/>
          <a:p>
            <a:pPr algn="l">
              <a:lnSpc>
                <a:spcPts val="1320"/>
              </a:lnSpc>
            </a:pPr>
            <a:r>
              <a:rPr lang="en-US" sz="1200" b="1" kern="0" spc="-12" dirty="0">
                <a:solidFill>
                  <a:srgbClr val="000000"/>
                </a:solidFill>
                <a:latin typeface="Inter" pitchFamily="34" charset="0"/>
                <a:ea typeface="Inter" pitchFamily="34" charset="-122"/>
                <a:cs typeface="Inter" pitchFamily="34" charset="-120"/>
              </a:rPr>
              <a:t>Retinal vessel image segmentation is a pivotal challenge in medical image analysis, integral to early disease diagnosis, disease progression monitoring, and personalized treatment planning for conditions like diabetic retinopathy and glaucoma. The goal is to leverage classical machine learning methods to precisely identify and isolate blood vessels in retinal images. The complexity arises from the lower contrast in vascular structures and the need to address challenges such as noise and uneven illumination. The project aims to enhance the accuracy and efficiency of retinal vessel segmentation, contributing to improved medical diagnostics and personalized care.​</a:t>
            </a:r>
            <a:endParaRPr lang="en-US" sz="1200" dirty="0"/>
          </a:p>
        </p:txBody>
      </p:sp>
      <p:pic>
        <p:nvPicPr>
          <p:cNvPr id="5" name="Image 0" descr="https://pitch-assets-ccb95893-de3f-4266-973c-20049231b248.s3.eu-west-1.amazonaws.com/af9b855b-5efe-4137-bcc3-bc9baf70ae4f?pitch-bytes=6062&amp;pitch-content-type=image%2Fpng"/>
          <p:cNvPicPr>
            <a:picLocks noChangeAspect="1"/>
          </p:cNvPicPr>
          <p:nvPr/>
        </p:nvPicPr>
        <p:blipFill>
          <a:blip r:embed="rId3"/>
          <a:srcRect/>
          <a:stretch/>
        </p:blipFill>
        <p:spPr>
          <a:xfrm>
            <a:off x="5855441" y="1858878"/>
            <a:ext cx="2186237" cy="1671347"/>
          </a:xfrm>
          <a:prstGeom prst="rect">
            <a:avLst/>
          </a:prstGeom>
        </p:spPr>
      </p:pic>
      <p:sp>
        <p:nvSpPr>
          <p:cNvPr id="6" name="Text 2"/>
          <p:cNvSpPr/>
          <p:nvPr/>
        </p:nvSpPr>
        <p:spPr>
          <a:xfrm>
            <a:off x="6209857" y="3651135"/>
            <a:ext cx="1828800" cy="123825"/>
          </a:xfrm>
          <a:prstGeom prst="rect">
            <a:avLst/>
          </a:prstGeom>
          <a:noFill/>
          <a:ln/>
        </p:spPr>
        <p:txBody>
          <a:bodyPr wrap="square" lIns="0" tIns="0" rIns="0" bIns="0" rtlCol="0" anchor="t"/>
          <a:lstStyle/>
          <a:p>
            <a:pPr algn="ctr">
              <a:lnSpc>
                <a:spcPts val="975"/>
              </a:lnSpc>
            </a:pPr>
            <a:r>
              <a:rPr lang="en-US" sz="800" b="1" kern="0" spc="24" dirty="0">
                <a:solidFill>
                  <a:srgbClr val="000000"/>
                </a:solidFill>
                <a:latin typeface="Inter" pitchFamily="34" charset="0"/>
                <a:ea typeface="Inter" pitchFamily="34" charset="-122"/>
                <a:cs typeface="Inter" pitchFamily="34" charset="-120"/>
              </a:rPr>
              <a:t>Generated CLAHE Histogram</a:t>
            </a:r>
            <a:endParaRPr lang="en-US" sz="750" dirty="0"/>
          </a:p>
        </p:txBody>
      </p:sp>
      <p:pic>
        <p:nvPicPr>
          <p:cNvPr id="7"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AFAFC"/>
        </a:solidFill>
        <a:effectLst/>
      </p:bgPr>
    </p:bg>
    <p:spTree>
      <p:nvGrpSpPr>
        <p:cNvPr id="1" name=""/>
        <p:cNvGrpSpPr/>
        <p:nvPr/>
      </p:nvGrpSpPr>
      <p:grpSpPr>
        <a:xfrm>
          <a:off x="0" y="0"/>
          <a:ext cx="0" cy="0"/>
          <a:chOff x="0" y="0"/>
          <a:chExt cx="0" cy="0"/>
        </a:xfrm>
      </p:grpSpPr>
      <p:sp>
        <p:nvSpPr>
          <p:cNvPr id="3" name="Text 0"/>
          <p:cNvSpPr/>
          <p:nvPr/>
        </p:nvSpPr>
        <p:spPr>
          <a:xfrm>
            <a:off x="953969" y="960481"/>
            <a:ext cx="4572000" cy="342900"/>
          </a:xfrm>
          <a:prstGeom prst="rect">
            <a:avLst/>
          </a:prstGeom>
          <a:noFill/>
          <a:ln/>
        </p:spPr>
        <p:txBody>
          <a:bodyPr wrap="square" lIns="0" tIns="0" rIns="0" bIns="0" rtlCol="0" anchor="t"/>
          <a:lstStyle/>
          <a:p>
            <a:pPr algn="l">
              <a:lnSpc>
                <a:spcPts val="2700"/>
              </a:lnSpc>
            </a:pPr>
            <a:r>
              <a:rPr lang="en-US" sz="2300" b="1" kern="0" spc="-12" dirty="0">
                <a:solidFill>
                  <a:srgbClr val="FF7D00"/>
                </a:solidFill>
                <a:latin typeface="Inter" pitchFamily="34" charset="0"/>
                <a:ea typeface="Inter" pitchFamily="34" charset="-122"/>
                <a:cs typeface="Inter" pitchFamily="34" charset="-120"/>
              </a:rPr>
              <a:t>Dataset &amp; Existing Analysis</a:t>
            </a:r>
            <a:endParaRPr lang="en-US" sz="2250" dirty="0"/>
          </a:p>
        </p:txBody>
      </p:sp>
      <p:sp>
        <p:nvSpPr>
          <p:cNvPr id="4" name="Text 1"/>
          <p:cNvSpPr/>
          <p:nvPr/>
        </p:nvSpPr>
        <p:spPr>
          <a:xfrm>
            <a:off x="954498" y="1714176"/>
            <a:ext cx="7315200" cy="628650"/>
          </a:xfrm>
          <a:prstGeom prst="rect">
            <a:avLst/>
          </a:prstGeom>
          <a:noFill/>
          <a:ln/>
        </p:spPr>
        <p:txBody>
          <a:bodyPr wrap="square" lIns="0" tIns="0" rIns="0" bIns="0" rtlCol="0" anchor="t"/>
          <a:lstStyle/>
          <a:p>
            <a:pPr algn="l">
              <a:lnSpc>
                <a:spcPts val="1238"/>
              </a:lnSpc>
            </a:pPr>
            <a:r>
              <a:rPr lang="en-US" sz="1100" b="0" kern="0" spc="-12" dirty="0">
                <a:solidFill>
                  <a:srgbClr val="000000"/>
                </a:solidFill>
                <a:latin typeface="Inter" pitchFamily="34" charset="0"/>
                <a:ea typeface="Inter" pitchFamily="34" charset="-122"/>
                <a:cs typeface="Inter" pitchFamily="34" charset="-120"/>
              </a:rPr>
              <a:t>The CHASEDB1 dataset comprises 28 retinal images, representing both eyes of 14 participants. Each image is accompanied by two ground truth annotations ("1stHO" and "2ndHO") from different human observers, totaling 84 images. The file naming convention includes participant numbers (01-14), eye identifiers (L/R), and ground truth sources. This dataset is vital for training and evaluating retinal vessel segmentation models.​</a:t>
            </a:r>
            <a:endParaRPr lang="en-US" sz="1125" dirty="0"/>
          </a:p>
        </p:txBody>
      </p:sp>
      <p:sp>
        <p:nvSpPr>
          <p:cNvPr id="5" name="Shape 2"/>
          <p:cNvSpPr/>
          <p:nvPr/>
        </p:nvSpPr>
        <p:spPr>
          <a:xfrm>
            <a:off x="3358824" y="2852031"/>
            <a:ext cx="296117" cy="296117"/>
          </a:xfrm>
          <a:prstGeom prst="ellipse">
            <a:avLst/>
          </a:prstGeom>
          <a:solidFill>
            <a:srgbClr val="FF7D00"/>
          </a:solidFill>
          <a:ln w="10583">
            <a:solidFill>
              <a:srgbClr val="000000"/>
            </a:solidFill>
            <a:prstDash val="solid"/>
          </a:ln>
        </p:spPr>
      </p:sp>
      <p:sp>
        <p:nvSpPr>
          <p:cNvPr id="6" name="Text 3"/>
          <p:cNvSpPr/>
          <p:nvPr/>
        </p:nvSpPr>
        <p:spPr>
          <a:xfrm>
            <a:off x="3358904" y="2940697"/>
            <a:ext cx="914400" cy="123825"/>
          </a:xfrm>
          <a:prstGeom prst="rect">
            <a:avLst/>
          </a:prstGeom>
          <a:noFill/>
          <a:ln/>
        </p:spPr>
        <p:txBody>
          <a:bodyPr wrap="square" lIns="0" tIns="0" rIns="0" bIns="0" rtlCol="0" anchor="ctr"/>
          <a:lstStyle/>
          <a:p>
            <a:pPr algn="ctr">
              <a:lnSpc>
                <a:spcPts val="975"/>
              </a:lnSpc>
            </a:pPr>
            <a:r>
              <a:rPr lang="en-US" sz="800" b="1" kern="0" spc="24" dirty="0">
                <a:solidFill>
                  <a:srgbClr val="000000"/>
                </a:solidFill>
                <a:latin typeface="Inter" pitchFamily="34" charset="0"/>
                <a:ea typeface="Inter" pitchFamily="34" charset="-122"/>
                <a:cs typeface="Inter" pitchFamily="34" charset="-120"/>
              </a:rPr>
              <a:t>02</a:t>
            </a:r>
            <a:endParaRPr lang="en-US" sz="750" dirty="0"/>
          </a:p>
        </p:txBody>
      </p:sp>
      <p:sp>
        <p:nvSpPr>
          <p:cNvPr id="7" name="Shape 4"/>
          <p:cNvSpPr/>
          <p:nvPr/>
        </p:nvSpPr>
        <p:spPr>
          <a:xfrm>
            <a:off x="958787" y="2852031"/>
            <a:ext cx="296117" cy="296117"/>
          </a:xfrm>
          <a:prstGeom prst="ellipse">
            <a:avLst/>
          </a:prstGeom>
          <a:solidFill>
            <a:srgbClr val="FF7D00"/>
          </a:solidFill>
          <a:ln w="10583">
            <a:solidFill>
              <a:srgbClr val="000000"/>
            </a:solidFill>
            <a:prstDash val="solid"/>
          </a:ln>
        </p:spPr>
      </p:sp>
      <p:sp>
        <p:nvSpPr>
          <p:cNvPr id="8" name="Text 5"/>
          <p:cNvSpPr/>
          <p:nvPr/>
        </p:nvSpPr>
        <p:spPr>
          <a:xfrm>
            <a:off x="958867" y="2940698"/>
            <a:ext cx="914400" cy="123825"/>
          </a:xfrm>
          <a:prstGeom prst="rect">
            <a:avLst/>
          </a:prstGeom>
          <a:noFill/>
          <a:ln/>
        </p:spPr>
        <p:txBody>
          <a:bodyPr wrap="square" lIns="0" tIns="0" rIns="0" bIns="0" rtlCol="0" anchor="ctr"/>
          <a:lstStyle/>
          <a:p>
            <a:pPr algn="ctr">
              <a:lnSpc>
                <a:spcPts val="975"/>
              </a:lnSpc>
            </a:pPr>
            <a:r>
              <a:rPr lang="en-US" sz="800" b="1" kern="0" spc="24" dirty="0">
                <a:solidFill>
                  <a:srgbClr val="000000"/>
                </a:solidFill>
                <a:latin typeface="Inter" pitchFamily="34" charset="0"/>
                <a:ea typeface="Inter" pitchFamily="34" charset="-122"/>
                <a:cs typeface="Inter" pitchFamily="34" charset="-120"/>
              </a:rPr>
              <a:t>01</a:t>
            </a:r>
            <a:endParaRPr lang="en-US" sz="750" dirty="0"/>
          </a:p>
        </p:txBody>
      </p:sp>
      <p:sp>
        <p:nvSpPr>
          <p:cNvPr id="9" name="Shape 6"/>
          <p:cNvSpPr/>
          <p:nvPr/>
        </p:nvSpPr>
        <p:spPr>
          <a:xfrm>
            <a:off x="5581855" y="2852031"/>
            <a:ext cx="296117" cy="296117"/>
          </a:xfrm>
          <a:prstGeom prst="ellipse">
            <a:avLst/>
          </a:prstGeom>
          <a:solidFill>
            <a:srgbClr val="FF7D00"/>
          </a:solidFill>
          <a:ln w="10583">
            <a:solidFill>
              <a:srgbClr val="000000"/>
            </a:solidFill>
            <a:prstDash val="solid"/>
          </a:ln>
        </p:spPr>
      </p:sp>
      <p:sp>
        <p:nvSpPr>
          <p:cNvPr id="10" name="Text 7"/>
          <p:cNvSpPr/>
          <p:nvPr/>
        </p:nvSpPr>
        <p:spPr>
          <a:xfrm>
            <a:off x="5581935" y="2940697"/>
            <a:ext cx="914400" cy="123825"/>
          </a:xfrm>
          <a:prstGeom prst="rect">
            <a:avLst/>
          </a:prstGeom>
          <a:noFill/>
          <a:ln/>
        </p:spPr>
        <p:txBody>
          <a:bodyPr wrap="square" lIns="0" tIns="0" rIns="0" bIns="0" rtlCol="0" anchor="ctr"/>
          <a:lstStyle/>
          <a:p>
            <a:pPr algn="ctr">
              <a:lnSpc>
                <a:spcPts val="975"/>
              </a:lnSpc>
            </a:pPr>
            <a:r>
              <a:rPr lang="en-US" sz="800" b="1" kern="0" spc="24" dirty="0">
                <a:solidFill>
                  <a:srgbClr val="000000"/>
                </a:solidFill>
                <a:latin typeface="Inter" pitchFamily="34" charset="0"/>
                <a:ea typeface="Inter" pitchFamily="34" charset="-122"/>
                <a:cs typeface="Inter" pitchFamily="34" charset="-120"/>
              </a:rPr>
              <a:t>03</a:t>
            </a:r>
            <a:endParaRPr lang="en-US" sz="750" dirty="0"/>
          </a:p>
        </p:txBody>
      </p:sp>
      <p:sp>
        <p:nvSpPr>
          <p:cNvPr id="11" name="Text 8"/>
          <p:cNvSpPr/>
          <p:nvPr/>
        </p:nvSpPr>
        <p:spPr>
          <a:xfrm>
            <a:off x="1255085" y="3147276"/>
            <a:ext cx="1828800" cy="1362075"/>
          </a:xfrm>
          <a:prstGeom prst="rect">
            <a:avLst/>
          </a:prstGeom>
          <a:noFill/>
          <a:ln/>
        </p:spPr>
        <p:txBody>
          <a:bodyPr wrap="square" lIns="0" tIns="0" rIns="0" bIns="0" rtlCol="0" anchor="t"/>
          <a:lstStyle/>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Stages of Current Study</a:t>
            </a:r>
            <a:endParaRPr lang="en-US" sz="750" dirty="0"/>
          </a:p>
          <a:p>
            <a:pPr algn="l">
              <a:lnSpc>
                <a:spcPts val="975"/>
              </a:lnSpc>
            </a:pPr>
            <a:endParaRPr lang="en-US" sz="750" dirty="0"/>
          </a:p>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Pre-processing: </a:t>
            </a:r>
            <a:r>
              <a:rPr lang="en-US" sz="800" b="0" kern="0" spc="24" dirty="0">
                <a:solidFill>
                  <a:srgbClr val="000000">
                    <a:alpha val="40000"/>
                  </a:srgbClr>
                </a:solidFill>
                <a:latin typeface="Inter" pitchFamily="34" charset="0"/>
                <a:ea typeface="Inter" pitchFamily="34" charset="-122"/>
                <a:cs typeface="Inter" pitchFamily="34" charset="-120"/>
              </a:rPr>
              <a:t>Enhance vessel visibility by addressing noise and uneven illumination.</a:t>
            </a:r>
            <a:endParaRPr lang="en-US" sz="750" dirty="0"/>
          </a:p>
          <a:p>
            <a:pPr algn="l">
              <a:lnSpc>
                <a:spcPts val="975"/>
              </a:lnSpc>
            </a:pPr>
            <a:endParaRPr lang="en-US" sz="750" dirty="0"/>
          </a:p>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Vessel Segmentation:</a:t>
            </a:r>
            <a:r>
              <a:rPr lang="en-US" sz="800" b="0" kern="0" spc="24" dirty="0">
                <a:solidFill>
                  <a:srgbClr val="000000">
                    <a:alpha val="40000"/>
                  </a:srgbClr>
                </a:solidFill>
                <a:latin typeface="Inter" pitchFamily="34" charset="0"/>
                <a:ea typeface="Inter" pitchFamily="34" charset="-122"/>
                <a:cs typeface="Inter" pitchFamily="34" charset="-120"/>
              </a:rPr>
              <a:t> Identify and extract retinal vessels.</a:t>
            </a:r>
            <a:endParaRPr lang="en-US" sz="750" dirty="0"/>
          </a:p>
          <a:p>
            <a:pPr algn="l">
              <a:lnSpc>
                <a:spcPts val="975"/>
              </a:lnSpc>
            </a:pPr>
            <a:endParaRPr lang="en-US" sz="750" dirty="0"/>
          </a:p>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Post-processing:</a:t>
            </a:r>
            <a:r>
              <a:rPr lang="en-US" sz="800" b="0" kern="0" spc="24" dirty="0">
                <a:solidFill>
                  <a:srgbClr val="000000">
                    <a:alpha val="40000"/>
                  </a:srgbClr>
                </a:solidFill>
                <a:latin typeface="Inter" pitchFamily="34" charset="0"/>
                <a:ea typeface="Inter" pitchFamily="34" charset="-122"/>
                <a:cs typeface="Inter" pitchFamily="34" charset="-120"/>
              </a:rPr>
              <a:t> Remove unwanted elements separate connected vessels.</a:t>
            </a:r>
            <a:endParaRPr lang="en-US" sz="750" dirty="0"/>
          </a:p>
        </p:txBody>
      </p:sp>
      <p:sp>
        <p:nvSpPr>
          <p:cNvPr id="12" name="Text 9"/>
          <p:cNvSpPr/>
          <p:nvPr/>
        </p:nvSpPr>
        <p:spPr>
          <a:xfrm>
            <a:off x="3655595" y="3147045"/>
            <a:ext cx="1828800" cy="1238250"/>
          </a:xfrm>
          <a:prstGeom prst="rect">
            <a:avLst/>
          </a:prstGeom>
          <a:noFill/>
          <a:ln/>
        </p:spPr>
        <p:txBody>
          <a:bodyPr wrap="square" lIns="0" tIns="0" rIns="0" bIns="0" rtlCol="0" anchor="t"/>
          <a:lstStyle/>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Challenges</a:t>
            </a:r>
            <a:endParaRPr lang="en-US" sz="750" dirty="0"/>
          </a:p>
          <a:p>
            <a:pPr algn="l">
              <a:lnSpc>
                <a:spcPts val="975"/>
              </a:lnSpc>
            </a:pPr>
            <a:endParaRPr lang="en-US" sz="750" dirty="0"/>
          </a:p>
          <a:p>
            <a:pPr algn="l">
              <a:lnSpc>
                <a:spcPts val="975"/>
              </a:lnSpc>
            </a:pPr>
            <a:r>
              <a:rPr lang="en-US" sz="800" b="0" kern="0" spc="24" dirty="0">
                <a:solidFill>
                  <a:srgbClr val="000000">
                    <a:alpha val="40000"/>
                  </a:srgbClr>
                </a:solidFill>
                <a:latin typeface="Inter" pitchFamily="34" charset="0"/>
                <a:ea typeface="Inter" pitchFamily="34" charset="-122"/>
                <a:cs typeface="Inter" pitchFamily="34" charset="-120"/>
              </a:rPr>
              <a:t>Vascular structures in retinal images </a:t>
            </a:r>
            <a:r>
              <a:rPr lang="en-US" sz="800" b="1" kern="0" spc="24" dirty="0">
                <a:solidFill>
                  <a:srgbClr val="000000">
                    <a:alpha val="40000"/>
                  </a:srgbClr>
                </a:solidFill>
                <a:latin typeface="Inter" pitchFamily="34" charset="0"/>
                <a:ea typeface="Inter" pitchFamily="34" charset="-122"/>
                <a:cs typeface="Inter" pitchFamily="34" charset="-120"/>
              </a:rPr>
              <a:t>exhibit lower contrast.</a:t>
            </a:r>
            <a:endParaRPr lang="en-US" sz="750" dirty="0"/>
          </a:p>
          <a:p>
            <a:pPr algn="l">
              <a:lnSpc>
                <a:spcPts val="975"/>
              </a:lnSpc>
            </a:pPr>
            <a:endParaRPr lang="en-US" sz="750" dirty="0"/>
          </a:p>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Anatomical features</a:t>
            </a:r>
            <a:r>
              <a:rPr lang="en-US" sz="800" b="0" kern="0" spc="24" dirty="0">
                <a:solidFill>
                  <a:srgbClr val="000000">
                    <a:alpha val="40000"/>
                  </a:srgbClr>
                </a:solidFill>
                <a:latin typeface="Inter" pitchFamily="34" charset="0"/>
                <a:ea typeface="Inter" pitchFamily="34" charset="-122"/>
                <a:cs typeface="Inter" pitchFamily="34" charset="-120"/>
              </a:rPr>
              <a:t> may lack clear characteristics.</a:t>
            </a:r>
            <a:endParaRPr lang="en-US" sz="750" dirty="0"/>
          </a:p>
          <a:p>
            <a:pPr algn="l">
              <a:lnSpc>
                <a:spcPts val="975"/>
              </a:lnSpc>
            </a:pPr>
            <a:endParaRPr lang="en-US" sz="750" dirty="0"/>
          </a:p>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Classical segmentation</a:t>
            </a:r>
            <a:r>
              <a:rPr lang="en-US" sz="800" b="0" kern="0" spc="24" dirty="0">
                <a:solidFill>
                  <a:srgbClr val="000000">
                    <a:alpha val="40000"/>
                  </a:srgbClr>
                </a:solidFill>
                <a:latin typeface="Inter" pitchFamily="34" charset="0"/>
                <a:ea typeface="Inter" pitchFamily="34" charset="-122"/>
                <a:cs typeface="Inter" pitchFamily="34" charset="-120"/>
              </a:rPr>
              <a:t> techniques are often inefficient and inaccurate.​</a:t>
            </a:r>
            <a:endParaRPr lang="en-US" sz="750" dirty="0"/>
          </a:p>
        </p:txBody>
      </p:sp>
      <p:sp>
        <p:nvSpPr>
          <p:cNvPr id="13" name="Text 10"/>
          <p:cNvSpPr/>
          <p:nvPr/>
        </p:nvSpPr>
        <p:spPr>
          <a:xfrm>
            <a:off x="5876607" y="3147276"/>
            <a:ext cx="2743200" cy="1362075"/>
          </a:xfrm>
          <a:prstGeom prst="rect">
            <a:avLst/>
          </a:prstGeom>
          <a:noFill/>
          <a:ln/>
        </p:spPr>
        <p:txBody>
          <a:bodyPr wrap="square" lIns="0" tIns="0" rIns="0" bIns="0" rtlCol="0" anchor="t"/>
          <a:lstStyle/>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Recent Techniques</a:t>
            </a:r>
            <a:endParaRPr lang="en-US" sz="750" dirty="0"/>
          </a:p>
          <a:p>
            <a:pPr algn="l">
              <a:lnSpc>
                <a:spcPts val="975"/>
              </a:lnSpc>
            </a:pPr>
            <a:endParaRPr lang="en-US" sz="750" dirty="0"/>
          </a:p>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Supervised:</a:t>
            </a:r>
            <a:endParaRPr lang="en-US" sz="750" dirty="0"/>
          </a:p>
          <a:p>
            <a:pPr marL="190500" indent="-190500" algn="l">
              <a:lnSpc>
                <a:spcPts val="975"/>
              </a:lnSpc>
              <a:buSzPct val="100000"/>
              <a:buChar char="•"/>
            </a:pPr>
            <a:r>
              <a:rPr lang="en-US" sz="800" b="0" kern="0" spc="24" dirty="0">
                <a:solidFill>
                  <a:srgbClr val="000000">
                    <a:alpha val="40000"/>
                  </a:srgbClr>
                </a:solidFill>
                <a:latin typeface="Inter" pitchFamily="34" charset="0"/>
                <a:ea typeface="Inter" pitchFamily="34" charset="-122"/>
                <a:cs typeface="Inter" pitchFamily="34" charset="-120"/>
              </a:rPr>
              <a:t>Support Vector Machines (SVMs)</a:t>
            </a:r>
            <a:endParaRPr lang="en-US" sz="750" dirty="0"/>
          </a:p>
          <a:p>
            <a:pPr marL="190500" indent="-190500" algn="l">
              <a:lnSpc>
                <a:spcPts val="975"/>
              </a:lnSpc>
              <a:buSzPct val="100000"/>
              <a:buChar char="•"/>
            </a:pPr>
            <a:r>
              <a:rPr lang="en-US" sz="800" b="0" kern="0" spc="24" dirty="0">
                <a:solidFill>
                  <a:srgbClr val="000000">
                    <a:alpha val="40000"/>
                  </a:srgbClr>
                </a:solidFill>
                <a:latin typeface="Inter" pitchFamily="34" charset="0"/>
                <a:ea typeface="Inter" pitchFamily="34" charset="-122"/>
                <a:cs typeface="Inter" pitchFamily="34" charset="-120"/>
              </a:rPr>
              <a:t>AdaBoost:</a:t>
            </a:r>
            <a:endParaRPr lang="en-US" sz="750" dirty="0"/>
          </a:p>
          <a:p>
            <a:pPr marL="190500" indent="-190500" algn="l">
              <a:lnSpc>
                <a:spcPts val="975"/>
              </a:lnSpc>
              <a:buSzPct val="100000"/>
              <a:buChar char="•"/>
            </a:pPr>
            <a:r>
              <a:rPr lang="en-US" sz="800" b="0" kern="0" spc="24" dirty="0">
                <a:solidFill>
                  <a:srgbClr val="000000">
                    <a:alpha val="40000"/>
                  </a:srgbClr>
                </a:solidFill>
                <a:latin typeface="Inter" pitchFamily="34" charset="0"/>
                <a:ea typeface="Inter" pitchFamily="34" charset="-122"/>
                <a:cs typeface="Inter" pitchFamily="34" charset="-120"/>
              </a:rPr>
              <a:t>KNN's</a:t>
            </a:r>
            <a:endParaRPr lang="en-US" sz="750" dirty="0"/>
          </a:p>
          <a:p>
            <a:pPr algn="l">
              <a:lnSpc>
                <a:spcPts val="975"/>
              </a:lnSpc>
            </a:pPr>
            <a:endParaRPr lang="en-US" sz="750" dirty="0"/>
          </a:p>
          <a:p>
            <a:pPr algn="l">
              <a:lnSpc>
                <a:spcPts val="975"/>
              </a:lnSpc>
            </a:pPr>
            <a:r>
              <a:rPr lang="en-US" sz="800" b="1" kern="0" spc="24" dirty="0">
                <a:solidFill>
                  <a:srgbClr val="000000">
                    <a:alpha val="40000"/>
                  </a:srgbClr>
                </a:solidFill>
                <a:latin typeface="Inter" pitchFamily="34" charset="0"/>
                <a:ea typeface="Inter" pitchFamily="34" charset="-122"/>
                <a:cs typeface="Inter" pitchFamily="34" charset="-120"/>
              </a:rPr>
              <a:t>Unsupervised:</a:t>
            </a:r>
            <a:endParaRPr lang="en-US" sz="750" dirty="0"/>
          </a:p>
          <a:p>
            <a:pPr marL="190500" indent="-190500" algn="l">
              <a:lnSpc>
                <a:spcPts val="975"/>
              </a:lnSpc>
              <a:buSzPct val="100000"/>
              <a:buChar char="•"/>
            </a:pPr>
            <a:r>
              <a:rPr lang="en-US" sz="800" b="0" kern="0" spc="24" dirty="0">
                <a:solidFill>
                  <a:srgbClr val="000000">
                    <a:alpha val="40000"/>
                  </a:srgbClr>
                </a:solidFill>
                <a:latin typeface="Inter" pitchFamily="34" charset="0"/>
                <a:ea typeface="Inter" pitchFamily="34" charset="-122"/>
                <a:cs typeface="Inter" pitchFamily="34" charset="-120"/>
              </a:rPr>
              <a:t>Matched Filters</a:t>
            </a:r>
            <a:endParaRPr lang="en-US" sz="750" dirty="0"/>
          </a:p>
          <a:p>
            <a:pPr marL="190500" indent="-190500" algn="l">
              <a:lnSpc>
                <a:spcPts val="975"/>
              </a:lnSpc>
              <a:buSzPct val="100000"/>
              <a:buChar char="•"/>
            </a:pPr>
            <a:r>
              <a:rPr lang="en-US" sz="800" b="0" kern="0" spc="24" dirty="0">
                <a:solidFill>
                  <a:srgbClr val="000000">
                    <a:alpha val="40000"/>
                  </a:srgbClr>
                </a:solidFill>
                <a:latin typeface="Inter" pitchFamily="34" charset="0"/>
                <a:ea typeface="Inter" pitchFamily="34" charset="-122"/>
                <a:cs typeface="Inter" pitchFamily="34" charset="-120"/>
              </a:rPr>
              <a:t>Morphological Processing</a:t>
            </a:r>
            <a:endParaRPr lang="en-US" sz="750" dirty="0"/>
          </a:p>
          <a:p>
            <a:pPr marL="190500" indent="-190500" algn="l">
              <a:lnSpc>
                <a:spcPts val="975"/>
              </a:lnSpc>
              <a:buSzPct val="100000"/>
              <a:buChar char="•"/>
            </a:pPr>
            <a:r>
              <a:rPr lang="en-US" sz="800" b="0" kern="0" spc="24" dirty="0">
                <a:solidFill>
                  <a:srgbClr val="000000">
                    <a:alpha val="40000"/>
                  </a:srgbClr>
                </a:solidFill>
                <a:latin typeface="Inter" pitchFamily="34" charset="0"/>
                <a:ea typeface="Inter" pitchFamily="34" charset="-122"/>
                <a:cs typeface="Inter" pitchFamily="34" charset="-120"/>
              </a:rPr>
              <a:t>Thresholding</a:t>
            </a:r>
            <a:endParaRPr lang="en-US" sz="750" dirty="0"/>
          </a:p>
        </p:txBody>
      </p:sp>
      <p:sp>
        <p:nvSpPr>
          <p:cNvPr id="14" name="Text 11"/>
          <p:cNvSpPr/>
          <p:nvPr/>
        </p:nvSpPr>
        <p:spPr>
          <a:xfrm>
            <a:off x="954149" y="1458598"/>
            <a:ext cx="1828800" cy="182880"/>
          </a:xfrm>
          <a:prstGeom prst="rect">
            <a:avLst/>
          </a:prstGeom>
          <a:noFill/>
          <a:ln/>
        </p:spPr>
        <p:txBody>
          <a:bodyPr wrap="none" lIns="0" tIns="0" rIns="0" bIns="0" rtlCol="0" anchor="t">
            <a:spAutoFit/>
          </a:bodyPr>
          <a:lstStyle/>
          <a:p>
            <a:pPr algn="l">
              <a:lnSpc>
                <a:spcPts val="1440"/>
              </a:lnSpc>
            </a:pPr>
            <a:r>
              <a:rPr lang="en-US" sz="1200" b="1" kern="0" spc="-12" dirty="0">
                <a:solidFill>
                  <a:srgbClr val="000000"/>
                </a:solidFill>
                <a:latin typeface="Inter" pitchFamily="34" charset="0"/>
                <a:ea typeface="Inter" pitchFamily="34" charset="-122"/>
                <a:cs typeface="Inter" pitchFamily="34" charset="-120"/>
              </a:rPr>
              <a:t>DATASET DESCRIPTION</a:t>
            </a:r>
            <a:endParaRPr lang="en-US" sz="1200" dirty="0"/>
          </a:p>
        </p:txBody>
      </p:sp>
      <p:sp>
        <p:nvSpPr>
          <p:cNvPr id="15" name="Text 12"/>
          <p:cNvSpPr/>
          <p:nvPr/>
        </p:nvSpPr>
        <p:spPr>
          <a:xfrm>
            <a:off x="954149" y="2481975"/>
            <a:ext cx="1828800" cy="182880"/>
          </a:xfrm>
          <a:prstGeom prst="rect">
            <a:avLst/>
          </a:prstGeom>
          <a:noFill/>
          <a:ln/>
        </p:spPr>
        <p:txBody>
          <a:bodyPr wrap="none" lIns="0" tIns="0" rIns="0" bIns="0" rtlCol="0" anchor="t">
            <a:spAutoFit/>
          </a:bodyPr>
          <a:lstStyle/>
          <a:p>
            <a:pPr algn="l">
              <a:lnSpc>
                <a:spcPts val="1440"/>
              </a:lnSpc>
            </a:pPr>
            <a:r>
              <a:rPr lang="en-US" sz="1200" b="1" kern="0" spc="-12" dirty="0">
                <a:solidFill>
                  <a:srgbClr val="000000"/>
                </a:solidFill>
                <a:latin typeface="Inter" pitchFamily="34" charset="0"/>
                <a:ea typeface="Inter" pitchFamily="34" charset="-122"/>
                <a:cs typeface="Inter" pitchFamily="34" charset="-120"/>
              </a:rPr>
              <a:t>EXISTING ANALYSIS</a:t>
            </a:r>
            <a:endParaRPr lang="en-US" sz="1200" dirty="0"/>
          </a:p>
        </p:txBody>
      </p:sp>
      <p:pic>
        <p:nvPicPr>
          <p:cNvPr id="16"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AFAFC"/>
        </a:solidFill>
        <a:effectLst/>
      </p:bgPr>
    </p:bg>
    <p:spTree>
      <p:nvGrpSpPr>
        <p:cNvPr id="1" name=""/>
        <p:cNvGrpSpPr/>
        <p:nvPr/>
      </p:nvGrpSpPr>
      <p:grpSpPr>
        <a:xfrm>
          <a:off x="0" y="0"/>
          <a:ext cx="0" cy="0"/>
          <a:chOff x="0" y="0"/>
          <a:chExt cx="0" cy="0"/>
        </a:xfrm>
      </p:grpSpPr>
      <p:sp>
        <p:nvSpPr>
          <p:cNvPr id="3" name="Text 0"/>
          <p:cNvSpPr/>
          <p:nvPr/>
        </p:nvSpPr>
        <p:spPr>
          <a:xfrm>
            <a:off x="953969" y="960481"/>
            <a:ext cx="4572000" cy="342900"/>
          </a:xfrm>
          <a:prstGeom prst="rect">
            <a:avLst/>
          </a:prstGeom>
          <a:noFill/>
          <a:ln/>
        </p:spPr>
        <p:txBody>
          <a:bodyPr wrap="square" lIns="0" tIns="0" rIns="0" bIns="0" rtlCol="0" anchor="t"/>
          <a:lstStyle/>
          <a:p>
            <a:pPr algn="l">
              <a:lnSpc>
                <a:spcPts val="2700"/>
              </a:lnSpc>
            </a:pPr>
            <a:r>
              <a:rPr lang="en-US" sz="2300" b="1" kern="0" spc="-12" dirty="0">
                <a:solidFill>
                  <a:srgbClr val="FF7D00"/>
                </a:solidFill>
                <a:latin typeface="Inter" pitchFamily="34" charset="0"/>
                <a:ea typeface="Inter" pitchFamily="34" charset="-122"/>
                <a:cs typeface="Inter" pitchFamily="34" charset="-120"/>
              </a:rPr>
              <a:t>EDA &amp; Pre-Processing</a:t>
            </a:r>
            <a:endParaRPr lang="en-US" sz="2250" dirty="0"/>
          </a:p>
        </p:txBody>
      </p:sp>
      <p:sp>
        <p:nvSpPr>
          <p:cNvPr id="4" name="Text 1"/>
          <p:cNvSpPr/>
          <p:nvPr/>
        </p:nvSpPr>
        <p:spPr>
          <a:xfrm>
            <a:off x="954498" y="1643378"/>
            <a:ext cx="4572000" cy="2681968"/>
          </a:xfrm>
          <a:prstGeom prst="rect">
            <a:avLst/>
          </a:prstGeom>
          <a:noFill/>
          <a:ln/>
        </p:spPr>
        <p:txBody>
          <a:bodyPr wrap="square" lIns="0" tIns="0" rIns="0" bIns="0" rtlCol="0" anchor="t"/>
          <a:lstStyle/>
          <a:p>
            <a:pPr algn="l">
              <a:lnSpc>
                <a:spcPts val="1320"/>
              </a:lnSpc>
            </a:pPr>
            <a:r>
              <a:rPr lang="en-US" sz="1200" b="1" kern="0" spc="-12" dirty="0">
                <a:solidFill>
                  <a:srgbClr val="000000"/>
                </a:solidFill>
                <a:latin typeface="Inter" pitchFamily="34" charset="0"/>
                <a:ea typeface="Inter" pitchFamily="34" charset="-122"/>
                <a:cs typeface="Inter" pitchFamily="34" charset="-120"/>
              </a:rPr>
              <a:t>Green Channel Isolation</a:t>
            </a:r>
            <a:endParaRPr lang="en-US" sz="1200" dirty="0"/>
          </a:p>
          <a:p>
            <a:pPr algn="l">
              <a:lnSpc>
                <a:spcPts val="1320"/>
              </a:lnSpc>
            </a:pPr>
            <a:r>
              <a:rPr lang="en-US" sz="1200" b="0" kern="0" spc="-12" dirty="0">
                <a:solidFill>
                  <a:srgbClr val="000000"/>
                </a:solidFill>
                <a:latin typeface="Inter" pitchFamily="34" charset="0"/>
                <a:ea typeface="Inter" pitchFamily="34" charset="-122"/>
                <a:cs typeface="Inter" pitchFamily="34" charset="-120"/>
              </a:rPr>
              <a:t>Green channel is isolated and focused during segmentation as it exhibits superior contrast between the vessels and the background.</a:t>
            </a:r>
            <a:endParaRPr lang="en-US" sz="1200" dirty="0"/>
          </a:p>
          <a:p>
            <a:pPr algn="l">
              <a:lnSpc>
                <a:spcPts val="1320"/>
              </a:lnSpc>
            </a:pPr>
            <a:endParaRPr lang="en-US" sz="1200" dirty="0"/>
          </a:p>
          <a:p>
            <a:pPr algn="l">
              <a:lnSpc>
                <a:spcPts val="1320"/>
              </a:lnSpc>
            </a:pPr>
            <a:r>
              <a:rPr lang="en-US" sz="1200" b="1" kern="0" spc="-12" dirty="0">
                <a:solidFill>
                  <a:srgbClr val="000000"/>
                </a:solidFill>
                <a:latin typeface="Inter" pitchFamily="34" charset="0"/>
                <a:ea typeface="Inter" pitchFamily="34" charset="-122"/>
                <a:cs typeface="Inter" pitchFamily="34" charset="-120"/>
              </a:rPr>
              <a:t>Contrast Limited Adaptive Histogram Equalization</a:t>
            </a:r>
            <a:endParaRPr lang="en-US" sz="1200" dirty="0"/>
          </a:p>
          <a:p>
            <a:pPr algn="l">
              <a:lnSpc>
                <a:spcPts val="1320"/>
              </a:lnSpc>
            </a:pPr>
            <a:r>
              <a:rPr lang="en-US" sz="1200" b="0" kern="0" spc="-12" dirty="0">
                <a:solidFill>
                  <a:srgbClr val="000000"/>
                </a:solidFill>
                <a:latin typeface="Inter" pitchFamily="34" charset="0"/>
                <a:ea typeface="Inter" pitchFamily="34" charset="-122"/>
                <a:cs typeface="Inter" pitchFamily="34" charset="-120"/>
              </a:rPr>
              <a:t>CLAHE is a technique that improves contrast in images by limiting amplification in local areas and adjust image contrast using pixel intensity based histogram.</a:t>
            </a:r>
            <a:endParaRPr lang="en-US" sz="1200" dirty="0"/>
          </a:p>
          <a:p>
            <a:pPr algn="l">
              <a:lnSpc>
                <a:spcPts val="1320"/>
              </a:lnSpc>
            </a:pPr>
            <a:endParaRPr lang="en-US" sz="1200" dirty="0"/>
          </a:p>
          <a:p>
            <a:pPr algn="l">
              <a:lnSpc>
                <a:spcPts val="1320"/>
              </a:lnSpc>
            </a:pPr>
            <a:r>
              <a:rPr lang="en-US" sz="1200" b="1" kern="0" spc="-12" dirty="0">
                <a:solidFill>
                  <a:srgbClr val="000000"/>
                </a:solidFill>
                <a:latin typeface="Inter" pitchFamily="34" charset="0"/>
                <a:ea typeface="Inter" pitchFamily="34" charset="-122"/>
                <a:cs typeface="Inter" pitchFamily="34" charset="-120"/>
              </a:rPr>
              <a:t>Gamma Correction</a:t>
            </a:r>
            <a:endParaRPr lang="en-US" sz="1200" dirty="0"/>
          </a:p>
          <a:p>
            <a:pPr algn="l">
              <a:lnSpc>
                <a:spcPts val="1320"/>
              </a:lnSpc>
            </a:pPr>
            <a:r>
              <a:rPr lang="en-US" sz="1200" b="0" kern="0" spc="-12" dirty="0">
                <a:solidFill>
                  <a:srgbClr val="000000"/>
                </a:solidFill>
                <a:latin typeface="Inter" pitchFamily="34" charset="0"/>
                <a:ea typeface="Inter" pitchFamily="34" charset="-122"/>
                <a:cs typeface="Inter" pitchFamily="34" charset="-120"/>
              </a:rPr>
              <a:t>Gamma correction is a technique used in image processing to adjust the brightness of an image by modifying the intensity values of its pixels to enhance and reduce image contrast.</a:t>
            </a:r>
            <a:endParaRPr lang="en-US" sz="1200" dirty="0"/>
          </a:p>
          <a:p>
            <a:pPr algn="l">
              <a:lnSpc>
                <a:spcPts val="1320"/>
              </a:lnSpc>
            </a:pPr>
            <a:endParaRPr lang="en-US" sz="1200" dirty="0"/>
          </a:p>
        </p:txBody>
      </p:sp>
      <p:pic>
        <p:nvPicPr>
          <p:cNvPr id="5" name="Image 0" descr="https://pitch-assets-ccb95893-de3f-4266-973c-20049231b248.s3.eu-west-1.amazonaws.com/c5d4c44a-108e-48e0-a5ec-b5f5c7734445?pitch-bytes=157332&amp;pitch-content-type=image%2Fpng"/>
          <p:cNvPicPr>
            <a:picLocks noChangeAspect="1"/>
          </p:cNvPicPr>
          <p:nvPr/>
        </p:nvPicPr>
        <p:blipFill>
          <a:blip r:embed="rId3"/>
          <a:srcRect/>
          <a:stretch/>
        </p:blipFill>
        <p:spPr>
          <a:xfrm>
            <a:off x="5849043" y="1014653"/>
            <a:ext cx="1610454" cy="1555034"/>
          </a:xfrm>
          <a:prstGeom prst="rect">
            <a:avLst/>
          </a:prstGeom>
        </p:spPr>
      </p:pic>
      <p:pic>
        <p:nvPicPr>
          <p:cNvPr id="6" name="Image 1" descr="https://pitch-assets-ccb95893-de3f-4266-973c-20049231b248.s3.eu-west-1.amazonaws.com/e985467f-8db8-4024-b41b-486a21b1db7d?pitch-bytes=142634&amp;pitch-content-type=image%2Fpng"/>
          <p:cNvPicPr>
            <a:picLocks noChangeAspect="1"/>
          </p:cNvPicPr>
          <p:nvPr/>
        </p:nvPicPr>
        <p:blipFill>
          <a:blip r:embed="rId4"/>
          <a:srcRect/>
          <a:stretch/>
        </p:blipFill>
        <p:spPr>
          <a:xfrm>
            <a:off x="5851885" y="2665663"/>
            <a:ext cx="1607612" cy="1552177"/>
          </a:xfrm>
          <a:prstGeom prst="rect">
            <a:avLst/>
          </a:prstGeom>
        </p:spPr>
      </p:pic>
      <p:sp>
        <p:nvSpPr>
          <p:cNvPr id="7" name="Text 2"/>
          <p:cNvSpPr/>
          <p:nvPr/>
        </p:nvSpPr>
        <p:spPr>
          <a:xfrm>
            <a:off x="7581661" y="2447497"/>
            <a:ext cx="1828800" cy="123825"/>
          </a:xfrm>
          <a:prstGeom prst="rect">
            <a:avLst/>
          </a:prstGeom>
          <a:noFill/>
          <a:ln/>
        </p:spPr>
        <p:txBody>
          <a:bodyPr wrap="square" lIns="0" tIns="0" rIns="0" bIns="0" rtlCol="0" anchor="t"/>
          <a:lstStyle/>
          <a:p>
            <a:pPr algn="ctr">
              <a:lnSpc>
                <a:spcPts val="975"/>
              </a:lnSpc>
            </a:pPr>
            <a:r>
              <a:rPr lang="en-US" sz="800" b="1" kern="0" spc="24" dirty="0">
                <a:solidFill>
                  <a:srgbClr val="000000"/>
                </a:solidFill>
                <a:latin typeface="Inter" pitchFamily="34" charset="0"/>
                <a:ea typeface="Inter" pitchFamily="34" charset="-122"/>
                <a:cs typeface="Inter" pitchFamily="34" charset="-120"/>
              </a:rPr>
              <a:t>CLAHE Enhanced</a:t>
            </a:r>
            <a:endParaRPr lang="en-US" sz="750" dirty="0"/>
          </a:p>
        </p:txBody>
      </p:sp>
      <p:sp>
        <p:nvSpPr>
          <p:cNvPr id="8" name="Text 3"/>
          <p:cNvSpPr/>
          <p:nvPr/>
        </p:nvSpPr>
        <p:spPr>
          <a:xfrm>
            <a:off x="7581661" y="4091903"/>
            <a:ext cx="1828800" cy="123825"/>
          </a:xfrm>
          <a:prstGeom prst="rect">
            <a:avLst/>
          </a:prstGeom>
          <a:noFill/>
          <a:ln/>
        </p:spPr>
        <p:txBody>
          <a:bodyPr wrap="square" lIns="0" tIns="0" rIns="0" bIns="0" rtlCol="0" anchor="t"/>
          <a:lstStyle/>
          <a:p>
            <a:pPr algn="ctr">
              <a:lnSpc>
                <a:spcPts val="975"/>
              </a:lnSpc>
            </a:pPr>
            <a:r>
              <a:rPr lang="en-US" sz="800" b="1" kern="0" spc="24" dirty="0">
                <a:solidFill>
                  <a:srgbClr val="000000"/>
                </a:solidFill>
                <a:latin typeface="Inter" pitchFamily="34" charset="0"/>
                <a:ea typeface="Inter" pitchFamily="34" charset="-122"/>
                <a:cs typeface="Inter" pitchFamily="34" charset="-120"/>
              </a:rPr>
              <a:t>Gamma Correction</a:t>
            </a:r>
            <a:endParaRPr lang="en-US" sz="750" dirty="0"/>
          </a:p>
        </p:txBody>
      </p:sp>
      <p:pic>
        <p:nvPicPr>
          <p:cNvPr id="9"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AFAFC"/>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9028cd6a-c950-4e2a-b865-6e5273e5806d?pitch-bytes=435280&amp;pitch-content-type=image%2Fjpeg"/>
          <p:cNvPicPr>
            <a:picLocks noChangeAspect="1"/>
          </p:cNvPicPr>
          <p:nvPr/>
        </p:nvPicPr>
        <p:blipFill>
          <a:blip r:embed="rId3">
            <a:alphaModFix amt="0"/>
          </a:blip>
          <a:srcRect/>
          <a:stretch/>
        </p:blipFill>
        <p:spPr>
          <a:xfrm>
            <a:off x="0" y="0"/>
            <a:ext cx="9144000" cy="5143500"/>
          </a:xfrm>
          <a:prstGeom prst="rect">
            <a:avLst/>
          </a:prstGeom>
        </p:spPr>
      </p:pic>
      <p:sp>
        <p:nvSpPr>
          <p:cNvPr id="4" name="Text 0"/>
          <p:cNvSpPr/>
          <p:nvPr/>
        </p:nvSpPr>
        <p:spPr>
          <a:xfrm>
            <a:off x="963580" y="971643"/>
            <a:ext cx="5486400" cy="314325"/>
          </a:xfrm>
          <a:prstGeom prst="rect">
            <a:avLst/>
          </a:prstGeom>
          <a:noFill/>
          <a:ln/>
        </p:spPr>
        <p:txBody>
          <a:bodyPr wrap="square" lIns="0" tIns="0" rIns="0" bIns="0" rtlCol="0" anchor="t"/>
          <a:lstStyle/>
          <a:p>
            <a:pPr algn="l">
              <a:lnSpc>
                <a:spcPts val="2475"/>
              </a:lnSpc>
            </a:pPr>
            <a:r>
              <a:rPr lang="en-US" sz="2300" b="1" kern="0" spc="-12" dirty="0">
                <a:solidFill>
                  <a:srgbClr val="FF7D00"/>
                </a:solidFill>
                <a:latin typeface="Inter" pitchFamily="34" charset="0"/>
                <a:ea typeface="Inter" pitchFamily="34" charset="-122"/>
                <a:cs typeface="Inter" pitchFamily="34" charset="-120"/>
              </a:rPr>
              <a:t>Methodology - Page 1</a:t>
            </a:r>
            <a:endParaRPr lang="en-US" sz="2250" dirty="0"/>
          </a:p>
        </p:txBody>
      </p:sp>
      <p:sp>
        <p:nvSpPr>
          <p:cNvPr id="5" name="Text 1"/>
          <p:cNvSpPr/>
          <p:nvPr/>
        </p:nvSpPr>
        <p:spPr>
          <a:xfrm>
            <a:off x="963580" y="1432760"/>
            <a:ext cx="7315200" cy="3457575"/>
          </a:xfrm>
          <a:prstGeom prst="rect">
            <a:avLst/>
          </a:prstGeom>
          <a:noFill/>
          <a:ln/>
        </p:spPr>
        <p:txBody>
          <a:bodyPr wrap="square" lIns="0" tIns="0" rIns="0" bIns="0" rtlCol="0" anchor="t"/>
          <a:lstStyle/>
          <a:p>
            <a:pPr marL="190500" indent="-190500" algn="l">
              <a:lnSpc>
                <a:spcPts val="1238"/>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Hessian Matrix and Eigenvalue Approach:</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Description: The Hessian matrix, a square matrix of second-order partial derivatives, is utilized to study the local behavior of a function in retinal vessel segmentation.</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Application:</a:t>
            </a:r>
            <a:r>
              <a:rPr lang="en-US" sz="1100" b="0" kern="0" spc="-12" dirty="0">
                <a:solidFill>
                  <a:srgbClr val="000000"/>
                </a:solidFill>
                <a:latin typeface="Inter" pitchFamily="34" charset="0"/>
                <a:ea typeface="Inter" pitchFamily="34" charset="-122"/>
                <a:cs typeface="Inter" pitchFamily="34" charset="-120"/>
              </a:rPr>
              <a:t> </a:t>
            </a:r>
            <a:r>
              <a:rPr lang="en-US" sz="1100" b="1" kern="0" spc="-12" dirty="0">
                <a:solidFill>
                  <a:srgbClr val="000000"/>
                </a:solidFill>
                <a:latin typeface="Inter" pitchFamily="34" charset="0"/>
                <a:ea typeface="Inter" pitchFamily="34" charset="-122"/>
                <a:cs typeface="Inter" pitchFamily="34" charset="-120"/>
              </a:rPr>
              <a:t>Enhances and detects vessel structures in retinal images by understanding the curvature and critical points.</a:t>
            </a:r>
            <a:endParaRPr lang="en-US" sz="1125" dirty="0"/>
          </a:p>
          <a:p>
            <a:pPr algn="l">
              <a:lnSpc>
                <a:spcPts val="1238"/>
              </a:lnSpc>
            </a:pPr>
            <a:endParaRPr lang="en-US" sz="1125" dirty="0"/>
          </a:p>
          <a:p>
            <a:pPr marL="190500" indent="-190500" algn="l">
              <a:lnSpc>
                <a:spcPts val="1238"/>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Gabor Filter :</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Description: </a:t>
            </a:r>
            <a:r>
              <a:rPr lang="en-US" sz="1100" b="0" kern="0" spc="-12" dirty="0">
                <a:solidFill>
                  <a:srgbClr val="000000"/>
                </a:solidFill>
                <a:latin typeface="Inter" pitchFamily="34" charset="0"/>
                <a:ea typeface="Inter" pitchFamily="34" charset="-122"/>
                <a:cs typeface="Inter" pitchFamily="34" charset="-120"/>
              </a:rPr>
              <a:t>A Gabor filter is a specialized tool for image processing, adept at detecting edges and textures of different orientations and frequencies.</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Application: </a:t>
            </a:r>
            <a:r>
              <a:rPr lang="en-US" sz="1100" b="0" kern="0" spc="-12" dirty="0">
                <a:solidFill>
                  <a:srgbClr val="000000"/>
                </a:solidFill>
                <a:latin typeface="Inter" pitchFamily="34" charset="0"/>
                <a:ea typeface="Inter" pitchFamily="34" charset="-122"/>
                <a:cs typeface="Inter" pitchFamily="34" charset="-120"/>
              </a:rPr>
              <a:t>Used to identify and separate different regions of interest, such as the optic disc, blood vessels, and other anatomical structures in retinal images.</a:t>
            </a:r>
            <a:endParaRPr lang="en-US" sz="1125" dirty="0"/>
          </a:p>
          <a:p>
            <a:pPr algn="l">
              <a:lnSpc>
                <a:spcPts val="1238"/>
              </a:lnSpc>
            </a:pPr>
            <a:endParaRPr lang="en-US" sz="1125" dirty="0"/>
          </a:p>
          <a:p>
            <a:pPr marL="190500" indent="-190500" algn="l">
              <a:lnSpc>
                <a:spcPts val="1238"/>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Binary and Otsu Thresholding   </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Description:</a:t>
            </a:r>
            <a:r>
              <a:rPr lang="en-US" sz="1100" b="0" kern="0" spc="-12" dirty="0">
                <a:solidFill>
                  <a:srgbClr val="000000"/>
                </a:solidFill>
                <a:latin typeface="Inter" pitchFamily="34" charset="0"/>
                <a:ea typeface="Inter" pitchFamily="34" charset="-122"/>
                <a:cs typeface="Inter" pitchFamily="34" charset="-120"/>
              </a:rPr>
              <a:t> Image processing techniques employed to segment images by separating objects from the background based on pixel intensity values.</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Application:</a:t>
            </a:r>
            <a:r>
              <a:rPr lang="en-US" sz="1100" b="0" kern="0" spc="-12" dirty="0">
                <a:solidFill>
                  <a:srgbClr val="000000"/>
                </a:solidFill>
                <a:latin typeface="Inter" pitchFamily="34" charset="0"/>
                <a:ea typeface="Inter" pitchFamily="34" charset="-122"/>
                <a:cs typeface="Inter" pitchFamily="34" charset="-120"/>
              </a:rPr>
              <a:t> Enhances contrast, extracts specific structures like blood vessels, and automates the segmentation process in retinal images.</a:t>
            </a:r>
            <a:endParaRPr lang="en-US" sz="1125" dirty="0"/>
          </a:p>
          <a:p>
            <a:pPr algn="l">
              <a:lnSpc>
                <a:spcPts val="1238"/>
              </a:lnSpc>
            </a:pPr>
            <a:endParaRPr lang="en-US" sz="1125" dirty="0"/>
          </a:p>
          <a:p>
            <a:pPr algn="l">
              <a:lnSpc>
                <a:spcPts val="1238"/>
              </a:lnSpc>
            </a:pPr>
            <a:endParaRPr lang="en-US" sz="1125" dirty="0"/>
          </a:p>
          <a:p>
            <a:pPr algn="l">
              <a:lnSpc>
                <a:spcPts val="1238"/>
              </a:lnSpc>
            </a:pPr>
            <a:endParaRPr lang="en-US" sz="1125" dirty="0"/>
          </a:p>
          <a:p>
            <a:pPr algn="l">
              <a:lnSpc>
                <a:spcPts val="1238"/>
              </a:lnSpc>
            </a:pPr>
            <a:r>
              <a:rPr lang="en-US" sz="1100" b="0" kern="0" spc="-12" dirty="0">
                <a:solidFill>
                  <a:srgbClr val="000000"/>
                </a:solidFill>
                <a:latin typeface="Inter" pitchFamily="34" charset="0"/>
                <a:ea typeface="Inter" pitchFamily="34" charset="-122"/>
                <a:cs typeface="Inter" pitchFamily="34" charset="-120"/>
              </a:rPr>
              <a:t>         </a:t>
            </a:r>
            <a:endParaRPr lang="en-US" sz="1125" dirty="0"/>
          </a:p>
          <a:p>
            <a:pPr algn="l">
              <a:lnSpc>
                <a:spcPts val="1238"/>
              </a:lnSpc>
            </a:pPr>
            <a:endParaRPr lang="en-US" sz="1125"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AFAFC"/>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9028cd6a-c950-4e2a-b865-6e5273e5806d?pitch-bytes=435280&amp;pitch-content-type=image%2Fjpeg"/>
          <p:cNvPicPr>
            <a:picLocks noChangeAspect="1"/>
          </p:cNvPicPr>
          <p:nvPr/>
        </p:nvPicPr>
        <p:blipFill>
          <a:blip r:embed="rId3">
            <a:alphaModFix amt="0"/>
          </a:blip>
          <a:srcRect/>
          <a:stretch/>
        </p:blipFill>
        <p:spPr>
          <a:xfrm>
            <a:off x="0" y="0"/>
            <a:ext cx="9144000" cy="5143500"/>
          </a:xfrm>
          <a:prstGeom prst="rect">
            <a:avLst/>
          </a:prstGeom>
        </p:spPr>
      </p:pic>
      <p:sp>
        <p:nvSpPr>
          <p:cNvPr id="4" name="Text 0"/>
          <p:cNvSpPr/>
          <p:nvPr/>
        </p:nvSpPr>
        <p:spPr>
          <a:xfrm>
            <a:off x="963580" y="908073"/>
            <a:ext cx="5486400" cy="314325"/>
          </a:xfrm>
          <a:prstGeom prst="rect">
            <a:avLst/>
          </a:prstGeom>
          <a:noFill/>
          <a:ln/>
        </p:spPr>
        <p:txBody>
          <a:bodyPr wrap="square" lIns="0" tIns="0" rIns="0" bIns="0" rtlCol="0" anchor="t"/>
          <a:lstStyle/>
          <a:p>
            <a:pPr algn="l">
              <a:lnSpc>
                <a:spcPts val="2475"/>
              </a:lnSpc>
            </a:pPr>
            <a:r>
              <a:rPr lang="en-US" sz="2300" b="1" kern="0" spc="-12" dirty="0">
                <a:solidFill>
                  <a:srgbClr val="FF7D00"/>
                </a:solidFill>
                <a:latin typeface="Inter" pitchFamily="34" charset="0"/>
                <a:ea typeface="Inter" pitchFamily="34" charset="-122"/>
                <a:cs typeface="Inter" pitchFamily="34" charset="-120"/>
              </a:rPr>
              <a:t>Methodology - Page 2</a:t>
            </a:r>
            <a:endParaRPr lang="en-US" sz="2250" dirty="0"/>
          </a:p>
        </p:txBody>
      </p:sp>
      <p:sp>
        <p:nvSpPr>
          <p:cNvPr id="5" name="Text 1"/>
          <p:cNvSpPr/>
          <p:nvPr/>
        </p:nvSpPr>
        <p:spPr>
          <a:xfrm>
            <a:off x="963580" y="1368705"/>
            <a:ext cx="7315200" cy="3771900"/>
          </a:xfrm>
          <a:prstGeom prst="rect">
            <a:avLst/>
          </a:prstGeom>
          <a:noFill/>
          <a:ln/>
        </p:spPr>
        <p:txBody>
          <a:bodyPr wrap="square" lIns="0" tIns="0" rIns="0" bIns="0" rtlCol="0" anchor="t"/>
          <a:lstStyle/>
          <a:p>
            <a:pPr marL="190500" indent="-190500" algn="l">
              <a:lnSpc>
                <a:spcPts val="1238"/>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Local &amp; Pixel Based Thresholding:</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Description: Pixel-based thresholding applies a uniform threshold to the entire image, while local thresholding adapts the threshold based on local characteristics.</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Application: Distinguishes between different objects or regions, with local thresholding providing adaptability to variations, crucial for identifying blood vessels accurately.</a:t>
            </a:r>
            <a:endParaRPr lang="en-US" sz="1125" dirty="0"/>
          </a:p>
          <a:p>
            <a:pPr algn="l">
              <a:lnSpc>
                <a:spcPts val="1238"/>
              </a:lnSpc>
            </a:pPr>
            <a:endParaRPr lang="en-US" sz="1125" dirty="0"/>
          </a:p>
          <a:p>
            <a:pPr marL="190500" indent="-190500" algn="l">
              <a:lnSpc>
                <a:spcPts val="1238"/>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Image Fusion:</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Description: Image fusion is a technique for improving image quality and information content by combining complementary information from multiple sources. </a:t>
            </a:r>
            <a:r>
              <a:rPr lang="en-US" sz="1100" b="0" kern="0" spc="-12" dirty="0">
                <a:solidFill>
                  <a:srgbClr val="000000"/>
                </a:solidFill>
                <a:latin typeface="Inter" pitchFamily="34" charset="0"/>
                <a:ea typeface="Inter" pitchFamily="34" charset="-122"/>
                <a:cs typeface="Inter" pitchFamily="34" charset="-120"/>
              </a:rPr>
              <a:t>Here, our goal of using image fusion is to fuse the image that we got after the Otsu thresholding (representing the thick vessel), and the second image that we got by normalizing the image of the thin vessel, to get the finest image.</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Application: Enhances the quality and richness of retinal images by fusing diverse information, contributing to the accuracy of vessel segmentation.</a:t>
            </a:r>
            <a:endParaRPr lang="en-US" sz="1125" dirty="0"/>
          </a:p>
          <a:p>
            <a:pPr algn="l">
              <a:lnSpc>
                <a:spcPts val="1238"/>
              </a:lnSpc>
            </a:pPr>
            <a:endParaRPr lang="en-US" sz="1125" dirty="0"/>
          </a:p>
          <a:p>
            <a:pPr marL="190500" indent="-190500" algn="l">
              <a:lnSpc>
                <a:spcPts val="1238"/>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Wide and Thin Vessel Enhancement: </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Description: Applied to Hessian-enhanced images for retinal vessel segmentation, Otsu's Thresholding automatically determines an optimal threshold by maximizing variance between classes (vessels and non-vessels).</a:t>
            </a:r>
            <a:endParaRPr lang="en-US" sz="1125" dirty="0"/>
          </a:p>
          <a:p>
            <a:pPr marL="381000" lvl="1" indent="-190500" algn="l">
              <a:lnSpc>
                <a:spcPts val="1238"/>
              </a:lnSpc>
              <a:buSzPct val="100000"/>
              <a:buChar char="•"/>
            </a:pPr>
            <a:r>
              <a:rPr lang="en-US" sz="1100" b="1" kern="0" spc="-12" dirty="0">
                <a:solidFill>
                  <a:srgbClr val="000000"/>
                </a:solidFill>
                <a:latin typeface="Inter" pitchFamily="34" charset="0"/>
                <a:ea typeface="Inter" pitchFamily="34" charset="-122"/>
                <a:cs typeface="Inter" pitchFamily="34" charset="-120"/>
              </a:rPr>
              <a:t>Application: Segments vessels from the background with adaptability to varying image characteristics, ensuring accurate and automated segmentation.</a:t>
            </a:r>
            <a:endParaRPr lang="en-US" sz="1125" dirty="0"/>
          </a:p>
          <a:p>
            <a:pPr algn="l">
              <a:lnSpc>
                <a:spcPts val="1238"/>
              </a:lnSpc>
            </a:pPr>
            <a:endParaRPr lang="en-US" sz="1125" dirty="0"/>
          </a:p>
          <a:p>
            <a:pPr algn="l">
              <a:lnSpc>
                <a:spcPts val="1238"/>
              </a:lnSpc>
            </a:pPr>
            <a:endParaRPr lang="en-US" sz="1125" dirty="0"/>
          </a:p>
          <a:p>
            <a:pPr algn="l">
              <a:lnSpc>
                <a:spcPts val="1238"/>
              </a:lnSpc>
            </a:pPr>
            <a:r>
              <a:rPr lang="en-US" sz="1100" b="1" kern="0" spc="-12" dirty="0">
                <a:solidFill>
                  <a:srgbClr val="000000"/>
                </a:solidFill>
                <a:latin typeface="Inter" pitchFamily="34" charset="0"/>
                <a:ea typeface="Inter" pitchFamily="34" charset="-122"/>
                <a:cs typeface="Inter" pitchFamily="34" charset="-120"/>
              </a:rPr>
              <a:t> </a:t>
            </a:r>
            <a:endParaRPr lang="en-US" sz="1125" dirty="0"/>
          </a:p>
          <a:p>
            <a:pPr algn="l">
              <a:lnSpc>
                <a:spcPts val="1238"/>
              </a:lnSpc>
            </a:pPr>
            <a:r>
              <a:rPr lang="en-US" sz="1100" b="1" kern="0" spc="-12" dirty="0">
                <a:solidFill>
                  <a:srgbClr val="000000"/>
                </a:solidFill>
                <a:latin typeface="Inter" pitchFamily="34" charset="0"/>
                <a:ea typeface="Inter" pitchFamily="34" charset="-122"/>
                <a:cs typeface="Inter" pitchFamily="34" charset="-120"/>
              </a:rPr>
              <a:t>  </a:t>
            </a:r>
            <a:endParaRPr lang="en-US" sz="1125"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AFAFC"/>
        </a:solidFill>
        <a:effectLst/>
      </p:bgPr>
    </p:bg>
    <p:spTree>
      <p:nvGrpSpPr>
        <p:cNvPr id="1" name=""/>
        <p:cNvGrpSpPr/>
        <p:nvPr/>
      </p:nvGrpSpPr>
      <p:grpSpPr>
        <a:xfrm>
          <a:off x="0" y="0"/>
          <a:ext cx="0" cy="0"/>
          <a:chOff x="0" y="0"/>
          <a:chExt cx="0" cy="0"/>
        </a:xfrm>
      </p:grpSpPr>
      <p:sp>
        <p:nvSpPr>
          <p:cNvPr id="3" name="Text 0"/>
          <p:cNvSpPr/>
          <p:nvPr/>
        </p:nvSpPr>
        <p:spPr>
          <a:xfrm>
            <a:off x="953969" y="960481"/>
            <a:ext cx="4572000" cy="342900"/>
          </a:xfrm>
          <a:prstGeom prst="rect">
            <a:avLst/>
          </a:prstGeom>
          <a:noFill/>
          <a:ln/>
        </p:spPr>
        <p:txBody>
          <a:bodyPr wrap="square" lIns="0" tIns="0" rIns="0" bIns="0" rtlCol="0" anchor="t"/>
          <a:lstStyle/>
          <a:p>
            <a:pPr algn="l">
              <a:lnSpc>
                <a:spcPts val="2700"/>
              </a:lnSpc>
            </a:pPr>
            <a:r>
              <a:rPr lang="en-US" sz="2300" b="1" kern="0" spc="-12" dirty="0">
                <a:solidFill>
                  <a:srgbClr val="FF7D00"/>
                </a:solidFill>
                <a:latin typeface="Inter" pitchFamily="34" charset="0"/>
                <a:ea typeface="Inter" pitchFamily="34" charset="-122"/>
                <a:cs typeface="Inter" pitchFamily="34" charset="-120"/>
              </a:rPr>
              <a:t>Results</a:t>
            </a:r>
            <a:endParaRPr lang="en-US" sz="2250" dirty="0"/>
          </a:p>
        </p:txBody>
      </p:sp>
      <p:sp>
        <p:nvSpPr>
          <p:cNvPr id="4" name="Text 1"/>
          <p:cNvSpPr/>
          <p:nvPr/>
        </p:nvSpPr>
        <p:spPr>
          <a:xfrm>
            <a:off x="954498" y="1484073"/>
            <a:ext cx="8229600" cy="2514345"/>
          </a:xfrm>
          <a:prstGeom prst="rect">
            <a:avLst/>
          </a:prstGeom>
          <a:noFill/>
          <a:ln/>
        </p:spPr>
        <p:txBody>
          <a:bodyPr wrap="square" lIns="0" tIns="0" rIns="0" bIns="0" rtlCol="0" anchor="t"/>
          <a:lstStyle/>
          <a:p>
            <a:pPr algn="l">
              <a:lnSpc>
                <a:spcPts val="1320"/>
              </a:lnSpc>
            </a:pPr>
            <a:r>
              <a:rPr lang="en-US" sz="1100" b="1" kern="0" spc="-12" dirty="0">
                <a:solidFill>
                  <a:srgbClr val="000000"/>
                </a:solidFill>
                <a:latin typeface="Inter" pitchFamily="34" charset="0"/>
                <a:ea typeface="Inter" pitchFamily="34" charset="-122"/>
                <a:cs typeface="Inter" pitchFamily="34" charset="-120"/>
              </a:rPr>
              <a:t>The implemented methodology for retinal vessel image segmentation achieved the following results:</a:t>
            </a:r>
            <a:endParaRPr lang="en-US" sz="1200" dirty="0"/>
          </a:p>
          <a:p>
            <a:pPr algn="l">
              <a:lnSpc>
                <a:spcPts val="1320"/>
              </a:lnSpc>
            </a:pPr>
            <a:endParaRPr lang="en-US" sz="1200" dirty="0"/>
          </a:p>
          <a:p>
            <a:pPr marL="190500" indent="-190500" algn="l">
              <a:lnSpc>
                <a:spcPts val="1320"/>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Accuracy:</a:t>
            </a:r>
            <a:endParaRPr lang="en-US" sz="1200" dirty="0"/>
          </a:p>
          <a:p>
            <a:pPr marL="381000" lvl="1" indent="-190500" algn="l">
              <a:lnSpc>
                <a:spcPts val="1320"/>
              </a:lnSpc>
              <a:buSzPct val="100000"/>
              <a:buChar char="•"/>
            </a:pPr>
            <a:r>
              <a:rPr lang="en-US" sz="1100" b="0" kern="0" spc="-12" dirty="0">
                <a:solidFill>
                  <a:srgbClr val="000000"/>
                </a:solidFill>
                <a:latin typeface="Inter" pitchFamily="34" charset="0"/>
                <a:ea typeface="Inter" pitchFamily="34" charset="-122"/>
                <a:cs typeface="Inter" pitchFamily="34" charset="-120"/>
              </a:rPr>
              <a:t>The segmentation process yielded an accuracy of about </a:t>
            </a:r>
            <a:r>
              <a:rPr lang="en-US" sz="1200" b="1" kern="0" spc="-12" dirty="0">
                <a:solidFill>
                  <a:srgbClr val="000000"/>
                </a:solidFill>
                <a:latin typeface="Inter" pitchFamily="34" charset="0"/>
                <a:ea typeface="Inter" pitchFamily="34" charset="-122"/>
                <a:cs typeface="Inter" pitchFamily="34" charset="-120"/>
              </a:rPr>
              <a:t>95%</a:t>
            </a:r>
            <a:r>
              <a:rPr lang="en-US" sz="1200" b="0" kern="0" spc="-12" dirty="0">
                <a:solidFill>
                  <a:srgbClr val="000000"/>
                </a:solidFill>
                <a:latin typeface="Inter" pitchFamily="34" charset="0"/>
                <a:ea typeface="Inter" pitchFamily="34" charset="-122"/>
                <a:cs typeface="Inter" pitchFamily="34" charset="-120"/>
              </a:rPr>
              <a:t>, reflecting the effectiveness of the devised methodology in accurately identifying and isolating retinal vessels.</a:t>
            </a:r>
            <a:endParaRPr lang="en-US" sz="1200" dirty="0"/>
          </a:p>
          <a:p>
            <a:pPr marL="190500" indent="-190500" algn="l">
              <a:lnSpc>
                <a:spcPts val="1320"/>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Structural Similarity Index (SSI):</a:t>
            </a:r>
            <a:endParaRPr lang="en-US" sz="1200" dirty="0"/>
          </a:p>
          <a:p>
            <a:pPr marL="381000" lvl="1" indent="-190500" algn="l">
              <a:lnSpc>
                <a:spcPts val="1320"/>
              </a:lnSpc>
              <a:buSzPct val="100000"/>
              <a:buChar char="•"/>
            </a:pPr>
            <a:r>
              <a:rPr lang="en-US" sz="1100" b="0" kern="0" spc="-12" dirty="0">
                <a:solidFill>
                  <a:srgbClr val="000000"/>
                </a:solidFill>
                <a:latin typeface="Inter" pitchFamily="34" charset="0"/>
                <a:ea typeface="Inter" pitchFamily="34" charset="-122"/>
                <a:cs typeface="Inter" pitchFamily="34" charset="-120"/>
              </a:rPr>
              <a:t>The Structural Similarity Index measure, a metric assessing the similarity between the ground truth and segmented images, provided a value of </a:t>
            </a:r>
            <a:r>
              <a:rPr lang="en-US" sz="1200" b="1" kern="0" spc="-12" dirty="0">
                <a:solidFill>
                  <a:srgbClr val="000000"/>
                </a:solidFill>
                <a:latin typeface="Inter" pitchFamily="34" charset="0"/>
                <a:ea typeface="Inter" pitchFamily="34" charset="-122"/>
                <a:cs typeface="Inter" pitchFamily="34" charset="-120"/>
              </a:rPr>
              <a:t>0.87</a:t>
            </a:r>
            <a:r>
              <a:rPr lang="en-US" sz="1200" b="0" kern="0" spc="-12" dirty="0">
                <a:solidFill>
                  <a:srgbClr val="000000"/>
                </a:solidFill>
                <a:latin typeface="Inter" pitchFamily="34" charset="0"/>
                <a:ea typeface="Inter" pitchFamily="34" charset="-122"/>
                <a:cs typeface="Inter" pitchFamily="34" charset="-120"/>
              </a:rPr>
              <a:t>.</a:t>
            </a:r>
            <a:endParaRPr lang="en-US" sz="1200" dirty="0"/>
          </a:p>
          <a:p>
            <a:pPr marL="381000" lvl="1" indent="-190500" algn="l">
              <a:lnSpc>
                <a:spcPts val="1320"/>
              </a:lnSpc>
              <a:buSzPct val="100000"/>
              <a:buChar char="•"/>
            </a:pPr>
            <a:r>
              <a:rPr lang="en-US" sz="1100" b="0" kern="0" spc="-12" dirty="0">
                <a:solidFill>
                  <a:srgbClr val="000000"/>
                </a:solidFill>
                <a:latin typeface="Inter" pitchFamily="34" charset="0"/>
                <a:ea typeface="Inter" pitchFamily="34" charset="-122"/>
                <a:cs typeface="Inter" pitchFamily="34" charset="-120"/>
              </a:rPr>
              <a:t>An SSI value of 1 indicates perfect similarity, and 0 denotes no similarity. The achieved value suggests a substantial degree of structural similarity between the ground truth and segmented images.</a:t>
            </a:r>
            <a:endParaRPr lang="en-US" sz="1200" dirty="0"/>
          </a:p>
          <a:p>
            <a:pPr marL="190500" indent="-190500" algn="l">
              <a:lnSpc>
                <a:spcPts val="1320"/>
              </a:lnSpc>
              <a:buSzPct val="100000"/>
              <a:buFont typeface="+mj-lt"/>
              <a:buAutoNum type="arabicPeriod"/>
            </a:pPr>
            <a:r>
              <a:rPr lang="en-US" sz="1100" b="1" kern="0" spc="-12" dirty="0">
                <a:solidFill>
                  <a:srgbClr val="000000"/>
                </a:solidFill>
                <a:latin typeface="Inter" pitchFamily="34" charset="0"/>
                <a:ea typeface="Inter" pitchFamily="34" charset="-122"/>
                <a:cs typeface="Inter" pitchFamily="34" charset="-120"/>
              </a:rPr>
              <a:t>Peak Signal-to-Noise Ratio (PSNR):</a:t>
            </a:r>
            <a:endParaRPr lang="en-US" sz="1200" dirty="0"/>
          </a:p>
          <a:p>
            <a:pPr marL="381000" lvl="1" indent="-190500" algn="l">
              <a:lnSpc>
                <a:spcPts val="1320"/>
              </a:lnSpc>
              <a:buSzPct val="100000"/>
              <a:buChar char="•"/>
            </a:pPr>
            <a:r>
              <a:rPr lang="en-US" sz="1100" b="0" kern="0" spc="-12" dirty="0">
                <a:solidFill>
                  <a:srgbClr val="000000"/>
                </a:solidFill>
                <a:latin typeface="Inter" pitchFamily="34" charset="0"/>
                <a:ea typeface="Inter" pitchFamily="34" charset="-122"/>
                <a:cs typeface="Inter" pitchFamily="34" charset="-120"/>
              </a:rPr>
              <a:t>The Peak Signal-to-Noise Ratio, measuring the quality of the segmentation by evaluating the ratio of the maximum possible power of a signal to its noise, was approximately </a:t>
            </a:r>
            <a:r>
              <a:rPr lang="en-US" sz="1200" b="1" kern="0" spc="-12" dirty="0">
                <a:solidFill>
                  <a:srgbClr val="000000"/>
                </a:solidFill>
                <a:latin typeface="Inter" pitchFamily="34" charset="0"/>
                <a:ea typeface="Inter" pitchFamily="34" charset="-122"/>
                <a:cs typeface="Inter" pitchFamily="34" charset="-120"/>
              </a:rPr>
              <a:t>55</a:t>
            </a:r>
            <a:r>
              <a:rPr lang="en-US" sz="1200" b="0" kern="0" spc="-12" dirty="0">
                <a:solidFill>
                  <a:srgbClr val="000000"/>
                </a:solidFill>
                <a:latin typeface="Inter" pitchFamily="34" charset="0"/>
                <a:ea typeface="Inter" pitchFamily="34" charset="-122"/>
                <a:cs typeface="Inter" pitchFamily="34" charset="-120"/>
              </a:rPr>
              <a:t>.</a:t>
            </a:r>
            <a:endParaRPr lang="en-US" sz="1200" dirty="0"/>
          </a:p>
          <a:p>
            <a:pPr marL="381000" lvl="1" indent="-190500" algn="l">
              <a:lnSpc>
                <a:spcPts val="1320"/>
              </a:lnSpc>
              <a:buSzPct val="100000"/>
              <a:buChar char="•"/>
            </a:pPr>
            <a:r>
              <a:rPr lang="en-US" sz="1100" b="0" kern="0" spc="-12" dirty="0">
                <a:solidFill>
                  <a:srgbClr val="000000"/>
                </a:solidFill>
                <a:latin typeface="Inter" pitchFamily="34" charset="0"/>
                <a:ea typeface="Inter" pitchFamily="34" charset="-122"/>
                <a:cs typeface="Inter" pitchFamily="34" charset="-120"/>
              </a:rPr>
              <a:t>Higher PSNR values indicate better image quality, reflecting the accuracy and fidelity of the segmented vessel structures.</a:t>
            </a:r>
            <a:r>
              <a:rPr lang="en-US" sz="1200" b="1" kern="0" spc="-12" dirty="0">
                <a:solidFill>
                  <a:srgbClr val="000000"/>
                </a:solidFill>
                <a:latin typeface="Inter" pitchFamily="34" charset="0"/>
                <a:ea typeface="Inter" pitchFamily="34" charset="-122"/>
                <a:cs typeface="Inter" pitchFamily="34" charset="-120"/>
              </a:rPr>
              <a:t>​</a:t>
            </a:r>
            <a:endParaRPr lang="en-US" sz="1200" dirty="0"/>
          </a:p>
        </p:txBody>
      </p:sp>
      <p:pic>
        <p:nvPicPr>
          <p:cNvPr id="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AFAFC"/>
        </a:solidFill>
        <a:effectLst/>
      </p:bgPr>
    </p:bg>
    <p:spTree>
      <p:nvGrpSpPr>
        <p:cNvPr id="1" name=""/>
        <p:cNvGrpSpPr/>
        <p:nvPr/>
      </p:nvGrpSpPr>
      <p:grpSpPr>
        <a:xfrm>
          <a:off x="0" y="0"/>
          <a:ext cx="0" cy="0"/>
          <a:chOff x="0" y="0"/>
          <a:chExt cx="0" cy="0"/>
        </a:xfrm>
      </p:grpSpPr>
      <p:sp>
        <p:nvSpPr>
          <p:cNvPr id="3" name="Text 0"/>
          <p:cNvSpPr/>
          <p:nvPr/>
        </p:nvSpPr>
        <p:spPr>
          <a:xfrm>
            <a:off x="953969" y="960481"/>
            <a:ext cx="4572000" cy="342900"/>
          </a:xfrm>
          <a:prstGeom prst="rect">
            <a:avLst/>
          </a:prstGeom>
          <a:noFill/>
          <a:ln/>
        </p:spPr>
        <p:txBody>
          <a:bodyPr wrap="square" lIns="0" tIns="0" rIns="0" bIns="0" rtlCol="0" anchor="t"/>
          <a:lstStyle/>
          <a:p>
            <a:pPr algn="l">
              <a:lnSpc>
                <a:spcPts val="2700"/>
              </a:lnSpc>
            </a:pPr>
            <a:r>
              <a:rPr lang="en-US" sz="2300" b="1" kern="0" spc="-12" dirty="0">
                <a:solidFill>
                  <a:srgbClr val="FF7D00"/>
                </a:solidFill>
                <a:latin typeface="Inter" pitchFamily="34" charset="0"/>
                <a:ea typeface="Inter" pitchFamily="34" charset="-122"/>
                <a:cs typeface="Inter" pitchFamily="34" charset="-120"/>
              </a:rPr>
              <a:t>References </a:t>
            </a:r>
            <a:endParaRPr lang="en-US" sz="2250" dirty="0"/>
          </a:p>
        </p:txBody>
      </p:sp>
      <p:sp>
        <p:nvSpPr>
          <p:cNvPr id="4" name="Text 1"/>
          <p:cNvSpPr/>
          <p:nvPr/>
        </p:nvSpPr>
        <p:spPr>
          <a:xfrm>
            <a:off x="954149" y="1396648"/>
            <a:ext cx="7315200" cy="2667000"/>
          </a:xfrm>
          <a:prstGeom prst="rect">
            <a:avLst/>
          </a:prstGeom>
          <a:noFill/>
          <a:ln/>
        </p:spPr>
        <p:txBody>
          <a:bodyPr wrap="square" lIns="0" tIns="0" rIns="0" bIns="0" rtlCol="0" anchor="t"/>
          <a:lstStyle/>
          <a:p>
            <a:pPr marL="190500" indent="-190500" algn="l">
              <a:lnSpc>
                <a:spcPts val="1313"/>
              </a:lnSpc>
              <a:buSzPct val="100000"/>
              <a:buFont typeface="+mj-lt"/>
              <a:buAutoNum type="arabicPeriod"/>
            </a:pPr>
            <a:r>
              <a:rPr lang="en-US" sz="800" b="0" i="1" kern="0" spc="24" dirty="0">
                <a:solidFill>
                  <a:srgbClr val="000000">
                    <a:alpha val="40000"/>
                  </a:srgbClr>
                </a:solidFill>
                <a:latin typeface="Inter" pitchFamily="34" charset="0"/>
                <a:ea typeface="Inter" pitchFamily="34" charset="-122"/>
                <a:cs typeface="Inter" pitchFamily="34" charset="-120"/>
              </a:rPr>
              <a:t>Almotiri, J., Elleithy, K., &amp; Elleithy, A. (2018). Retinal Vessels Segmentation Techniques and Algorithms: A survey. Applied Sciences, 8(2), 155. </a:t>
            </a:r>
            <a:r>
              <a:rPr lang="en-US" sz="700" b="0" i="1" u="none" kern="0" spc="24" dirty="0">
                <a:solidFill>
                  <a:schemeClr val="accent1"/>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val="tx"/>
                    </a:ext>
                  </a:extLst>
                </a:hlinkClick>
              </a:rPr>
              <a:t>https://doi.org/10.3390/app8020155</a:t>
            </a:r>
            <a:endParaRPr lang="en-US" sz="750" dirty="0">
              <a:solidFill>
                <a:schemeClr val="accent1"/>
              </a:solidFill>
            </a:endParaRPr>
          </a:p>
          <a:p>
            <a:pPr marL="190500" indent="-190500" algn="l">
              <a:lnSpc>
                <a:spcPts val="1313"/>
              </a:lnSpc>
              <a:buSzPct val="100000"/>
              <a:buFont typeface="+mj-lt"/>
              <a:buAutoNum type="arabicPeriod"/>
            </a:pPr>
            <a:r>
              <a:rPr lang="en-US" sz="800" b="0" i="1" kern="0" spc="24" dirty="0">
                <a:solidFill>
                  <a:srgbClr val="000000">
                    <a:alpha val="40000"/>
                  </a:srgbClr>
                </a:solidFill>
                <a:latin typeface="Inter" pitchFamily="34" charset="0"/>
                <a:ea typeface="Inter" pitchFamily="34" charset="-122"/>
                <a:cs typeface="Inter" pitchFamily="34" charset="-120"/>
              </a:rPr>
              <a:t>GeethaRamani, R., &amp; Balasubramanian, L. (2016). Retinal blood vessel segmentation employing image processing and data mining techniques for computerized retinal image analysis. In Biocybernetics and Biomedical Engineering (Vol. 36, Issue 1, pp. 102-118). Elsevier.</a:t>
            </a:r>
            <a:endParaRPr lang="en-US" sz="750" dirty="0"/>
          </a:p>
          <a:p>
            <a:pPr marL="190500" indent="-190500" algn="l">
              <a:lnSpc>
                <a:spcPts val="1313"/>
              </a:lnSpc>
              <a:buSzPct val="100000"/>
              <a:buFont typeface="+mj-lt"/>
              <a:buAutoNum type="arabicPeriod"/>
            </a:pPr>
            <a:r>
              <a:rPr lang="en-US" sz="800" b="0" i="1" kern="0" spc="24" dirty="0">
                <a:solidFill>
                  <a:srgbClr val="000000">
                    <a:alpha val="40000"/>
                  </a:srgbClr>
                </a:solidFill>
                <a:latin typeface="Inter" pitchFamily="34" charset="0"/>
                <a:ea typeface="Inter" pitchFamily="34" charset="-122"/>
                <a:cs typeface="Inter" pitchFamily="34" charset="-120"/>
              </a:rPr>
              <a:t>Khan, K. B., Khaliq, A. A., &amp; Shahid, M. (2016). Correction: A morphological Hessian based approach for retinal blood vessel segmentation and denoising using region based OTSU thresholding. PLOS ONE, 11(9), e0162581. </a:t>
            </a:r>
            <a:r>
              <a:rPr lang="en-US" sz="800" b="0" i="1" kern="0" spc="24" dirty="0">
                <a:solidFill>
                  <a:srgbClr val="000000">
                    <a:alpha val="40000"/>
                  </a:srgbClr>
                </a:solidFill>
                <a:latin typeface="Inter" pitchFamily="34" charset="0"/>
                <a:ea typeface="Inter" pitchFamily="34" charset="-122"/>
                <a:cs typeface="Inter" pitchFamily="34" charset="-120"/>
                <a:hlinkClick r:id="rId4"/>
              </a:rPr>
              <a:t>https://doi.org/10.1371/journal.pone.0162581</a:t>
            </a:r>
            <a:endParaRPr lang="en-US" sz="750" dirty="0"/>
          </a:p>
          <a:p>
            <a:pPr marL="190500" indent="-190500" algn="l">
              <a:lnSpc>
                <a:spcPts val="1313"/>
              </a:lnSpc>
              <a:buSzPct val="100000"/>
              <a:buFont typeface="+mj-lt"/>
              <a:buAutoNum type="arabicPeriod"/>
            </a:pPr>
            <a:r>
              <a:rPr lang="en-US" sz="800" b="0" i="1" kern="0" spc="24" dirty="0">
                <a:solidFill>
                  <a:srgbClr val="000000">
                    <a:alpha val="40000"/>
                  </a:srgbClr>
                </a:solidFill>
                <a:latin typeface="Inter" pitchFamily="34" charset="0"/>
                <a:ea typeface="Inter" pitchFamily="34" charset="-122"/>
                <a:cs typeface="Inter" pitchFamily="34" charset="-120"/>
              </a:rPr>
              <a:t>Maison, T., Lestari, T., &amp; Luthfi, A. (2019). Retinal Blood Vessel Segmentation using Gaussian Filter. In Journal of Physics: Conference Series (Vol. 1376, p. 012023). IOP Publishing Ltd.</a:t>
            </a:r>
            <a:endParaRPr lang="en-US" sz="750" dirty="0"/>
          </a:p>
          <a:p>
            <a:pPr marL="190500" indent="-190500" algn="l">
              <a:lnSpc>
                <a:spcPts val="1313"/>
              </a:lnSpc>
              <a:buSzPct val="100000"/>
              <a:buFont typeface="+mj-lt"/>
              <a:buAutoNum type="arabicPeriod"/>
            </a:pPr>
            <a:r>
              <a:rPr lang="en-US" sz="800" b="0" i="1" kern="0" spc="24" dirty="0">
                <a:solidFill>
                  <a:srgbClr val="000000">
                    <a:alpha val="40000"/>
                  </a:srgbClr>
                </a:solidFill>
                <a:latin typeface="Inter" pitchFamily="34" charset="0"/>
                <a:ea typeface="Inter" pitchFamily="34" charset="-122"/>
                <a:cs typeface="Inter" pitchFamily="34" charset="-120"/>
              </a:rPr>
              <a:t>Shabani, M. (2017). Master thesis: Retinal Blood Vessel Extraction Based on a Combination of Matched Filter and Level Set Algorithm. </a:t>
            </a:r>
            <a:r>
              <a:rPr lang="en-US" sz="800" b="0" i="1" kern="0" spc="24" dirty="0">
                <a:solidFill>
                  <a:srgbClr val="000000">
                    <a:alpha val="40000"/>
                  </a:srgbClr>
                </a:solidFill>
                <a:latin typeface="Inter" pitchFamily="34" charset="0"/>
                <a:ea typeface="Inter" pitchFamily="34" charset="-122"/>
                <a:cs typeface="Inter" pitchFamily="34" charset="-120"/>
                <a:hlinkClick r:id="rId5"/>
              </a:rPr>
              <a:t>https://doi.org/10.13140/RG.2.2.12055.85929/1</a:t>
            </a:r>
            <a:endParaRPr lang="en-US" sz="750" dirty="0"/>
          </a:p>
          <a:p>
            <a:pPr marL="190500" indent="-190500" algn="l">
              <a:lnSpc>
                <a:spcPts val="1313"/>
              </a:lnSpc>
              <a:buSzPct val="100000"/>
              <a:buFont typeface="+mj-lt"/>
              <a:buAutoNum type="arabicPeriod"/>
            </a:pPr>
            <a:r>
              <a:rPr lang="en-US" sz="800" b="0" i="1" kern="0" spc="24" dirty="0">
                <a:solidFill>
                  <a:srgbClr val="000000">
                    <a:alpha val="40000"/>
                  </a:srgbClr>
                </a:solidFill>
                <a:latin typeface="Inter" pitchFamily="34" charset="0"/>
                <a:ea typeface="Inter" pitchFamily="34" charset="-122"/>
                <a:cs typeface="Inter" pitchFamily="34" charset="-120"/>
              </a:rPr>
              <a:t>Soomro, T. A., Ali, A., Jandan, N. A., Afifi, A. J., Irfan, M., Alqhtani, S. M., Głowacz, A., Alqahtani, A., Tadeusiewicz, R., Ka ́ntoch, E., &amp; Zheng, L. (2021). Impact of novel image preprocessing techniques on retinal vessel segmentation. Electronics, 10(18), 2297. </a:t>
            </a:r>
            <a:r>
              <a:rPr lang="en-US" sz="800" b="0" i="1" kern="0" spc="24" dirty="0">
                <a:solidFill>
                  <a:srgbClr val="000000">
                    <a:alpha val="40000"/>
                  </a:srgbClr>
                </a:solidFill>
                <a:latin typeface="Inter" pitchFamily="34" charset="0"/>
                <a:ea typeface="Inter" pitchFamily="34" charset="-122"/>
                <a:cs typeface="Inter" pitchFamily="34" charset="-120"/>
                <a:hlinkClick r:id="rId6"/>
              </a:rPr>
              <a:t>https://doi.org/10.3390/electronics10182297</a:t>
            </a:r>
            <a:endParaRPr lang="en-US" sz="750" dirty="0"/>
          </a:p>
          <a:p>
            <a:pPr marL="190500" indent="-190500" algn="l">
              <a:lnSpc>
                <a:spcPts val="1313"/>
              </a:lnSpc>
              <a:buSzPct val="100000"/>
              <a:buFont typeface="+mj-lt"/>
              <a:buAutoNum type="arabicPeriod"/>
            </a:pPr>
            <a:r>
              <a:rPr lang="en-US" sz="800" b="0" i="1" kern="0" spc="24" dirty="0">
                <a:solidFill>
                  <a:srgbClr val="000000">
                    <a:alpha val="40000"/>
                  </a:srgbClr>
                </a:solidFill>
                <a:latin typeface="Inter" pitchFamily="34" charset="0"/>
                <a:ea typeface="Inter" pitchFamily="34" charset="-122"/>
                <a:cs typeface="Inter" pitchFamily="34" charset="-120"/>
              </a:rPr>
              <a:t>Srinidhi, C. L., Aparna, P., &amp; Rajan, J. (2017). Recent advancements in retinal vessel segmentation. Journal of Medical Systems, 41(4). </a:t>
            </a:r>
            <a:r>
              <a:rPr lang="en-US" sz="800" b="0" i="1" kern="0" spc="24" dirty="0">
                <a:solidFill>
                  <a:srgbClr val="000000">
                    <a:alpha val="40000"/>
                  </a:srgbClr>
                </a:solidFill>
                <a:latin typeface="Inter" pitchFamily="34" charset="0"/>
                <a:ea typeface="Inter" pitchFamily="34" charset="-122"/>
                <a:cs typeface="Inter" pitchFamily="34" charset="-120"/>
                <a:hlinkClick r:id="rId7"/>
              </a:rPr>
              <a:t>https://doi.org/10.1007/s10916-017-0719-210</a:t>
            </a:r>
            <a:endParaRPr lang="en-US" sz="750" dirty="0"/>
          </a:p>
          <a:p>
            <a:pPr algn="l">
              <a:lnSpc>
                <a:spcPts val="1313"/>
              </a:lnSpc>
            </a:pPr>
            <a:r>
              <a:rPr lang="en-US" sz="800" b="0" i="1" kern="0" spc="24" dirty="0">
                <a:solidFill>
                  <a:srgbClr val="000000">
                    <a:alpha val="40000"/>
                  </a:srgbClr>
                </a:solidFill>
                <a:latin typeface="Inter" pitchFamily="34" charset="0"/>
                <a:ea typeface="Inter" pitchFamily="34" charset="-122"/>
                <a:cs typeface="Inter" pitchFamily="34" charset="-120"/>
              </a:rPr>
              <a:t>​</a:t>
            </a:r>
            <a:endParaRPr lang="en-US" sz="750" dirty="0"/>
          </a:p>
        </p:txBody>
      </p:sp>
      <p:pic>
        <p:nvPicPr>
          <p:cNvPr id="5" name="Image 0" descr="https://pitch-assets-ccb95893-de3f-4266-973c-20049231b248.s3.eu-west-1.amazonaws.com/try-pitch-pdf-export-logo.svg">
            <a:hlinkClick r:id="rId8"/>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1291</Words>
  <Application>Microsoft Office PowerPoint</Application>
  <PresentationFormat>On-screen Show (16:9)</PresentationFormat>
  <Paragraphs>116</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Retinal Vessel Segmentation</dc:title>
  <dc:subject>PptxGenJS Presentation</dc:subject>
  <dc:creator>Pitch Software GmbH</dc:creator>
  <cp:lastModifiedBy>Ananya Goyal</cp:lastModifiedBy>
  <cp:revision>3</cp:revision>
  <dcterms:created xsi:type="dcterms:W3CDTF">2023-11-26T18:13:59Z</dcterms:created>
  <dcterms:modified xsi:type="dcterms:W3CDTF">2023-11-26T18:16:50Z</dcterms:modified>
</cp:coreProperties>
</file>