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6F6F"/>
    <a:srgbClr val="894638"/>
    <a:srgbClr val="BC8F8F"/>
    <a:srgbClr val="9466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26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1647C-781B-88FC-31B4-40BEAC1998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F614D1-1FD5-2711-730F-E14BBEE23D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80285-946D-9F78-D1E2-40DF35EFC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BD41-1117-4791-B15E-D06494A852BF}" type="datetimeFigureOut">
              <a:rPr lang="en-GB" smtClean="0"/>
              <a:t>02/04/2024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0CDA1-07DE-4A5F-D547-66FF09CE0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9690F-A0ED-7850-B223-A024966C4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E885-D67F-465A-AA3D-3B12DEACC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652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D9A1D-BC38-A15D-ED7F-86A9DA4B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761556-65EB-D51C-5454-5727F3FF5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258D6-53D0-D5F2-E1C6-50CE704DB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BD41-1117-4791-B15E-D06494A852BF}" type="datetimeFigureOut">
              <a:rPr lang="en-GB" smtClean="0"/>
              <a:t>02/04/2024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CD27D-FC6C-A0D3-33AE-2E74C403E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210F0-4023-7719-E965-DD6E62581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E885-D67F-465A-AA3D-3B12DEACC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8799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E3B219-035A-D347-AD41-D2E97DD552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EF6ECB-6903-ABE0-2A12-D4ECE42F2A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8B385-4BFF-1EB1-D176-F73E8E01A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BD41-1117-4791-B15E-D06494A852BF}" type="datetimeFigureOut">
              <a:rPr lang="en-GB" smtClean="0"/>
              <a:t>02/04/2024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6E4F2-E30C-E8A3-64B8-9B3AAD718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91A0B-D019-CA4B-4DCE-254EE848E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E885-D67F-465A-AA3D-3B12DEACC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1864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A8380-58E9-CFBF-AE39-D43E4B542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415D7-0DB3-5B08-7732-3CD7B1E3C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1B313-C161-F80B-E6DC-055E1C41C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BD41-1117-4791-B15E-D06494A852BF}" type="datetimeFigureOut">
              <a:rPr lang="en-GB" smtClean="0"/>
              <a:t>02/04/2024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B8BCB-A49B-58AB-97DD-F8A1FA38A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06C4E-75B2-887C-A555-A13DF0D8D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E885-D67F-465A-AA3D-3B12DEACC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4228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C168-EFA6-D65E-BB21-E564F65E3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6A8A7-9479-B106-6D51-9CD3C62B4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23F43-A248-63AE-AC1B-8388C3E7A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BD41-1117-4791-B15E-D06494A852BF}" type="datetimeFigureOut">
              <a:rPr lang="en-GB" smtClean="0"/>
              <a:t>02/04/2024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38920-A26F-FB67-CBA0-67912075E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15055-1BB0-ED75-C1B9-DEC390565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E885-D67F-465A-AA3D-3B12DEACC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9975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7C85D-ED2A-A879-70F9-5274B1841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76E00-D981-2C30-76B3-664BA6DC80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53E6C-EB05-E431-C317-A43199837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86DB5-0B1B-FB83-2176-6061026A4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BD41-1117-4791-B15E-D06494A852BF}" type="datetimeFigureOut">
              <a:rPr lang="en-GB" smtClean="0"/>
              <a:t>02/04/2024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F577BD-0628-FC7E-8DF2-3B4DD9A10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008DB-9DBB-9C7B-488B-FA5FD9196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E885-D67F-465A-AA3D-3B12DEACC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2978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71DD2-1821-9D6F-737C-7A1211194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2853B-4617-B55A-2964-A84AB25C3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663D0A-0AF0-908F-F33C-DE236C47D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40897F-79A8-9FEA-5CEB-867586CB5B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F3C711-46A8-0BAD-F7F3-8923788D28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195FBA-BC42-B491-BCF2-E9BD88C66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BD41-1117-4791-B15E-D06494A852BF}" type="datetimeFigureOut">
              <a:rPr lang="en-GB" smtClean="0"/>
              <a:t>02/04/2024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EB8753-D1F3-B984-A017-5F4855706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2B280C-D878-D826-9C76-F7601FA04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E885-D67F-465A-AA3D-3B12DEACC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0182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5439-268B-53BB-C6BE-961414650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48A227-B15E-C4D1-5C67-C2C4ABF90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BD41-1117-4791-B15E-D06494A852BF}" type="datetimeFigureOut">
              <a:rPr lang="en-GB" smtClean="0"/>
              <a:t>02/04/2024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E1CC7-B35E-8034-BA71-72B926E9A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49CA7C-FF19-CAA9-5ED4-A2277D75D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E885-D67F-465A-AA3D-3B12DEACC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1701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B390BF-2A14-17E7-959C-6F66BF050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BD41-1117-4791-B15E-D06494A852BF}" type="datetimeFigureOut">
              <a:rPr lang="en-GB" smtClean="0"/>
              <a:t>02/04/2024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0908F1-2B3F-307F-D5A4-7F11A9F5D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EC798E-5B4A-A1E3-FCE8-5BD5CB95C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E885-D67F-465A-AA3D-3B12DEACC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938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84A17-C3D1-0F1E-E3CF-02B740F85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98FBA-A208-DD3B-5DD4-B975C0757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70ECE-32E4-8235-181E-EB3FE4BE51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27F99D-021A-BB0A-1D69-046D3B1BA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BD41-1117-4791-B15E-D06494A852BF}" type="datetimeFigureOut">
              <a:rPr lang="en-GB" smtClean="0"/>
              <a:t>02/04/2024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DFC10-E023-3C0D-A3FD-58A535A1B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F4C95-0418-2840-3447-C96BFB9B7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E885-D67F-465A-AA3D-3B12DEACC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784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33042-C6D2-8704-C292-A54803EF2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515C07-7761-84AC-5499-D1E3353A87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642689-20F1-0CF7-388F-18E43CDB4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3ECFC1-0531-A412-D8DA-EBD16834F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BD41-1117-4791-B15E-D06494A852BF}" type="datetimeFigureOut">
              <a:rPr lang="en-GB" smtClean="0"/>
              <a:t>02/04/2024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1EFA5-2893-BDDA-BEBD-1550500D8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E3F764-2B83-04F6-5F68-93C5CCEF5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E885-D67F-465A-AA3D-3B12DEACC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200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B1D599-73CA-09D1-576B-600C98B1F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84F2C-3E34-FDE0-B517-15482B1FA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3A62D-E979-2C24-D968-4D70ABFA96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0BBD41-1117-4791-B15E-D06494A852BF}" type="datetimeFigureOut">
              <a:rPr lang="en-GB" smtClean="0"/>
              <a:t>02/04/2024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8A950-B152-E7A1-3019-21684363CE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B1247-6EC7-B336-EF87-3B6548EAC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F4E885-D67F-465A-AA3D-3B12DEACC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437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57B3B4-7DCA-559A-B9A7-A34C63638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1639019"/>
            <a:ext cx="5582699" cy="2657185"/>
          </a:xfrm>
          <a:noFill/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GB" sz="4400" b="1" dirty="0">
                <a:solidFill>
                  <a:srgbClr val="A96F6F"/>
                </a:solidFill>
              </a:rPr>
              <a:t>Using unsupervised learning to create a book recommendation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00DCC5-F50C-D4C6-FB2E-5E150DE34B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5151092"/>
            <a:ext cx="5582699" cy="775494"/>
          </a:xfrm>
        </p:spPr>
        <p:txBody>
          <a:bodyPr>
            <a:normAutofit/>
          </a:bodyPr>
          <a:lstStyle/>
          <a:p>
            <a:pPr algn="l"/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4 –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UoB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data analytics bootcamp</a:t>
            </a:r>
          </a:p>
        </p:txBody>
      </p:sp>
      <p:pic>
        <p:nvPicPr>
          <p:cNvPr id="5" name="Picture 4" descr="A watercolor of a library&#10;&#10;Description automatically generated">
            <a:extLst>
              <a:ext uri="{FF2B5EF4-FFF2-40B4-BE49-F238E27FC236}">
                <a16:creationId xmlns:a16="http://schemas.microsoft.com/office/drawing/2014/main" id="{E6FF5095-CE7B-2F78-1C1F-A03F062866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53" r="-1" b="738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15640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049B0-AE5C-73A9-112B-433D5816A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14710-21FE-D0DF-EA18-33EDA5EC9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Importance/joy of books</a:t>
            </a:r>
          </a:p>
          <a:p>
            <a:r>
              <a:rPr lang="en-GB" dirty="0"/>
              <a:t>When you finish a book it’s sometimes hard to find your next book</a:t>
            </a:r>
          </a:p>
          <a:p>
            <a:r>
              <a:rPr lang="en-GB" dirty="0"/>
              <a:t>We created a recommendation system</a:t>
            </a:r>
          </a:p>
        </p:txBody>
      </p:sp>
    </p:spTree>
    <p:extLst>
      <p:ext uri="{BB962C8B-B14F-4D97-AF65-F5344CB8AC3E}">
        <p14:creationId xmlns:p14="http://schemas.microsoft.com/office/powerpoint/2010/main" val="3358871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47C89-9111-8185-B1F7-EC96EC076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prep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3F1F7-5B35-9289-17FC-9F7B730CB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Dropped rows with Nas</a:t>
            </a:r>
          </a:p>
          <a:p>
            <a:r>
              <a:rPr lang="en-GB" dirty="0"/>
              <a:t>Had a look at the data to understand it better:</a:t>
            </a:r>
          </a:p>
          <a:p>
            <a:pPr lvl="1"/>
            <a:r>
              <a:rPr lang="en-GB" dirty="0"/>
              <a:t>Number and most frequent authors</a:t>
            </a:r>
          </a:p>
          <a:p>
            <a:pPr lvl="1"/>
            <a:r>
              <a:rPr lang="en-GB" dirty="0"/>
              <a:t>Number and most frequent of categories</a:t>
            </a:r>
          </a:p>
          <a:p>
            <a:pPr lvl="1"/>
            <a:r>
              <a:rPr lang="en-GB" dirty="0"/>
              <a:t>Publication year</a:t>
            </a:r>
          </a:p>
          <a:p>
            <a:pPr lvl="1"/>
            <a:r>
              <a:rPr lang="en-GB" dirty="0"/>
              <a:t>Average rating</a:t>
            </a:r>
          </a:p>
        </p:txBody>
      </p:sp>
    </p:spTree>
    <p:extLst>
      <p:ext uri="{BB962C8B-B14F-4D97-AF65-F5344CB8AC3E}">
        <p14:creationId xmlns:p14="http://schemas.microsoft.com/office/powerpoint/2010/main" val="837368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638F-7B13-5D0A-547A-D4CE3DEE7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Clustering algorithm (K-means)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B389B-E58A-30F4-39F7-5405E81B0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GB" dirty="0"/>
              <a:t>Data prep:</a:t>
            </a:r>
          </a:p>
          <a:p>
            <a:pPr lvl="1">
              <a:buFontTx/>
              <a:buChar char="-"/>
            </a:pPr>
            <a:r>
              <a:rPr lang="en-GB" dirty="0"/>
              <a:t>Dropped unnecessary columns</a:t>
            </a:r>
          </a:p>
          <a:p>
            <a:pPr lvl="1">
              <a:buFontTx/>
              <a:buChar char="-"/>
            </a:pPr>
            <a:r>
              <a:rPr lang="en-GB" dirty="0"/>
              <a:t>One-hot encoding of categorical variables</a:t>
            </a:r>
          </a:p>
          <a:p>
            <a:pPr lvl="1">
              <a:buFontTx/>
              <a:buChar char="-"/>
            </a:pPr>
            <a:r>
              <a:rPr lang="en-GB" dirty="0"/>
              <a:t>Scaled numeric variables</a:t>
            </a:r>
          </a:p>
          <a:p>
            <a:pPr marL="457200" lvl="1" indent="0">
              <a:buNone/>
            </a:pPr>
            <a:endParaRPr lang="en-GB" dirty="0"/>
          </a:p>
          <a:p>
            <a:pPr marL="514350" indent="-514350">
              <a:buAutoNum type="arabicPeriod"/>
            </a:pPr>
            <a:r>
              <a:rPr lang="en-GB" dirty="0"/>
              <a:t>Find the best K: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sz="2400" dirty="0"/>
              <a:t>- Elbow method</a:t>
            </a:r>
          </a:p>
          <a:p>
            <a:pPr marL="0" indent="0">
              <a:buNone/>
            </a:pPr>
            <a:r>
              <a:rPr lang="en-GB" sz="2400" dirty="0"/>
              <a:t>	- Silhouette method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dirty="0"/>
              <a:t>3. Run K-means and evaluate model</a:t>
            </a:r>
          </a:p>
          <a:p>
            <a:pPr marL="0" indent="0">
              <a:buNone/>
            </a:pPr>
            <a:r>
              <a:rPr lang="en-GB" dirty="0"/>
              <a:t>4. PCA, run k-means again and evaluate model</a:t>
            </a:r>
          </a:p>
          <a:p>
            <a:pPr marL="0" indent="0">
              <a:buNone/>
            </a:pPr>
            <a:r>
              <a:rPr lang="en-GB" dirty="0"/>
              <a:t>5. Best model: PCA with 2 principal components and K-means on PCA transformed data with 4 clusters</a:t>
            </a:r>
          </a:p>
          <a:p>
            <a:pPr lvl="1">
              <a:buFontTx/>
              <a:buChar char="-"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0058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E400D-DFBB-6406-17ED-6D2762D4F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A96F6F"/>
                </a:solidFill>
              </a:rPr>
              <a:t>Website</a:t>
            </a:r>
            <a:endParaRPr lang="en-GB" dirty="0">
              <a:solidFill>
                <a:srgbClr val="A96F6F"/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ABCFB68-06ED-0BEC-2D1C-061F44050F47}"/>
              </a:ext>
            </a:extLst>
          </p:cNvPr>
          <p:cNvGrpSpPr/>
          <p:nvPr/>
        </p:nvGrpSpPr>
        <p:grpSpPr>
          <a:xfrm>
            <a:off x="1068757" y="1742880"/>
            <a:ext cx="10594156" cy="1804450"/>
            <a:chOff x="1068757" y="1742880"/>
            <a:chExt cx="10594156" cy="1804450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4A0EC89-20AE-443D-77CD-F4276F55834D}"/>
                </a:ext>
              </a:extLst>
            </p:cNvPr>
            <p:cNvSpPr/>
            <p:nvPr/>
          </p:nvSpPr>
          <p:spPr>
            <a:xfrm>
              <a:off x="2798840" y="1742880"/>
              <a:ext cx="5516406" cy="648000"/>
            </a:xfrm>
            <a:custGeom>
              <a:avLst/>
              <a:gdLst>
                <a:gd name="connsiteX0" fmla="*/ 0 w 4320000"/>
                <a:gd name="connsiteY0" fmla="*/ 0 h 648000"/>
                <a:gd name="connsiteX1" fmla="*/ 4320000 w 4320000"/>
                <a:gd name="connsiteY1" fmla="*/ 0 h 648000"/>
                <a:gd name="connsiteX2" fmla="*/ 4320000 w 4320000"/>
                <a:gd name="connsiteY2" fmla="*/ 648000 h 648000"/>
                <a:gd name="connsiteX3" fmla="*/ 0 w 4320000"/>
                <a:gd name="connsiteY3" fmla="*/ 648000 h 648000"/>
                <a:gd name="connsiteX4" fmla="*/ 0 w 4320000"/>
                <a:gd name="connsiteY4" fmla="*/ 0 h 64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20000" h="648000">
                  <a:moveTo>
                    <a:pt x="0" y="0"/>
                  </a:moveTo>
                  <a:lnTo>
                    <a:pt x="4320000" y="0"/>
                  </a:lnTo>
                  <a:lnTo>
                    <a:pt x="4320000" y="648000"/>
                  </a:lnTo>
                  <a:lnTo>
                    <a:pt x="0" y="648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defTabSz="11557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2600" kern="1200" dirty="0"/>
                <a:t>Software and libraries used:</a:t>
              </a: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0F487CA-972E-85A2-7139-F3050AAB89E8}"/>
                </a:ext>
              </a:extLst>
            </p:cNvPr>
            <p:cNvSpPr/>
            <p:nvPr/>
          </p:nvSpPr>
          <p:spPr>
            <a:xfrm>
              <a:off x="2835110" y="2306608"/>
              <a:ext cx="8827803" cy="1240722"/>
            </a:xfrm>
            <a:custGeom>
              <a:avLst/>
              <a:gdLst>
                <a:gd name="connsiteX0" fmla="*/ 0 w 4320000"/>
                <a:gd name="connsiteY0" fmla="*/ 0 h 1240722"/>
                <a:gd name="connsiteX1" fmla="*/ 4320000 w 4320000"/>
                <a:gd name="connsiteY1" fmla="*/ 0 h 1240722"/>
                <a:gd name="connsiteX2" fmla="*/ 4320000 w 4320000"/>
                <a:gd name="connsiteY2" fmla="*/ 1240722 h 1240722"/>
                <a:gd name="connsiteX3" fmla="*/ 0 w 4320000"/>
                <a:gd name="connsiteY3" fmla="*/ 1240722 h 1240722"/>
                <a:gd name="connsiteX4" fmla="*/ 0 w 4320000"/>
                <a:gd name="connsiteY4" fmla="*/ 0 h 1240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20000" h="1240722">
                  <a:moveTo>
                    <a:pt x="0" y="0"/>
                  </a:moveTo>
                  <a:lnTo>
                    <a:pt x="4320000" y="0"/>
                  </a:lnTo>
                  <a:lnTo>
                    <a:pt x="4320000" y="1240722"/>
                  </a:lnTo>
                  <a:lnTo>
                    <a:pt x="0" y="124072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342900" lvl="0" indent="-342900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SzPct val="120000"/>
                <a:buFont typeface="Arial" panose="020B0604020202020204" pitchFamily="34" charset="0"/>
                <a:buChar char="•"/>
              </a:pPr>
              <a:r>
                <a:rPr lang="en-US" sz="2000" kern="1200" dirty="0"/>
                <a:t>Created database using SQLite to serve an API</a:t>
              </a:r>
            </a:p>
            <a:p>
              <a:pPr marL="342900" lvl="0" indent="-342900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SzPct val="120000"/>
                <a:buFont typeface="Arial" panose="020B0604020202020204" pitchFamily="34" charset="0"/>
                <a:buChar char="•"/>
              </a:pPr>
              <a:r>
                <a:rPr lang="en-US" sz="2000" kern="1200" dirty="0"/>
                <a:t>Set up API route to serve the data using Flask</a:t>
              </a:r>
            </a:p>
            <a:p>
              <a:pPr marL="342900" lvl="0" indent="-342900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SzPct val="120000"/>
                <a:buFont typeface="Arial" panose="020B0604020202020204" pitchFamily="34" charset="0"/>
                <a:buChar char="•"/>
              </a:pPr>
              <a:r>
                <a:rPr lang="en-US" sz="2000" kern="1200" dirty="0"/>
                <a:t>Created book recommendation website using a combination of HTML, CSS and JavaScript</a:t>
              </a:r>
            </a:p>
          </p:txBody>
        </p:sp>
        <p:pic>
          <p:nvPicPr>
            <p:cNvPr id="27" name="Graphic 26" descr="Database with solid fill">
              <a:extLst>
                <a:ext uri="{FF2B5EF4-FFF2-40B4-BE49-F238E27FC236}">
                  <a16:creationId xmlns:a16="http://schemas.microsoft.com/office/drawing/2014/main" id="{9D162453-1E62-FBB0-D469-1B6ADE410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68757" y="2165227"/>
              <a:ext cx="1243789" cy="1243789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66D03C0-EDCD-76B5-8FAC-18846E7F1522}"/>
              </a:ext>
            </a:extLst>
          </p:cNvPr>
          <p:cNvGrpSpPr/>
          <p:nvPr/>
        </p:nvGrpSpPr>
        <p:grpSpPr>
          <a:xfrm>
            <a:off x="1145624" y="4579284"/>
            <a:ext cx="10480015" cy="1788784"/>
            <a:chOff x="1145624" y="4579284"/>
            <a:chExt cx="10480015" cy="1788784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1F7C068-F385-F6B4-9CE0-4E2317FF9024}"/>
                </a:ext>
              </a:extLst>
            </p:cNvPr>
            <p:cNvSpPr/>
            <p:nvPr/>
          </p:nvSpPr>
          <p:spPr>
            <a:xfrm>
              <a:off x="2797836" y="4579284"/>
              <a:ext cx="5098752" cy="648000"/>
            </a:xfrm>
            <a:custGeom>
              <a:avLst/>
              <a:gdLst>
                <a:gd name="connsiteX0" fmla="*/ 0 w 4320000"/>
                <a:gd name="connsiteY0" fmla="*/ 0 h 648000"/>
                <a:gd name="connsiteX1" fmla="*/ 4320000 w 4320000"/>
                <a:gd name="connsiteY1" fmla="*/ 0 h 648000"/>
                <a:gd name="connsiteX2" fmla="*/ 4320000 w 4320000"/>
                <a:gd name="connsiteY2" fmla="*/ 648000 h 648000"/>
                <a:gd name="connsiteX3" fmla="*/ 0 w 4320000"/>
                <a:gd name="connsiteY3" fmla="*/ 648000 h 648000"/>
                <a:gd name="connsiteX4" fmla="*/ 0 w 4320000"/>
                <a:gd name="connsiteY4" fmla="*/ 0 h 64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20000" h="648000">
                  <a:moveTo>
                    <a:pt x="0" y="0"/>
                  </a:moveTo>
                  <a:lnTo>
                    <a:pt x="4320000" y="0"/>
                  </a:lnTo>
                  <a:lnTo>
                    <a:pt x="4320000" y="648000"/>
                  </a:lnTo>
                  <a:lnTo>
                    <a:pt x="0" y="648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defTabSz="11557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2600" kern="1200" dirty="0"/>
                <a:t>How it works:</a:t>
              </a: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18CDB23-9170-6FE8-3F08-6EDCC1B7E8EF}"/>
                </a:ext>
              </a:extLst>
            </p:cNvPr>
            <p:cNvSpPr/>
            <p:nvPr/>
          </p:nvSpPr>
          <p:spPr>
            <a:xfrm>
              <a:off x="2797836" y="5127346"/>
              <a:ext cx="8827803" cy="1240722"/>
            </a:xfrm>
            <a:custGeom>
              <a:avLst/>
              <a:gdLst>
                <a:gd name="connsiteX0" fmla="*/ 0 w 4320000"/>
                <a:gd name="connsiteY0" fmla="*/ 0 h 1240722"/>
                <a:gd name="connsiteX1" fmla="*/ 4320000 w 4320000"/>
                <a:gd name="connsiteY1" fmla="*/ 0 h 1240722"/>
                <a:gd name="connsiteX2" fmla="*/ 4320000 w 4320000"/>
                <a:gd name="connsiteY2" fmla="*/ 1240722 h 1240722"/>
                <a:gd name="connsiteX3" fmla="*/ 0 w 4320000"/>
                <a:gd name="connsiteY3" fmla="*/ 1240722 h 1240722"/>
                <a:gd name="connsiteX4" fmla="*/ 0 w 4320000"/>
                <a:gd name="connsiteY4" fmla="*/ 0 h 1240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20000" h="1240722">
                  <a:moveTo>
                    <a:pt x="0" y="0"/>
                  </a:moveTo>
                  <a:lnTo>
                    <a:pt x="4320000" y="0"/>
                  </a:lnTo>
                  <a:lnTo>
                    <a:pt x="4320000" y="1240722"/>
                  </a:lnTo>
                  <a:lnTo>
                    <a:pt x="0" y="124072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342900" lvl="0" indent="-342900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SzPct val="120000"/>
                <a:buFont typeface="Arial" panose="020B0604020202020204" pitchFamily="34" charset="0"/>
                <a:buChar char="•"/>
              </a:pPr>
              <a:r>
                <a:rPr lang="en-US" sz="2000" kern="1200" dirty="0"/>
                <a:t>User clicks on a book</a:t>
              </a:r>
            </a:p>
            <a:p>
              <a:pPr marL="342900" lvl="0" indent="-342900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SzPct val="120000"/>
                <a:buFont typeface="Arial" panose="020B0604020202020204" pitchFamily="34" charset="0"/>
                <a:buChar char="•"/>
              </a:pPr>
              <a:r>
                <a:rPr lang="en-US" sz="2000" kern="1200" dirty="0"/>
                <a:t>JS calculates the 5 closest (Euclidean distance) books and displays recommendation</a:t>
              </a:r>
            </a:p>
          </p:txBody>
        </p:sp>
        <p:pic>
          <p:nvPicPr>
            <p:cNvPr id="31" name="Graphic 30" descr="Books outline">
              <a:extLst>
                <a:ext uri="{FF2B5EF4-FFF2-40B4-BE49-F238E27FC236}">
                  <a16:creationId xmlns:a16="http://schemas.microsoft.com/office/drawing/2014/main" id="{52B2617A-4FAC-B906-EBBF-B9DCF90725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45624" y="4988774"/>
              <a:ext cx="1090054" cy="10900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5294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E400D-DFBB-6406-17ED-6D2762D4F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A96F6F"/>
                </a:solidFill>
              </a:rPr>
              <a:t>Limitations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0F487CA-972E-85A2-7139-F3050AAB89E8}"/>
              </a:ext>
            </a:extLst>
          </p:cNvPr>
          <p:cNvSpPr/>
          <p:nvPr/>
        </p:nvSpPr>
        <p:spPr>
          <a:xfrm>
            <a:off x="1006339" y="1806276"/>
            <a:ext cx="10179322" cy="1240722"/>
          </a:xfrm>
          <a:custGeom>
            <a:avLst/>
            <a:gdLst>
              <a:gd name="connsiteX0" fmla="*/ 0 w 4320000"/>
              <a:gd name="connsiteY0" fmla="*/ 0 h 1240722"/>
              <a:gd name="connsiteX1" fmla="*/ 4320000 w 4320000"/>
              <a:gd name="connsiteY1" fmla="*/ 0 h 1240722"/>
              <a:gd name="connsiteX2" fmla="*/ 4320000 w 4320000"/>
              <a:gd name="connsiteY2" fmla="*/ 1240722 h 1240722"/>
              <a:gd name="connsiteX3" fmla="*/ 0 w 4320000"/>
              <a:gd name="connsiteY3" fmla="*/ 1240722 h 1240722"/>
              <a:gd name="connsiteX4" fmla="*/ 0 w 4320000"/>
              <a:gd name="connsiteY4" fmla="*/ 0 h 124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0000" h="1240722">
                <a:moveTo>
                  <a:pt x="0" y="0"/>
                </a:moveTo>
                <a:lnTo>
                  <a:pt x="4320000" y="0"/>
                </a:lnTo>
                <a:lnTo>
                  <a:pt x="4320000" y="1240722"/>
                </a:lnTo>
                <a:lnTo>
                  <a:pt x="0" y="124072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342900" lvl="0" indent="-342900" defTabSz="7556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SzPct val="120000"/>
              <a:buFont typeface="Arial" panose="020B0604020202020204" pitchFamily="34" charset="0"/>
              <a:buChar char="•"/>
            </a:pPr>
            <a:r>
              <a:rPr lang="en-US" sz="2400" kern="1200" dirty="0"/>
              <a:t>Complex dataset – models not very stable, although same model always the best</a:t>
            </a:r>
          </a:p>
          <a:p>
            <a:pPr marL="342900" lvl="0" indent="-342900" defTabSz="7556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SzPct val="120000"/>
              <a:buFont typeface="Arial" panose="020B0604020202020204" pitchFamily="34" charset="0"/>
              <a:buChar char="•"/>
            </a:pPr>
            <a:r>
              <a:rPr lang="en-US" sz="2400" kern="1200" dirty="0"/>
              <a:t>No user data </a:t>
            </a:r>
          </a:p>
        </p:txBody>
      </p:sp>
    </p:spTree>
    <p:extLst>
      <p:ext uri="{BB962C8B-B14F-4D97-AF65-F5344CB8AC3E}">
        <p14:creationId xmlns:p14="http://schemas.microsoft.com/office/powerpoint/2010/main" val="791696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217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Using unsupervised learning to create a book recommendation system</vt:lpstr>
      <vt:lpstr>Intro</vt:lpstr>
      <vt:lpstr>Data prep</vt:lpstr>
      <vt:lpstr>Clustering algorithm (K-means)</vt:lpstr>
      <vt:lpstr>Website</vt:lpstr>
      <vt:lpstr>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Catarina Ferreira (Outreach Uni Connect)</dc:creator>
  <cp:lastModifiedBy>Catarina Ferreira (Outreach Uni Connect)</cp:lastModifiedBy>
  <cp:revision>19</cp:revision>
  <dcterms:created xsi:type="dcterms:W3CDTF">2024-03-28T20:25:35Z</dcterms:created>
  <dcterms:modified xsi:type="dcterms:W3CDTF">2024-04-02T15:13:20Z</dcterms:modified>
</cp:coreProperties>
</file>