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77" r:id="rId4"/>
    <p:sldId id="278" r:id="rId5"/>
    <p:sldId id="263" r:id="rId6"/>
    <p:sldId id="266" r:id="rId7"/>
    <p:sldId id="267" r:id="rId8"/>
    <p:sldId id="272" r:id="rId9"/>
    <p:sldId id="273" r:id="rId10"/>
    <p:sldId id="274" r:id="rId11"/>
    <p:sldId id="275" r:id="rId12"/>
    <p:sldId id="276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F6F"/>
    <a:srgbClr val="894638"/>
    <a:srgbClr val="BC8F8F"/>
    <a:srgbClr val="946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FA0DD-1C4F-46E9-A002-7EEB9EB05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CF955D2-A1F7-4CAF-88D7-B159FE3FAC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uncovers hidden patterns in book features, aiding in discovering similar titles.</a:t>
          </a:r>
          <a:endParaRPr lang="en-US"/>
        </a:p>
      </dgm:t>
    </dgm:pt>
    <dgm:pt modelId="{2CF80F85-2503-46A9-A88D-C96DEDBA1841}" type="parTrans" cxnId="{B951D3D8-3BCF-4E2D-B542-6BFD0CAAE859}">
      <dgm:prSet/>
      <dgm:spPr/>
      <dgm:t>
        <a:bodyPr/>
        <a:lstStyle/>
        <a:p>
          <a:endParaRPr lang="en-US"/>
        </a:p>
      </dgm:t>
    </dgm:pt>
    <dgm:pt modelId="{6F2C06B3-263B-477E-A663-A346BBA41E4E}" type="sibTrans" cxnId="{B951D3D8-3BCF-4E2D-B542-6BFD0CAAE859}">
      <dgm:prSet/>
      <dgm:spPr/>
      <dgm:t>
        <a:bodyPr/>
        <a:lstStyle/>
        <a:p>
          <a:endParaRPr lang="en-US"/>
        </a:p>
      </dgm:t>
    </dgm:pt>
    <dgm:pt modelId="{1FC5E7CD-9597-4FD3-A761-A0FC37D64C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Enables dynamic recommendation without needing explicit user input.</a:t>
          </a:r>
          <a:endParaRPr lang="en-US"/>
        </a:p>
      </dgm:t>
    </dgm:pt>
    <dgm:pt modelId="{54E3ABB3-3357-4B0B-8216-84FE501FE58B}" type="parTrans" cxnId="{DC46268B-BFE4-4582-9EBA-6381AC068C8C}">
      <dgm:prSet/>
      <dgm:spPr/>
      <dgm:t>
        <a:bodyPr/>
        <a:lstStyle/>
        <a:p>
          <a:endParaRPr lang="en-US"/>
        </a:p>
      </dgm:t>
    </dgm:pt>
    <dgm:pt modelId="{20FAE265-6F76-409C-8C80-D65D1DE5EB37}" type="sibTrans" cxnId="{DC46268B-BFE4-4582-9EBA-6381AC068C8C}">
      <dgm:prSet/>
      <dgm:spPr/>
      <dgm:t>
        <a:bodyPr/>
        <a:lstStyle/>
        <a:p>
          <a:endParaRPr lang="en-US"/>
        </a:p>
      </dgm:t>
    </dgm:pt>
    <dgm:pt modelId="{0F3823E8-4216-4540-A9E9-F668DF46DE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Adaptable and scalable approach for a growing dataset.</a:t>
          </a:r>
          <a:endParaRPr lang="en-US"/>
        </a:p>
      </dgm:t>
    </dgm:pt>
    <dgm:pt modelId="{5D4E525D-3BE9-4DB0-BF36-782581A34EA5}" type="parTrans" cxnId="{BDBC8458-2CBE-4EE6-A4C6-DD7A27C9FE1C}">
      <dgm:prSet/>
      <dgm:spPr/>
      <dgm:t>
        <a:bodyPr/>
        <a:lstStyle/>
        <a:p>
          <a:endParaRPr lang="en-US"/>
        </a:p>
      </dgm:t>
    </dgm:pt>
    <dgm:pt modelId="{ED47D6CA-C7A8-4D95-A0F4-2D77D2BE5347}" type="sibTrans" cxnId="{BDBC8458-2CBE-4EE6-A4C6-DD7A27C9FE1C}">
      <dgm:prSet/>
      <dgm:spPr/>
      <dgm:t>
        <a:bodyPr/>
        <a:lstStyle/>
        <a:p>
          <a:endParaRPr lang="en-US"/>
        </a:p>
      </dgm:t>
    </dgm:pt>
    <dgm:pt modelId="{58571080-07F2-46BA-9A83-785550C49EC8}" type="pres">
      <dgm:prSet presAssocID="{F4FFA0DD-1C4F-46E9-A002-7EEB9EB0561D}" presName="root" presStyleCnt="0">
        <dgm:presLayoutVars>
          <dgm:dir/>
          <dgm:resizeHandles val="exact"/>
        </dgm:presLayoutVars>
      </dgm:prSet>
      <dgm:spPr/>
    </dgm:pt>
    <dgm:pt modelId="{1ED90C43-7242-4311-8358-353D20064593}" type="pres">
      <dgm:prSet presAssocID="{7CF955D2-A1F7-4CAF-88D7-B159FE3FAC85}" presName="compNode" presStyleCnt="0"/>
      <dgm:spPr/>
    </dgm:pt>
    <dgm:pt modelId="{CA255542-CF5F-41F6-9D2C-B4E1B07A4C6C}" type="pres">
      <dgm:prSet presAssocID="{7CF955D2-A1F7-4CAF-88D7-B159FE3FA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E6F9BAD6-8798-4DBE-9705-9EC28D33834D}" type="pres">
      <dgm:prSet presAssocID="{7CF955D2-A1F7-4CAF-88D7-B159FE3FAC85}" presName="spaceRect" presStyleCnt="0"/>
      <dgm:spPr/>
    </dgm:pt>
    <dgm:pt modelId="{87C818FA-3FF7-4AFE-BDB5-DDD9A88AAA8D}" type="pres">
      <dgm:prSet presAssocID="{7CF955D2-A1F7-4CAF-88D7-B159FE3FAC85}" presName="textRect" presStyleLbl="revTx" presStyleIdx="0" presStyleCnt="3">
        <dgm:presLayoutVars>
          <dgm:chMax val="1"/>
          <dgm:chPref val="1"/>
        </dgm:presLayoutVars>
      </dgm:prSet>
      <dgm:spPr/>
    </dgm:pt>
    <dgm:pt modelId="{26C9F2DD-9C28-4963-906E-AF478C190D91}" type="pres">
      <dgm:prSet presAssocID="{6F2C06B3-263B-477E-A663-A346BBA41E4E}" presName="sibTrans" presStyleCnt="0"/>
      <dgm:spPr/>
    </dgm:pt>
    <dgm:pt modelId="{EBFBF0F5-D9E4-4C91-891F-BF2E7287CA47}" type="pres">
      <dgm:prSet presAssocID="{1FC5E7CD-9597-4FD3-A761-A0FC37D64CFA}" presName="compNode" presStyleCnt="0"/>
      <dgm:spPr/>
    </dgm:pt>
    <dgm:pt modelId="{3AF8F383-0361-4CDB-91A5-0032F2900A33}" type="pres">
      <dgm:prSet presAssocID="{1FC5E7CD-9597-4FD3-A761-A0FC37D64C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4E52DA7-ECFF-4ABD-963A-43C3C59D8022}" type="pres">
      <dgm:prSet presAssocID="{1FC5E7CD-9597-4FD3-A761-A0FC37D64CFA}" presName="spaceRect" presStyleCnt="0"/>
      <dgm:spPr/>
    </dgm:pt>
    <dgm:pt modelId="{4F699703-8E4A-465B-B782-0A613AC7DBE7}" type="pres">
      <dgm:prSet presAssocID="{1FC5E7CD-9597-4FD3-A761-A0FC37D64CFA}" presName="textRect" presStyleLbl="revTx" presStyleIdx="1" presStyleCnt="3">
        <dgm:presLayoutVars>
          <dgm:chMax val="1"/>
          <dgm:chPref val="1"/>
        </dgm:presLayoutVars>
      </dgm:prSet>
      <dgm:spPr/>
    </dgm:pt>
    <dgm:pt modelId="{919D22C1-89F9-4D4E-99DC-8B5BA47C3D7E}" type="pres">
      <dgm:prSet presAssocID="{20FAE265-6F76-409C-8C80-D65D1DE5EB37}" presName="sibTrans" presStyleCnt="0"/>
      <dgm:spPr/>
    </dgm:pt>
    <dgm:pt modelId="{10EBC826-238E-4CDA-BC0B-DF26A3E76813}" type="pres">
      <dgm:prSet presAssocID="{0F3823E8-4216-4540-A9E9-F668DF46DE4A}" presName="compNode" presStyleCnt="0"/>
      <dgm:spPr/>
    </dgm:pt>
    <dgm:pt modelId="{354A2505-12A5-46F0-89BD-C4927BD5EB31}" type="pres">
      <dgm:prSet presAssocID="{0F3823E8-4216-4540-A9E9-F668DF46DE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C90574-E8A0-4601-A4A3-9D867EE1E9CE}" type="pres">
      <dgm:prSet presAssocID="{0F3823E8-4216-4540-A9E9-F668DF46DE4A}" presName="spaceRect" presStyleCnt="0"/>
      <dgm:spPr/>
    </dgm:pt>
    <dgm:pt modelId="{085AE14A-15BF-490A-BAF4-208586E174A4}" type="pres">
      <dgm:prSet presAssocID="{0F3823E8-4216-4540-A9E9-F668DF46DE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9AB022-2C4C-6846-B6B1-37BB671255F3}" type="presOf" srcId="{F4FFA0DD-1C4F-46E9-A002-7EEB9EB0561D}" destId="{58571080-07F2-46BA-9A83-785550C49EC8}" srcOrd="0" destOrd="0" presId="urn:microsoft.com/office/officeart/2018/2/layout/IconLabelList"/>
    <dgm:cxn modelId="{397D7636-E141-364C-9133-43D063838185}" type="presOf" srcId="{7CF955D2-A1F7-4CAF-88D7-B159FE3FAC85}" destId="{87C818FA-3FF7-4AFE-BDB5-DDD9A88AAA8D}" srcOrd="0" destOrd="0" presId="urn:microsoft.com/office/officeart/2018/2/layout/IconLabelList"/>
    <dgm:cxn modelId="{BDBC8458-2CBE-4EE6-A4C6-DD7A27C9FE1C}" srcId="{F4FFA0DD-1C4F-46E9-A002-7EEB9EB0561D}" destId="{0F3823E8-4216-4540-A9E9-F668DF46DE4A}" srcOrd="2" destOrd="0" parTransId="{5D4E525D-3BE9-4DB0-BF36-782581A34EA5}" sibTransId="{ED47D6CA-C7A8-4D95-A0F4-2D77D2BE5347}"/>
    <dgm:cxn modelId="{DC46268B-BFE4-4582-9EBA-6381AC068C8C}" srcId="{F4FFA0DD-1C4F-46E9-A002-7EEB9EB0561D}" destId="{1FC5E7CD-9597-4FD3-A761-A0FC37D64CFA}" srcOrd="1" destOrd="0" parTransId="{54E3ABB3-3357-4B0B-8216-84FE501FE58B}" sibTransId="{20FAE265-6F76-409C-8C80-D65D1DE5EB37}"/>
    <dgm:cxn modelId="{F939088D-3D9C-3A47-8E48-24BA61285D43}" type="presOf" srcId="{0F3823E8-4216-4540-A9E9-F668DF46DE4A}" destId="{085AE14A-15BF-490A-BAF4-208586E174A4}" srcOrd="0" destOrd="0" presId="urn:microsoft.com/office/officeart/2018/2/layout/IconLabelList"/>
    <dgm:cxn modelId="{FDEF1E9C-285A-9443-8B5D-A59C3718DF5C}" type="presOf" srcId="{1FC5E7CD-9597-4FD3-A761-A0FC37D64CFA}" destId="{4F699703-8E4A-465B-B782-0A613AC7DBE7}" srcOrd="0" destOrd="0" presId="urn:microsoft.com/office/officeart/2018/2/layout/IconLabelList"/>
    <dgm:cxn modelId="{B951D3D8-3BCF-4E2D-B542-6BFD0CAAE859}" srcId="{F4FFA0DD-1C4F-46E9-A002-7EEB9EB0561D}" destId="{7CF955D2-A1F7-4CAF-88D7-B159FE3FAC85}" srcOrd="0" destOrd="0" parTransId="{2CF80F85-2503-46A9-A88D-C96DEDBA1841}" sibTransId="{6F2C06B3-263B-477E-A663-A346BBA41E4E}"/>
    <dgm:cxn modelId="{BBCC03BA-D80F-E441-98A0-9F179900906D}" type="presParOf" srcId="{58571080-07F2-46BA-9A83-785550C49EC8}" destId="{1ED90C43-7242-4311-8358-353D20064593}" srcOrd="0" destOrd="0" presId="urn:microsoft.com/office/officeart/2018/2/layout/IconLabelList"/>
    <dgm:cxn modelId="{83BA4D59-E919-994C-BA80-5F0EAABF01AA}" type="presParOf" srcId="{1ED90C43-7242-4311-8358-353D20064593}" destId="{CA255542-CF5F-41F6-9D2C-B4E1B07A4C6C}" srcOrd="0" destOrd="0" presId="urn:microsoft.com/office/officeart/2018/2/layout/IconLabelList"/>
    <dgm:cxn modelId="{013A1E02-20B9-BC49-9278-0F5B02528397}" type="presParOf" srcId="{1ED90C43-7242-4311-8358-353D20064593}" destId="{E6F9BAD6-8798-4DBE-9705-9EC28D33834D}" srcOrd="1" destOrd="0" presId="urn:microsoft.com/office/officeart/2018/2/layout/IconLabelList"/>
    <dgm:cxn modelId="{48EDADC4-BC35-194F-9F07-D8916E2618A5}" type="presParOf" srcId="{1ED90C43-7242-4311-8358-353D20064593}" destId="{87C818FA-3FF7-4AFE-BDB5-DDD9A88AAA8D}" srcOrd="2" destOrd="0" presId="urn:microsoft.com/office/officeart/2018/2/layout/IconLabelList"/>
    <dgm:cxn modelId="{12901045-05A1-8742-8D38-CDB246D1B1A3}" type="presParOf" srcId="{58571080-07F2-46BA-9A83-785550C49EC8}" destId="{26C9F2DD-9C28-4963-906E-AF478C190D91}" srcOrd="1" destOrd="0" presId="urn:microsoft.com/office/officeart/2018/2/layout/IconLabelList"/>
    <dgm:cxn modelId="{003C37BB-C93B-4946-B7BD-602A9D1CA21E}" type="presParOf" srcId="{58571080-07F2-46BA-9A83-785550C49EC8}" destId="{EBFBF0F5-D9E4-4C91-891F-BF2E7287CA47}" srcOrd="2" destOrd="0" presId="urn:microsoft.com/office/officeart/2018/2/layout/IconLabelList"/>
    <dgm:cxn modelId="{0462DB5A-7A1C-1543-9CDC-F7915C3F6E57}" type="presParOf" srcId="{EBFBF0F5-D9E4-4C91-891F-BF2E7287CA47}" destId="{3AF8F383-0361-4CDB-91A5-0032F2900A33}" srcOrd="0" destOrd="0" presId="urn:microsoft.com/office/officeart/2018/2/layout/IconLabelList"/>
    <dgm:cxn modelId="{A92E873A-2D29-3346-BE7E-3A446DB971EF}" type="presParOf" srcId="{EBFBF0F5-D9E4-4C91-891F-BF2E7287CA47}" destId="{B4E52DA7-ECFF-4ABD-963A-43C3C59D8022}" srcOrd="1" destOrd="0" presId="urn:microsoft.com/office/officeart/2018/2/layout/IconLabelList"/>
    <dgm:cxn modelId="{EFF67B08-2C69-C544-8B1E-8E60194FEF2D}" type="presParOf" srcId="{EBFBF0F5-D9E4-4C91-891F-BF2E7287CA47}" destId="{4F699703-8E4A-465B-B782-0A613AC7DBE7}" srcOrd="2" destOrd="0" presId="urn:microsoft.com/office/officeart/2018/2/layout/IconLabelList"/>
    <dgm:cxn modelId="{BC38AB55-919E-E94C-8A4E-63550146C584}" type="presParOf" srcId="{58571080-07F2-46BA-9A83-785550C49EC8}" destId="{919D22C1-89F9-4D4E-99DC-8B5BA47C3D7E}" srcOrd="3" destOrd="0" presId="urn:microsoft.com/office/officeart/2018/2/layout/IconLabelList"/>
    <dgm:cxn modelId="{9DFC7377-4ADF-594A-B664-1BE8D7A1D9F3}" type="presParOf" srcId="{58571080-07F2-46BA-9A83-785550C49EC8}" destId="{10EBC826-238E-4CDA-BC0B-DF26A3E76813}" srcOrd="4" destOrd="0" presId="urn:microsoft.com/office/officeart/2018/2/layout/IconLabelList"/>
    <dgm:cxn modelId="{6B10CABA-B3A4-9C45-84D0-7246EC5F68A3}" type="presParOf" srcId="{10EBC826-238E-4CDA-BC0B-DF26A3E76813}" destId="{354A2505-12A5-46F0-89BD-C4927BD5EB31}" srcOrd="0" destOrd="0" presId="urn:microsoft.com/office/officeart/2018/2/layout/IconLabelList"/>
    <dgm:cxn modelId="{A1A02800-D966-B34D-BB60-0264AFECFAC0}" type="presParOf" srcId="{10EBC826-238E-4CDA-BC0B-DF26A3E76813}" destId="{90C90574-E8A0-4601-A4A3-9D867EE1E9CE}" srcOrd="1" destOrd="0" presId="urn:microsoft.com/office/officeart/2018/2/layout/IconLabelList"/>
    <dgm:cxn modelId="{99BF7185-EBC6-D846-91F9-472B14F6B147}" type="presParOf" srcId="{10EBC826-238E-4CDA-BC0B-DF26A3E76813}" destId="{085AE14A-15BF-490A-BAF4-208586E174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D39AB-A2C3-4240-A0E2-4C0AFC8E5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4322D-B9F1-4834-9D89-1030F7BA4B32}">
      <dgm:prSet/>
      <dgm:spPr/>
      <dgm:t>
        <a:bodyPr/>
        <a:lstStyle/>
        <a:p>
          <a:r>
            <a:rPr lang="en-GB" dirty="0"/>
            <a:t>Dropped the “categories” column</a:t>
          </a:r>
          <a:endParaRPr lang="en-US" dirty="0"/>
        </a:p>
      </dgm:t>
    </dgm:pt>
    <dgm:pt modelId="{EE8D44C8-E8F4-470A-B26A-CAEB793FAA17}" type="parTrans" cxnId="{F18B08A5-7EA1-4DE4-9DD2-FE65D10AB6EA}">
      <dgm:prSet/>
      <dgm:spPr/>
      <dgm:t>
        <a:bodyPr/>
        <a:lstStyle/>
        <a:p>
          <a:endParaRPr lang="en-US"/>
        </a:p>
      </dgm:t>
    </dgm:pt>
    <dgm:pt modelId="{79F7D1BA-004A-459B-ABB7-11E4A51207F7}" type="sibTrans" cxnId="{F18B08A5-7EA1-4DE4-9DD2-FE65D10AB6EA}">
      <dgm:prSet/>
      <dgm:spPr/>
      <dgm:t>
        <a:bodyPr/>
        <a:lstStyle/>
        <a:p>
          <a:endParaRPr lang="en-US"/>
        </a:p>
      </dgm:t>
    </dgm:pt>
    <dgm:pt modelId="{D03A62BC-39C9-43B3-9220-B1F9AD05BF9B}">
      <dgm:prSet/>
      <dgm:spPr/>
      <dgm:t>
        <a:bodyPr/>
        <a:lstStyle/>
        <a:p>
          <a:r>
            <a:rPr lang="en-US" dirty="0"/>
            <a:t>Filtered the “published year”</a:t>
          </a:r>
        </a:p>
      </dgm:t>
    </dgm:pt>
    <dgm:pt modelId="{C57747D5-CA76-450A-ABE3-2982A1AA32A4}" type="parTrans" cxnId="{7D6708C5-7428-47D8-8B2F-43D399A199C4}">
      <dgm:prSet/>
      <dgm:spPr/>
      <dgm:t>
        <a:bodyPr/>
        <a:lstStyle/>
        <a:p>
          <a:endParaRPr lang="en-US"/>
        </a:p>
      </dgm:t>
    </dgm:pt>
    <dgm:pt modelId="{742974CA-2442-4EEB-BAF6-1CCA0D894701}" type="sibTrans" cxnId="{7D6708C5-7428-47D8-8B2F-43D399A199C4}">
      <dgm:prSet/>
      <dgm:spPr/>
      <dgm:t>
        <a:bodyPr/>
        <a:lstStyle/>
        <a:p>
          <a:endParaRPr lang="en-US"/>
        </a:p>
      </dgm:t>
    </dgm:pt>
    <dgm:pt modelId="{C34044B7-63A3-4B58-AFF8-FEF2A6EF0C0C}">
      <dgm:prSet/>
      <dgm:spPr/>
      <dgm:t>
        <a:bodyPr/>
        <a:lstStyle/>
        <a:p>
          <a:r>
            <a:rPr lang="en-GB" dirty="0"/>
            <a:t>Binned the “published year”</a:t>
          </a:r>
          <a:endParaRPr lang="en-US" dirty="0"/>
        </a:p>
      </dgm:t>
    </dgm:pt>
    <dgm:pt modelId="{261C92E5-B496-4BCD-A771-508AF5F5FBA9}" type="parTrans" cxnId="{CD6026C4-5400-4BAD-8391-A25AB39891B6}">
      <dgm:prSet/>
      <dgm:spPr/>
      <dgm:t>
        <a:bodyPr/>
        <a:lstStyle/>
        <a:p>
          <a:endParaRPr lang="en-US"/>
        </a:p>
      </dgm:t>
    </dgm:pt>
    <dgm:pt modelId="{3814E85C-9946-4BD8-98AE-9E6201533743}" type="sibTrans" cxnId="{CD6026C4-5400-4BAD-8391-A25AB39891B6}">
      <dgm:prSet/>
      <dgm:spPr/>
      <dgm:t>
        <a:bodyPr/>
        <a:lstStyle/>
        <a:p>
          <a:endParaRPr lang="en-US"/>
        </a:p>
      </dgm:t>
    </dgm:pt>
    <dgm:pt modelId="{F5CEFC7B-BD35-4651-BC30-A1D4BA809BAD}">
      <dgm:prSet/>
      <dgm:spPr/>
      <dgm:t>
        <a:bodyPr/>
        <a:lstStyle/>
        <a:p>
          <a:r>
            <a:rPr lang="en-GB" dirty="0"/>
            <a:t>Dropped the “authors” column</a:t>
          </a:r>
          <a:endParaRPr lang="en-US" dirty="0"/>
        </a:p>
      </dgm:t>
    </dgm:pt>
    <dgm:pt modelId="{392BB4B6-F420-46D1-9867-A6D2704421BE}" type="parTrans" cxnId="{AE3E870C-5165-4C7F-9D5B-6FE8C4325ABB}">
      <dgm:prSet/>
      <dgm:spPr/>
      <dgm:t>
        <a:bodyPr/>
        <a:lstStyle/>
        <a:p>
          <a:endParaRPr lang="en-US"/>
        </a:p>
      </dgm:t>
    </dgm:pt>
    <dgm:pt modelId="{3B90A9A9-6F4C-4468-AF82-07D17E44D037}" type="sibTrans" cxnId="{AE3E870C-5165-4C7F-9D5B-6FE8C4325ABB}">
      <dgm:prSet/>
      <dgm:spPr/>
      <dgm:t>
        <a:bodyPr/>
        <a:lstStyle/>
        <a:p>
          <a:endParaRPr lang="en-US"/>
        </a:p>
      </dgm:t>
    </dgm:pt>
    <dgm:pt modelId="{FDEE5EE3-3042-46FE-8E85-5EF9EF706665}">
      <dgm:prSet/>
      <dgm:spPr/>
      <dgm:t>
        <a:bodyPr/>
        <a:lstStyle/>
        <a:p>
          <a:r>
            <a:rPr lang="en-GB"/>
            <a:t>Eliminating outliers</a:t>
          </a:r>
          <a:endParaRPr lang="en-US"/>
        </a:p>
      </dgm:t>
    </dgm:pt>
    <dgm:pt modelId="{D318A990-F267-4E3D-AB94-CDBAEA8B70EA}" type="parTrans" cxnId="{FDF70F04-D9FB-411B-BD68-ACD1DBFA0B0A}">
      <dgm:prSet/>
      <dgm:spPr/>
      <dgm:t>
        <a:bodyPr/>
        <a:lstStyle/>
        <a:p>
          <a:endParaRPr lang="en-US"/>
        </a:p>
      </dgm:t>
    </dgm:pt>
    <dgm:pt modelId="{7C647460-AA92-4F14-9D6D-ECCB66CCFEF0}" type="sibTrans" cxnId="{FDF70F04-D9FB-411B-BD68-ACD1DBFA0B0A}">
      <dgm:prSet/>
      <dgm:spPr/>
      <dgm:t>
        <a:bodyPr/>
        <a:lstStyle/>
        <a:p>
          <a:endParaRPr lang="en-US"/>
        </a:p>
      </dgm:t>
    </dgm:pt>
    <dgm:pt modelId="{DC023688-95D1-4B9B-983A-86FCE1127E0A}" type="pres">
      <dgm:prSet presAssocID="{B5AD39AB-A2C3-4240-A0E2-4C0AFC8E587F}" presName="linear" presStyleCnt="0">
        <dgm:presLayoutVars>
          <dgm:animLvl val="lvl"/>
          <dgm:resizeHandles val="exact"/>
        </dgm:presLayoutVars>
      </dgm:prSet>
      <dgm:spPr/>
    </dgm:pt>
    <dgm:pt modelId="{398A245D-963D-4ECF-9F43-233CB74ED1E1}" type="pres">
      <dgm:prSet presAssocID="{19E4322D-B9F1-4834-9D89-1030F7BA4B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3F68DE-8A3C-4EB1-87A8-CB5BA13AD998}" type="pres">
      <dgm:prSet presAssocID="{79F7D1BA-004A-459B-ABB7-11E4A51207F7}" presName="spacer" presStyleCnt="0"/>
      <dgm:spPr/>
    </dgm:pt>
    <dgm:pt modelId="{57A6FDF4-E883-44B2-A6E0-7DDECD693D27}" type="pres">
      <dgm:prSet presAssocID="{D03A62BC-39C9-43B3-9220-B1F9AD05BF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6F055C-1E93-4819-8173-52061FBA9FEA}" type="pres">
      <dgm:prSet presAssocID="{742974CA-2442-4EEB-BAF6-1CCA0D894701}" presName="spacer" presStyleCnt="0"/>
      <dgm:spPr/>
    </dgm:pt>
    <dgm:pt modelId="{BA3B8374-DBA9-41B3-AFBE-F412A02DBA28}" type="pres">
      <dgm:prSet presAssocID="{C34044B7-63A3-4B58-AFF8-FEF2A6EF0C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08F44B-B0D6-46AA-824E-B0AF12E001D4}" type="pres">
      <dgm:prSet presAssocID="{3814E85C-9946-4BD8-98AE-9E6201533743}" presName="spacer" presStyleCnt="0"/>
      <dgm:spPr/>
    </dgm:pt>
    <dgm:pt modelId="{A8149F10-DAF6-49A3-B63F-B347E8465B8C}" type="pres">
      <dgm:prSet presAssocID="{F5CEFC7B-BD35-4651-BC30-A1D4BA809B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691BC2-34C7-464E-9AA7-18854D9EEA1E}" type="pres">
      <dgm:prSet presAssocID="{3B90A9A9-6F4C-4468-AF82-07D17E44D037}" presName="spacer" presStyleCnt="0"/>
      <dgm:spPr/>
    </dgm:pt>
    <dgm:pt modelId="{2C6F6A90-24DE-4F97-8E8C-1BCC2F263C43}" type="pres">
      <dgm:prSet presAssocID="{FDEE5EE3-3042-46FE-8E85-5EF9EF7066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F70F04-D9FB-411B-BD68-ACD1DBFA0B0A}" srcId="{B5AD39AB-A2C3-4240-A0E2-4C0AFC8E587F}" destId="{FDEE5EE3-3042-46FE-8E85-5EF9EF706665}" srcOrd="4" destOrd="0" parTransId="{D318A990-F267-4E3D-AB94-CDBAEA8B70EA}" sibTransId="{7C647460-AA92-4F14-9D6D-ECCB66CCFEF0}"/>
    <dgm:cxn modelId="{45AD5706-A190-47B2-91CF-565DAED7C720}" type="presOf" srcId="{C34044B7-63A3-4B58-AFF8-FEF2A6EF0C0C}" destId="{BA3B8374-DBA9-41B3-AFBE-F412A02DBA28}" srcOrd="0" destOrd="0" presId="urn:microsoft.com/office/officeart/2005/8/layout/vList2"/>
    <dgm:cxn modelId="{AE3E870C-5165-4C7F-9D5B-6FE8C4325ABB}" srcId="{B5AD39AB-A2C3-4240-A0E2-4C0AFC8E587F}" destId="{F5CEFC7B-BD35-4651-BC30-A1D4BA809BAD}" srcOrd="3" destOrd="0" parTransId="{392BB4B6-F420-46D1-9867-A6D2704421BE}" sibTransId="{3B90A9A9-6F4C-4468-AF82-07D17E44D037}"/>
    <dgm:cxn modelId="{56914F2F-6C90-494B-A8C4-D24BD454B802}" type="presOf" srcId="{F5CEFC7B-BD35-4651-BC30-A1D4BA809BAD}" destId="{A8149F10-DAF6-49A3-B63F-B347E8465B8C}" srcOrd="0" destOrd="0" presId="urn:microsoft.com/office/officeart/2005/8/layout/vList2"/>
    <dgm:cxn modelId="{AE90BB3E-7740-47B1-89FD-7F1BB8979229}" type="presOf" srcId="{FDEE5EE3-3042-46FE-8E85-5EF9EF706665}" destId="{2C6F6A90-24DE-4F97-8E8C-1BCC2F263C43}" srcOrd="0" destOrd="0" presId="urn:microsoft.com/office/officeart/2005/8/layout/vList2"/>
    <dgm:cxn modelId="{FC9B1663-A318-4B41-9CA6-83B75D53C78F}" type="presOf" srcId="{19E4322D-B9F1-4834-9D89-1030F7BA4B32}" destId="{398A245D-963D-4ECF-9F43-233CB74ED1E1}" srcOrd="0" destOrd="0" presId="urn:microsoft.com/office/officeart/2005/8/layout/vList2"/>
    <dgm:cxn modelId="{F18B08A5-7EA1-4DE4-9DD2-FE65D10AB6EA}" srcId="{B5AD39AB-A2C3-4240-A0E2-4C0AFC8E587F}" destId="{19E4322D-B9F1-4834-9D89-1030F7BA4B32}" srcOrd="0" destOrd="0" parTransId="{EE8D44C8-E8F4-470A-B26A-CAEB793FAA17}" sibTransId="{79F7D1BA-004A-459B-ABB7-11E4A51207F7}"/>
    <dgm:cxn modelId="{CD6026C4-5400-4BAD-8391-A25AB39891B6}" srcId="{B5AD39AB-A2C3-4240-A0E2-4C0AFC8E587F}" destId="{C34044B7-63A3-4B58-AFF8-FEF2A6EF0C0C}" srcOrd="2" destOrd="0" parTransId="{261C92E5-B496-4BCD-A771-508AF5F5FBA9}" sibTransId="{3814E85C-9946-4BD8-98AE-9E6201533743}"/>
    <dgm:cxn modelId="{7D6708C5-7428-47D8-8B2F-43D399A199C4}" srcId="{B5AD39AB-A2C3-4240-A0E2-4C0AFC8E587F}" destId="{D03A62BC-39C9-43B3-9220-B1F9AD05BF9B}" srcOrd="1" destOrd="0" parTransId="{C57747D5-CA76-450A-ABE3-2982A1AA32A4}" sibTransId="{742974CA-2442-4EEB-BAF6-1CCA0D894701}"/>
    <dgm:cxn modelId="{FD19F8DF-E696-4293-9B3A-AD10D93F66E9}" type="presOf" srcId="{D03A62BC-39C9-43B3-9220-B1F9AD05BF9B}" destId="{57A6FDF4-E883-44B2-A6E0-7DDECD693D27}" srcOrd="0" destOrd="0" presId="urn:microsoft.com/office/officeart/2005/8/layout/vList2"/>
    <dgm:cxn modelId="{CF7D85F9-659C-404E-81C7-F19D089B3A92}" type="presOf" srcId="{B5AD39AB-A2C3-4240-A0E2-4C0AFC8E587F}" destId="{DC023688-95D1-4B9B-983A-86FCE1127E0A}" srcOrd="0" destOrd="0" presId="urn:microsoft.com/office/officeart/2005/8/layout/vList2"/>
    <dgm:cxn modelId="{91312018-300C-4FC1-9C76-644887626F74}" type="presParOf" srcId="{DC023688-95D1-4B9B-983A-86FCE1127E0A}" destId="{398A245D-963D-4ECF-9F43-233CB74ED1E1}" srcOrd="0" destOrd="0" presId="urn:microsoft.com/office/officeart/2005/8/layout/vList2"/>
    <dgm:cxn modelId="{AEBA1F45-B7B0-4A17-9B30-07ACF611E7CD}" type="presParOf" srcId="{DC023688-95D1-4B9B-983A-86FCE1127E0A}" destId="{803F68DE-8A3C-4EB1-87A8-CB5BA13AD998}" srcOrd="1" destOrd="0" presId="urn:microsoft.com/office/officeart/2005/8/layout/vList2"/>
    <dgm:cxn modelId="{A1A93C4A-848E-4401-9E4C-313BDD66845B}" type="presParOf" srcId="{DC023688-95D1-4B9B-983A-86FCE1127E0A}" destId="{57A6FDF4-E883-44B2-A6E0-7DDECD693D27}" srcOrd="2" destOrd="0" presId="urn:microsoft.com/office/officeart/2005/8/layout/vList2"/>
    <dgm:cxn modelId="{9EF4FB80-1D38-415E-A5BC-6AFDBA64F8DB}" type="presParOf" srcId="{DC023688-95D1-4B9B-983A-86FCE1127E0A}" destId="{356F055C-1E93-4819-8173-52061FBA9FEA}" srcOrd="3" destOrd="0" presId="urn:microsoft.com/office/officeart/2005/8/layout/vList2"/>
    <dgm:cxn modelId="{4DBC0E76-053C-437C-800A-C1737FC1D95D}" type="presParOf" srcId="{DC023688-95D1-4B9B-983A-86FCE1127E0A}" destId="{BA3B8374-DBA9-41B3-AFBE-F412A02DBA28}" srcOrd="4" destOrd="0" presId="urn:microsoft.com/office/officeart/2005/8/layout/vList2"/>
    <dgm:cxn modelId="{C10CAFB0-7DA7-40B4-B8FE-1AB57E57357B}" type="presParOf" srcId="{DC023688-95D1-4B9B-983A-86FCE1127E0A}" destId="{E608F44B-B0D6-46AA-824E-B0AF12E001D4}" srcOrd="5" destOrd="0" presId="urn:microsoft.com/office/officeart/2005/8/layout/vList2"/>
    <dgm:cxn modelId="{F3E79382-4563-4002-AD73-321E531B552D}" type="presParOf" srcId="{DC023688-95D1-4B9B-983A-86FCE1127E0A}" destId="{A8149F10-DAF6-49A3-B63F-B347E8465B8C}" srcOrd="6" destOrd="0" presId="urn:microsoft.com/office/officeart/2005/8/layout/vList2"/>
    <dgm:cxn modelId="{EFB58B98-565B-4158-8E6E-E01CE600ED4A}" type="presParOf" srcId="{DC023688-95D1-4B9B-983A-86FCE1127E0A}" destId="{C5691BC2-34C7-464E-9AA7-18854D9EEA1E}" srcOrd="7" destOrd="0" presId="urn:microsoft.com/office/officeart/2005/8/layout/vList2"/>
    <dgm:cxn modelId="{1F1BE197-A913-4875-A971-0316BAAAAE8F}" type="presParOf" srcId="{DC023688-95D1-4B9B-983A-86FCE1127E0A}" destId="{2C6F6A90-24DE-4F97-8E8C-1BCC2F263C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55542-CF5F-41F6-9D2C-B4E1B07A4C6C}">
      <dsp:nvSpPr>
        <dsp:cNvPr id="0" name=""/>
        <dsp:cNvSpPr/>
      </dsp:nvSpPr>
      <dsp:spPr>
        <a:xfrm>
          <a:off x="954852" y="208836"/>
          <a:ext cx="749091" cy="749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18FA-3FF7-4AFE-BDB5-DDD9A88AAA8D}">
      <dsp:nvSpPr>
        <dsp:cNvPr id="0" name=""/>
        <dsp:cNvSpPr/>
      </dsp:nvSpPr>
      <dsp:spPr>
        <a:xfrm>
          <a:off x="497074" y="120772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It uncovers hidden patterns in book features, aiding in discovering similar titles.</a:t>
          </a:r>
          <a:endParaRPr lang="en-US" sz="1100" kern="1200"/>
        </a:p>
      </dsp:txBody>
      <dsp:txXfrm>
        <a:off x="497074" y="1207728"/>
        <a:ext cx="1664648" cy="665859"/>
      </dsp:txXfrm>
    </dsp:sp>
    <dsp:sp modelId="{3AF8F383-0361-4CDB-91A5-0032F2900A33}">
      <dsp:nvSpPr>
        <dsp:cNvPr id="0" name=""/>
        <dsp:cNvSpPr/>
      </dsp:nvSpPr>
      <dsp:spPr>
        <a:xfrm>
          <a:off x="2910814" y="208836"/>
          <a:ext cx="749091" cy="749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99703-8E4A-465B-B782-0A613AC7DBE7}">
      <dsp:nvSpPr>
        <dsp:cNvPr id="0" name=""/>
        <dsp:cNvSpPr/>
      </dsp:nvSpPr>
      <dsp:spPr>
        <a:xfrm>
          <a:off x="2453036" y="120772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Enables dynamic recommendation without needing explicit user input.</a:t>
          </a:r>
          <a:endParaRPr lang="en-US" sz="1100" kern="1200"/>
        </a:p>
      </dsp:txBody>
      <dsp:txXfrm>
        <a:off x="2453036" y="1207728"/>
        <a:ext cx="1664648" cy="665859"/>
      </dsp:txXfrm>
    </dsp:sp>
    <dsp:sp modelId="{354A2505-12A5-46F0-89BD-C4927BD5EB31}">
      <dsp:nvSpPr>
        <dsp:cNvPr id="0" name=""/>
        <dsp:cNvSpPr/>
      </dsp:nvSpPr>
      <dsp:spPr>
        <a:xfrm>
          <a:off x="1932833" y="2289749"/>
          <a:ext cx="749091" cy="749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E14A-15BF-490A-BAF4-208586E174A4}">
      <dsp:nvSpPr>
        <dsp:cNvPr id="0" name=""/>
        <dsp:cNvSpPr/>
      </dsp:nvSpPr>
      <dsp:spPr>
        <a:xfrm>
          <a:off x="1475055" y="3288641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Adaptable and scalable approach for a growing dataset.</a:t>
          </a:r>
          <a:endParaRPr lang="en-US" sz="1100" kern="1200"/>
        </a:p>
      </dsp:txBody>
      <dsp:txXfrm>
        <a:off x="1475055" y="3288641"/>
        <a:ext cx="1664648" cy="66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245D-963D-4ECF-9F43-233CB74ED1E1}">
      <dsp:nvSpPr>
        <dsp:cNvPr id="0" name=""/>
        <dsp:cNvSpPr/>
      </dsp:nvSpPr>
      <dsp:spPr>
        <a:xfrm>
          <a:off x="0" y="415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Dropped the “categories” column</a:t>
          </a:r>
          <a:endParaRPr lang="en-US" sz="2900" kern="1200" dirty="0"/>
        </a:p>
      </dsp:txBody>
      <dsp:txXfrm>
        <a:off x="34783" y="76349"/>
        <a:ext cx="6710647" cy="642964"/>
      </dsp:txXfrm>
    </dsp:sp>
    <dsp:sp modelId="{57A6FDF4-E883-44B2-A6E0-7DDECD693D27}">
      <dsp:nvSpPr>
        <dsp:cNvPr id="0" name=""/>
        <dsp:cNvSpPr/>
      </dsp:nvSpPr>
      <dsp:spPr>
        <a:xfrm>
          <a:off x="0" y="83761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Filtered the “published year”</a:t>
          </a:r>
        </a:p>
      </dsp:txBody>
      <dsp:txXfrm>
        <a:off x="34783" y="872399"/>
        <a:ext cx="6710647" cy="642964"/>
      </dsp:txXfrm>
    </dsp:sp>
    <dsp:sp modelId="{BA3B8374-DBA9-41B3-AFBE-F412A02DBA28}">
      <dsp:nvSpPr>
        <dsp:cNvPr id="0" name=""/>
        <dsp:cNvSpPr/>
      </dsp:nvSpPr>
      <dsp:spPr>
        <a:xfrm>
          <a:off x="0" y="16336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Binned the “published year”</a:t>
          </a:r>
          <a:endParaRPr lang="en-US" sz="2900" kern="1200" dirty="0"/>
        </a:p>
      </dsp:txBody>
      <dsp:txXfrm>
        <a:off x="34783" y="1668449"/>
        <a:ext cx="6710647" cy="642964"/>
      </dsp:txXfrm>
    </dsp:sp>
    <dsp:sp modelId="{A8149F10-DAF6-49A3-B63F-B347E8465B8C}">
      <dsp:nvSpPr>
        <dsp:cNvPr id="0" name=""/>
        <dsp:cNvSpPr/>
      </dsp:nvSpPr>
      <dsp:spPr>
        <a:xfrm>
          <a:off x="0" y="242971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Dropped the “authors” column</a:t>
          </a:r>
          <a:endParaRPr lang="en-US" sz="2900" kern="1200" dirty="0"/>
        </a:p>
      </dsp:txBody>
      <dsp:txXfrm>
        <a:off x="34783" y="2464499"/>
        <a:ext cx="6710647" cy="642964"/>
      </dsp:txXfrm>
    </dsp:sp>
    <dsp:sp modelId="{2C6F6A90-24DE-4F97-8E8C-1BCC2F263C43}">
      <dsp:nvSpPr>
        <dsp:cNvPr id="0" name=""/>
        <dsp:cNvSpPr/>
      </dsp:nvSpPr>
      <dsp:spPr>
        <a:xfrm>
          <a:off x="0" y="32257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Eliminating outliers</a:t>
          </a:r>
          <a:endParaRPr lang="en-US" sz="2900" kern="1200"/>
        </a:p>
      </dsp:txBody>
      <dsp:txXfrm>
        <a:off x="34783" y="3260549"/>
        <a:ext cx="6710647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A6B-4F39-4085-32A5-B4705EA3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04EC-FC26-BC4E-F772-5CA1F061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2E15-412F-7F85-A436-2A933089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38A4-7436-912E-ED01-44D100D1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E50F3-7BCC-B801-4DDB-CA4C4C8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F9C1-BC09-08B7-E2C8-80955290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7538A-F78E-3353-52BD-E194F1E2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FC1B-42A7-3646-D516-D5B4989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6F92-4DCC-C981-2940-9236D03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AB6D-AD38-B37A-A562-409CE889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5F573-570C-FA8E-1FD7-469F8A05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F810-DCD1-4D71-F7E8-B85CB77F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74BF-C361-D9D0-E874-4EE779A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1120-517E-405A-DE7C-BA883F92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543F-B148-036A-A562-A9415B2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8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7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0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2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7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92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88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31C-A6AE-4A60-6202-190E0A5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FC75-59AC-1220-A19E-D289E2FF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7C8F-6400-572D-DD51-0051B952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DFEF-0B84-B29C-CBF9-D609BCE6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3D52-3A32-47B5-8922-8154FB3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97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151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23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7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0AD-5D02-A5F2-1222-960CD0BB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6AFB-5B23-C2EF-9A8D-3FC65E1C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78F0-7872-55EF-3520-3604CF29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A336-D8B5-15AC-AB95-8CE45CD4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D952-E7E1-91EF-B99C-3DA4988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9D84-3CAA-95E8-030E-7B78E2B6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D9BA-90CE-BF7C-192F-A48EA5EE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CA6D-6AFE-B71F-910B-E3634FFB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753F-315E-A190-6DC2-DDB97631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D0C2-5D47-22E1-28E5-94668BD4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8C94-0F8E-EE53-6165-A7B75198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78C4-9D91-69A4-E9CE-7E8D93CF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2CEC-9858-842B-D085-6338BBA6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602C-45EA-9A2B-ADC3-91524C6D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62496-0CF0-6435-311D-039ED213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50F2E-98BD-D46B-01E1-B8A7F0D3B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42AAE-AE68-4151-62F5-96ED3D6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7032-7CD0-256D-A72D-A49CD350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FE6B-7E62-9B0B-6B5E-BB23087F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00C-55E4-FE17-AC5C-0256CA1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5FB0-EEBE-DD56-7D91-E96ADE52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16C7-B593-1ACB-7C7C-589831A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BBBB7-D9C2-764D-DCEE-6B304976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B2852-25CB-86D0-5294-7C4069FB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CA566-8C07-9BD2-0D3F-288CE66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42DD0-82E4-EBB6-28F7-898A0BB8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DA2D-C731-26D2-D439-A8E4961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1E7E-999C-2C05-00CA-98A5175C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83A4-4A6E-9216-B597-3C691532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CECB-12D3-4279-7625-C8E4B44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6FC7-F591-8DEC-D812-AFDBC6D4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301F-81F8-4C06-FE9C-CDE8C27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1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B8C5-B529-0CD1-F1A5-E8F79D7D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D7186-5C00-4D4E-CA39-22DDB4B83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70CD-EA94-692C-B412-8661797E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81FB-574D-3CEB-947F-4989694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53B2-B3F5-0361-3303-F8E447B7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A03F-21AC-0B84-B9DE-E87D6659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42FFE-2EA0-6CAB-F58E-CCD43389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DB8-16FE-D413-BB4F-C7E6398A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9024-F7DB-4D27-2819-AD1BC1B8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7BE3-CA97-5A85-444D-51C7622B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C1C8-B42D-377E-E204-25B7273C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639019"/>
            <a:ext cx="5582699" cy="265718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rgbClr val="A96F6F"/>
                </a:solidFill>
              </a:rPr>
              <a:t>Using unsupervised learning to create a 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151092"/>
            <a:ext cx="5582699" cy="77549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4 –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UoB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analytics bootcamp</a:t>
            </a:r>
          </a:p>
        </p:txBody>
      </p:sp>
      <p:pic>
        <p:nvPicPr>
          <p:cNvPr id="5" name="Picture 4" descr="A watercolor of a library&#10;&#10;Description automatically generated">
            <a:extLst>
              <a:ext uri="{FF2B5EF4-FFF2-40B4-BE49-F238E27FC236}">
                <a16:creationId xmlns:a16="http://schemas.microsoft.com/office/drawing/2014/main" id="{E6FF5095-CE7B-2F78-1C1F-A03F06286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-1" b="7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Filtering and Binning published year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6D03-F663-C74D-BD88-78AA56B0E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0" t="35374" r="22016" b="30477"/>
          <a:stretch/>
        </p:blipFill>
        <p:spPr>
          <a:xfrm>
            <a:off x="719009" y="1663027"/>
            <a:ext cx="3993502" cy="180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7BC34-7F90-0E62-DE25-BDEBF300E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88" t="30385" r="21937" b="35647"/>
          <a:stretch/>
        </p:blipFill>
        <p:spPr>
          <a:xfrm>
            <a:off x="5775098" y="1663027"/>
            <a:ext cx="3925582" cy="176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6E93F-4BD2-007A-2E65-C160BF7ED4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86" t="32456" r="21940" b="33742"/>
          <a:stretch/>
        </p:blipFill>
        <p:spPr>
          <a:xfrm>
            <a:off x="820703" y="3625173"/>
            <a:ext cx="3790115" cy="1696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AA331-B4D2-3829-ACFC-61657AF1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10" t="35237" r="22015" b="31198"/>
          <a:stretch/>
        </p:blipFill>
        <p:spPr>
          <a:xfrm>
            <a:off x="5802183" y="3625173"/>
            <a:ext cx="3817200" cy="1696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7570E-68C4-B3E3-4A7E-27F5D2758719}"/>
              </a:ext>
            </a:extLst>
          </p:cNvPr>
          <p:cNvSpPr txBox="1"/>
          <p:nvPr/>
        </p:nvSpPr>
        <p:spPr>
          <a:xfrm>
            <a:off x="719009" y="5355231"/>
            <a:ext cx="41085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Elbow/Silhouette Method: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a K-means model resulted in 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score of 2.95 and 2.35 for the filtered and binned models respectively.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82309-EE6D-B339-A779-EBDCC8E191E7}"/>
              </a:ext>
            </a:extLst>
          </p:cNvPr>
          <p:cNvSpPr txBox="1"/>
          <p:nvPr/>
        </p:nvSpPr>
        <p:spPr>
          <a:xfrm>
            <a:off x="5972914" y="5353288"/>
            <a:ext cx="550007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K-means algorithm on filtered and binned data resulted in 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score of 4010.15 (k=3), and the binned data in a score of 4031.18 (k=4).</a:t>
            </a:r>
          </a:p>
        </p:txBody>
      </p:sp>
    </p:spTree>
    <p:extLst>
      <p:ext uri="{BB962C8B-B14F-4D97-AF65-F5344CB8AC3E}">
        <p14:creationId xmlns:p14="http://schemas.microsoft.com/office/powerpoint/2010/main" val="379919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Eliminating Outliers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C8D78-7C22-D14B-F770-5349795C5E8C}"/>
              </a:ext>
            </a:extLst>
          </p:cNvPr>
          <p:cNvSpPr txBox="1"/>
          <p:nvPr/>
        </p:nvSpPr>
        <p:spPr>
          <a:xfrm>
            <a:off x="1814801" y="5429568"/>
            <a:ext cx="8562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 means algorithm on the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pca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model gives 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of 6247.65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Results not biased by outlier books and clusters are more accurate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353F1-69CE-C651-C630-895F6FAA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4" t="36736" r="21786" b="29523"/>
          <a:stretch/>
        </p:blipFill>
        <p:spPr>
          <a:xfrm>
            <a:off x="2185962" y="1793092"/>
            <a:ext cx="7820075" cy="34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A96F6F"/>
                </a:solidFill>
              </a:rPr>
              <a:t>Website</a:t>
            </a:r>
            <a:endParaRPr lang="en-GB" dirty="0">
              <a:solidFill>
                <a:srgbClr val="A96F6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BCFB68-06ED-0BEC-2D1C-061F44050F47}"/>
              </a:ext>
            </a:extLst>
          </p:cNvPr>
          <p:cNvGrpSpPr/>
          <p:nvPr/>
        </p:nvGrpSpPr>
        <p:grpSpPr>
          <a:xfrm>
            <a:off x="1068757" y="1742880"/>
            <a:ext cx="10594156" cy="1804450"/>
            <a:chOff x="1068757" y="1742880"/>
            <a:chExt cx="10594156" cy="180445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0EC89-20AE-443D-77CD-F4276F55834D}"/>
                </a:ext>
              </a:extLst>
            </p:cNvPr>
            <p:cNvSpPr/>
            <p:nvPr/>
          </p:nvSpPr>
          <p:spPr>
            <a:xfrm>
              <a:off x="2798840" y="1742880"/>
              <a:ext cx="5516406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Software and libraries used: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F487CA-972E-85A2-7139-F3050AAB89E8}"/>
                </a:ext>
              </a:extLst>
            </p:cNvPr>
            <p:cNvSpPr/>
            <p:nvPr/>
          </p:nvSpPr>
          <p:spPr>
            <a:xfrm>
              <a:off x="2835110" y="2306608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database using SQLite to serve an API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Set up API route to serve the data using Flask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book recommendation website using a combination of HTML, CSS and JavaScript</a:t>
              </a:r>
            </a:p>
          </p:txBody>
        </p:sp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9D162453-1E62-FBB0-D469-1B6ADE41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757" y="2165227"/>
              <a:ext cx="1243789" cy="124378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6D03C0-EDCD-76B5-8FAC-18846E7F1522}"/>
              </a:ext>
            </a:extLst>
          </p:cNvPr>
          <p:cNvGrpSpPr/>
          <p:nvPr/>
        </p:nvGrpSpPr>
        <p:grpSpPr>
          <a:xfrm>
            <a:off x="1145624" y="4579284"/>
            <a:ext cx="10480015" cy="1788784"/>
            <a:chOff x="1145624" y="4579284"/>
            <a:chExt cx="10480015" cy="17887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F7C068-F385-F6B4-9CE0-4E2317FF9024}"/>
                </a:ext>
              </a:extLst>
            </p:cNvPr>
            <p:cNvSpPr/>
            <p:nvPr/>
          </p:nvSpPr>
          <p:spPr>
            <a:xfrm>
              <a:off x="2797836" y="4579284"/>
              <a:ext cx="5098752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How it works: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8CDB23-9170-6FE8-3F08-6EDCC1B7E8EF}"/>
                </a:ext>
              </a:extLst>
            </p:cNvPr>
            <p:cNvSpPr/>
            <p:nvPr/>
          </p:nvSpPr>
          <p:spPr>
            <a:xfrm>
              <a:off x="2797836" y="5127346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User clicks on a book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JavaScript calculates the 5 closest books (Euclidean distance) in the same cluster, and displays recommendation</a:t>
              </a:r>
            </a:p>
          </p:txBody>
        </p:sp>
        <p:pic>
          <p:nvPicPr>
            <p:cNvPr id="31" name="Graphic 30" descr="Books outline">
              <a:extLst>
                <a:ext uri="{FF2B5EF4-FFF2-40B4-BE49-F238E27FC236}">
                  <a16:creationId xmlns:a16="http://schemas.microsoft.com/office/drawing/2014/main" id="{52B2617A-4FAC-B906-EBBF-B9DCF90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624" y="4988774"/>
              <a:ext cx="1090054" cy="1090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96F6F"/>
                </a:solidFill>
              </a:rPr>
              <a:t>Conclusions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F487CA-972E-85A2-7139-F3050AAB89E8}"/>
              </a:ext>
            </a:extLst>
          </p:cNvPr>
          <p:cNvSpPr/>
          <p:nvPr/>
        </p:nvSpPr>
        <p:spPr>
          <a:xfrm>
            <a:off x="1006339" y="1806276"/>
            <a:ext cx="10179322" cy="1240722"/>
          </a:xfrm>
          <a:custGeom>
            <a:avLst/>
            <a:gdLst>
              <a:gd name="connsiteX0" fmla="*/ 0 w 4320000"/>
              <a:gd name="connsiteY0" fmla="*/ 0 h 1240722"/>
              <a:gd name="connsiteX1" fmla="*/ 4320000 w 4320000"/>
              <a:gd name="connsiteY1" fmla="*/ 0 h 1240722"/>
              <a:gd name="connsiteX2" fmla="*/ 4320000 w 4320000"/>
              <a:gd name="connsiteY2" fmla="*/ 1240722 h 1240722"/>
              <a:gd name="connsiteX3" fmla="*/ 0 w 4320000"/>
              <a:gd name="connsiteY3" fmla="*/ 1240722 h 1240722"/>
              <a:gd name="connsiteX4" fmla="*/ 0 w 4320000"/>
              <a:gd name="connsiteY4" fmla="*/ 0 h 124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240722">
                <a:moveTo>
                  <a:pt x="0" y="0"/>
                </a:moveTo>
                <a:lnTo>
                  <a:pt x="4320000" y="0"/>
                </a:lnTo>
                <a:lnTo>
                  <a:pt x="4320000" y="1240722"/>
                </a:lnTo>
                <a:lnTo>
                  <a:pt x="0" y="12407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</a:pPr>
            <a:r>
              <a:rPr lang="en-US" sz="2400" kern="1200" dirty="0"/>
              <a:t>Limitations</a:t>
            </a:r>
          </a:p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Complex dataset (huge number of features after one-hot-encoding)</a:t>
            </a:r>
          </a:p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No user data </a:t>
            </a:r>
          </a:p>
        </p:txBody>
      </p:sp>
    </p:spTree>
    <p:extLst>
      <p:ext uri="{BB962C8B-B14F-4D97-AF65-F5344CB8AC3E}">
        <p14:creationId xmlns:p14="http://schemas.microsoft.com/office/powerpoint/2010/main" val="7916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There ‘s different of ways of exploring the world and one of them is reading a book.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In the vast expanse of literature, finding the perfect book tailored to one's preferences can often feel challenging.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Whether you're a fan of gripping thrillers, heartwarming romance, thought-provoking non-fiction, etc.  our Book Recommendation System is your trusted companion in navigating the vast literary landscape. Say goodbye to endless browsing and hello to a world of literary delight at your fingertips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In today’s presentation we’ll take you through to the online book recommendation system which we have created with help of Kaggle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Our innovative system harnesses the power of data analysis and artificial intelligence to revolutionize the way you explore literature. By </a:t>
            </a:r>
            <a:r>
              <a:rPr lang="en-GB" dirty="0" err="1"/>
              <a:t>analyzing</a:t>
            </a:r>
            <a:r>
              <a:rPr lang="en-GB" dirty="0"/>
              <a:t> your reading habits, genre preferences, and past </a:t>
            </a:r>
            <a:r>
              <a:rPr lang="en-GB" dirty="0" err="1"/>
              <a:t>favorites</a:t>
            </a:r>
            <a:r>
              <a:rPr lang="en-GB" dirty="0"/>
              <a:t>, our algorithm curates a bespoke list of recommendations tailored exclusively to you.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dirty="0"/>
              <a:t>Join us as we embark on a quest to connect readers with their next great read, one recommendation at a time. Welcome to the future of personalized reading experiences. Welcome to the Book Recommendation System.</a:t>
            </a:r>
          </a:p>
          <a:p>
            <a:pPr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6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/>
            <a:r>
              <a:rPr lang="en-GB" dirty="0"/>
              <a:t>In order to clean the data Imported Pandas: To handle and manipulate the dataset.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Loaded the Dataset: Read data from bookdata.csv into a pandas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Dropped Rows with Missing Values: Cleaned the dataset by removing any incomplete records.</a:t>
            </a:r>
          </a:p>
          <a:p>
            <a:pPr marL="0" indent="0">
              <a:buNone/>
            </a:pPr>
            <a:endParaRPr lang="en-GB" dirty="0"/>
          </a:p>
          <a:p>
            <a:pPr marL="228600"/>
            <a:r>
              <a:rPr lang="en-GB" dirty="0"/>
              <a:t>Expanded the 'Authors' Column: Separated multiple authors into individual entries to accurately count and </a:t>
            </a:r>
            <a:r>
              <a:rPr lang="en-GB" dirty="0" err="1"/>
              <a:t>analyze</a:t>
            </a:r>
            <a:r>
              <a:rPr lang="en-GB" dirty="0"/>
              <a:t> them.</a:t>
            </a:r>
          </a:p>
          <a:p>
            <a:pPr marL="228600"/>
            <a:br>
              <a:rPr lang="en-GB" dirty="0"/>
            </a:br>
            <a:r>
              <a:rPr lang="en-GB" dirty="0"/>
              <a:t>Counted Unique Authors: Calculated the total number of different authors in the dataset.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Identified Most Frequent Authors: Determined which authors appeared most often in the dataset </a:t>
            </a:r>
          </a:p>
          <a:p>
            <a:pPr marL="228600"/>
            <a:r>
              <a:rPr lang="en-GB" dirty="0"/>
              <a:t>Printed Results: Output the findings regarding the number of unique authors and the most frequent authors.</a:t>
            </a:r>
          </a:p>
          <a:p>
            <a:pPr marL="457200"/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2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,600+ Choosing Book Stock Illustrations, Royalty-Free Vector Graphics &amp;  Clip Art - iStock | Child choosing book library, Child choosing book">
            <a:extLst>
              <a:ext uri="{FF2B5EF4-FFF2-40B4-BE49-F238E27FC236}">
                <a16:creationId xmlns:a16="http://schemas.microsoft.com/office/drawing/2014/main" id="{576F4A76-C721-DD72-E5D2-BFB98E9DD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" b="1016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7B98-5230-01AF-8B30-62BE28AA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100" dirty="0"/>
              <a:t>Enhancing Book Discoverability through Clustering</a:t>
            </a:r>
            <a:br>
              <a:rPr lang="en-GB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785C-E8B8-E1AB-285C-AD2703CA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Challenges in book discovery.</a:t>
            </a:r>
          </a:p>
          <a:p>
            <a:pPr marL="1200150" lvl="2" indent="-285750"/>
            <a:r>
              <a:rPr lang="en-GB" sz="1600" dirty="0"/>
              <a:t>Information Overload</a:t>
            </a:r>
          </a:p>
          <a:p>
            <a:pPr marL="1200150" lvl="2" indent="-285750"/>
            <a:r>
              <a:rPr lang="en-GB" sz="1600" dirty="0"/>
              <a:t>Diverse Preference</a:t>
            </a:r>
          </a:p>
          <a:p>
            <a:pPr marL="1200150" lvl="2" indent="-285750"/>
            <a:r>
              <a:rPr lang="en-GB" sz="1600" dirty="0"/>
              <a:t>Limited Visibility</a:t>
            </a:r>
          </a:p>
          <a:p>
            <a:pPr marL="1200150" lvl="2" indent="-285750"/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Importance of Personalized Recommendation in Improving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/>
              <a:t>Our Objective</a:t>
            </a:r>
            <a:r>
              <a:rPr lang="en-GB" sz="1600" dirty="0"/>
              <a:t>: To recommend books based on user preferences and book characteristics.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453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EFC5-6770-FCC1-785F-D3F4BCEA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Clustering?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7ACCE4-68BB-27FE-9377-82C1A56A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1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E567143-FA74-1B6F-3B8E-443F5D3AC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8782"/>
              </p:ext>
            </p:extLst>
          </p:nvPr>
        </p:nvGraphicFramePr>
        <p:xfrm>
          <a:off x="838201" y="2013625"/>
          <a:ext cx="4614759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2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89E65-B1FF-70DF-43B3-E5E49E22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/>
              <a:t>Methodology Overview</a:t>
            </a:r>
            <a:endParaRPr lang="en-US" dirty="0"/>
          </a:p>
        </p:txBody>
      </p:sp>
      <p:pic>
        <p:nvPicPr>
          <p:cNvPr id="2050" name="Picture 2" descr="Clustering with Machine Learning — A Comprehensive Guide | Rocketloop">
            <a:extLst>
              <a:ext uri="{FF2B5EF4-FFF2-40B4-BE49-F238E27FC236}">
                <a16:creationId xmlns:a16="http://schemas.microsoft.com/office/drawing/2014/main" id="{CA710696-2443-C5DF-5654-11D354CF0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r="2734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DD6ECD-9A10-A439-98E2-F3D09252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endParaRPr lang="en-GB" sz="2000" b="0" i="0" dirty="0">
              <a:effectLst/>
              <a:highlight>
                <a:srgbClr val="212121"/>
              </a:highlight>
              <a:latin typeface="Söhne"/>
            </a:endParaRPr>
          </a:p>
          <a:p>
            <a:pPr marL="285750" indent="-285750"/>
            <a:r>
              <a:rPr lang="en-GB" sz="2000" dirty="0"/>
              <a:t>Data Preparation: Dropping unnecessary columns, one-hot encoding, scaling).</a:t>
            </a:r>
          </a:p>
          <a:p>
            <a:pPr marL="285750" indent="-285750"/>
            <a:r>
              <a:rPr lang="en-GB" sz="2000" dirty="0"/>
              <a:t>Finding the Best K: Mention the use of the Elbow and Silhouette methods for optimal cluster number.</a:t>
            </a:r>
          </a:p>
          <a:p>
            <a:pPr marL="285750" indent="-285750"/>
            <a:r>
              <a:rPr lang="en-GB" sz="2000" dirty="0"/>
              <a:t>Implementation and Evaluation: Running K-means model, optimising with PCA, and assessing the model using The </a:t>
            </a:r>
            <a:r>
              <a:rPr lang="en-GB" sz="2000" dirty="0" err="1"/>
              <a:t>Calinski-Harabsz</a:t>
            </a:r>
            <a:r>
              <a:rPr lang="en-GB" sz="2000" dirty="0"/>
              <a:t> Index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0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E3BA4-82BE-5640-23E3-EA87DDFAE061}"/>
              </a:ext>
            </a:extLst>
          </p:cNvPr>
          <p:cNvSpPr txBox="1"/>
          <p:nvPr/>
        </p:nvSpPr>
        <p:spPr>
          <a:xfrm>
            <a:off x="4776788" y="642938"/>
            <a:ext cx="6780213" cy="15192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Methods Used to Optimise the K-Means Algorithm Model: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Optimisation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4" name="TextBox 8">
            <a:extLst>
              <a:ext uri="{FF2B5EF4-FFF2-40B4-BE49-F238E27FC236}">
                <a16:creationId xmlns:a16="http://schemas.microsoft.com/office/drawing/2014/main" id="{5CD5C17F-E099-89A1-A9E3-629CD08B752E}"/>
              </a:ext>
            </a:extLst>
          </p:cNvPr>
          <p:cNvGraphicFramePr/>
          <p:nvPr/>
        </p:nvGraphicFramePr>
        <p:xfrm>
          <a:off x="4776788" y="2230438"/>
          <a:ext cx="6780213" cy="397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61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Dropping the authors column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00E36-2590-18E9-FDA5-AE995CAA0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6" t="33061" r="21649" b="33243"/>
          <a:stretch/>
        </p:blipFill>
        <p:spPr>
          <a:xfrm>
            <a:off x="460310" y="1594804"/>
            <a:ext cx="5795447" cy="2556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B1282F-3BCC-2EAE-5375-25A9227D8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42" t="43982" r="21726" b="22694"/>
          <a:stretch/>
        </p:blipFill>
        <p:spPr>
          <a:xfrm>
            <a:off x="6255757" y="1642746"/>
            <a:ext cx="5635690" cy="2460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F7AAB-329B-C40E-ED7A-F7FFBC65044F}"/>
              </a:ext>
            </a:extLst>
          </p:cNvPr>
          <p:cNvSpPr txBox="1"/>
          <p:nvPr/>
        </p:nvSpPr>
        <p:spPr>
          <a:xfrm>
            <a:off x="703686" y="4442352"/>
            <a:ext cx="466530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Elbow/Silhouette Method: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silhouette method suggests the optimum k-value is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a K-means model with 2 clusters results in 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score of 20.89.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15822-35E5-B818-F593-E663EAD66568}"/>
              </a:ext>
            </a:extLst>
          </p:cNvPr>
          <p:cNvSpPr txBox="1"/>
          <p:nvPr/>
        </p:nvSpPr>
        <p:spPr>
          <a:xfrm>
            <a:off x="6624734" y="4442352"/>
            <a:ext cx="50595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optimum k-value is 3.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K-means algorithm increases the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to 177156.05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Result seems highly determined by 2 outlier books.</a:t>
            </a:r>
          </a:p>
        </p:txBody>
      </p:sp>
    </p:spTree>
    <p:extLst>
      <p:ext uri="{BB962C8B-B14F-4D97-AF65-F5344CB8AC3E}">
        <p14:creationId xmlns:p14="http://schemas.microsoft.com/office/powerpoint/2010/main" val="35891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Dropping the categories column</a:t>
            </a:r>
            <a:r>
              <a:rPr lang="en-GB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59A7A-6069-EE9A-D6A5-3BDF5835C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2" t="33577" r="21967" b="32765"/>
          <a:stretch/>
        </p:blipFill>
        <p:spPr>
          <a:xfrm>
            <a:off x="664109" y="1690688"/>
            <a:ext cx="5190307" cy="2308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521DA-DC30-5705-2193-A81DFC93E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8" t="36055" r="21786" b="30287"/>
          <a:stretch/>
        </p:blipFill>
        <p:spPr>
          <a:xfrm>
            <a:off x="6139775" y="1690688"/>
            <a:ext cx="5214025" cy="2308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707AFE-CD68-DEC3-6374-2469DA0FA1B0}"/>
              </a:ext>
            </a:extLst>
          </p:cNvPr>
          <p:cNvSpPr txBox="1"/>
          <p:nvPr/>
        </p:nvSpPr>
        <p:spPr>
          <a:xfrm>
            <a:off x="664109" y="4351704"/>
            <a:ext cx="50674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Elbow/Silhouette Method: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silhouette method suggests 3 as the best value for k.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a K-means model with 3 clusters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resuts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score of 1.95.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04792-2707-1A11-1EE4-3F76A70D7A07}"/>
              </a:ext>
            </a:extLst>
          </p:cNvPr>
          <p:cNvSpPr txBox="1"/>
          <p:nvPr/>
        </p:nvSpPr>
        <p:spPr>
          <a:xfrm>
            <a:off x="6399016" y="4351704"/>
            <a:ext cx="4795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optimum value for k is 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K-means algorithm increased the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to 5600.92. </a:t>
            </a:r>
          </a:p>
        </p:txBody>
      </p:sp>
    </p:spTree>
    <p:extLst>
      <p:ext uri="{BB962C8B-B14F-4D97-AF65-F5344CB8AC3E}">
        <p14:creationId xmlns:p14="http://schemas.microsoft.com/office/powerpoint/2010/main" val="17729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799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Söhne</vt:lpstr>
      <vt:lpstr>Symbol</vt:lpstr>
      <vt:lpstr>Office Theme</vt:lpstr>
      <vt:lpstr>1_Office Theme</vt:lpstr>
      <vt:lpstr>Using unsupervised learning to create a book recommendation system</vt:lpstr>
      <vt:lpstr>Intro</vt:lpstr>
      <vt:lpstr>Data prep</vt:lpstr>
      <vt:lpstr>Enhancing Book Discoverability through Clustering </vt:lpstr>
      <vt:lpstr>Why Clustering?</vt:lpstr>
      <vt:lpstr>Methodology Overview</vt:lpstr>
      <vt:lpstr>Model Optimisation </vt:lpstr>
      <vt:lpstr>Model Optimisation: Dropping the authors column</vt:lpstr>
      <vt:lpstr>Model Optimisation: Dropping the categories column  </vt:lpstr>
      <vt:lpstr>Model Optimisation: Filtering and Binning published year </vt:lpstr>
      <vt:lpstr>Model Optimisation: Eliminating Outliers</vt:lpstr>
      <vt:lpstr>Website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Catarina Ferreira (Outreach Uni Connect)</cp:lastModifiedBy>
  <cp:revision>31</cp:revision>
  <dcterms:created xsi:type="dcterms:W3CDTF">2024-03-28T20:25:35Z</dcterms:created>
  <dcterms:modified xsi:type="dcterms:W3CDTF">2024-04-03T20:03:30Z</dcterms:modified>
</cp:coreProperties>
</file>