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F6F"/>
    <a:srgbClr val="894638"/>
    <a:srgbClr val="BC8F8F"/>
    <a:srgbClr val="946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47C-781B-88FC-31B4-40BEAC19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14D1-1FD5-2711-730F-E14BBEE2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0285-946D-9F78-D1E2-40DF35E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CDA1-07DE-4A5F-D547-66FF09CE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690F-A0ED-7850-B223-A024966C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A1D-BC38-A15D-ED7F-86A9DA4B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1556-65EB-D51C-5454-5727F3FF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58D6-53D0-D5F2-E1C6-50CE704D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D27D-FC6C-A0D3-33AE-2E74C403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10F0-4023-7719-E965-DD6E625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3B219-035A-D347-AD41-D2E97DD5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F6ECB-6903-ABE0-2A12-D4ECE42F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B385-4BFF-1EB1-D176-F73E8E0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E4F2-E30C-E8A3-64B8-9B3AAD71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1A0B-D019-CA4B-4DCE-254EE848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8380-58E9-CFBF-AE39-D43E4B5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5D7-0DB3-5B08-7732-3CD7B1E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B313-C161-F80B-E6DC-055E1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8BCB-A49B-58AB-97DD-F8A1FA3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6C4E-75B2-887C-A555-A13DF0D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168-EFA6-D65E-BB21-E564F65E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A8A7-9479-B106-6D51-9CD3C62B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3F43-A248-63AE-AC1B-8388C3E7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8920-A26F-FB67-CBA0-6791207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5055-1BB0-ED75-C1B9-DEC39056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5D-ED2A-A879-70F9-5274B18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6E00-D981-2C30-76B3-664BA6DC8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53E6C-EB05-E431-C317-A4319983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DB5-0B1B-FB83-2176-6061026A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77BD-0628-FC7E-8DF2-3B4DD9A1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08DB-9DBB-9C7B-488B-FA5FD91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1DD2-1821-9D6F-737C-7A121119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853B-4617-B55A-2964-A84AB25C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3D0A-0AF0-908F-F33C-DE236C47D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0897F-79A8-9FEA-5CEB-867586CB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C711-46A8-0BAD-F7F3-8923788D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95FBA-BC42-B491-BCF2-E9BD88C6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8753-D1F3-B984-A017-5F485570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B280C-D878-D826-9C76-F7601FA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5439-268B-53BB-C6BE-96141465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8A227-B15E-C4D1-5C67-C2C4ABF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E1CC7-B35E-8034-BA71-72B926E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9CA7C-FF19-CAA9-5ED4-A2277D7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90BF-2A14-17E7-959C-6F66BF0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08F1-2B3F-307F-D5A4-7F11A9F5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798E-5B4A-A1E3-FCE8-5BD5CB95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4A17-C3D1-0F1E-E3CF-02B740F8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8FBA-A208-DD3B-5DD4-B975C075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ECE-32E4-8235-181E-EB3FE4BE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7F99D-021A-BB0A-1D69-046D3B1B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FC10-E023-3C0D-A3FD-58A535A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4C95-0418-2840-3447-C96BFB9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3042-C6D2-8704-C292-A54803EF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15C07-7761-84AC-5499-D1E3353A8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2689-20F1-0CF7-388F-18E43CDB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CFC1-0531-A412-D8DA-EBD16834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EFA5-2893-BDDA-BEBD-1550500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F764-2B83-04F6-5F68-93C5CCE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D599-73CA-09D1-576B-600C98B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4F2C-3E34-FDE0-B517-15482B1F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A62D-E979-2C24-D968-4D70ABFA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BBD41-1117-4791-B15E-D06494A852BF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A950-B152-E7A1-3019-21684363C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1247-6EC7-B336-EF87-3B6548EA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7B3B4-7DCA-559A-B9A7-A34C6363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639019"/>
            <a:ext cx="5582699" cy="2657185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rgbClr val="A96F6F"/>
                </a:solidFill>
              </a:rPr>
              <a:t>Using unsupervised learning to create a 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DCC5-F50C-D4C6-FB2E-5E150DE3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151092"/>
            <a:ext cx="5582699" cy="775494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4 –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UoB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analytics bootcamp</a:t>
            </a:r>
          </a:p>
        </p:txBody>
      </p:sp>
      <p:pic>
        <p:nvPicPr>
          <p:cNvPr id="5" name="Picture 4" descr="A watercolor of a library&#10;&#10;Description automatically generated">
            <a:extLst>
              <a:ext uri="{FF2B5EF4-FFF2-40B4-BE49-F238E27FC236}">
                <a16:creationId xmlns:a16="http://schemas.microsoft.com/office/drawing/2014/main" id="{E6FF5095-CE7B-2F78-1C1F-A03F06286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 r="-1" b="73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56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9B0-AE5C-73A9-112B-433D581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4710-21FE-D0DF-EA18-33EDA5EC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Importance/joy of books</a:t>
            </a:r>
          </a:p>
          <a:p>
            <a:r>
              <a:rPr lang="en-GB" dirty="0"/>
              <a:t>When you finish a book it’s sometimes hard to find your next book</a:t>
            </a:r>
          </a:p>
          <a:p>
            <a:r>
              <a:rPr lang="en-GB" dirty="0"/>
              <a:t>We created a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3588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7C89-9111-8185-B1F7-EC96EC07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F1F7-5B35-9289-17FC-9F7B730C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Dropped rows with Nas</a:t>
            </a:r>
          </a:p>
          <a:p>
            <a:r>
              <a:rPr lang="en-GB" dirty="0"/>
              <a:t>Had a look at the data to understand it better:</a:t>
            </a:r>
          </a:p>
          <a:p>
            <a:pPr lvl="1"/>
            <a:r>
              <a:rPr lang="en-GB" dirty="0"/>
              <a:t>Number and most frequent authors</a:t>
            </a:r>
          </a:p>
          <a:p>
            <a:pPr lvl="1"/>
            <a:r>
              <a:rPr lang="en-GB" dirty="0"/>
              <a:t>Number and most frequent of categories</a:t>
            </a:r>
          </a:p>
          <a:p>
            <a:pPr lvl="1"/>
            <a:r>
              <a:rPr lang="en-GB" dirty="0"/>
              <a:t>Publication year</a:t>
            </a:r>
          </a:p>
          <a:p>
            <a:pPr lvl="1"/>
            <a:r>
              <a:rPr lang="en-GB" dirty="0"/>
              <a:t>Average rating</a:t>
            </a:r>
          </a:p>
        </p:txBody>
      </p:sp>
    </p:spTree>
    <p:extLst>
      <p:ext uri="{BB962C8B-B14F-4D97-AF65-F5344CB8AC3E}">
        <p14:creationId xmlns:p14="http://schemas.microsoft.com/office/powerpoint/2010/main" val="8373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638F-7B13-5D0A-547A-D4CE3DEE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algorithm (K-means)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389B-E58A-30F4-39F7-5405E81B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Data prep:</a:t>
            </a:r>
          </a:p>
          <a:p>
            <a:pPr lvl="1">
              <a:buFontTx/>
              <a:buChar char="-"/>
            </a:pPr>
            <a:r>
              <a:rPr lang="en-GB" dirty="0"/>
              <a:t>Dropped unnecessary columns</a:t>
            </a:r>
          </a:p>
          <a:p>
            <a:pPr lvl="1">
              <a:buFontTx/>
              <a:buChar char="-"/>
            </a:pPr>
            <a:r>
              <a:rPr lang="en-GB" dirty="0"/>
              <a:t>One-hot encoding of categorical variables</a:t>
            </a:r>
          </a:p>
          <a:p>
            <a:pPr lvl="1">
              <a:buFontTx/>
              <a:buChar char="-"/>
            </a:pPr>
            <a:r>
              <a:rPr lang="en-GB" dirty="0"/>
              <a:t>Scaled numeric variables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Find the best K: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- Elbow method</a:t>
            </a:r>
          </a:p>
          <a:p>
            <a:pPr marL="0" indent="0">
              <a:buNone/>
            </a:pPr>
            <a:r>
              <a:rPr lang="en-GB" sz="2400" dirty="0"/>
              <a:t>	- Silhouette method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/>
              <a:t>3. Run K-means and evaluate model</a:t>
            </a:r>
          </a:p>
          <a:p>
            <a:pPr marL="0" indent="0">
              <a:buNone/>
            </a:pPr>
            <a:r>
              <a:rPr lang="en-GB" dirty="0"/>
              <a:t>4. PCA, run k-means again and evaluate model</a:t>
            </a:r>
          </a:p>
          <a:p>
            <a:pPr marL="0" indent="0">
              <a:buNone/>
            </a:pPr>
            <a:r>
              <a:rPr lang="en-GB" dirty="0"/>
              <a:t>5. Best model: PCA with 2 principal components and K-means on PCA transformed data with 4 clusters</a:t>
            </a:r>
          </a:p>
          <a:p>
            <a:pPr lvl="1">
              <a:buFontTx/>
              <a:buChar char="-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0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A96F6F"/>
                </a:solidFill>
              </a:rPr>
              <a:t>Website</a:t>
            </a:r>
            <a:endParaRPr lang="en-GB" dirty="0">
              <a:solidFill>
                <a:srgbClr val="A96F6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BCFB68-06ED-0BEC-2D1C-061F44050F47}"/>
              </a:ext>
            </a:extLst>
          </p:cNvPr>
          <p:cNvGrpSpPr/>
          <p:nvPr/>
        </p:nvGrpSpPr>
        <p:grpSpPr>
          <a:xfrm>
            <a:off x="1068757" y="1742880"/>
            <a:ext cx="10594156" cy="1804450"/>
            <a:chOff x="1068757" y="1742880"/>
            <a:chExt cx="10594156" cy="180445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A0EC89-20AE-443D-77CD-F4276F55834D}"/>
                </a:ext>
              </a:extLst>
            </p:cNvPr>
            <p:cNvSpPr/>
            <p:nvPr/>
          </p:nvSpPr>
          <p:spPr>
            <a:xfrm>
              <a:off x="2798840" y="1742880"/>
              <a:ext cx="5516406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600" kern="1200" dirty="0"/>
                <a:t>Software and libraries used: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0F487CA-972E-85A2-7139-F3050AAB89E8}"/>
                </a:ext>
              </a:extLst>
            </p:cNvPr>
            <p:cNvSpPr/>
            <p:nvPr/>
          </p:nvSpPr>
          <p:spPr>
            <a:xfrm>
              <a:off x="2835110" y="2306608"/>
              <a:ext cx="8827803" cy="1240722"/>
            </a:xfrm>
            <a:custGeom>
              <a:avLst/>
              <a:gdLst>
                <a:gd name="connsiteX0" fmla="*/ 0 w 4320000"/>
                <a:gd name="connsiteY0" fmla="*/ 0 h 1240722"/>
                <a:gd name="connsiteX1" fmla="*/ 4320000 w 4320000"/>
                <a:gd name="connsiteY1" fmla="*/ 0 h 1240722"/>
                <a:gd name="connsiteX2" fmla="*/ 4320000 w 4320000"/>
                <a:gd name="connsiteY2" fmla="*/ 1240722 h 1240722"/>
                <a:gd name="connsiteX3" fmla="*/ 0 w 4320000"/>
                <a:gd name="connsiteY3" fmla="*/ 1240722 h 1240722"/>
                <a:gd name="connsiteX4" fmla="*/ 0 w 4320000"/>
                <a:gd name="connsiteY4" fmla="*/ 0 h 124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240722">
                  <a:moveTo>
                    <a:pt x="0" y="0"/>
                  </a:moveTo>
                  <a:lnTo>
                    <a:pt x="4320000" y="0"/>
                  </a:lnTo>
                  <a:lnTo>
                    <a:pt x="4320000" y="1240722"/>
                  </a:lnTo>
                  <a:lnTo>
                    <a:pt x="0" y="12407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Created database using SQLite to serve an API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Set up API route to serve the data using Flask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Created book recommendation website using a combination of HTML, CSS and JavaScript</a:t>
              </a:r>
            </a:p>
          </p:txBody>
        </p:sp>
        <p:pic>
          <p:nvPicPr>
            <p:cNvPr id="27" name="Graphic 26" descr="Database with solid fill">
              <a:extLst>
                <a:ext uri="{FF2B5EF4-FFF2-40B4-BE49-F238E27FC236}">
                  <a16:creationId xmlns:a16="http://schemas.microsoft.com/office/drawing/2014/main" id="{9D162453-1E62-FBB0-D469-1B6ADE410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8757" y="2165227"/>
              <a:ext cx="1243789" cy="124378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6D03C0-EDCD-76B5-8FAC-18846E7F1522}"/>
              </a:ext>
            </a:extLst>
          </p:cNvPr>
          <p:cNvGrpSpPr/>
          <p:nvPr/>
        </p:nvGrpSpPr>
        <p:grpSpPr>
          <a:xfrm>
            <a:off x="1145624" y="4579284"/>
            <a:ext cx="10480015" cy="1788784"/>
            <a:chOff x="1145624" y="4579284"/>
            <a:chExt cx="10480015" cy="17887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F7C068-F385-F6B4-9CE0-4E2317FF9024}"/>
                </a:ext>
              </a:extLst>
            </p:cNvPr>
            <p:cNvSpPr/>
            <p:nvPr/>
          </p:nvSpPr>
          <p:spPr>
            <a:xfrm>
              <a:off x="2797836" y="4579284"/>
              <a:ext cx="5098752" cy="648000"/>
            </a:xfrm>
            <a:custGeom>
              <a:avLst/>
              <a:gdLst>
                <a:gd name="connsiteX0" fmla="*/ 0 w 4320000"/>
                <a:gd name="connsiteY0" fmla="*/ 0 h 648000"/>
                <a:gd name="connsiteX1" fmla="*/ 4320000 w 4320000"/>
                <a:gd name="connsiteY1" fmla="*/ 0 h 648000"/>
                <a:gd name="connsiteX2" fmla="*/ 4320000 w 4320000"/>
                <a:gd name="connsiteY2" fmla="*/ 648000 h 648000"/>
                <a:gd name="connsiteX3" fmla="*/ 0 w 4320000"/>
                <a:gd name="connsiteY3" fmla="*/ 648000 h 648000"/>
                <a:gd name="connsiteX4" fmla="*/ 0 w 4320000"/>
                <a:gd name="connsiteY4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648000">
                  <a:moveTo>
                    <a:pt x="0" y="0"/>
                  </a:moveTo>
                  <a:lnTo>
                    <a:pt x="4320000" y="0"/>
                  </a:lnTo>
                  <a:lnTo>
                    <a:pt x="4320000" y="648000"/>
                  </a:lnTo>
                  <a:lnTo>
                    <a:pt x="0" y="64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1557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600" kern="1200" dirty="0"/>
                <a:t>How it works: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8CDB23-9170-6FE8-3F08-6EDCC1B7E8EF}"/>
                </a:ext>
              </a:extLst>
            </p:cNvPr>
            <p:cNvSpPr/>
            <p:nvPr/>
          </p:nvSpPr>
          <p:spPr>
            <a:xfrm>
              <a:off x="2797836" y="5127346"/>
              <a:ext cx="8827803" cy="1240722"/>
            </a:xfrm>
            <a:custGeom>
              <a:avLst/>
              <a:gdLst>
                <a:gd name="connsiteX0" fmla="*/ 0 w 4320000"/>
                <a:gd name="connsiteY0" fmla="*/ 0 h 1240722"/>
                <a:gd name="connsiteX1" fmla="*/ 4320000 w 4320000"/>
                <a:gd name="connsiteY1" fmla="*/ 0 h 1240722"/>
                <a:gd name="connsiteX2" fmla="*/ 4320000 w 4320000"/>
                <a:gd name="connsiteY2" fmla="*/ 1240722 h 1240722"/>
                <a:gd name="connsiteX3" fmla="*/ 0 w 4320000"/>
                <a:gd name="connsiteY3" fmla="*/ 1240722 h 1240722"/>
                <a:gd name="connsiteX4" fmla="*/ 0 w 4320000"/>
                <a:gd name="connsiteY4" fmla="*/ 0 h 124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1240722">
                  <a:moveTo>
                    <a:pt x="0" y="0"/>
                  </a:moveTo>
                  <a:lnTo>
                    <a:pt x="4320000" y="0"/>
                  </a:lnTo>
                  <a:lnTo>
                    <a:pt x="4320000" y="1240722"/>
                  </a:lnTo>
                  <a:lnTo>
                    <a:pt x="0" y="12407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User clicks on a book</a:t>
              </a:r>
            </a:p>
            <a:p>
              <a:pPr marL="342900" lvl="0" indent="-34290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SzPct val="120000"/>
                <a:buFont typeface="Arial" panose="020B0604020202020204" pitchFamily="34" charset="0"/>
                <a:buChar char="•"/>
              </a:pPr>
              <a:r>
                <a:rPr lang="en-US" sz="2000" kern="1200" dirty="0"/>
                <a:t>JS calculates the 5 closest (Euclidean distance) books in the same cluster of the </a:t>
              </a:r>
              <a:r>
                <a:rPr lang="en-US" sz="2000" kern="1200"/>
                <a:t>chosen book </a:t>
              </a:r>
              <a:r>
                <a:rPr lang="en-US" sz="2000" kern="1200" dirty="0"/>
                <a:t>and displays recommendation</a:t>
              </a:r>
            </a:p>
          </p:txBody>
        </p:sp>
        <p:pic>
          <p:nvPicPr>
            <p:cNvPr id="31" name="Graphic 30" descr="Books outline">
              <a:extLst>
                <a:ext uri="{FF2B5EF4-FFF2-40B4-BE49-F238E27FC236}">
                  <a16:creationId xmlns:a16="http://schemas.microsoft.com/office/drawing/2014/main" id="{52B2617A-4FAC-B906-EBBF-B9DCF907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5624" y="4988774"/>
              <a:ext cx="1090054" cy="1090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2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400D-DFBB-6406-17ED-6D2762D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A96F6F"/>
                </a:solidFill>
              </a:rPr>
              <a:t>Limitations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F487CA-972E-85A2-7139-F3050AAB89E8}"/>
              </a:ext>
            </a:extLst>
          </p:cNvPr>
          <p:cNvSpPr/>
          <p:nvPr/>
        </p:nvSpPr>
        <p:spPr>
          <a:xfrm>
            <a:off x="1006339" y="1806276"/>
            <a:ext cx="10179322" cy="1240722"/>
          </a:xfrm>
          <a:custGeom>
            <a:avLst/>
            <a:gdLst>
              <a:gd name="connsiteX0" fmla="*/ 0 w 4320000"/>
              <a:gd name="connsiteY0" fmla="*/ 0 h 1240722"/>
              <a:gd name="connsiteX1" fmla="*/ 4320000 w 4320000"/>
              <a:gd name="connsiteY1" fmla="*/ 0 h 1240722"/>
              <a:gd name="connsiteX2" fmla="*/ 4320000 w 4320000"/>
              <a:gd name="connsiteY2" fmla="*/ 1240722 h 1240722"/>
              <a:gd name="connsiteX3" fmla="*/ 0 w 4320000"/>
              <a:gd name="connsiteY3" fmla="*/ 1240722 h 1240722"/>
              <a:gd name="connsiteX4" fmla="*/ 0 w 4320000"/>
              <a:gd name="connsiteY4" fmla="*/ 0 h 124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1240722">
                <a:moveTo>
                  <a:pt x="0" y="0"/>
                </a:moveTo>
                <a:lnTo>
                  <a:pt x="4320000" y="0"/>
                </a:lnTo>
                <a:lnTo>
                  <a:pt x="4320000" y="1240722"/>
                </a:lnTo>
                <a:lnTo>
                  <a:pt x="0" y="12407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342900" lvl="0" indent="-34290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kern="1200" dirty="0"/>
              <a:t>Complex dataset with several categorical features</a:t>
            </a:r>
          </a:p>
          <a:p>
            <a:pPr marL="342900" lvl="0" indent="-342900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kern="1200" dirty="0"/>
              <a:t>No user data </a:t>
            </a:r>
          </a:p>
        </p:txBody>
      </p:sp>
    </p:spTree>
    <p:extLst>
      <p:ext uri="{BB962C8B-B14F-4D97-AF65-F5344CB8AC3E}">
        <p14:creationId xmlns:p14="http://schemas.microsoft.com/office/powerpoint/2010/main" val="79169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Using unsupervised learning to create a book recommendation system</vt:lpstr>
      <vt:lpstr>Intro</vt:lpstr>
      <vt:lpstr>Data prep</vt:lpstr>
      <vt:lpstr>Clustering algorithm (K-means)</vt:lpstr>
      <vt:lpstr>Website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Ferreira (Outreach Uni Connect)</dc:creator>
  <cp:lastModifiedBy>Catarina Ferreira (Outreach Uni Connect)</cp:lastModifiedBy>
  <cp:revision>21</cp:revision>
  <dcterms:created xsi:type="dcterms:W3CDTF">2024-03-28T20:25:35Z</dcterms:created>
  <dcterms:modified xsi:type="dcterms:W3CDTF">2024-04-03T08:42:02Z</dcterms:modified>
</cp:coreProperties>
</file>