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648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D726A-1B74-E36D-841A-ACA338799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7A307-5460-CC5C-CEF8-3CE9C64B84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C4897-1038-57B4-E14D-426F23A1C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99CF-C8B2-459A-A108-3944FC02C513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CA7BE-6AB1-620D-42D1-DDA3368CA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108EB-FA56-A35F-EF83-A0E7F138B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6CC6-FB2D-486C-8D8D-DF805C8AF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688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C16F2-26F5-FED3-BFE9-37270AEEB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363F29-8660-45A3-C520-A61E3D8D7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F2B48-0136-8D4A-F03F-67943045F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99CF-C8B2-459A-A108-3944FC02C513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360AA-0644-9465-2238-0116CF360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078E8-78E4-E1F4-05E1-57E85BE6D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6CC6-FB2D-486C-8D8D-DF805C8AF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457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9C0ABA-2CB5-4B1F-21ED-623F338C30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278C8-029E-C558-B2F2-04669FA9D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5C73B-CFCA-EABC-8880-A2FA65646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99CF-C8B2-459A-A108-3944FC02C513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55F2E-216E-CF3B-B917-F8B436ED2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B58C7-1F03-9AE5-C00F-59A76DD74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6CC6-FB2D-486C-8D8D-DF805C8AF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138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23F3A-074C-4221-E5D1-DB6D60767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3D4A3-F9A4-A404-C4EA-FC984B909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D0260-88FA-2EA4-D230-C6484C9ED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99CF-C8B2-459A-A108-3944FC02C513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01D9E-1BEF-5F77-6345-ECAFE1405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C9785-A304-5F44-50A4-99DA64964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6CC6-FB2D-486C-8D8D-DF805C8AF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845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108F4-56C5-AAD8-343D-4FF51868D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07418-0B39-0F27-FFCA-3499584C5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045D0-255F-25A2-4778-42FAC7A02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99CF-C8B2-459A-A108-3944FC02C513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42CE6-90F1-2494-C9CA-086ECD537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5CB5C-B7FB-D582-E53B-B60531064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6CC6-FB2D-486C-8D8D-DF805C8AF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78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622C0-2857-9F77-6B6F-3F0F39A2C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FA5D8-FE90-EAFC-7932-E052C4C01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31EA74-756B-08E8-8A4C-5AB67577E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55FA0-C2C8-8AC1-2D91-69F31E7FF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99CF-C8B2-459A-A108-3944FC02C513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9550-8B06-C18E-3D2E-6990DA499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070E7-CB5E-1DEE-7ADA-5E58E5A80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6CC6-FB2D-486C-8D8D-DF805C8AF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938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E3F5C-F847-3A8B-5C3B-0F410ADA5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2E474-1EDF-4B69-00AA-6F85EB080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BA0F67-AD19-0074-12D0-16E89B10F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BE3540-F985-7D8A-9913-CB32671329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D0ED3A-D4AC-C65C-9BCE-89ED26C1EC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3B4476-D05E-2019-F12C-4F15D1001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99CF-C8B2-459A-A108-3944FC02C513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7F9D72-3BC3-EDB0-2687-826D56A38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413BB0-E922-8865-47CF-3E64466DA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6CC6-FB2D-486C-8D8D-DF805C8AF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04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17973-18C3-BCD7-DECD-7DCFA623B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7B6554-CCD3-C332-1724-5E97EC614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99CF-C8B2-459A-A108-3944FC02C513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075AF6-6E92-BB36-065A-E4311226C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1D7CF2-6064-6A06-2578-5D553E220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6CC6-FB2D-486C-8D8D-DF805C8AF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250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A3622F-E36F-1F44-D863-188D89824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99CF-C8B2-459A-A108-3944FC02C513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145ED9-6754-E3D2-C390-58E167C43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207F7-7B46-F339-1EB0-360D950F6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6CC6-FB2D-486C-8D8D-DF805C8AF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16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50EB9-3A55-FA15-E886-9128AF4F2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B10A5-D3C2-EA11-B6A9-A03C429B6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3491A-D7D1-2D36-A452-C7AF1DAD2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59F1E-ADBC-0A96-2245-34F8FA423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99CF-C8B2-459A-A108-3944FC02C513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6882C-EE3D-5650-3FBC-8838C795F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1C6CC-D2D7-EB97-251D-351D0B9A3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6CC6-FB2D-486C-8D8D-DF805C8AF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841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060A2-7269-2742-1066-41124FEA0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751241-9AED-CDDA-2A3C-CC33A07495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0C08A7-4CDE-D2C4-35C9-CD7546B3E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80DFA-9121-2F95-97FD-7B48F3740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99CF-C8B2-459A-A108-3944FC02C513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2ABD-ED73-C7A0-A779-585C0D17C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79086-81F6-8261-2F40-FCA5E021B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6CC6-FB2D-486C-8D8D-DF805C8AF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512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3D4500-D9C2-61A1-C945-5E1C8AC0B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491C3-F160-7045-0737-063CC1FEC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5E428-985A-82EB-951F-60FE368E1B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7899CF-C8B2-459A-A108-3944FC02C513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72967-C56B-F768-3A24-11CF4FCB0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8F4CB-BA9F-1D35-C25C-20D52EE86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FD6CC6-FB2D-486C-8D8D-DF805C8AF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086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erson with a blurry image of a city&#10;&#10;Description automatically generated with medium confidence">
            <a:extLst>
              <a:ext uri="{FF2B5EF4-FFF2-40B4-BE49-F238E27FC236}">
                <a16:creationId xmlns:a16="http://schemas.microsoft.com/office/drawing/2014/main" id="{8EC242AE-EAD5-FA4E-1EE9-4A10D9DF1D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55" r="4125" b="-1"/>
          <a:stretch/>
        </p:blipFill>
        <p:spPr>
          <a:xfrm>
            <a:off x="5883560" y="-52170"/>
            <a:ext cx="7030147" cy="691939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4C1C5A7-E445-02BE-FE3B-D0D51FDDB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111" y="1475308"/>
            <a:ext cx="4738036" cy="2722164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GB" sz="6000" dirty="0"/>
              <a:t>So, you want to be a data analyst?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65765A5-5507-8D84-A594-A0ACC75CB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9266" y="4780541"/>
            <a:ext cx="3789881" cy="882904"/>
          </a:xfrm>
        </p:spPr>
        <p:txBody>
          <a:bodyPr>
            <a:normAutofit/>
          </a:bodyPr>
          <a:lstStyle/>
          <a:p>
            <a:pPr algn="r"/>
            <a:r>
              <a:rPr lang="en-GB" dirty="0"/>
              <a:t>Job and salary trends in data-related careers</a:t>
            </a:r>
          </a:p>
        </p:txBody>
      </p:sp>
      <p:sp>
        <p:nvSpPr>
          <p:cNvPr id="7" name="Minus Sign 6">
            <a:extLst>
              <a:ext uri="{FF2B5EF4-FFF2-40B4-BE49-F238E27FC236}">
                <a16:creationId xmlns:a16="http://schemas.microsoft.com/office/drawing/2014/main" id="{A2047087-B605-5292-C4EE-798EEC3E9A40}"/>
              </a:ext>
            </a:extLst>
          </p:cNvPr>
          <p:cNvSpPr/>
          <p:nvPr/>
        </p:nvSpPr>
        <p:spPr>
          <a:xfrm>
            <a:off x="-175491" y="4423182"/>
            <a:ext cx="6390767" cy="45719"/>
          </a:xfrm>
          <a:prstGeom prst="mathMinus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35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1F668F-355A-95F0-39A5-0926F275A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8E570-E51E-11DD-3BA8-9F633F5B1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The team: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F6DC77-E48B-F9E6-D8FA-F944977125F0}"/>
              </a:ext>
            </a:extLst>
          </p:cNvPr>
          <p:cNvSpPr txBox="1"/>
          <p:nvPr/>
        </p:nvSpPr>
        <p:spPr>
          <a:xfrm>
            <a:off x="-73891" y="6492875"/>
            <a:ext cx="12265891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© 2024 </a:t>
            </a:r>
            <a:r>
              <a:rPr lang="en-GB" dirty="0" err="1">
                <a:solidFill>
                  <a:schemeClr val="bg1"/>
                </a:solidFill>
              </a:rPr>
              <a:t>DataInsight</a:t>
            </a:r>
            <a:r>
              <a:rPr lang="en-GB" dirty="0">
                <a:solidFill>
                  <a:schemeClr val="bg1"/>
                </a:solidFill>
              </a:rPr>
              <a:t> Lab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344169-4B0C-278F-304E-6BBFA3EC7E70}"/>
              </a:ext>
            </a:extLst>
          </p:cNvPr>
          <p:cNvSpPr txBox="1"/>
          <p:nvPr/>
        </p:nvSpPr>
        <p:spPr>
          <a:xfrm>
            <a:off x="1104014" y="1690688"/>
            <a:ext cx="6134986" cy="2615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GB" sz="2800" b="0" i="0" dirty="0">
                <a:effectLst/>
              </a:rPr>
              <a:t>Catarina Ferreira</a:t>
            </a:r>
          </a:p>
          <a:p>
            <a:pPr algn="l">
              <a:lnSpc>
                <a:spcPct val="150000"/>
              </a:lnSpc>
            </a:pPr>
            <a:r>
              <a:rPr lang="en-GB" sz="2800" b="0" i="0" dirty="0" err="1">
                <a:effectLst/>
              </a:rPr>
              <a:t>Elcin</a:t>
            </a:r>
            <a:r>
              <a:rPr lang="en-GB" sz="2800" b="0" i="0" dirty="0">
                <a:effectLst/>
              </a:rPr>
              <a:t> </a:t>
            </a:r>
            <a:r>
              <a:rPr lang="en-GB" sz="2800" b="0" i="0" dirty="0" err="1">
                <a:effectLst/>
              </a:rPr>
              <a:t>Kobya</a:t>
            </a:r>
            <a:r>
              <a:rPr lang="en-GB" sz="2800" b="0" i="0" dirty="0">
                <a:effectLst/>
              </a:rPr>
              <a:t> </a:t>
            </a:r>
            <a:r>
              <a:rPr lang="en-GB" sz="2800" b="0" i="0" dirty="0" err="1">
                <a:effectLst/>
              </a:rPr>
              <a:t>Imanci</a:t>
            </a:r>
            <a:endParaRPr lang="en-GB" sz="2800" b="0" i="0" dirty="0">
              <a:effectLst/>
            </a:endParaRPr>
          </a:p>
          <a:p>
            <a:pPr algn="l">
              <a:lnSpc>
                <a:spcPct val="150000"/>
              </a:lnSpc>
            </a:pPr>
            <a:r>
              <a:rPr lang="en-GB" sz="2800" b="0" i="0" dirty="0">
                <a:effectLst/>
              </a:rPr>
              <a:t>Godswill </a:t>
            </a:r>
            <a:r>
              <a:rPr lang="en-GB" sz="2800" b="0" i="0" dirty="0" err="1">
                <a:effectLst/>
              </a:rPr>
              <a:t>Anyasor</a:t>
            </a:r>
            <a:endParaRPr lang="en-GB" sz="2800" b="0" i="0" dirty="0">
              <a:effectLst/>
            </a:endParaRPr>
          </a:p>
          <a:p>
            <a:pPr algn="l">
              <a:lnSpc>
                <a:spcPct val="150000"/>
              </a:lnSpc>
            </a:pPr>
            <a:r>
              <a:rPr lang="en-GB" sz="2800" b="0" i="0" dirty="0">
                <a:effectLst/>
              </a:rPr>
              <a:t>Yuk Hang Hui</a:t>
            </a:r>
          </a:p>
        </p:txBody>
      </p:sp>
      <p:sp>
        <p:nvSpPr>
          <p:cNvPr id="3" name="Minus Sign 2">
            <a:extLst>
              <a:ext uri="{FF2B5EF4-FFF2-40B4-BE49-F238E27FC236}">
                <a16:creationId xmlns:a16="http://schemas.microsoft.com/office/drawing/2014/main" id="{C638A9D6-8ABD-AF69-F0B5-7FCC071F6EB2}"/>
              </a:ext>
            </a:extLst>
          </p:cNvPr>
          <p:cNvSpPr/>
          <p:nvPr/>
        </p:nvSpPr>
        <p:spPr>
          <a:xfrm rot="16200000" flipV="1">
            <a:off x="-2179640" y="2798168"/>
            <a:ext cx="5932968" cy="102713"/>
          </a:xfrm>
          <a:prstGeom prst="mathMinus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425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E944C754-8559-C9C8-6BB0-B2D3F29CD9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162" y="2182505"/>
            <a:ext cx="10821676" cy="2492990"/>
          </a:xfrm>
          <a:custGeom>
            <a:avLst/>
            <a:gdLst>
              <a:gd name="connsiteX0" fmla="*/ 0 w 10821676"/>
              <a:gd name="connsiteY0" fmla="*/ 0 h 2492990"/>
              <a:gd name="connsiteX1" fmla="*/ 568138 w 10821676"/>
              <a:gd name="connsiteY1" fmla="*/ 0 h 2492990"/>
              <a:gd name="connsiteX2" fmla="*/ 919842 w 10821676"/>
              <a:gd name="connsiteY2" fmla="*/ 0 h 2492990"/>
              <a:gd name="connsiteX3" fmla="*/ 1812631 w 10821676"/>
              <a:gd name="connsiteY3" fmla="*/ 0 h 2492990"/>
              <a:gd name="connsiteX4" fmla="*/ 2380769 w 10821676"/>
              <a:gd name="connsiteY4" fmla="*/ 0 h 2492990"/>
              <a:gd name="connsiteX5" fmla="*/ 2948907 w 10821676"/>
              <a:gd name="connsiteY5" fmla="*/ 0 h 2492990"/>
              <a:gd name="connsiteX6" fmla="*/ 3841695 w 10821676"/>
              <a:gd name="connsiteY6" fmla="*/ 0 h 2492990"/>
              <a:gd name="connsiteX7" fmla="*/ 4301616 w 10821676"/>
              <a:gd name="connsiteY7" fmla="*/ 0 h 2492990"/>
              <a:gd name="connsiteX8" fmla="*/ 5194404 w 10821676"/>
              <a:gd name="connsiteY8" fmla="*/ 0 h 2492990"/>
              <a:gd name="connsiteX9" fmla="*/ 6087193 w 10821676"/>
              <a:gd name="connsiteY9" fmla="*/ 0 h 2492990"/>
              <a:gd name="connsiteX10" fmla="*/ 6763548 w 10821676"/>
              <a:gd name="connsiteY10" fmla="*/ 0 h 2492990"/>
              <a:gd name="connsiteX11" fmla="*/ 7656336 w 10821676"/>
              <a:gd name="connsiteY11" fmla="*/ 0 h 2492990"/>
              <a:gd name="connsiteX12" fmla="*/ 8224474 w 10821676"/>
              <a:gd name="connsiteY12" fmla="*/ 0 h 2492990"/>
              <a:gd name="connsiteX13" fmla="*/ 8792612 w 10821676"/>
              <a:gd name="connsiteY13" fmla="*/ 0 h 2492990"/>
              <a:gd name="connsiteX14" fmla="*/ 9577183 w 10821676"/>
              <a:gd name="connsiteY14" fmla="*/ 0 h 2492990"/>
              <a:gd name="connsiteX15" fmla="*/ 10145321 w 10821676"/>
              <a:gd name="connsiteY15" fmla="*/ 0 h 2492990"/>
              <a:gd name="connsiteX16" fmla="*/ 10821676 w 10821676"/>
              <a:gd name="connsiteY16" fmla="*/ 0 h 2492990"/>
              <a:gd name="connsiteX17" fmla="*/ 10821676 w 10821676"/>
              <a:gd name="connsiteY17" fmla="*/ 673107 h 2492990"/>
              <a:gd name="connsiteX18" fmla="*/ 10821676 w 10821676"/>
              <a:gd name="connsiteY18" fmla="*/ 1321285 h 2492990"/>
              <a:gd name="connsiteX19" fmla="*/ 10821676 w 10821676"/>
              <a:gd name="connsiteY19" fmla="*/ 2492990 h 2492990"/>
              <a:gd name="connsiteX20" fmla="*/ 10469972 w 10821676"/>
              <a:gd name="connsiteY20" fmla="*/ 2492990 h 2492990"/>
              <a:gd name="connsiteX21" fmla="*/ 9577183 w 10821676"/>
              <a:gd name="connsiteY21" fmla="*/ 2492990 h 2492990"/>
              <a:gd name="connsiteX22" fmla="*/ 8900829 w 10821676"/>
              <a:gd name="connsiteY22" fmla="*/ 2492990 h 2492990"/>
              <a:gd name="connsiteX23" fmla="*/ 8440907 w 10821676"/>
              <a:gd name="connsiteY23" fmla="*/ 2492990 h 2492990"/>
              <a:gd name="connsiteX24" fmla="*/ 7764553 w 10821676"/>
              <a:gd name="connsiteY24" fmla="*/ 2492990 h 2492990"/>
              <a:gd name="connsiteX25" fmla="*/ 7412848 w 10821676"/>
              <a:gd name="connsiteY25" fmla="*/ 2492990 h 2492990"/>
              <a:gd name="connsiteX26" fmla="*/ 7061144 w 10821676"/>
              <a:gd name="connsiteY26" fmla="*/ 2492990 h 2492990"/>
              <a:gd name="connsiteX27" fmla="*/ 6384789 w 10821676"/>
              <a:gd name="connsiteY27" fmla="*/ 2492990 h 2492990"/>
              <a:gd name="connsiteX28" fmla="*/ 5924868 w 10821676"/>
              <a:gd name="connsiteY28" fmla="*/ 2492990 h 2492990"/>
              <a:gd name="connsiteX29" fmla="*/ 5140296 w 10821676"/>
              <a:gd name="connsiteY29" fmla="*/ 2492990 h 2492990"/>
              <a:gd name="connsiteX30" fmla="*/ 4680375 w 10821676"/>
              <a:gd name="connsiteY30" fmla="*/ 2492990 h 2492990"/>
              <a:gd name="connsiteX31" fmla="*/ 3895803 w 10821676"/>
              <a:gd name="connsiteY31" fmla="*/ 2492990 h 2492990"/>
              <a:gd name="connsiteX32" fmla="*/ 3544099 w 10821676"/>
              <a:gd name="connsiteY32" fmla="*/ 2492990 h 2492990"/>
              <a:gd name="connsiteX33" fmla="*/ 2759527 w 10821676"/>
              <a:gd name="connsiteY33" fmla="*/ 2492990 h 2492990"/>
              <a:gd name="connsiteX34" fmla="*/ 2299606 w 10821676"/>
              <a:gd name="connsiteY34" fmla="*/ 2492990 h 2492990"/>
              <a:gd name="connsiteX35" fmla="*/ 1947902 w 10821676"/>
              <a:gd name="connsiteY35" fmla="*/ 2492990 h 2492990"/>
              <a:gd name="connsiteX36" fmla="*/ 1487980 w 10821676"/>
              <a:gd name="connsiteY36" fmla="*/ 2492990 h 2492990"/>
              <a:gd name="connsiteX37" fmla="*/ 703409 w 10821676"/>
              <a:gd name="connsiteY37" fmla="*/ 2492990 h 2492990"/>
              <a:gd name="connsiteX38" fmla="*/ 0 w 10821676"/>
              <a:gd name="connsiteY38" fmla="*/ 2492990 h 2492990"/>
              <a:gd name="connsiteX39" fmla="*/ 0 w 10821676"/>
              <a:gd name="connsiteY39" fmla="*/ 1944532 h 2492990"/>
              <a:gd name="connsiteX40" fmla="*/ 0 w 10821676"/>
              <a:gd name="connsiteY40" fmla="*/ 1396074 h 2492990"/>
              <a:gd name="connsiteX41" fmla="*/ 0 w 10821676"/>
              <a:gd name="connsiteY41" fmla="*/ 747897 h 2492990"/>
              <a:gd name="connsiteX42" fmla="*/ 0 w 10821676"/>
              <a:gd name="connsiteY42" fmla="*/ 0 h 2492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0821676" h="2492990" extrusionOk="0">
                <a:moveTo>
                  <a:pt x="0" y="0"/>
                </a:moveTo>
                <a:cubicBezTo>
                  <a:pt x="223905" y="-22434"/>
                  <a:pt x="449935" y="5328"/>
                  <a:pt x="568138" y="0"/>
                </a:cubicBezTo>
                <a:cubicBezTo>
                  <a:pt x="686341" y="-5328"/>
                  <a:pt x="789434" y="-12347"/>
                  <a:pt x="919842" y="0"/>
                </a:cubicBezTo>
                <a:cubicBezTo>
                  <a:pt x="1050250" y="12347"/>
                  <a:pt x="1389181" y="-3670"/>
                  <a:pt x="1812631" y="0"/>
                </a:cubicBezTo>
                <a:cubicBezTo>
                  <a:pt x="2236081" y="3670"/>
                  <a:pt x="2143366" y="-19588"/>
                  <a:pt x="2380769" y="0"/>
                </a:cubicBezTo>
                <a:cubicBezTo>
                  <a:pt x="2618172" y="19588"/>
                  <a:pt x="2751497" y="-4743"/>
                  <a:pt x="2948907" y="0"/>
                </a:cubicBezTo>
                <a:cubicBezTo>
                  <a:pt x="3146317" y="4743"/>
                  <a:pt x="3497288" y="-30579"/>
                  <a:pt x="3841695" y="0"/>
                </a:cubicBezTo>
                <a:cubicBezTo>
                  <a:pt x="4186102" y="30579"/>
                  <a:pt x="4091475" y="6149"/>
                  <a:pt x="4301616" y="0"/>
                </a:cubicBezTo>
                <a:cubicBezTo>
                  <a:pt x="4511757" y="-6149"/>
                  <a:pt x="4868212" y="4332"/>
                  <a:pt x="5194404" y="0"/>
                </a:cubicBezTo>
                <a:cubicBezTo>
                  <a:pt x="5520596" y="-4332"/>
                  <a:pt x="5835399" y="32837"/>
                  <a:pt x="6087193" y="0"/>
                </a:cubicBezTo>
                <a:cubicBezTo>
                  <a:pt x="6338987" y="-32837"/>
                  <a:pt x="6577323" y="3975"/>
                  <a:pt x="6763548" y="0"/>
                </a:cubicBezTo>
                <a:cubicBezTo>
                  <a:pt x="6949773" y="-3975"/>
                  <a:pt x="7284916" y="-864"/>
                  <a:pt x="7656336" y="0"/>
                </a:cubicBezTo>
                <a:cubicBezTo>
                  <a:pt x="8027756" y="864"/>
                  <a:pt x="8025770" y="2837"/>
                  <a:pt x="8224474" y="0"/>
                </a:cubicBezTo>
                <a:cubicBezTo>
                  <a:pt x="8423178" y="-2837"/>
                  <a:pt x="8538453" y="-8403"/>
                  <a:pt x="8792612" y="0"/>
                </a:cubicBezTo>
                <a:cubicBezTo>
                  <a:pt x="9046771" y="8403"/>
                  <a:pt x="9377569" y="16978"/>
                  <a:pt x="9577183" y="0"/>
                </a:cubicBezTo>
                <a:cubicBezTo>
                  <a:pt x="9776797" y="-16978"/>
                  <a:pt x="10028135" y="-12354"/>
                  <a:pt x="10145321" y="0"/>
                </a:cubicBezTo>
                <a:cubicBezTo>
                  <a:pt x="10262507" y="12354"/>
                  <a:pt x="10545446" y="14404"/>
                  <a:pt x="10821676" y="0"/>
                </a:cubicBezTo>
                <a:cubicBezTo>
                  <a:pt x="10838031" y="288045"/>
                  <a:pt x="10836833" y="505724"/>
                  <a:pt x="10821676" y="673107"/>
                </a:cubicBezTo>
                <a:cubicBezTo>
                  <a:pt x="10806519" y="840490"/>
                  <a:pt x="10820466" y="1176409"/>
                  <a:pt x="10821676" y="1321285"/>
                </a:cubicBezTo>
                <a:cubicBezTo>
                  <a:pt x="10822886" y="1466161"/>
                  <a:pt x="10815304" y="2176395"/>
                  <a:pt x="10821676" y="2492990"/>
                </a:cubicBezTo>
                <a:cubicBezTo>
                  <a:pt x="10699388" y="2496635"/>
                  <a:pt x="10540735" y="2499943"/>
                  <a:pt x="10469972" y="2492990"/>
                </a:cubicBezTo>
                <a:cubicBezTo>
                  <a:pt x="10399209" y="2486037"/>
                  <a:pt x="9854862" y="2518221"/>
                  <a:pt x="9577183" y="2492990"/>
                </a:cubicBezTo>
                <a:cubicBezTo>
                  <a:pt x="9299504" y="2467759"/>
                  <a:pt x="9235393" y="2485907"/>
                  <a:pt x="8900829" y="2492990"/>
                </a:cubicBezTo>
                <a:cubicBezTo>
                  <a:pt x="8566265" y="2500073"/>
                  <a:pt x="8559902" y="2481695"/>
                  <a:pt x="8440907" y="2492990"/>
                </a:cubicBezTo>
                <a:cubicBezTo>
                  <a:pt x="8321912" y="2504285"/>
                  <a:pt x="8015102" y="2504104"/>
                  <a:pt x="7764553" y="2492990"/>
                </a:cubicBezTo>
                <a:cubicBezTo>
                  <a:pt x="7514004" y="2481876"/>
                  <a:pt x="7546266" y="2498710"/>
                  <a:pt x="7412848" y="2492990"/>
                </a:cubicBezTo>
                <a:cubicBezTo>
                  <a:pt x="7279430" y="2487270"/>
                  <a:pt x="7180569" y="2477351"/>
                  <a:pt x="7061144" y="2492990"/>
                </a:cubicBezTo>
                <a:cubicBezTo>
                  <a:pt x="6941719" y="2508629"/>
                  <a:pt x="6640225" y="2489672"/>
                  <a:pt x="6384789" y="2492990"/>
                </a:cubicBezTo>
                <a:cubicBezTo>
                  <a:pt x="6129354" y="2496308"/>
                  <a:pt x="6071509" y="2494762"/>
                  <a:pt x="5924868" y="2492990"/>
                </a:cubicBezTo>
                <a:cubicBezTo>
                  <a:pt x="5778227" y="2491218"/>
                  <a:pt x="5494577" y="2455916"/>
                  <a:pt x="5140296" y="2492990"/>
                </a:cubicBezTo>
                <a:cubicBezTo>
                  <a:pt x="4786015" y="2530064"/>
                  <a:pt x="4799895" y="2512790"/>
                  <a:pt x="4680375" y="2492990"/>
                </a:cubicBezTo>
                <a:cubicBezTo>
                  <a:pt x="4560855" y="2473190"/>
                  <a:pt x="4175453" y="2500719"/>
                  <a:pt x="3895803" y="2492990"/>
                </a:cubicBezTo>
                <a:cubicBezTo>
                  <a:pt x="3616153" y="2485261"/>
                  <a:pt x="3641773" y="2504281"/>
                  <a:pt x="3544099" y="2492990"/>
                </a:cubicBezTo>
                <a:cubicBezTo>
                  <a:pt x="3446425" y="2481699"/>
                  <a:pt x="3144270" y="2479564"/>
                  <a:pt x="2759527" y="2492990"/>
                </a:cubicBezTo>
                <a:cubicBezTo>
                  <a:pt x="2374784" y="2506416"/>
                  <a:pt x="2424283" y="2512837"/>
                  <a:pt x="2299606" y="2492990"/>
                </a:cubicBezTo>
                <a:cubicBezTo>
                  <a:pt x="2174929" y="2473143"/>
                  <a:pt x="2101194" y="2498202"/>
                  <a:pt x="1947902" y="2492990"/>
                </a:cubicBezTo>
                <a:cubicBezTo>
                  <a:pt x="1794610" y="2487778"/>
                  <a:pt x="1627338" y="2470680"/>
                  <a:pt x="1487980" y="2492990"/>
                </a:cubicBezTo>
                <a:cubicBezTo>
                  <a:pt x="1348622" y="2515300"/>
                  <a:pt x="990271" y="2472055"/>
                  <a:pt x="703409" y="2492990"/>
                </a:cubicBezTo>
                <a:cubicBezTo>
                  <a:pt x="416547" y="2513925"/>
                  <a:pt x="195220" y="2523478"/>
                  <a:pt x="0" y="2492990"/>
                </a:cubicBezTo>
                <a:cubicBezTo>
                  <a:pt x="-1014" y="2311965"/>
                  <a:pt x="-21897" y="2137405"/>
                  <a:pt x="0" y="1944532"/>
                </a:cubicBezTo>
                <a:cubicBezTo>
                  <a:pt x="21897" y="1751659"/>
                  <a:pt x="-16375" y="1526879"/>
                  <a:pt x="0" y="1396074"/>
                </a:cubicBezTo>
                <a:cubicBezTo>
                  <a:pt x="16375" y="1265269"/>
                  <a:pt x="-16877" y="965060"/>
                  <a:pt x="0" y="747897"/>
                </a:cubicBezTo>
                <a:cubicBezTo>
                  <a:pt x="16877" y="530734"/>
                  <a:pt x="9153" y="255799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accent1"/>
            </a:solidFill>
            <a:prstDash val="solid"/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4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4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"Employer demand for specialist data skills is growing across a wide range of industries"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949739-4AA9-A60B-ADCC-9A94B94D8853}"/>
              </a:ext>
            </a:extLst>
          </p:cNvPr>
          <p:cNvSpPr txBox="1"/>
          <p:nvPr/>
        </p:nvSpPr>
        <p:spPr>
          <a:xfrm>
            <a:off x="2304606" y="6082952"/>
            <a:ext cx="9380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https://researchbriefings.files.parliament.uk/documents/POST-PN-0697/POST-PN-0697.pdf</a:t>
            </a:r>
          </a:p>
        </p:txBody>
      </p:sp>
    </p:spTree>
    <p:extLst>
      <p:ext uri="{BB962C8B-B14F-4D97-AF65-F5344CB8AC3E}">
        <p14:creationId xmlns:p14="http://schemas.microsoft.com/office/powerpoint/2010/main" val="3302708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112ACC0-502A-081B-F990-6C5497E840E9}"/>
              </a:ext>
            </a:extLst>
          </p:cNvPr>
          <p:cNvSpPr/>
          <p:nvPr/>
        </p:nvSpPr>
        <p:spPr>
          <a:xfrm>
            <a:off x="838200" y="1132517"/>
            <a:ext cx="10515600" cy="712530"/>
          </a:xfrm>
          <a:custGeom>
            <a:avLst/>
            <a:gdLst>
              <a:gd name="connsiteX0" fmla="*/ 0 w 10515600"/>
              <a:gd name="connsiteY0" fmla="*/ 118757 h 712530"/>
              <a:gd name="connsiteX1" fmla="*/ 118757 w 10515600"/>
              <a:gd name="connsiteY1" fmla="*/ 0 h 712530"/>
              <a:gd name="connsiteX2" fmla="*/ 10396843 w 10515600"/>
              <a:gd name="connsiteY2" fmla="*/ 0 h 712530"/>
              <a:gd name="connsiteX3" fmla="*/ 10515600 w 10515600"/>
              <a:gd name="connsiteY3" fmla="*/ 118757 h 712530"/>
              <a:gd name="connsiteX4" fmla="*/ 10515600 w 10515600"/>
              <a:gd name="connsiteY4" fmla="*/ 593773 h 712530"/>
              <a:gd name="connsiteX5" fmla="*/ 10396843 w 10515600"/>
              <a:gd name="connsiteY5" fmla="*/ 712530 h 712530"/>
              <a:gd name="connsiteX6" fmla="*/ 118757 w 10515600"/>
              <a:gd name="connsiteY6" fmla="*/ 712530 h 712530"/>
              <a:gd name="connsiteX7" fmla="*/ 0 w 10515600"/>
              <a:gd name="connsiteY7" fmla="*/ 593773 h 712530"/>
              <a:gd name="connsiteX8" fmla="*/ 0 w 10515600"/>
              <a:gd name="connsiteY8" fmla="*/ 118757 h 712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15600" h="712530">
                <a:moveTo>
                  <a:pt x="0" y="118757"/>
                </a:moveTo>
                <a:cubicBezTo>
                  <a:pt x="0" y="53169"/>
                  <a:pt x="53169" y="0"/>
                  <a:pt x="118757" y="0"/>
                </a:cubicBezTo>
                <a:lnTo>
                  <a:pt x="10396843" y="0"/>
                </a:lnTo>
                <a:cubicBezTo>
                  <a:pt x="10462431" y="0"/>
                  <a:pt x="10515600" y="53169"/>
                  <a:pt x="10515600" y="118757"/>
                </a:cubicBezTo>
                <a:lnTo>
                  <a:pt x="10515600" y="593773"/>
                </a:lnTo>
                <a:cubicBezTo>
                  <a:pt x="10515600" y="659361"/>
                  <a:pt x="10462431" y="712530"/>
                  <a:pt x="10396843" y="712530"/>
                </a:cubicBezTo>
                <a:lnTo>
                  <a:pt x="118757" y="712530"/>
                </a:lnTo>
                <a:cubicBezTo>
                  <a:pt x="53169" y="712530"/>
                  <a:pt x="0" y="659361"/>
                  <a:pt x="0" y="593773"/>
                </a:cubicBezTo>
                <a:lnTo>
                  <a:pt x="0" y="11875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5273" tIns="145273" rIns="145273" bIns="145273" numCol="1" spcCol="1270" anchor="ctr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900" kern="1200" dirty="0"/>
              <a:t>1. What countries offer more job opportunities?</a:t>
            </a:r>
            <a:endParaRPr lang="en-US" sz="2900" kern="120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3E4D3A6-9457-4326-0C66-733C6BFA455E}"/>
              </a:ext>
            </a:extLst>
          </p:cNvPr>
          <p:cNvSpPr/>
          <p:nvPr/>
        </p:nvSpPr>
        <p:spPr>
          <a:xfrm>
            <a:off x="838200" y="2388253"/>
            <a:ext cx="10515600" cy="712530"/>
          </a:xfrm>
          <a:custGeom>
            <a:avLst/>
            <a:gdLst>
              <a:gd name="connsiteX0" fmla="*/ 0 w 10515600"/>
              <a:gd name="connsiteY0" fmla="*/ 118757 h 712530"/>
              <a:gd name="connsiteX1" fmla="*/ 118757 w 10515600"/>
              <a:gd name="connsiteY1" fmla="*/ 0 h 712530"/>
              <a:gd name="connsiteX2" fmla="*/ 10396843 w 10515600"/>
              <a:gd name="connsiteY2" fmla="*/ 0 h 712530"/>
              <a:gd name="connsiteX3" fmla="*/ 10515600 w 10515600"/>
              <a:gd name="connsiteY3" fmla="*/ 118757 h 712530"/>
              <a:gd name="connsiteX4" fmla="*/ 10515600 w 10515600"/>
              <a:gd name="connsiteY4" fmla="*/ 593773 h 712530"/>
              <a:gd name="connsiteX5" fmla="*/ 10396843 w 10515600"/>
              <a:gd name="connsiteY5" fmla="*/ 712530 h 712530"/>
              <a:gd name="connsiteX6" fmla="*/ 118757 w 10515600"/>
              <a:gd name="connsiteY6" fmla="*/ 712530 h 712530"/>
              <a:gd name="connsiteX7" fmla="*/ 0 w 10515600"/>
              <a:gd name="connsiteY7" fmla="*/ 593773 h 712530"/>
              <a:gd name="connsiteX8" fmla="*/ 0 w 10515600"/>
              <a:gd name="connsiteY8" fmla="*/ 118757 h 712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15600" h="712530">
                <a:moveTo>
                  <a:pt x="0" y="118757"/>
                </a:moveTo>
                <a:cubicBezTo>
                  <a:pt x="0" y="53169"/>
                  <a:pt x="53169" y="0"/>
                  <a:pt x="118757" y="0"/>
                </a:cubicBezTo>
                <a:lnTo>
                  <a:pt x="10396843" y="0"/>
                </a:lnTo>
                <a:cubicBezTo>
                  <a:pt x="10462431" y="0"/>
                  <a:pt x="10515600" y="53169"/>
                  <a:pt x="10515600" y="118757"/>
                </a:cubicBezTo>
                <a:lnTo>
                  <a:pt x="10515600" y="593773"/>
                </a:lnTo>
                <a:cubicBezTo>
                  <a:pt x="10515600" y="659361"/>
                  <a:pt x="10462431" y="712530"/>
                  <a:pt x="10396843" y="712530"/>
                </a:cubicBezTo>
                <a:lnTo>
                  <a:pt x="118757" y="712530"/>
                </a:lnTo>
                <a:cubicBezTo>
                  <a:pt x="53169" y="712530"/>
                  <a:pt x="0" y="659361"/>
                  <a:pt x="0" y="593773"/>
                </a:cubicBezTo>
                <a:lnTo>
                  <a:pt x="0" y="11875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5273" tIns="145273" rIns="145273" bIns="145273" numCol="1" spcCol="1270" anchor="ctr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900" kern="1200" dirty="0"/>
              <a:t>2. How much can I expect to ear in the UK?</a:t>
            </a:r>
            <a:endParaRPr lang="en-US" sz="2900" kern="120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1C62DF4-04AE-CF56-B471-AF96C0BC5C1B}"/>
              </a:ext>
            </a:extLst>
          </p:cNvPr>
          <p:cNvSpPr/>
          <p:nvPr/>
        </p:nvSpPr>
        <p:spPr>
          <a:xfrm>
            <a:off x="838200" y="3643989"/>
            <a:ext cx="10515600" cy="712530"/>
          </a:xfrm>
          <a:custGeom>
            <a:avLst/>
            <a:gdLst>
              <a:gd name="connsiteX0" fmla="*/ 0 w 10515600"/>
              <a:gd name="connsiteY0" fmla="*/ 118757 h 712530"/>
              <a:gd name="connsiteX1" fmla="*/ 118757 w 10515600"/>
              <a:gd name="connsiteY1" fmla="*/ 0 h 712530"/>
              <a:gd name="connsiteX2" fmla="*/ 10396843 w 10515600"/>
              <a:gd name="connsiteY2" fmla="*/ 0 h 712530"/>
              <a:gd name="connsiteX3" fmla="*/ 10515600 w 10515600"/>
              <a:gd name="connsiteY3" fmla="*/ 118757 h 712530"/>
              <a:gd name="connsiteX4" fmla="*/ 10515600 w 10515600"/>
              <a:gd name="connsiteY4" fmla="*/ 593773 h 712530"/>
              <a:gd name="connsiteX5" fmla="*/ 10396843 w 10515600"/>
              <a:gd name="connsiteY5" fmla="*/ 712530 h 712530"/>
              <a:gd name="connsiteX6" fmla="*/ 118757 w 10515600"/>
              <a:gd name="connsiteY6" fmla="*/ 712530 h 712530"/>
              <a:gd name="connsiteX7" fmla="*/ 0 w 10515600"/>
              <a:gd name="connsiteY7" fmla="*/ 593773 h 712530"/>
              <a:gd name="connsiteX8" fmla="*/ 0 w 10515600"/>
              <a:gd name="connsiteY8" fmla="*/ 118757 h 712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15600" h="712530">
                <a:moveTo>
                  <a:pt x="0" y="118757"/>
                </a:moveTo>
                <a:cubicBezTo>
                  <a:pt x="0" y="53169"/>
                  <a:pt x="53169" y="0"/>
                  <a:pt x="118757" y="0"/>
                </a:cubicBezTo>
                <a:lnTo>
                  <a:pt x="10396843" y="0"/>
                </a:lnTo>
                <a:cubicBezTo>
                  <a:pt x="10462431" y="0"/>
                  <a:pt x="10515600" y="53169"/>
                  <a:pt x="10515600" y="118757"/>
                </a:cubicBezTo>
                <a:lnTo>
                  <a:pt x="10515600" y="593773"/>
                </a:lnTo>
                <a:cubicBezTo>
                  <a:pt x="10515600" y="659361"/>
                  <a:pt x="10462431" y="712530"/>
                  <a:pt x="10396843" y="712530"/>
                </a:cubicBezTo>
                <a:lnTo>
                  <a:pt x="118757" y="712530"/>
                </a:lnTo>
                <a:cubicBezTo>
                  <a:pt x="53169" y="712530"/>
                  <a:pt x="0" y="659361"/>
                  <a:pt x="0" y="593773"/>
                </a:cubicBezTo>
                <a:lnTo>
                  <a:pt x="0" y="11875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5273" tIns="145273" rIns="145273" bIns="145273" numCol="1" spcCol="1270" anchor="ctr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kern="1200" dirty="0"/>
              <a:t>3. What companies in the UK hire more entry-level employees?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9802E27-DBBA-A730-7829-CAFED496FEA3}"/>
              </a:ext>
            </a:extLst>
          </p:cNvPr>
          <p:cNvSpPr/>
          <p:nvPr/>
        </p:nvSpPr>
        <p:spPr>
          <a:xfrm>
            <a:off x="838200" y="4899725"/>
            <a:ext cx="10515600" cy="712530"/>
          </a:xfrm>
          <a:custGeom>
            <a:avLst/>
            <a:gdLst>
              <a:gd name="connsiteX0" fmla="*/ 0 w 10515600"/>
              <a:gd name="connsiteY0" fmla="*/ 118757 h 712530"/>
              <a:gd name="connsiteX1" fmla="*/ 118757 w 10515600"/>
              <a:gd name="connsiteY1" fmla="*/ 0 h 712530"/>
              <a:gd name="connsiteX2" fmla="*/ 10396843 w 10515600"/>
              <a:gd name="connsiteY2" fmla="*/ 0 h 712530"/>
              <a:gd name="connsiteX3" fmla="*/ 10515600 w 10515600"/>
              <a:gd name="connsiteY3" fmla="*/ 118757 h 712530"/>
              <a:gd name="connsiteX4" fmla="*/ 10515600 w 10515600"/>
              <a:gd name="connsiteY4" fmla="*/ 593773 h 712530"/>
              <a:gd name="connsiteX5" fmla="*/ 10396843 w 10515600"/>
              <a:gd name="connsiteY5" fmla="*/ 712530 h 712530"/>
              <a:gd name="connsiteX6" fmla="*/ 118757 w 10515600"/>
              <a:gd name="connsiteY6" fmla="*/ 712530 h 712530"/>
              <a:gd name="connsiteX7" fmla="*/ 0 w 10515600"/>
              <a:gd name="connsiteY7" fmla="*/ 593773 h 712530"/>
              <a:gd name="connsiteX8" fmla="*/ 0 w 10515600"/>
              <a:gd name="connsiteY8" fmla="*/ 118757 h 712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15600" h="712530">
                <a:moveTo>
                  <a:pt x="0" y="118757"/>
                </a:moveTo>
                <a:cubicBezTo>
                  <a:pt x="0" y="53169"/>
                  <a:pt x="53169" y="0"/>
                  <a:pt x="118757" y="0"/>
                </a:cubicBezTo>
                <a:lnTo>
                  <a:pt x="10396843" y="0"/>
                </a:lnTo>
                <a:cubicBezTo>
                  <a:pt x="10462431" y="0"/>
                  <a:pt x="10515600" y="53169"/>
                  <a:pt x="10515600" y="118757"/>
                </a:cubicBezTo>
                <a:lnTo>
                  <a:pt x="10515600" y="593773"/>
                </a:lnTo>
                <a:cubicBezTo>
                  <a:pt x="10515600" y="659361"/>
                  <a:pt x="10462431" y="712530"/>
                  <a:pt x="10396843" y="712530"/>
                </a:cubicBezTo>
                <a:lnTo>
                  <a:pt x="118757" y="712530"/>
                </a:lnTo>
                <a:cubicBezTo>
                  <a:pt x="53169" y="712530"/>
                  <a:pt x="0" y="659361"/>
                  <a:pt x="0" y="593773"/>
                </a:cubicBezTo>
                <a:lnTo>
                  <a:pt x="0" y="11875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5273" tIns="145273" rIns="145273" bIns="145273" numCol="1" spcCol="1270" anchor="ctr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kern="1200" dirty="0"/>
              <a:t>4. What trends can we observe over the past years in the UK?</a:t>
            </a:r>
          </a:p>
        </p:txBody>
      </p:sp>
    </p:spTree>
    <p:extLst>
      <p:ext uri="{BB962C8B-B14F-4D97-AF65-F5344CB8AC3E}">
        <p14:creationId xmlns:p14="http://schemas.microsoft.com/office/powerpoint/2010/main" val="190538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11ED4C2-8A55-BC83-8349-EBF2C7DFC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18" y="669636"/>
            <a:ext cx="5539553" cy="52601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7D2BA5-8BCD-D778-5FD3-EF634168F1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7" r="3937"/>
          <a:stretch/>
        </p:blipFill>
        <p:spPr>
          <a:xfrm>
            <a:off x="5904496" y="669636"/>
            <a:ext cx="5837382" cy="52601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6460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CF48FEE-BCDB-2348-9DCD-727626CE0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data flow&#10;&#10;Description automatically generated">
            <a:extLst>
              <a:ext uri="{FF2B5EF4-FFF2-40B4-BE49-F238E27FC236}">
                <a16:creationId xmlns:a16="http://schemas.microsoft.com/office/drawing/2014/main" id="{781AFB07-B126-AF69-2F9F-AAB99B539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8" r="2" b="1229"/>
          <a:stretch/>
        </p:blipFill>
        <p:spPr>
          <a:xfrm>
            <a:off x="653481" y="1140936"/>
            <a:ext cx="10954603" cy="5636664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F54DFE5-C8D6-DE2B-CBD0-1BDD3386E5CE}"/>
              </a:ext>
            </a:extLst>
          </p:cNvPr>
          <p:cNvGrpSpPr/>
          <p:nvPr/>
        </p:nvGrpSpPr>
        <p:grpSpPr>
          <a:xfrm>
            <a:off x="618698" y="348006"/>
            <a:ext cx="10515600" cy="712530"/>
            <a:chOff x="0" y="625328"/>
            <a:chExt cx="10515600" cy="71253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8F23C9A-DB0B-A73E-0582-3773731AA958}"/>
                </a:ext>
              </a:extLst>
            </p:cNvPr>
            <p:cNvSpPr/>
            <p:nvPr/>
          </p:nvSpPr>
          <p:spPr>
            <a:xfrm>
              <a:off x="0" y="625328"/>
              <a:ext cx="10515600" cy="7125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8" name="Rectangle: Rounded Corners 4">
              <a:extLst>
                <a:ext uri="{FF2B5EF4-FFF2-40B4-BE49-F238E27FC236}">
                  <a16:creationId xmlns:a16="http://schemas.microsoft.com/office/drawing/2014/main" id="{F4D9E55C-AE85-06A4-982E-386282BD1336}"/>
                </a:ext>
              </a:extLst>
            </p:cNvPr>
            <p:cNvSpPr txBox="1"/>
            <p:nvPr/>
          </p:nvSpPr>
          <p:spPr>
            <a:xfrm>
              <a:off x="34783" y="660111"/>
              <a:ext cx="10446034" cy="6429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900" kern="1200" dirty="0"/>
                <a:t>Development stages</a:t>
              </a:r>
              <a:endParaRPr lang="en-US" sz="29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2718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83</TotalTime>
  <Words>120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So, you want to be a data analyst?</vt:lpstr>
      <vt:lpstr>The team:</vt:lpstr>
      <vt:lpstr> "Employer demand for specialist data skills is growing across a wide range of industries" 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So, you want to be a data analyst?</dc:title>
  <dc:creator>Catarina Ferreira (Outreach Uni Connect)</dc:creator>
  <cp:lastModifiedBy>Catarina Ferreira (Outreach Uni Connect)</cp:lastModifiedBy>
  <cp:revision>17</cp:revision>
  <dcterms:created xsi:type="dcterms:W3CDTF">2024-02-09T09:57:39Z</dcterms:created>
  <dcterms:modified xsi:type="dcterms:W3CDTF">2024-02-09T15:49:49Z</dcterms:modified>
</cp:coreProperties>
</file>