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3"/>
  </p:notesMasterIdLst>
  <p:handoutMasterIdLst>
    <p:handoutMasterId r:id="rId14"/>
  </p:handoutMasterIdLst>
  <p:sldIdLst>
    <p:sldId id="282" r:id="rId2"/>
    <p:sldId id="281" r:id="rId3"/>
    <p:sldId id="284" r:id="rId4"/>
    <p:sldId id="285" r:id="rId5"/>
    <p:sldId id="286" r:id="rId6"/>
    <p:sldId id="287" r:id="rId7"/>
    <p:sldId id="288" r:id="rId8"/>
    <p:sldId id="289" r:id="rId9"/>
    <p:sldId id="290" r:id="rId10"/>
    <p:sldId id="291" r:id="rId11"/>
    <p:sldId id="292"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100" d="100"/>
          <a:sy n="100" d="100"/>
        </p:scale>
        <p:origin x="-1282" y="-509"/>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96" d="100"/>
          <a:sy n="96" d="100"/>
        </p:scale>
        <p:origin x="-4075"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AE7823-858B-4E4A-AE02-2810AA25CF18}" type="datetimeFigureOut">
              <a:rPr lang="zh-CN" altLang="en-US" smtClean="0"/>
              <a:pPr/>
              <a:t>2021/1/10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AD98AC-37E8-4124-80FD-4890A21BCE9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pPr/>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pPr/>
              <a:t>‹#›</a:t>
            </a:fld>
            <a:endParaRPr lang="zh-CN" altLang="en-US"/>
          </a:p>
        </p:txBody>
      </p:sp>
    </p:spTree>
    <p:extLst>
      <p:ext uri="{BB962C8B-B14F-4D97-AF65-F5344CB8AC3E}">
        <p14:creationId xmlns:p14="http://schemas.microsoft.com/office/powerpoint/2010/main" xmlns="" val="3209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xmlns="" val="149627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10</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11</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a:t>
            </a:fld>
            <a:endParaRPr lang="zh-CN" altLang="en-US"/>
          </a:p>
        </p:txBody>
      </p:sp>
    </p:spTree>
    <p:extLst>
      <p:ext uri="{BB962C8B-B14F-4D97-AF65-F5344CB8AC3E}">
        <p14:creationId xmlns:p14="http://schemas.microsoft.com/office/powerpoint/2010/main" xmlns="" val="210129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3</a:t>
            </a:fld>
            <a:endParaRPr lang="zh-CN" altLang="en-US"/>
          </a:p>
        </p:txBody>
      </p:sp>
    </p:spTree>
    <p:extLst>
      <p:ext uri="{BB962C8B-B14F-4D97-AF65-F5344CB8AC3E}">
        <p14:creationId xmlns:p14="http://schemas.microsoft.com/office/powerpoint/2010/main" xmlns="" val="384413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4</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5</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6</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7</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8</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9</a:t>
            </a:fld>
            <a:endParaRPr lang="zh-CN" altLang="en-US"/>
          </a:p>
        </p:txBody>
      </p:sp>
    </p:spTree>
    <p:extLst>
      <p:ext uri="{BB962C8B-B14F-4D97-AF65-F5344CB8AC3E}">
        <p14:creationId xmlns:p14="http://schemas.microsoft.com/office/powerpoint/2010/main" xmlns="" val="347158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948502080"/>
      </p:ext>
    </p:extLst>
  </p:cSld>
  <p:clrMapOvr>
    <a:masterClrMapping/>
  </p:clrMapOvr>
  <p:transition spd="slow" advT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248277537"/>
      </p:ext>
    </p:extLst>
  </p:cSld>
  <p:clrMapOvr>
    <a:masterClrMapping/>
  </p:clrMapOvr>
  <p:transition spd="slow" advT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1549456534"/>
      </p:ext>
    </p:extLst>
  </p:cSld>
  <p:clrMapOvr>
    <a:masterClrMapping/>
  </p:clrMapOvr>
  <p:transition spd="slow" advT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xmlns="" val="1460765212"/>
      </p:ext>
    </p:extLst>
  </p:cSld>
  <p:clrMapOvr>
    <a:masterClrMapping/>
  </p:clrMapOvr>
  <p:transition spd="slow" advT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667682418"/>
      </p:ext>
    </p:extLst>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4149639713"/>
      </p:ext>
    </p:extLst>
  </p:cSld>
  <p:clrMapOvr>
    <a:masterClrMapping/>
  </p:clrMapOvr>
  <p:transition spd="slow" advT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67143866"/>
      </p:ext>
    </p:extLst>
  </p:cSld>
  <p:clrMapOvr>
    <a:masterClrMapping/>
  </p:clrMapOvr>
  <p:transition spd="slow" advTm="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89593172"/>
      </p:ext>
    </p:extLst>
  </p:cSld>
  <p:clrMapOvr>
    <a:masterClrMapping/>
  </p:clrMapOvr>
  <p:transition spd="slow"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37058085"/>
      </p:ext>
    </p:extLst>
  </p:cSld>
  <p:clrMapOvr>
    <a:masterClrMapping/>
  </p:clrMapOvr>
  <p:transition spd="slow" advT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xmlns="" val="830878335"/>
      </p:ext>
    </p:extLst>
  </p:cSld>
  <p:clrMapOvr>
    <a:masterClrMapping/>
  </p:clrMapOvr>
  <p:transition spd="slow" advT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xmlns="" val="1526816941"/>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890650291"/>
      </p:ext>
    </p:extLst>
  </p:cSld>
  <p:clrMapOvr>
    <a:masterClrMapping/>
  </p:clrMapOvr>
  <p:transition spd="slow" advT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285891208"/>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05506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64" r:id="rId6"/>
    <p:sldLayoutId id="2147483663" r:id="rId7"/>
    <p:sldLayoutId id="2147483665" r:id="rId8"/>
    <p:sldLayoutId id="2147483666" r:id="rId9"/>
    <p:sldLayoutId id="2147483667" r:id="rId10"/>
    <p:sldLayoutId id="2147483668" r:id="rId11"/>
    <p:sldLayoutId id="2147483669" r:id="rId12"/>
    <p:sldLayoutId id="2147483670" r:id="rId13"/>
  </p:sldLayoutIdLst>
  <p:transition spd="slow" advTm="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emf"/><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hyperlink" Target="https://streeteas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2218397" y="3980980"/>
            <a:ext cx="7263528" cy="830997"/>
          </a:xfrm>
          <a:prstGeom prst="rect">
            <a:avLst/>
          </a:prstGeom>
          <a:noFill/>
        </p:spPr>
        <p:txBody>
          <a:bodyPr wrap="none" rtlCol="0">
            <a:spAutoFit/>
            <a:scene3d>
              <a:camera prst="orthographicFront"/>
              <a:lightRig rig="threePt" dir="t"/>
            </a:scene3d>
            <a:sp3d contourW="12700"/>
          </a:bodyPr>
          <a:lstStyle/>
          <a:p>
            <a:pPr lvl="0" algn="ctr">
              <a:defRPr/>
            </a:pPr>
            <a:r>
              <a:rPr lang="en-US" altLang="zh-CN" sz="4800" dirty="0" smtClean="0">
                <a:solidFill>
                  <a:prstClr val="black"/>
                </a:solidFill>
                <a:latin typeface="方正正黑简体" panose="02000000000000000000" pitchFamily="2" charset="-122"/>
                <a:ea typeface="方正正黑简体" panose="02000000000000000000" pitchFamily="2" charset="-122"/>
              </a:rPr>
              <a:t>CAPSTONE PROJECT REPORT</a:t>
            </a:r>
            <a:endParaRPr lang="zh-CN" altLang="en-US" sz="4800" dirty="0">
              <a:solidFill>
                <a:prstClr val="black"/>
              </a:solidFill>
              <a:latin typeface="方正正黑简体" panose="02000000000000000000" pitchFamily="2" charset="-122"/>
              <a:ea typeface="方正正黑简体" panose="02000000000000000000" pitchFamily="2" charset="-122"/>
            </a:endParaRPr>
          </a:p>
        </p:txBody>
      </p:sp>
      <p:sp>
        <p:nvSpPr>
          <p:cNvPr id="12" name="文本框 11"/>
          <p:cNvSpPr txBox="1"/>
          <p:nvPr/>
        </p:nvSpPr>
        <p:spPr>
          <a:xfrm>
            <a:off x="2492842" y="4923965"/>
            <a:ext cx="7209958" cy="30284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a:ea typeface="微软雅黑"/>
                <a:cs typeface="+mn-cs"/>
              </a:rPr>
              <a:t>Find the best location to open a fast </a:t>
            </a:r>
            <a:r>
              <a:rPr kumimoji="0" lang="en-US" altLang="zh-CN" sz="1200" b="0" i="0" u="none" strike="noStrike" kern="1200" cap="none" spc="0" normalizeH="0" baseline="0" noProof="0" smtClean="0">
                <a:ln>
                  <a:noFill/>
                </a:ln>
                <a:solidFill>
                  <a:prstClr val="white">
                    <a:lumMod val="50000"/>
                  </a:prstClr>
                </a:solidFill>
                <a:effectLst/>
                <a:uLnTx/>
                <a:uFillTx/>
                <a:latin typeface="微软雅黑"/>
                <a:ea typeface="微软雅黑"/>
                <a:cs typeface="+mn-cs"/>
              </a:rPr>
              <a:t>food </a:t>
            </a:r>
            <a:r>
              <a:rPr kumimoji="0" lang="en-US" altLang="zh-CN" sz="1200" b="0" i="0" u="none" strike="noStrike" kern="1200" cap="none" spc="0" normalizeH="0" baseline="0" noProof="0" smtClean="0">
                <a:ln>
                  <a:noFill/>
                </a:ln>
                <a:solidFill>
                  <a:prstClr val="white">
                    <a:lumMod val="50000"/>
                  </a:prstClr>
                </a:solidFill>
                <a:effectLst/>
                <a:uLnTx/>
                <a:uFillTx/>
                <a:latin typeface="微软雅黑"/>
                <a:ea typeface="微软雅黑"/>
                <a:cs typeface="+mn-cs"/>
              </a:rPr>
              <a:t>restaurant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a:ea typeface="微软雅黑"/>
                <a:cs typeface="+mn-cs"/>
              </a:rPr>
              <a:t>in NY</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endParaRPr>
          </a:p>
        </p:txBody>
      </p:sp>
    </p:spTree>
    <p:extLst>
      <p:ext uri="{BB962C8B-B14F-4D97-AF65-F5344CB8AC3E}">
        <p14:creationId xmlns:p14="http://schemas.microsoft.com/office/powerpoint/2010/main" xmlns="" val="207170299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2640466"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rPr>
                <a:t>Methodology</a:t>
              </a:r>
              <a:endParaRPr lang="zh-CN" altLang="en-US" sz="2800" b="1" dirty="0">
                <a:latin typeface="+mj-ea"/>
                <a:ea typeface="+mj-ea"/>
              </a:endParaRPr>
            </a:p>
          </p:txBody>
        </p:sp>
      </p:grpSp>
      <p:grpSp>
        <p:nvGrpSpPr>
          <p:cNvPr id="4" name="组合 6"/>
          <p:cNvGrpSpPr/>
          <p:nvPr/>
        </p:nvGrpSpPr>
        <p:grpSpPr>
          <a:xfrm>
            <a:off x="349720" y="1036675"/>
            <a:ext cx="5587530" cy="5394004"/>
            <a:chOff x="7325359" y="2384859"/>
            <a:chExt cx="5587530" cy="5394004"/>
          </a:xfrm>
        </p:grpSpPr>
        <p:sp>
          <p:nvSpPr>
            <p:cNvPr id="8" name="矩形 7"/>
            <p:cNvSpPr/>
            <p:nvPr/>
          </p:nvSpPr>
          <p:spPr>
            <a:xfrm>
              <a:off x="7325359" y="2737483"/>
              <a:ext cx="5587530" cy="5041380"/>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ea typeface="+mj-ea"/>
              </a:endParaRPr>
            </a:p>
            <a:p>
              <a:pPr algn="just">
                <a:lnSpc>
                  <a:spcPct val="120000"/>
                </a:lnSpc>
              </a:pPr>
              <a:r>
                <a:rPr lang="en-US" altLang="zh-CN" sz="1000" dirty="0" smtClean="0">
                  <a:latin typeface="+mj-ea"/>
                  <a:ea typeface="+mj-ea"/>
                </a:rPr>
                <a:t>Cluster 1 (</a:t>
              </a:r>
              <a:r>
                <a:rPr lang="en-US" sz="1000" dirty="0" smtClean="0">
                  <a:latin typeface="+mj-ea"/>
                  <a:ea typeface="+mj-ea"/>
                </a:rPr>
                <a:t>Mean of total venue count: 5</a:t>
              </a:r>
              <a:r>
                <a:rPr lang="en-US" altLang="zh-CN" sz="1000" dirty="0" smtClean="0">
                  <a:latin typeface="+mj-ea"/>
                  <a:ea typeface="+mj-ea"/>
                </a:rPr>
                <a:t>)</a:t>
              </a: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Cluster 2 (</a:t>
              </a:r>
              <a:r>
                <a:rPr lang="en-US" sz="1000" dirty="0" smtClean="0"/>
                <a:t>Mean of total venue count: 67)</a:t>
              </a: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 Cluster 3 (</a:t>
              </a:r>
              <a:r>
                <a:rPr lang="en-US" sz="1000" dirty="0" smtClean="0"/>
                <a:t>Mean of total venue count: 77</a:t>
              </a:r>
              <a:r>
                <a:rPr lang="en-US" altLang="zh-CN" sz="1000" dirty="0" smtClean="0">
                  <a:ea typeface="+mj-ea"/>
                </a:rPr>
                <a:t>)</a:t>
              </a: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Cluster 4 (</a:t>
              </a:r>
              <a:r>
                <a:rPr lang="en-US" sz="1000" dirty="0" smtClean="0"/>
                <a:t>Mean of total venue count: 18</a:t>
              </a:r>
              <a:r>
                <a:rPr lang="en-US" altLang="zh-CN" sz="1000" dirty="0" smtClean="0">
                  <a:ea typeface="+mj-ea"/>
                </a:rPr>
                <a:t>)</a:t>
              </a: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r>
                <a:rPr lang="en-US" altLang="zh-CN" sz="1000" dirty="0" smtClean="0">
                  <a:ea typeface="+mj-ea"/>
                </a:rPr>
                <a:t>Cluster 5 (</a:t>
              </a:r>
              <a:r>
                <a:rPr lang="en-US" sz="1000" dirty="0" smtClean="0"/>
                <a:t>Mean of total venue count: 42)</a:t>
              </a:r>
              <a:endParaRPr lang="en-US" altLang="zh-CN" sz="1000" dirty="0" smtClean="0">
                <a:ea typeface="+mj-ea"/>
              </a:endParaRPr>
            </a:p>
            <a:p>
              <a:pPr algn="just">
                <a:lnSpc>
                  <a:spcPct val="120000"/>
                </a:lnSpc>
              </a:pPr>
              <a:endParaRPr lang="en-US" altLang="zh-CN" sz="1000" dirty="0" smtClean="0">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Neighborhood Clusters</a:t>
              </a:r>
              <a:endParaRPr lang="zh-CN" altLang="en-US" b="1" dirty="0">
                <a:latin typeface="+mj-ea"/>
                <a:ea typeface="+mj-ea"/>
              </a:endParaRPr>
            </a:p>
          </p:txBody>
        </p:sp>
      </p:grpSp>
      <p:pic>
        <p:nvPicPr>
          <p:cNvPr id="6147" name="Picture 3"/>
          <p:cNvPicPr>
            <a:picLocks noChangeAspect="1" noChangeArrowheads="1"/>
          </p:cNvPicPr>
          <p:nvPr/>
        </p:nvPicPr>
        <p:blipFill>
          <a:blip r:embed="rId4"/>
          <a:srcRect/>
          <a:stretch>
            <a:fillRect/>
          </a:stretch>
        </p:blipFill>
        <p:spPr bwMode="auto">
          <a:xfrm>
            <a:off x="7917993" y="520699"/>
            <a:ext cx="3762831" cy="5216525"/>
          </a:xfrm>
          <a:prstGeom prst="rect">
            <a:avLst/>
          </a:prstGeom>
          <a:noFill/>
          <a:ln w="9525">
            <a:noFill/>
            <a:miter lim="800000"/>
            <a:headEnd/>
            <a:tailEnd/>
          </a:ln>
          <a:effectLst/>
        </p:spPr>
      </p:pic>
      <p:sp>
        <p:nvSpPr>
          <p:cNvPr id="13" name="TextBox 12"/>
          <p:cNvSpPr txBox="1"/>
          <p:nvPr/>
        </p:nvSpPr>
        <p:spPr>
          <a:xfrm>
            <a:off x="8972550" y="5753100"/>
            <a:ext cx="2584450" cy="338554"/>
          </a:xfrm>
          <a:prstGeom prst="rect">
            <a:avLst/>
          </a:prstGeom>
          <a:noFill/>
        </p:spPr>
        <p:txBody>
          <a:bodyPr wrap="square" rtlCol="0">
            <a:spAutoFit/>
          </a:bodyPr>
          <a:lstStyle/>
          <a:p>
            <a:r>
              <a:rPr lang="en-US" altLang="zh-CN" sz="800" dirty="0" smtClean="0"/>
              <a:t>Clustered Neighborhood Coordinates</a:t>
            </a:r>
          </a:p>
          <a:p>
            <a:r>
              <a:rPr lang="en-US" altLang="zh-CN" sz="800" dirty="0" smtClean="0">
                <a:solidFill>
                  <a:srgbClr val="FF0000"/>
                </a:solidFill>
              </a:rPr>
              <a:t>Cluster 1</a:t>
            </a:r>
            <a:r>
              <a:rPr lang="en-US" altLang="zh-CN" sz="800" dirty="0" smtClean="0"/>
              <a:t>, </a:t>
            </a:r>
            <a:r>
              <a:rPr lang="en-US" altLang="zh-CN" sz="800" dirty="0" smtClean="0">
                <a:solidFill>
                  <a:srgbClr val="7030A0"/>
                </a:solidFill>
              </a:rPr>
              <a:t>Cluster 2</a:t>
            </a:r>
            <a:r>
              <a:rPr lang="en-US" altLang="zh-CN" sz="800" dirty="0" smtClean="0"/>
              <a:t>, </a:t>
            </a:r>
            <a:r>
              <a:rPr lang="en-US" altLang="zh-CN" sz="800" dirty="0" smtClean="0">
                <a:solidFill>
                  <a:srgbClr val="00B0F0"/>
                </a:solidFill>
              </a:rPr>
              <a:t>Cluster 3</a:t>
            </a:r>
            <a:r>
              <a:rPr lang="en-US" altLang="zh-CN" sz="800" dirty="0" smtClean="0"/>
              <a:t>, </a:t>
            </a:r>
            <a:r>
              <a:rPr lang="en-US" altLang="zh-CN" sz="800" dirty="0" smtClean="0">
                <a:solidFill>
                  <a:srgbClr val="00FFCC"/>
                </a:solidFill>
              </a:rPr>
              <a:t>Cluster 4</a:t>
            </a:r>
            <a:r>
              <a:rPr lang="en-US" altLang="zh-CN" sz="800" dirty="0" smtClean="0"/>
              <a:t>, </a:t>
            </a:r>
            <a:r>
              <a:rPr lang="en-US" altLang="zh-CN" sz="800" dirty="0" smtClean="0">
                <a:solidFill>
                  <a:srgbClr val="FFC000"/>
                </a:solidFill>
              </a:rPr>
              <a:t>Cluster 5</a:t>
            </a:r>
            <a:endParaRPr lang="zh-CN" altLang="en-US" sz="800" dirty="0">
              <a:solidFill>
                <a:srgbClr val="FFC000"/>
              </a:solidFill>
            </a:endParaRPr>
          </a:p>
        </p:txBody>
      </p:sp>
      <p:pic>
        <p:nvPicPr>
          <p:cNvPr id="6149" name="Picture 5"/>
          <p:cNvPicPr>
            <a:picLocks noChangeAspect="1" noChangeArrowheads="1"/>
          </p:cNvPicPr>
          <p:nvPr/>
        </p:nvPicPr>
        <p:blipFill>
          <a:blip r:embed="rId5"/>
          <a:srcRect/>
          <a:stretch>
            <a:fillRect/>
          </a:stretch>
        </p:blipFill>
        <p:spPr bwMode="auto">
          <a:xfrm>
            <a:off x="361951" y="1784350"/>
            <a:ext cx="5416550" cy="883133"/>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436564" y="2901950"/>
            <a:ext cx="5149088" cy="8128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a:srcRect/>
          <a:stretch>
            <a:fillRect/>
          </a:stretch>
        </p:blipFill>
        <p:spPr bwMode="auto">
          <a:xfrm>
            <a:off x="387350" y="3962400"/>
            <a:ext cx="5722086" cy="615950"/>
          </a:xfrm>
          <a:prstGeom prst="rect">
            <a:avLst/>
          </a:prstGeom>
          <a:noFill/>
          <a:ln w="9525">
            <a:noFill/>
            <a:miter lim="800000"/>
            <a:headEnd/>
            <a:tailEnd/>
          </a:ln>
          <a:effectLst/>
        </p:spPr>
      </p:pic>
      <p:pic>
        <p:nvPicPr>
          <p:cNvPr id="6152" name="Picture 8"/>
          <p:cNvPicPr>
            <a:picLocks noChangeAspect="1" noChangeArrowheads="1"/>
          </p:cNvPicPr>
          <p:nvPr/>
        </p:nvPicPr>
        <p:blipFill>
          <a:blip r:embed="rId8"/>
          <a:srcRect/>
          <a:stretch>
            <a:fillRect/>
          </a:stretch>
        </p:blipFill>
        <p:spPr bwMode="auto">
          <a:xfrm>
            <a:off x="396875" y="4899026"/>
            <a:ext cx="5254625" cy="849148"/>
          </a:xfrm>
          <a:prstGeom prst="rect">
            <a:avLst/>
          </a:prstGeom>
          <a:noFill/>
          <a:ln w="9525">
            <a:noFill/>
            <a:miter lim="800000"/>
            <a:headEnd/>
            <a:tailEnd/>
          </a:ln>
          <a:effectLst/>
        </p:spPr>
      </p:pic>
      <p:pic>
        <p:nvPicPr>
          <p:cNvPr id="6153" name="Picture 9"/>
          <p:cNvPicPr>
            <a:picLocks noChangeAspect="1" noChangeArrowheads="1"/>
          </p:cNvPicPr>
          <p:nvPr/>
        </p:nvPicPr>
        <p:blipFill>
          <a:blip r:embed="rId9"/>
          <a:srcRect/>
          <a:stretch>
            <a:fillRect/>
          </a:stretch>
        </p:blipFill>
        <p:spPr bwMode="auto">
          <a:xfrm>
            <a:off x="434975" y="5991319"/>
            <a:ext cx="5215659" cy="784131"/>
          </a:xfrm>
          <a:prstGeom prst="rect">
            <a:avLst/>
          </a:prstGeom>
          <a:noFill/>
          <a:ln w="9525">
            <a:noFill/>
            <a:miter lim="800000"/>
            <a:headEnd/>
            <a:tailEnd/>
          </a:ln>
          <a:effectLst/>
        </p:spPr>
      </p:pic>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2170787"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rPr>
                <a:t>Conclusion</a:t>
              </a:r>
              <a:endParaRPr lang="zh-CN" altLang="en-US" sz="2800" b="1" dirty="0">
                <a:latin typeface="+mj-ea"/>
                <a:ea typeface="+mj-ea"/>
              </a:endParaRPr>
            </a:p>
          </p:txBody>
        </p:sp>
      </p:grpSp>
      <p:grpSp>
        <p:nvGrpSpPr>
          <p:cNvPr id="4" name="组合 6"/>
          <p:cNvGrpSpPr/>
          <p:nvPr/>
        </p:nvGrpSpPr>
        <p:grpSpPr>
          <a:xfrm>
            <a:off x="349720" y="1036676"/>
            <a:ext cx="10229380" cy="2182774"/>
            <a:chOff x="7325359" y="2384859"/>
            <a:chExt cx="5587530" cy="3214942"/>
          </a:xfrm>
        </p:grpSpPr>
        <p:sp>
          <p:nvSpPr>
            <p:cNvPr id="8" name="矩形 7"/>
            <p:cNvSpPr/>
            <p:nvPr/>
          </p:nvSpPr>
          <p:spPr>
            <a:xfrm>
              <a:off x="7325359" y="2737482"/>
              <a:ext cx="5587530" cy="2862319"/>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ea typeface="+mj-ea"/>
              </a:endParaRPr>
            </a:p>
            <a:p>
              <a:pPr algn="just">
                <a:lnSpc>
                  <a:spcPct val="120000"/>
                </a:lnSpc>
              </a:pPr>
              <a:r>
                <a:rPr lang="en-US" sz="1000" dirty="0" smtClean="0"/>
                <a:t>GRAMERCY PARK (in cluster 3) is the best neighborhood to open an fast food restaurant in NY. </a:t>
              </a:r>
            </a:p>
            <a:p>
              <a:pPr algn="just">
                <a:lnSpc>
                  <a:spcPct val="120000"/>
                </a:lnSpc>
              </a:pPr>
              <a:endParaRPr lang="en-US" sz="1000" dirty="0" smtClean="0"/>
            </a:p>
            <a:p>
              <a:pPr algn="just">
                <a:lnSpc>
                  <a:spcPct val="120000"/>
                </a:lnSpc>
              </a:pPr>
              <a:r>
                <a:rPr lang="en-US" sz="1000" dirty="0" smtClean="0"/>
                <a:t>It has the most number of total venues and is expected to attract many people to visit. </a:t>
              </a:r>
            </a:p>
            <a:p>
              <a:pPr algn="just">
                <a:lnSpc>
                  <a:spcPct val="120000"/>
                </a:lnSpc>
              </a:pPr>
              <a:endParaRPr lang="en-US" sz="1000" dirty="0" smtClean="0"/>
            </a:p>
            <a:p>
              <a:pPr algn="just">
                <a:lnSpc>
                  <a:spcPct val="120000"/>
                </a:lnSpc>
              </a:pPr>
              <a:r>
                <a:rPr lang="en-US" sz="1000" dirty="0" smtClean="0"/>
                <a:t>This neighborhood has 2 Pedestrian Plaza, 7 playground, 30 offices and no fast food restaurant within walking distance is the best option. </a:t>
              </a:r>
            </a:p>
            <a:p>
              <a:pPr algn="just">
                <a:lnSpc>
                  <a:spcPct val="120000"/>
                </a:lnSpc>
              </a:pPr>
              <a:endParaRPr lang="en-US" sz="1000" dirty="0" smtClean="0"/>
            </a:p>
            <a:p>
              <a:pPr algn="just">
                <a:lnSpc>
                  <a:spcPct val="120000"/>
                </a:lnSpc>
              </a:pPr>
              <a:r>
                <a:rPr lang="en-US" sz="1000" dirty="0" smtClean="0"/>
                <a:t>Furthermore, the average rent in this neighborhood is the lowest one in cluster 3.</a:t>
              </a: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p:txBody>
        </p:sp>
        <p:sp>
          <p:nvSpPr>
            <p:cNvPr id="9" name="矩形 8"/>
            <p:cNvSpPr/>
            <p:nvPr/>
          </p:nvSpPr>
          <p:spPr>
            <a:xfrm>
              <a:off x="7325359" y="2384859"/>
              <a:ext cx="4107979" cy="39658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Result</a:t>
              </a:r>
              <a:endParaRPr lang="zh-CN" altLang="en-US" b="1" dirty="0">
                <a:latin typeface="+mj-ea"/>
                <a:ea typeface="+mj-ea"/>
              </a:endParaRPr>
            </a:p>
          </p:txBody>
        </p:sp>
      </p:grpSp>
      <p:grpSp>
        <p:nvGrpSpPr>
          <p:cNvPr id="16" name="组合 6"/>
          <p:cNvGrpSpPr/>
          <p:nvPr/>
        </p:nvGrpSpPr>
        <p:grpSpPr>
          <a:xfrm>
            <a:off x="356070" y="3278225"/>
            <a:ext cx="10743730" cy="2917069"/>
            <a:chOff x="7325359" y="2384859"/>
            <a:chExt cx="5587530" cy="4296465"/>
          </a:xfrm>
        </p:grpSpPr>
        <p:sp>
          <p:nvSpPr>
            <p:cNvPr id="17" name="矩形 16"/>
            <p:cNvSpPr/>
            <p:nvPr/>
          </p:nvSpPr>
          <p:spPr>
            <a:xfrm>
              <a:off x="7325359" y="2737483"/>
              <a:ext cx="5587530" cy="3943841"/>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ea typeface="+mj-ea"/>
              </a:endParaRPr>
            </a:p>
            <a:p>
              <a:pPr algn="just">
                <a:lnSpc>
                  <a:spcPct val="120000"/>
                </a:lnSpc>
              </a:pPr>
              <a:r>
                <a:rPr lang="en-US" sz="1000" dirty="0" smtClean="0"/>
                <a:t>We have limited the location options to the neighborhoods of NY, however considering more specific locations such as particular streets can improve the accuracy of our decision</a:t>
              </a:r>
            </a:p>
            <a:p>
              <a:pPr algn="just">
                <a:lnSpc>
                  <a:spcPct val="120000"/>
                </a:lnSpc>
              </a:pPr>
              <a:endParaRPr lang="en-US" sz="1000" dirty="0" smtClean="0"/>
            </a:p>
            <a:p>
              <a:pPr algn="just">
                <a:lnSpc>
                  <a:spcPct val="120000"/>
                </a:lnSpc>
              </a:pPr>
              <a:r>
                <a:rPr lang="en-US" sz="1000" dirty="0" smtClean="0"/>
                <a:t>We used the average one bedroom rent price in each neighborhood as an estimate of the rent price. </a:t>
              </a:r>
            </a:p>
            <a:p>
              <a:pPr algn="just">
                <a:lnSpc>
                  <a:spcPct val="120000"/>
                </a:lnSpc>
              </a:pPr>
              <a:endParaRPr lang="en-US" sz="1000" dirty="0" smtClean="0"/>
            </a:p>
            <a:p>
              <a:pPr algn="just">
                <a:lnSpc>
                  <a:spcPct val="120000"/>
                </a:lnSpc>
              </a:pPr>
              <a:r>
                <a:rPr lang="en-US" sz="1000" dirty="0" smtClean="0"/>
                <a:t>We limited our investigation for the venues within 500 meter of the neighborhoods and changing it can affect the clusters.</a:t>
              </a: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a:p>
              <a:pPr algn="just">
                <a:lnSpc>
                  <a:spcPct val="120000"/>
                </a:lnSpc>
              </a:pPr>
              <a:endParaRPr lang="en-US" altLang="zh-CN" sz="1000" dirty="0" smtClean="0">
                <a:ea typeface="+mj-ea"/>
              </a:endParaRPr>
            </a:p>
          </p:txBody>
        </p:sp>
        <p:sp>
          <p:nvSpPr>
            <p:cNvPr id="18" name="矩形 17"/>
            <p:cNvSpPr/>
            <p:nvPr/>
          </p:nvSpPr>
          <p:spPr>
            <a:xfrm>
              <a:off x="7325359" y="2384859"/>
              <a:ext cx="4107979" cy="58411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Limitation</a:t>
              </a:r>
              <a:endParaRPr lang="zh-CN" altLang="en-US" b="1" dirty="0">
                <a:latin typeface="+mj-ea"/>
                <a:ea typeface="+mj-ea"/>
              </a:endParaRPr>
            </a:p>
          </p:txBody>
        </p:sp>
      </p:grpSp>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35357" y="619831"/>
            <a:ext cx="2921286" cy="1729278"/>
          </a:xfrm>
          <a:prstGeom prst="rect">
            <a:avLst/>
          </a:prstGeom>
        </p:spPr>
      </p:pic>
      <p:grpSp>
        <p:nvGrpSpPr>
          <p:cNvPr id="8" name="组合 7"/>
          <p:cNvGrpSpPr/>
          <p:nvPr/>
        </p:nvGrpSpPr>
        <p:grpSpPr>
          <a:xfrm>
            <a:off x="2185675" y="3553899"/>
            <a:ext cx="3839892" cy="772493"/>
            <a:chOff x="1721217" y="2859314"/>
            <a:chExt cx="3839892" cy="772493"/>
          </a:xfrm>
        </p:grpSpPr>
        <p:pic>
          <p:nvPicPr>
            <p:cNvPr id="4" name="图片 3"/>
            <p:cNvPicPr>
              <a:picLocks noChangeAspect="1"/>
            </p:cNvPicPr>
            <p:nvPr/>
          </p:nvPicPr>
          <p:blipFill>
            <a:blip r:embed="rId4"/>
            <a:stretch>
              <a:fillRect/>
            </a:stretch>
          </p:blipFill>
          <p:spPr>
            <a:xfrm>
              <a:off x="1721217" y="2859314"/>
              <a:ext cx="898173" cy="772493"/>
            </a:xfrm>
            <a:prstGeom prst="rect">
              <a:avLst/>
            </a:prstGeom>
          </p:spPr>
        </p:pic>
        <p:grpSp>
          <p:nvGrpSpPr>
            <p:cNvPr id="5" name="组合 4"/>
            <p:cNvGrpSpPr/>
            <p:nvPr/>
          </p:nvGrpSpPr>
          <p:grpSpPr>
            <a:xfrm>
              <a:off x="2769832" y="2904129"/>
              <a:ext cx="2791277" cy="727678"/>
              <a:chOff x="3708780" y="2244236"/>
              <a:chExt cx="2791277" cy="727678"/>
            </a:xfrm>
          </p:grpSpPr>
          <p:sp>
            <p:nvSpPr>
              <p:cNvPr id="6" name="矩形 5"/>
              <p:cNvSpPr/>
              <p:nvPr/>
            </p:nvSpPr>
            <p:spPr>
              <a:xfrm>
                <a:off x="3708781" y="2725693"/>
                <a:ext cx="2539619" cy="246221"/>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2791277"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Project Introduction</a:t>
                </a:r>
                <a:endParaRPr lang="zh-CN" altLang="en-US" sz="2000" b="1" dirty="0">
                  <a:latin typeface="+mj-ea"/>
                  <a:ea typeface="+mj-ea"/>
                </a:endParaRPr>
              </a:p>
            </p:txBody>
          </p:sp>
        </p:grpSp>
      </p:grpSp>
      <p:grpSp>
        <p:nvGrpSpPr>
          <p:cNvPr id="9" name="组合 8"/>
          <p:cNvGrpSpPr/>
          <p:nvPr/>
        </p:nvGrpSpPr>
        <p:grpSpPr>
          <a:xfrm>
            <a:off x="6560458" y="3553899"/>
            <a:ext cx="1837614" cy="772493"/>
            <a:chOff x="1721217" y="2859314"/>
            <a:chExt cx="1837614" cy="772493"/>
          </a:xfrm>
        </p:grpSpPr>
        <p:pic>
          <p:nvPicPr>
            <p:cNvPr id="10" name="图片 9"/>
            <p:cNvPicPr>
              <a:picLocks noChangeAspect="1"/>
            </p:cNvPicPr>
            <p:nvPr/>
          </p:nvPicPr>
          <p:blipFill>
            <a:blip r:embed="rId4"/>
            <a:stretch>
              <a:fillRect/>
            </a:stretch>
          </p:blipFill>
          <p:spPr>
            <a:xfrm>
              <a:off x="1721217" y="2859314"/>
              <a:ext cx="898173" cy="772493"/>
            </a:xfrm>
            <a:prstGeom prst="rect">
              <a:avLst/>
            </a:prstGeom>
          </p:spPr>
        </p:pic>
        <p:sp>
          <p:nvSpPr>
            <p:cNvPr id="13" name="文本框 12"/>
            <p:cNvSpPr txBox="1"/>
            <p:nvPr/>
          </p:nvSpPr>
          <p:spPr>
            <a:xfrm>
              <a:off x="2769832" y="2904129"/>
              <a:ext cx="788999"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Data</a:t>
              </a:r>
              <a:endParaRPr lang="zh-CN" altLang="en-US" sz="2000" b="1" dirty="0">
                <a:latin typeface="+mj-ea"/>
                <a:ea typeface="+mj-ea"/>
              </a:endParaRPr>
            </a:p>
          </p:txBody>
        </p:sp>
      </p:grpSp>
      <p:grpSp>
        <p:nvGrpSpPr>
          <p:cNvPr id="14" name="组合 13"/>
          <p:cNvGrpSpPr/>
          <p:nvPr/>
        </p:nvGrpSpPr>
        <p:grpSpPr>
          <a:xfrm>
            <a:off x="2185675" y="4845670"/>
            <a:ext cx="2985364" cy="772493"/>
            <a:chOff x="1721217" y="2859314"/>
            <a:chExt cx="2985364" cy="772493"/>
          </a:xfrm>
        </p:grpSpPr>
        <p:pic>
          <p:nvPicPr>
            <p:cNvPr id="15" name="图片 14"/>
            <p:cNvPicPr>
              <a:picLocks noChangeAspect="1"/>
            </p:cNvPicPr>
            <p:nvPr/>
          </p:nvPicPr>
          <p:blipFill>
            <a:blip r:embed="rId4"/>
            <a:stretch>
              <a:fillRect/>
            </a:stretch>
          </p:blipFill>
          <p:spPr>
            <a:xfrm>
              <a:off x="1721217" y="2859314"/>
              <a:ext cx="898173" cy="772493"/>
            </a:xfrm>
            <a:prstGeom prst="rect">
              <a:avLst/>
            </a:prstGeom>
          </p:spPr>
        </p:pic>
        <p:sp>
          <p:nvSpPr>
            <p:cNvPr id="18" name="文本框 17"/>
            <p:cNvSpPr txBox="1"/>
            <p:nvPr/>
          </p:nvSpPr>
          <p:spPr>
            <a:xfrm>
              <a:off x="2769832" y="2904129"/>
              <a:ext cx="1936749"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Methodology</a:t>
              </a:r>
              <a:endParaRPr lang="zh-CN" altLang="en-US" sz="2000" b="1" dirty="0">
                <a:latin typeface="+mj-ea"/>
                <a:ea typeface="+mj-ea"/>
              </a:endParaRPr>
            </a:p>
          </p:txBody>
        </p:sp>
      </p:grpSp>
      <p:grpSp>
        <p:nvGrpSpPr>
          <p:cNvPr id="19" name="组合 18"/>
          <p:cNvGrpSpPr/>
          <p:nvPr/>
        </p:nvGrpSpPr>
        <p:grpSpPr>
          <a:xfrm>
            <a:off x="6560458" y="4845670"/>
            <a:ext cx="2780179" cy="772493"/>
            <a:chOff x="1721217" y="2859314"/>
            <a:chExt cx="2780179" cy="772493"/>
          </a:xfrm>
        </p:grpSpPr>
        <p:pic>
          <p:nvPicPr>
            <p:cNvPr id="20" name="图片 19"/>
            <p:cNvPicPr>
              <a:picLocks noChangeAspect="1"/>
            </p:cNvPicPr>
            <p:nvPr/>
          </p:nvPicPr>
          <p:blipFill>
            <a:blip r:embed="rId4"/>
            <a:stretch>
              <a:fillRect/>
            </a:stretch>
          </p:blipFill>
          <p:spPr>
            <a:xfrm>
              <a:off x="1721217" y="2859314"/>
              <a:ext cx="898173" cy="772493"/>
            </a:xfrm>
            <a:prstGeom prst="rect">
              <a:avLst/>
            </a:prstGeom>
          </p:spPr>
        </p:pic>
        <p:sp>
          <p:nvSpPr>
            <p:cNvPr id="23" name="文本框 22"/>
            <p:cNvSpPr txBox="1"/>
            <p:nvPr/>
          </p:nvSpPr>
          <p:spPr>
            <a:xfrm>
              <a:off x="2769832" y="2904129"/>
              <a:ext cx="1731564"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Conclusions</a:t>
              </a:r>
              <a:endParaRPr lang="zh-CN" altLang="en-US" sz="2000" b="1" dirty="0">
                <a:latin typeface="+mj-ea"/>
                <a:ea typeface="+mj-ea"/>
              </a:endParaRPr>
            </a:p>
          </p:txBody>
        </p:sp>
      </p:grpSp>
      <p:sp>
        <p:nvSpPr>
          <p:cNvPr id="24" name="矩形 23"/>
          <p:cNvSpPr/>
          <p:nvPr/>
        </p:nvSpPr>
        <p:spPr>
          <a:xfrm>
            <a:off x="3933190" y="2371716"/>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smtClean="0">
                <a:ea typeface="+mj-ea"/>
              </a:rPr>
              <a:t>CATEGORY</a:t>
            </a:r>
            <a:endParaRPr lang="zh-CN" altLang="en-US" sz="4000" b="1" dirty="0">
              <a:ea typeface="+mj-ea"/>
            </a:endParaRPr>
          </a:p>
        </p:txBody>
      </p:sp>
      <p:sp>
        <p:nvSpPr>
          <p:cNvPr id="26" name="TextBox 25"/>
          <p:cNvSpPr txBox="1"/>
          <p:nvPr/>
        </p:nvSpPr>
        <p:spPr>
          <a:xfrm>
            <a:off x="3333750" y="3962400"/>
            <a:ext cx="1784350" cy="400110"/>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Project background</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Business problem</a:t>
            </a:r>
            <a:endParaRPr lang="zh-CN" altLang="en-US" sz="1000" dirty="0" smtClean="0">
              <a:solidFill>
                <a:schemeClr val="tx1">
                  <a:lumMod val="65000"/>
                  <a:lumOff val="35000"/>
                </a:schemeClr>
              </a:solidFill>
              <a:latin typeface="迷你简准圆" panose="03000509000000000000" pitchFamily="65" charset="-122"/>
              <a:ea typeface="迷你简准圆" panose="03000509000000000000" pitchFamily="65" charset="-122"/>
            </a:endParaRPr>
          </a:p>
        </p:txBody>
      </p:sp>
      <p:sp>
        <p:nvSpPr>
          <p:cNvPr id="27" name="TextBox 26"/>
          <p:cNvSpPr txBox="1"/>
          <p:nvPr/>
        </p:nvSpPr>
        <p:spPr>
          <a:xfrm>
            <a:off x="7715250" y="3943350"/>
            <a:ext cx="2254250" cy="553998"/>
          </a:xfrm>
          <a:prstGeom prst="rect">
            <a:avLst/>
          </a:prstGeom>
          <a:noFill/>
        </p:spPr>
        <p:txBody>
          <a:bodyPr wrap="square" rtlCol="0">
            <a:spAutoFit/>
          </a:bodyPr>
          <a:lstStyle/>
          <a:p>
            <a:pPr lvl="0">
              <a:defRPr/>
            </a:pPr>
            <a:r>
              <a:rPr lang="en-US" altLang="zh-CN" sz="1000" dirty="0" smtClean="0">
                <a:solidFill>
                  <a:schemeClr val="tx1">
                    <a:lumMod val="65000"/>
                    <a:lumOff val="35000"/>
                  </a:schemeClr>
                </a:solidFill>
                <a:latin typeface="迷你简准圆" panose="03000509000000000000" pitchFamily="65" charset="-122"/>
                <a:ea typeface="迷你简准圆"/>
              </a:rPr>
              <a:t>Street-easy rent data</a:t>
            </a:r>
          </a:p>
          <a:p>
            <a:pPr lvl="0">
              <a:defRPr/>
            </a:pPr>
            <a:r>
              <a:rPr lang="en-US" altLang="zh-CN" sz="1000" dirty="0" err="1" smtClean="0">
                <a:solidFill>
                  <a:schemeClr val="tx1">
                    <a:lumMod val="65000"/>
                    <a:lumOff val="35000"/>
                  </a:schemeClr>
                </a:solidFill>
                <a:latin typeface="迷你简准圆" panose="03000509000000000000" pitchFamily="65" charset="-122"/>
                <a:ea typeface="迷你简准圆"/>
              </a:rPr>
              <a:t>GeoPy</a:t>
            </a:r>
            <a:r>
              <a:rPr lang="en-US" altLang="zh-CN" sz="1000" dirty="0" smtClean="0">
                <a:solidFill>
                  <a:schemeClr val="tx1">
                    <a:lumMod val="65000"/>
                    <a:lumOff val="35000"/>
                  </a:schemeClr>
                </a:solidFill>
                <a:latin typeface="迷你简准圆" panose="03000509000000000000" pitchFamily="65" charset="-122"/>
                <a:ea typeface="迷你简准圆"/>
              </a:rPr>
              <a:t> location data</a:t>
            </a:r>
          </a:p>
          <a:p>
            <a:pPr lvl="0">
              <a:defRPr/>
            </a:pPr>
            <a:r>
              <a:rPr lang="en-US" altLang="zh-CN" sz="1000" dirty="0" smtClean="0">
                <a:solidFill>
                  <a:schemeClr val="tx1">
                    <a:lumMod val="65000"/>
                    <a:lumOff val="35000"/>
                  </a:schemeClr>
                </a:solidFill>
                <a:latin typeface="迷你简准圆" panose="03000509000000000000" pitchFamily="65" charset="-122"/>
                <a:ea typeface="迷你简准圆"/>
              </a:rPr>
              <a:t>Foursquare neighborhood data</a:t>
            </a:r>
            <a:endParaRPr lang="zh-CN" altLang="en-US" sz="1000" dirty="0">
              <a:solidFill>
                <a:schemeClr val="tx1">
                  <a:lumMod val="65000"/>
                  <a:lumOff val="35000"/>
                </a:schemeClr>
              </a:solidFill>
              <a:latin typeface="迷你简准圆" panose="03000509000000000000" pitchFamily="65" charset="-122"/>
              <a:ea typeface="迷你简准圆"/>
            </a:endParaRPr>
          </a:p>
        </p:txBody>
      </p:sp>
      <p:sp>
        <p:nvSpPr>
          <p:cNvPr id="28" name="TextBox 27"/>
          <p:cNvSpPr txBox="1"/>
          <p:nvPr/>
        </p:nvSpPr>
        <p:spPr>
          <a:xfrm>
            <a:off x="3295650" y="5353050"/>
            <a:ext cx="1784350" cy="553998"/>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Less competitor</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Cluster neighborhood</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Lower rent</a:t>
            </a:r>
          </a:p>
        </p:txBody>
      </p:sp>
      <p:sp>
        <p:nvSpPr>
          <p:cNvPr id="29" name="TextBox 28"/>
          <p:cNvSpPr txBox="1"/>
          <p:nvPr/>
        </p:nvSpPr>
        <p:spPr>
          <a:xfrm>
            <a:off x="7696200" y="5327650"/>
            <a:ext cx="1784350" cy="400110"/>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Result</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Limitations</a:t>
            </a:r>
          </a:p>
        </p:txBody>
      </p:sp>
    </p:spTree>
    <p:extLst>
      <p:ext uri="{BB962C8B-B14F-4D97-AF65-F5344CB8AC3E}">
        <p14:creationId xmlns:p14="http://schemas.microsoft.com/office/powerpoint/2010/main" xmlns="" val="1948594781"/>
      </p:ext>
    </p:extLst>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833742"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Project Introduction</a:t>
              </a:r>
              <a:endParaRPr lang="zh-CN" altLang="en-US" sz="2800" b="1" dirty="0">
                <a:latin typeface="+mj-ea"/>
                <a:ea typeface="+mj-ea"/>
              </a:endParaRPr>
            </a:p>
          </p:txBody>
        </p:sp>
      </p:grpSp>
      <p:grpSp>
        <p:nvGrpSpPr>
          <p:cNvPr id="10" name="组合 6"/>
          <p:cNvGrpSpPr/>
          <p:nvPr/>
        </p:nvGrpSpPr>
        <p:grpSpPr>
          <a:xfrm>
            <a:off x="1543955" y="1639928"/>
            <a:ext cx="8825595" cy="1922284"/>
            <a:chOff x="7325359" y="2384859"/>
            <a:chExt cx="8825595" cy="1922284"/>
          </a:xfrm>
        </p:grpSpPr>
        <p:sp>
          <p:nvSpPr>
            <p:cNvPr id="8" name="矩形 7"/>
            <p:cNvSpPr/>
            <p:nvPr/>
          </p:nvSpPr>
          <p:spPr>
            <a:xfrm>
              <a:off x="7325359" y="2737483"/>
              <a:ext cx="8825595" cy="1569660"/>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Selecting a location for a business is one of the most important decisions in running a business.</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Business decision makers need to consider different factors in finding the right location for the business, such as financial factors, market factors, and the factors that will affect their demand and revenue. </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This project can help those who are planning to open a new fast food </a:t>
              </a:r>
              <a:r>
                <a:rPr lang="en-US" altLang="zh-CN" sz="1000" dirty="0" err="1" smtClean="0">
                  <a:latin typeface="+mj-ea"/>
                  <a:ea typeface="+mj-ea"/>
                </a:rPr>
                <a:t>resturant</a:t>
              </a:r>
              <a:r>
                <a:rPr lang="en-US" altLang="zh-CN" sz="1000" dirty="0" smtClean="0">
                  <a:latin typeface="+mj-ea"/>
                  <a:ea typeface="+mj-ea"/>
                </a:rPr>
                <a:t> and need to find the best location for the shop in a city.</a:t>
              </a:r>
            </a:p>
            <a:p>
              <a:pPr algn="just">
                <a:lnSpc>
                  <a:spcPct val="120000"/>
                </a:lnSpc>
              </a:pPr>
              <a:r>
                <a:rPr lang="en-US" altLang="zh-CN" sz="1000" dirty="0" smtClean="0">
                  <a:latin typeface="+mj-ea"/>
                  <a:ea typeface="+mj-ea"/>
                </a:rPr>
                <a:t> </a:t>
              </a:r>
              <a:endParaRPr lang="zh-CN" altLang="en-US" sz="1000" dirty="0">
                <a:latin typeface="+mj-ea"/>
                <a:ea typeface="+mj-ea"/>
              </a:endParaRP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Background</a:t>
              </a:r>
              <a:endParaRPr lang="zh-CN" altLang="en-US" b="1" dirty="0">
                <a:latin typeface="+mj-ea"/>
                <a:ea typeface="+mj-ea"/>
              </a:endParaRPr>
            </a:p>
          </p:txBody>
        </p:sp>
      </p:grpSp>
      <p:pic>
        <p:nvPicPr>
          <p:cNvPr id="16" name="图片 15"/>
          <p:cNvPicPr>
            <a:picLocks noChangeAspect="1"/>
          </p:cNvPicPr>
          <p:nvPr/>
        </p:nvPicPr>
        <p:blipFill>
          <a:blip r:embed="rId4"/>
          <a:stretch>
            <a:fillRect/>
          </a:stretch>
        </p:blipFill>
        <p:spPr>
          <a:xfrm>
            <a:off x="749471" y="1565809"/>
            <a:ext cx="757414" cy="851727"/>
          </a:xfrm>
          <a:prstGeom prst="rect">
            <a:avLst/>
          </a:prstGeom>
        </p:spPr>
      </p:pic>
      <p:grpSp>
        <p:nvGrpSpPr>
          <p:cNvPr id="28" name="组合 16"/>
          <p:cNvGrpSpPr/>
          <p:nvPr/>
        </p:nvGrpSpPr>
        <p:grpSpPr>
          <a:xfrm>
            <a:off x="781221" y="3553359"/>
            <a:ext cx="9620079" cy="1811738"/>
            <a:chOff x="5345057" y="2022102"/>
            <a:chExt cx="9620079" cy="1811738"/>
          </a:xfrm>
        </p:grpSpPr>
        <p:grpSp>
          <p:nvGrpSpPr>
            <p:cNvPr id="29" name="组合 6"/>
            <p:cNvGrpSpPr/>
            <p:nvPr/>
          </p:nvGrpSpPr>
          <p:grpSpPr>
            <a:xfrm>
              <a:off x="6139541" y="2096221"/>
              <a:ext cx="8825595" cy="1737619"/>
              <a:chOff x="7325359" y="2384859"/>
              <a:chExt cx="8825595" cy="1737619"/>
            </a:xfrm>
          </p:grpSpPr>
          <p:sp>
            <p:nvSpPr>
              <p:cNvPr id="34" name="矩形 33"/>
              <p:cNvSpPr/>
              <p:nvPr/>
            </p:nvSpPr>
            <p:spPr>
              <a:xfrm>
                <a:off x="7325359" y="2737483"/>
                <a:ext cx="8825595" cy="1384995"/>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Selecting a location for a business is one of the most important decisions in running a business.</a:t>
                </a:r>
              </a:p>
              <a:p>
                <a:pPr algn="just">
                  <a:lnSpc>
                    <a:spcPct val="120000"/>
                  </a:lnSpc>
                </a:pP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An fast food </a:t>
                </a:r>
                <a:r>
                  <a:rPr lang="en-US" altLang="zh-CN" sz="1000" dirty="0" err="1" smtClean="0">
                    <a:ln>
                      <a:solidFill>
                        <a:schemeClr val="tx1"/>
                      </a:solidFill>
                    </a:ln>
                    <a:noFill/>
                    <a:latin typeface="+mj-ea"/>
                    <a:ea typeface="+mj-ea"/>
                  </a:rPr>
                  <a:t>resturant</a:t>
                </a:r>
                <a:r>
                  <a:rPr lang="en-US" altLang="zh-CN" sz="1000" dirty="0" smtClean="0">
                    <a:ln>
                      <a:solidFill>
                        <a:schemeClr val="tx1"/>
                      </a:solidFill>
                    </a:ln>
                    <a:noFill/>
                    <a:latin typeface="+mj-ea"/>
                    <a:ea typeface="+mj-ea"/>
                  </a:rPr>
                  <a:t> is good to be near a place where many people visit such as near a cinema, park, garden, playground, etc.</a:t>
                </a:r>
              </a:p>
              <a:p>
                <a:pPr algn="just">
                  <a:lnSpc>
                    <a:spcPct val="120000"/>
                  </a:lnSpc>
                </a:pP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A neighborhood that has fewer competitors is less risky for starting a new business and </a:t>
                </a:r>
                <a:r>
                  <a:rPr lang="en-US" altLang="zh-CN" sz="1000" dirty="0" smtClean="0">
                    <a:ln>
                      <a:solidFill>
                        <a:schemeClr val="tx1"/>
                      </a:solidFill>
                    </a:ln>
                    <a:noFill/>
                    <a:latin typeface="+mj-ea"/>
                  </a:rPr>
                  <a:t>is affordable to rent</a:t>
                </a:r>
                <a:endParaRPr lang="en-US" altLang="zh-CN" sz="1000" dirty="0" smtClean="0">
                  <a:ln>
                    <a:solidFill>
                      <a:schemeClr val="tx1"/>
                    </a:solidFill>
                  </a:ln>
                  <a:noFill/>
                  <a:latin typeface="+mj-ea"/>
                  <a:ea typeface="+mj-ea"/>
                </a:endParaRPr>
              </a:p>
              <a:p>
                <a:pPr algn="just">
                  <a:lnSpc>
                    <a:spcPct val="120000"/>
                  </a:lnSpc>
                </a:pPr>
                <a:r>
                  <a:rPr lang="en-US" altLang="zh-CN" sz="1000" dirty="0" smtClean="0">
                    <a:ln>
                      <a:solidFill>
                        <a:schemeClr val="tx1"/>
                      </a:solidFill>
                    </a:ln>
                    <a:noFill/>
                    <a:latin typeface="+mj-ea"/>
                    <a:ea typeface="+mj-ea"/>
                  </a:rPr>
                  <a:t> </a:t>
                </a:r>
                <a:endParaRPr lang="zh-CN" altLang="en-US" sz="1000" dirty="0">
                  <a:ln>
                    <a:solidFill>
                      <a:schemeClr val="tx1"/>
                    </a:solidFill>
                  </a:ln>
                  <a:noFill/>
                  <a:latin typeface="+mj-ea"/>
                  <a:ea typeface="+mj-ea"/>
                </a:endParaRPr>
              </a:p>
            </p:txBody>
          </p:sp>
          <p:sp>
            <p:nvSpPr>
              <p:cNvPr id="35" name="矩形 3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Business Problem</a:t>
                </a:r>
                <a:endParaRPr lang="zh-CN" altLang="en-US" b="1" dirty="0">
                  <a:latin typeface="+mj-ea"/>
                  <a:ea typeface="+mj-ea"/>
                </a:endParaRPr>
              </a:p>
            </p:txBody>
          </p:sp>
        </p:grpSp>
        <p:pic>
          <p:nvPicPr>
            <p:cNvPr id="33" name="图片 32"/>
            <p:cNvPicPr>
              <a:picLocks noChangeAspect="1"/>
            </p:cNvPicPr>
            <p:nvPr/>
          </p:nvPicPr>
          <p:blipFill>
            <a:blip r:embed="rId4"/>
            <a:stretch>
              <a:fillRect/>
            </a:stretch>
          </p:blipFill>
          <p:spPr>
            <a:xfrm>
              <a:off x="5345057" y="2022102"/>
              <a:ext cx="757414" cy="851727"/>
            </a:xfrm>
            <a:prstGeom prst="rect">
              <a:avLst/>
            </a:prstGeom>
          </p:spPr>
        </p:pic>
      </p:grpSp>
    </p:spTree>
    <p:extLst>
      <p:ext uri="{BB962C8B-B14F-4D97-AF65-F5344CB8AC3E}">
        <p14:creationId xmlns:p14="http://schemas.microsoft.com/office/powerpoint/2010/main" xmlns="" val="3246256813"/>
      </p:ext>
    </p:extLst>
  </p:cSld>
  <p:clrMapOvr>
    <a:masterClrMapping/>
  </p:clrMapOvr>
  <p:transition spd="slow"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7" name="组合 6"/>
          <p:cNvGrpSpPr/>
          <p:nvPr/>
        </p:nvGrpSpPr>
        <p:grpSpPr>
          <a:xfrm>
            <a:off x="857720" y="1608175"/>
            <a:ext cx="4736629" cy="1368287"/>
            <a:chOff x="7325359" y="2384859"/>
            <a:chExt cx="4736629" cy="1368287"/>
          </a:xfrm>
        </p:grpSpPr>
        <p:sp>
          <p:nvSpPr>
            <p:cNvPr id="8" name="矩形 7"/>
            <p:cNvSpPr/>
            <p:nvPr/>
          </p:nvSpPr>
          <p:spPr>
            <a:xfrm>
              <a:off x="7325359" y="2737483"/>
              <a:ext cx="4736629" cy="1015663"/>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Download NY rent data from </a:t>
              </a:r>
              <a:r>
                <a:rPr lang="en-US" altLang="zh-CN" sz="1000" dirty="0" smtClean="0">
                  <a:latin typeface="+mj-ea"/>
                  <a:ea typeface="+mj-ea"/>
                  <a:hlinkClick r:id="rId4"/>
                </a:rPr>
                <a:t>https://streeteasy.com</a:t>
              </a:r>
              <a:endParaRPr lang="en-US" altLang="zh-CN" sz="1000" dirty="0" smtClean="0">
                <a:latin typeface="+mj-ea"/>
                <a:ea typeface="+mj-ea"/>
              </a:endParaRP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Choose data from Nov 2019 to Oct 2020 to calculate the average rent for each neighborhood</a:t>
              </a:r>
              <a:endParaRPr lang="zh-CN" altLang="en-US" sz="1000" dirty="0">
                <a:latin typeface="+mj-ea"/>
                <a:ea typeface="+mj-ea"/>
              </a:endParaRPr>
            </a:p>
          </p:txBody>
        </p:sp>
        <p:sp>
          <p:nvSpPr>
            <p:cNvPr id="9" name="矩形 8"/>
            <p:cNvSpPr/>
            <p:nvPr/>
          </p:nvSpPr>
          <p:spPr>
            <a:xfrm>
              <a:off x="7325359" y="2384859"/>
              <a:ext cx="4107979" cy="42473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Neighborhood Rent Data</a:t>
              </a:r>
              <a:endParaRPr lang="zh-CN" altLang="en-US" b="1" dirty="0">
                <a:latin typeface="+mj-ea"/>
                <a:ea typeface="+mj-ea"/>
              </a:endParaRPr>
            </a:p>
          </p:txBody>
        </p:sp>
      </p:grpSp>
      <p:pic>
        <p:nvPicPr>
          <p:cNvPr id="1026" name="Picture 2"/>
          <p:cNvPicPr>
            <a:picLocks noChangeAspect="1" noChangeArrowheads="1"/>
          </p:cNvPicPr>
          <p:nvPr/>
        </p:nvPicPr>
        <p:blipFill>
          <a:blip r:embed="rId5" cstate="print"/>
          <a:srcRect/>
          <a:stretch>
            <a:fillRect/>
          </a:stretch>
        </p:blipFill>
        <p:spPr bwMode="auto">
          <a:xfrm>
            <a:off x="5454889" y="2882900"/>
            <a:ext cx="6233580" cy="2952749"/>
          </a:xfrm>
          <a:prstGeom prst="rect">
            <a:avLst/>
          </a:prstGeom>
          <a:noFill/>
          <a:ln w="9525">
            <a:noFill/>
            <a:miter lim="800000"/>
            <a:headEnd/>
            <a:tailEnd/>
          </a:ln>
          <a:effectLst/>
        </p:spPr>
      </p:pic>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4736629" cy="1368287"/>
            <a:chOff x="7325359" y="2384859"/>
            <a:chExt cx="4736629" cy="1368287"/>
          </a:xfrm>
        </p:grpSpPr>
        <p:sp>
          <p:nvSpPr>
            <p:cNvPr id="8" name="矩形 7"/>
            <p:cNvSpPr/>
            <p:nvPr/>
          </p:nvSpPr>
          <p:spPr>
            <a:xfrm>
              <a:off x="7325359" y="2737483"/>
              <a:ext cx="4736629" cy="1015663"/>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Download the coordinates for each neighborhood through </a:t>
              </a:r>
              <a:r>
                <a:rPr lang="en-US" sz="1000" dirty="0" err="1" smtClean="0"/>
                <a:t>geopy</a:t>
              </a:r>
              <a:r>
                <a:rPr lang="en-US" sz="1000" dirty="0" smtClean="0"/>
                <a:t> API</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Merge the coordinates with rent data</a:t>
              </a: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Neighborhood Location</a:t>
              </a:r>
              <a:endParaRPr lang="zh-CN" altLang="en-US" b="1" dirty="0">
                <a:latin typeface="+mj-ea"/>
                <a:ea typeface="+mj-ea"/>
              </a:endParaRPr>
            </a:p>
          </p:txBody>
        </p:sp>
      </p:grpSp>
      <p:pic>
        <p:nvPicPr>
          <p:cNvPr id="2050" name="Picture 2"/>
          <p:cNvPicPr>
            <a:picLocks noChangeAspect="1" noChangeArrowheads="1"/>
          </p:cNvPicPr>
          <p:nvPr/>
        </p:nvPicPr>
        <p:blipFill>
          <a:blip r:embed="rId4"/>
          <a:srcRect/>
          <a:stretch>
            <a:fillRect/>
          </a:stretch>
        </p:blipFill>
        <p:spPr bwMode="auto">
          <a:xfrm>
            <a:off x="7035800" y="1983819"/>
            <a:ext cx="4692650" cy="4385231"/>
          </a:xfrm>
          <a:prstGeom prst="rect">
            <a:avLst/>
          </a:prstGeom>
          <a:noFill/>
          <a:ln w="9525">
            <a:noFill/>
            <a:miter lim="800000"/>
            <a:headEnd/>
            <a:tailEnd/>
          </a:ln>
          <a:effectLst/>
        </p:spPr>
      </p:pic>
      <p:sp>
        <p:nvSpPr>
          <p:cNvPr id="11" name="TextBox 10"/>
          <p:cNvSpPr txBox="1"/>
          <p:nvPr/>
        </p:nvSpPr>
        <p:spPr>
          <a:xfrm>
            <a:off x="8566150" y="6400800"/>
            <a:ext cx="2584450" cy="215444"/>
          </a:xfrm>
          <a:prstGeom prst="rect">
            <a:avLst/>
          </a:prstGeom>
          <a:noFill/>
        </p:spPr>
        <p:txBody>
          <a:bodyPr wrap="square" rtlCol="0">
            <a:spAutoFit/>
          </a:bodyPr>
          <a:lstStyle/>
          <a:p>
            <a:r>
              <a:rPr lang="en-US" altLang="zh-CN" sz="800" dirty="0" smtClean="0"/>
              <a:t>Coordinate of each neighborhood</a:t>
            </a:r>
            <a:endParaRPr lang="zh-CN" altLang="en-US" sz="800" dirty="0"/>
          </a:p>
        </p:txBody>
      </p:sp>
      <p:pic>
        <p:nvPicPr>
          <p:cNvPr id="2051" name="Picture 3"/>
          <p:cNvPicPr>
            <a:picLocks noChangeAspect="1" noChangeArrowheads="1"/>
          </p:cNvPicPr>
          <p:nvPr/>
        </p:nvPicPr>
        <p:blipFill>
          <a:blip r:embed="rId5"/>
          <a:srcRect/>
          <a:stretch>
            <a:fillRect/>
          </a:stretch>
        </p:blipFill>
        <p:spPr bwMode="auto">
          <a:xfrm>
            <a:off x="881063" y="3595689"/>
            <a:ext cx="4383087" cy="1739320"/>
          </a:xfrm>
          <a:prstGeom prst="rect">
            <a:avLst/>
          </a:prstGeom>
          <a:noFill/>
          <a:ln w="9525">
            <a:noFill/>
            <a:miter lim="800000"/>
            <a:headEnd/>
            <a:tailEnd/>
          </a:ln>
          <a:effectLst/>
        </p:spPr>
      </p:pic>
      <p:sp>
        <p:nvSpPr>
          <p:cNvPr id="13" name="TextBox 12"/>
          <p:cNvSpPr txBox="1"/>
          <p:nvPr/>
        </p:nvSpPr>
        <p:spPr>
          <a:xfrm>
            <a:off x="1765300" y="5308600"/>
            <a:ext cx="2584450" cy="215444"/>
          </a:xfrm>
          <a:prstGeom prst="rect">
            <a:avLst/>
          </a:prstGeom>
          <a:noFill/>
        </p:spPr>
        <p:txBody>
          <a:bodyPr wrap="square" rtlCol="0">
            <a:spAutoFit/>
          </a:bodyPr>
          <a:lstStyle/>
          <a:p>
            <a:r>
              <a:rPr lang="en-US" altLang="zh-CN" sz="800" dirty="0" err="1" smtClean="0"/>
              <a:t>Dataframe</a:t>
            </a:r>
            <a:r>
              <a:rPr lang="en-US" altLang="zh-CN" sz="800" dirty="0" smtClean="0"/>
              <a:t> that include rent and coordinate</a:t>
            </a:r>
            <a:endParaRPr lang="zh-CN" altLang="en-US" sz="800" dirty="0"/>
          </a:p>
        </p:txBody>
      </p:sp>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5587530" cy="2106950"/>
            <a:chOff x="7325359" y="2384859"/>
            <a:chExt cx="5587530" cy="2106950"/>
          </a:xfrm>
        </p:grpSpPr>
        <p:sp>
          <p:nvSpPr>
            <p:cNvPr id="8" name="矩形 7"/>
            <p:cNvSpPr/>
            <p:nvPr/>
          </p:nvSpPr>
          <p:spPr>
            <a:xfrm>
              <a:off x="7325359" y="2737483"/>
              <a:ext cx="5587530" cy="175432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Search venues for each neighborhood through foursquare API</a:t>
              </a:r>
            </a:p>
            <a:p>
              <a:pPr algn="just">
                <a:lnSpc>
                  <a:spcPct val="120000"/>
                </a:lnSpc>
              </a:pPr>
              <a:endParaRPr lang="en-US" altLang="zh-CN" sz="1000" dirty="0" smtClean="0">
                <a:latin typeface="+mj-ea"/>
                <a:ea typeface="+mj-ea"/>
              </a:endParaRPr>
            </a:p>
            <a:p>
              <a:pPr algn="just">
                <a:lnSpc>
                  <a:spcPct val="120000"/>
                </a:lnSpc>
              </a:pPr>
              <a:r>
                <a:rPr lang="en-US" sz="1000" dirty="0" smtClean="0"/>
                <a:t>Looking for Movie Theater, Playground, Park, Event Space, General Entertainment, Stadium, Amphitheater, Aquarium, School, Pedestrian Plaza, and Office venues in walking distance (500 meters) from each of these neighborhood</a:t>
              </a:r>
            </a:p>
            <a:p>
              <a:pPr algn="just">
                <a:lnSpc>
                  <a:spcPct val="120000"/>
                </a:lnSpc>
              </a:pPr>
              <a:endParaRPr lang="en-US" altLang="zh-CN" sz="1000" dirty="0" smtClean="0">
                <a:latin typeface="+mj-ea"/>
                <a:ea typeface="+mj-ea"/>
              </a:endParaRPr>
            </a:p>
            <a:p>
              <a:pPr algn="just">
                <a:lnSpc>
                  <a:spcPct val="120000"/>
                </a:lnSpc>
              </a:pPr>
              <a:r>
                <a:rPr lang="en-US" sz="1000" dirty="0" smtClean="0"/>
                <a:t>Identify most common venues for each neighborhood</a:t>
              </a: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Venues</a:t>
              </a:r>
              <a:endParaRPr lang="zh-CN" altLang="en-US" b="1" dirty="0">
                <a:latin typeface="+mj-ea"/>
                <a:ea typeface="+mj-ea"/>
              </a:endParaRPr>
            </a:p>
          </p:txBody>
        </p:sp>
      </p:grpSp>
      <p:sp>
        <p:nvSpPr>
          <p:cNvPr id="13" name="TextBox 12"/>
          <p:cNvSpPr txBox="1"/>
          <p:nvPr/>
        </p:nvSpPr>
        <p:spPr>
          <a:xfrm>
            <a:off x="8115300" y="6038850"/>
            <a:ext cx="2584450" cy="215444"/>
          </a:xfrm>
          <a:prstGeom prst="rect">
            <a:avLst/>
          </a:prstGeom>
          <a:noFill/>
        </p:spPr>
        <p:txBody>
          <a:bodyPr wrap="square" rtlCol="0">
            <a:spAutoFit/>
          </a:bodyPr>
          <a:lstStyle/>
          <a:p>
            <a:r>
              <a:rPr lang="en-US" altLang="zh-CN" sz="800" dirty="0" smtClean="0"/>
              <a:t>No of venues for each category</a:t>
            </a:r>
            <a:endParaRPr lang="zh-CN" altLang="en-US" sz="800" dirty="0"/>
          </a:p>
        </p:txBody>
      </p:sp>
      <p:pic>
        <p:nvPicPr>
          <p:cNvPr id="3074" name="Picture 2"/>
          <p:cNvPicPr>
            <a:picLocks noChangeAspect="1" noChangeArrowheads="1"/>
          </p:cNvPicPr>
          <p:nvPr/>
        </p:nvPicPr>
        <p:blipFill>
          <a:blip r:embed="rId4"/>
          <a:srcRect/>
          <a:stretch>
            <a:fillRect/>
          </a:stretch>
        </p:blipFill>
        <p:spPr bwMode="auto">
          <a:xfrm>
            <a:off x="7099300" y="2168745"/>
            <a:ext cx="4188359" cy="3825656"/>
          </a:xfrm>
          <a:prstGeom prst="rect">
            <a:avLst/>
          </a:prstGeom>
          <a:noFill/>
          <a:ln w="9525">
            <a:noFill/>
            <a:miter lim="800000"/>
            <a:headEnd/>
            <a:tailEnd/>
          </a:ln>
          <a:effectLst/>
        </p:spPr>
      </p:pic>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5587530" cy="1552953"/>
            <a:chOff x="7325359" y="2384859"/>
            <a:chExt cx="5587530" cy="1552953"/>
          </a:xfrm>
        </p:grpSpPr>
        <p:sp>
          <p:nvSpPr>
            <p:cNvPr id="8" name="矩形 7"/>
            <p:cNvSpPr/>
            <p:nvPr/>
          </p:nvSpPr>
          <p:spPr>
            <a:xfrm>
              <a:off x="7325359" y="2737483"/>
              <a:ext cx="5587530" cy="1200329"/>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As different type of venues attract different no of people, need to apply weight for each category of venues</a:t>
              </a:r>
            </a:p>
            <a:p>
              <a:pPr algn="just">
                <a:lnSpc>
                  <a:spcPct val="120000"/>
                </a:lnSpc>
              </a:pPr>
              <a:endParaRPr lang="en-US" altLang="zh-CN" sz="1000" dirty="0" smtClean="0">
                <a:latin typeface="+mj-ea"/>
                <a:ea typeface="+mj-ea"/>
              </a:endParaRPr>
            </a:p>
            <a:p>
              <a:pPr algn="just">
                <a:lnSpc>
                  <a:spcPct val="120000"/>
                </a:lnSpc>
              </a:pPr>
              <a:r>
                <a:rPr lang="en-US" altLang="zh-CN" sz="1000" dirty="0" smtClean="0">
                  <a:latin typeface="+mj-ea"/>
                  <a:ea typeface="+mj-ea"/>
                </a:rPr>
                <a:t>After apply weight, identify </a:t>
              </a:r>
              <a:r>
                <a:rPr lang="en-US" sz="1000" dirty="0" smtClean="0"/>
                <a:t>most common venues for each neighborhood</a:t>
              </a: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Venues Data Processing</a:t>
              </a:r>
              <a:endParaRPr lang="zh-CN" altLang="en-US" b="1" dirty="0">
                <a:latin typeface="+mj-ea"/>
                <a:ea typeface="+mj-ea"/>
              </a:endParaRPr>
            </a:p>
          </p:txBody>
        </p:sp>
      </p:grpSp>
      <p:sp>
        <p:nvSpPr>
          <p:cNvPr id="13" name="TextBox 12"/>
          <p:cNvSpPr txBox="1"/>
          <p:nvPr/>
        </p:nvSpPr>
        <p:spPr>
          <a:xfrm>
            <a:off x="9493250" y="4559300"/>
            <a:ext cx="2584450" cy="215444"/>
          </a:xfrm>
          <a:prstGeom prst="rect">
            <a:avLst/>
          </a:prstGeom>
          <a:noFill/>
        </p:spPr>
        <p:txBody>
          <a:bodyPr wrap="square" rtlCol="0">
            <a:spAutoFit/>
          </a:bodyPr>
          <a:lstStyle/>
          <a:p>
            <a:r>
              <a:rPr lang="en-US" altLang="zh-CN" sz="800" dirty="0" smtClean="0"/>
              <a:t>Weight for each category</a:t>
            </a:r>
            <a:endParaRPr lang="zh-CN" altLang="en-US" sz="800" dirty="0"/>
          </a:p>
        </p:txBody>
      </p:sp>
      <p:pic>
        <p:nvPicPr>
          <p:cNvPr id="4098" name="Picture 2"/>
          <p:cNvPicPr>
            <a:picLocks noChangeAspect="1" noChangeArrowheads="1"/>
          </p:cNvPicPr>
          <p:nvPr/>
        </p:nvPicPr>
        <p:blipFill>
          <a:blip r:embed="rId4"/>
          <a:srcRect/>
          <a:stretch>
            <a:fillRect/>
          </a:stretch>
        </p:blipFill>
        <p:spPr bwMode="auto">
          <a:xfrm>
            <a:off x="9251950" y="1455739"/>
            <a:ext cx="1930283" cy="3116262"/>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71450" y="4822825"/>
            <a:ext cx="8020050" cy="1378841"/>
          </a:xfrm>
          <a:prstGeom prst="rect">
            <a:avLst/>
          </a:prstGeom>
          <a:noFill/>
          <a:ln w="9525">
            <a:noFill/>
            <a:miter lim="800000"/>
            <a:headEnd/>
            <a:tailEnd/>
          </a:ln>
          <a:effectLst/>
        </p:spPr>
      </p:pic>
      <p:sp>
        <p:nvSpPr>
          <p:cNvPr id="14" name="TextBox 13"/>
          <p:cNvSpPr txBox="1"/>
          <p:nvPr/>
        </p:nvSpPr>
        <p:spPr>
          <a:xfrm>
            <a:off x="3511550" y="6057900"/>
            <a:ext cx="2584450" cy="261610"/>
          </a:xfrm>
          <a:prstGeom prst="rect">
            <a:avLst/>
          </a:prstGeom>
          <a:noFill/>
        </p:spPr>
        <p:txBody>
          <a:bodyPr wrap="square" rtlCol="0">
            <a:spAutoFit/>
          </a:bodyPr>
          <a:lstStyle/>
          <a:p>
            <a:r>
              <a:rPr lang="en-US" altLang="zh-CN" sz="1100" b="1" dirty="0" smtClean="0"/>
              <a:t>…</a:t>
            </a:r>
            <a:endParaRPr lang="zh-CN" altLang="en-US" sz="1100" b="1" dirty="0"/>
          </a:p>
        </p:txBody>
      </p:sp>
      <p:sp>
        <p:nvSpPr>
          <p:cNvPr id="15" name="TextBox 14"/>
          <p:cNvSpPr txBox="1"/>
          <p:nvPr/>
        </p:nvSpPr>
        <p:spPr>
          <a:xfrm>
            <a:off x="2787650" y="6299200"/>
            <a:ext cx="2584450" cy="215444"/>
          </a:xfrm>
          <a:prstGeom prst="rect">
            <a:avLst/>
          </a:prstGeom>
          <a:noFill/>
        </p:spPr>
        <p:txBody>
          <a:bodyPr wrap="square" rtlCol="0">
            <a:spAutoFit/>
          </a:bodyPr>
          <a:lstStyle/>
          <a:p>
            <a:r>
              <a:rPr lang="en-US" altLang="zh-CN" sz="800" dirty="0" smtClean="0"/>
              <a:t>Most common venue for each category (examples)</a:t>
            </a:r>
            <a:endParaRPr lang="zh-CN" altLang="en-US" sz="800" dirty="0"/>
          </a:p>
        </p:txBody>
      </p:sp>
      <p:pic>
        <p:nvPicPr>
          <p:cNvPr id="4100" name="Picture 4"/>
          <p:cNvPicPr>
            <a:picLocks noChangeAspect="1" noChangeArrowheads="1"/>
          </p:cNvPicPr>
          <p:nvPr/>
        </p:nvPicPr>
        <p:blipFill>
          <a:blip r:embed="rId6"/>
          <a:srcRect/>
          <a:stretch>
            <a:fillRect/>
          </a:stretch>
        </p:blipFill>
        <p:spPr bwMode="auto">
          <a:xfrm>
            <a:off x="153988" y="2979739"/>
            <a:ext cx="7222009" cy="1370012"/>
          </a:xfrm>
          <a:prstGeom prst="rect">
            <a:avLst/>
          </a:prstGeom>
          <a:noFill/>
          <a:ln w="9525">
            <a:noFill/>
            <a:miter lim="800000"/>
            <a:headEnd/>
            <a:tailEnd/>
          </a:ln>
          <a:effectLst/>
        </p:spPr>
      </p:pic>
      <p:sp>
        <p:nvSpPr>
          <p:cNvPr id="16" name="TextBox 15"/>
          <p:cNvSpPr txBox="1"/>
          <p:nvPr/>
        </p:nvSpPr>
        <p:spPr>
          <a:xfrm>
            <a:off x="3429000" y="4102100"/>
            <a:ext cx="2584450" cy="261610"/>
          </a:xfrm>
          <a:prstGeom prst="rect">
            <a:avLst/>
          </a:prstGeom>
          <a:noFill/>
        </p:spPr>
        <p:txBody>
          <a:bodyPr wrap="square" rtlCol="0">
            <a:spAutoFit/>
          </a:bodyPr>
          <a:lstStyle/>
          <a:p>
            <a:r>
              <a:rPr lang="en-US" altLang="zh-CN" sz="1100" b="1" dirty="0" smtClean="0"/>
              <a:t>…</a:t>
            </a:r>
            <a:endParaRPr lang="zh-CN" altLang="en-US" sz="1100" b="1" dirty="0"/>
          </a:p>
        </p:txBody>
      </p:sp>
      <p:sp>
        <p:nvSpPr>
          <p:cNvPr id="17" name="TextBox 16"/>
          <p:cNvSpPr txBox="1"/>
          <p:nvPr/>
        </p:nvSpPr>
        <p:spPr>
          <a:xfrm>
            <a:off x="2597150" y="4279900"/>
            <a:ext cx="2743200" cy="215444"/>
          </a:xfrm>
          <a:prstGeom prst="rect">
            <a:avLst/>
          </a:prstGeom>
          <a:noFill/>
        </p:spPr>
        <p:txBody>
          <a:bodyPr wrap="square" rtlCol="0">
            <a:spAutoFit/>
          </a:bodyPr>
          <a:lstStyle/>
          <a:p>
            <a:r>
              <a:rPr lang="en-US" altLang="zh-CN" sz="800" dirty="0" smtClean="0"/>
              <a:t>No of venues for each category (examples)</a:t>
            </a:r>
            <a:endParaRPr lang="zh-CN" altLang="en-US" sz="800" dirty="0"/>
          </a:p>
        </p:txBody>
      </p:sp>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grpSp>
        <p:nvGrpSpPr>
          <p:cNvPr id="3"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1031051"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Data</a:t>
              </a:r>
              <a:endParaRPr lang="zh-CN" altLang="en-US" sz="2800" b="1" dirty="0">
                <a:latin typeface="+mj-ea"/>
                <a:ea typeface="+mj-ea"/>
              </a:endParaRPr>
            </a:p>
          </p:txBody>
        </p:sp>
      </p:grpSp>
      <p:grpSp>
        <p:nvGrpSpPr>
          <p:cNvPr id="4" name="组合 6"/>
          <p:cNvGrpSpPr/>
          <p:nvPr/>
        </p:nvGrpSpPr>
        <p:grpSpPr>
          <a:xfrm>
            <a:off x="857720" y="1608175"/>
            <a:ext cx="5587530" cy="1183621"/>
            <a:chOff x="7325359" y="2384859"/>
            <a:chExt cx="5587530" cy="1183621"/>
          </a:xfrm>
        </p:grpSpPr>
        <p:sp>
          <p:nvSpPr>
            <p:cNvPr id="8" name="矩形 7"/>
            <p:cNvSpPr/>
            <p:nvPr/>
          </p:nvSpPr>
          <p:spPr>
            <a:xfrm>
              <a:off x="7325359" y="2737483"/>
              <a:ext cx="5587530" cy="830997"/>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1000" dirty="0" smtClean="0">
                <a:latin typeface="+mj-ea"/>
                <a:ea typeface="+mj-ea"/>
              </a:endParaRPr>
            </a:p>
            <a:p>
              <a:pPr algn="just">
                <a:lnSpc>
                  <a:spcPct val="120000"/>
                </a:lnSpc>
              </a:pPr>
              <a:r>
                <a:rPr lang="en-US" sz="1000" dirty="0" smtClean="0"/>
                <a:t>Use foursquare API to search fast food restaurant for each neighborhood</a:t>
              </a:r>
            </a:p>
            <a:p>
              <a:pPr algn="just">
                <a:lnSpc>
                  <a:spcPct val="120000"/>
                </a:lnSpc>
              </a:pPr>
              <a:endParaRPr lang="en-US" altLang="zh-CN" sz="1000" dirty="0" smtClean="0">
                <a:latin typeface="+mj-ea"/>
                <a:ea typeface="+mj-ea"/>
              </a:endParaRPr>
            </a:p>
            <a:p>
              <a:pPr algn="just">
                <a:lnSpc>
                  <a:spcPct val="120000"/>
                </a:lnSpc>
              </a:pPr>
              <a:endParaRPr lang="en-US" altLang="zh-CN" sz="1000" dirty="0" smtClean="0">
                <a:latin typeface="+mj-ea"/>
                <a:ea typeface="+mj-ea"/>
              </a:endParaRPr>
            </a:p>
          </p:txBody>
        </p:sp>
        <p:sp>
          <p:nvSpPr>
            <p:cNvPr id="9" name="矩形 8"/>
            <p:cNvSpPr/>
            <p:nvPr/>
          </p:nvSpPr>
          <p:spPr>
            <a:xfrm>
              <a:off x="7325359" y="2384859"/>
              <a:ext cx="4107979"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Competitor Data</a:t>
              </a:r>
              <a:endParaRPr lang="zh-CN" altLang="en-US" b="1" dirty="0">
                <a:latin typeface="+mj-ea"/>
                <a:ea typeface="+mj-ea"/>
              </a:endParaRPr>
            </a:p>
          </p:txBody>
        </p:sp>
      </p:grpSp>
      <p:sp>
        <p:nvSpPr>
          <p:cNvPr id="17" name="TextBox 16"/>
          <p:cNvSpPr txBox="1"/>
          <p:nvPr/>
        </p:nvSpPr>
        <p:spPr>
          <a:xfrm>
            <a:off x="6451600" y="5327650"/>
            <a:ext cx="2743200" cy="215444"/>
          </a:xfrm>
          <a:prstGeom prst="rect">
            <a:avLst/>
          </a:prstGeom>
          <a:noFill/>
        </p:spPr>
        <p:txBody>
          <a:bodyPr wrap="square" rtlCol="0">
            <a:spAutoFit/>
          </a:bodyPr>
          <a:lstStyle/>
          <a:p>
            <a:r>
              <a:rPr lang="en-US" altLang="zh-CN" sz="800" dirty="0" smtClean="0"/>
              <a:t>No of fast food restaurant for each category</a:t>
            </a:r>
            <a:endParaRPr lang="zh-CN" altLang="en-US" sz="800" dirty="0"/>
          </a:p>
        </p:txBody>
      </p:sp>
      <p:pic>
        <p:nvPicPr>
          <p:cNvPr id="5122" name="Picture 2"/>
          <p:cNvPicPr>
            <a:picLocks noChangeAspect="1" noChangeArrowheads="1"/>
          </p:cNvPicPr>
          <p:nvPr/>
        </p:nvPicPr>
        <p:blipFill>
          <a:blip r:embed="rId4"/>
          <a:srcRect/>
          <a:stretch>
            <a:fillRect/>
          </a:stretch>
        </p:blipFill>
        <p:spPr bwMode="auto">
          <a:xfrm>
            <a:off x="6054725" y="2654300"/>
            <a:ext cx="3028950" cy="2628900"/>
          </a:xfrm>
          <a:prstGeom prst="rect">
            <a:avLst/>
          </a:prstGeom>
          <a:noFill/>
          <a:ln w="9525">
            <a:noFill/>
            <a:miter lim="800000"/>
            <a:headEnd/>
            <a:tailEnd/>
          </a:ln>
          <a:effectLst/>
        </p:spPr>
      </p:pic>
    </p:spTree>
    <p:extLst>
      <p:ext uri="{BB962C8B-B14F-4D97-AF65-F5344CB8AC3E}">
        <p14:creationId xmlns:p14="http://schemas.microsoft.com/office/powerpoint/2010/main" xmlns="" val="1380840299"/>
      </p:ext>
    </p:extLst>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3757" y="2066926"/>
            <a:ext cx="3924486" cy="34448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2640466" cy="523220"/>
            </a:xfrm>
            <a:prstGeom prst="rect">
              <a:avLst/>
            </a:prstGeom>
            <a:noFill/>
          </p:spPr>
          <p:txBody>
            <a:bodyPr wrap="none" rtlCol="0">
              <a:spAutoFit/>
              <a:scene3d>
                <a:camera prst="orthographicFront"/>
                <a:lightRig rig="threePt" dir="t"/>
              </a:scene3d>
              <a:sp3d contourW="12700"/>
            </a:bodyPr>
            <a:lstStyle/>
            <a:p>
              <a:r>
                <a:rPr lang="en-US" altLang="zh-CN" sz="2800" b="1" dirty="0" smtClean="0">
                  <a:latin typeface="+mj-ea"/>
                  <a:ea typeface="+mj-ea"/>
                </a:rPr>
                <a:t>Methodology</a:t>
              </a:r>
              <a:endParaRPr lang="zh-CN" altLang="en-US" sz="2800" b="1" dirty="0">
                <a:latin typeface="+mj-ea"/>
                <a:ea typeface="+mj-ea"/>
              </a:endParaRPr>
            </a:p>
          </p:txBody>
        </p:sp>
      </p:grpSp>
      <p:grpSp>
        <p:nvGrpSpPr>
          <p:cNvPr id="7" name="组合 6"/>
          <p:cNvGrpSpPr/>
          <p:nvPr/>
        </p:nvGrpSpPr>
        <p:grpSpPr>
          <a:xfrm>
            <a:off x="8418374" y="4170218"/>
            <a:ext cx="2380255" cy="814289"/>
            <a:chOff x="7325360" y="2384859"/>
            <a:chExt cx="2380255" cy="814289"/>
          </a:xfrm>
        </p:grpSpPr>
        <p:sp>
          <p:nvSpPr>
            <p:cNvPr id="8" name="矩形 7"/>
            <p:cNvSpPr/>
            <p:nvPr/>
          </p:nvSpPr>
          <p:spPr>
            <a:xfrm>
              <a:off x="7325360" y="2737483"/>
              <a:ext cx="2380255" cy="4616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000" dirty="0" smtClean="0">
                  <a:latin typeface="+mj-ea"/>
                  <a:ea typeface="+mj-ea"/>
                </a:rPr>
                <a:t>In each cluster, sort neighborhood by rent price</a:t>
              </a:r>
              <a:endParaRPr lang="zh-CN" altLang="en-US" sz="1000" dirty="0">
                <a:latin typeface="+mj-ea"/>
                <a:ea typeface="+mj-ea"/>
              </a:endParaRP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Lower Rent</a:t>
              </a:r>
              <a:endParaRPr lang="zh-CN" altLang="en-US" b="1" dirty="0">
                <a:latin typeface="+mj-ea"/>
                <a:ea typeface="+mj-ea"/>
              </a:endParaRPr>
            </a:p>
          </p:txBody>
        </p:sp>
      </p:grpSp>
      <p:grpSp>
        <p:nvGrpSpPr>
          <p:cNvPr id="10" name="组合 9"/>
          <p:cNvGrpSpPr/>
          <p:nvPr/>
        </p:nvGrpSpPr>
        <p:grpSpPr>
          <a:xfrm>
            <a:off x="7079204" y="1980975"/>
            <a:ext cx="3385596" cy="814289"/>
            <a:chOff x="7325360" y="2384859"/>
            <a:chExt cx="3385596" cy="814289"/>
          </a:xfrm>
        </p:grpSpPr>
        <p:sp>
          <p:nvSpPr>
            <p:cNvPr id="11" name="矩形 10"/>
            <p:cNvSpPr/>
            <p:nvPr/>
          </p:nvSpPr>
          <p:spPr>
            <a:xfrm>
              <a:off x="7325360" y="2737483"/>
              <a:ext cx="3385596" cy="461665"/>
            </a:xfrm>
            <a:prstGeom prst="rect">
              <a:avLst/>
            </a:prstGeom>
          </p:spPr>
          <p:txBody>
            <a:bodyPr wrap="square">
              <a:spAutoFit/>
              <a:scene3d>
                <a:camera prst="orthographicFront"/>
                <a:lightRig rig="threePt" dir="t"/>
              </a:scene3d>
              <a:sp3d contourW="12700"/>
            </a:bodyPr>
            <a:lstStyle/>
            <a:p>
              <a:r>
                <a:rPr lang="en-US" sz="1000" b="1" dirty="0" smtClean="0"/>
                <a:t>Remove neighborhood with fast food restaurant</a:t>
              </a:r>
              <a:r>
                <a:rPr lang="en-US" sz="1400" dirty="0" smtClean="0"/>
                <a:t/>
              </a:r>
              <a:br>
                <a:rPr lang="en-US" sz="1400" dirty="0" smtClean="0"/>
              </a:br>
              <a:endParaRPr lang="zh-CN" altLang="en-US" sz="1400" dirty="0">
                <a:latin typeface="+mj-ea"/>
                <a:ea typeface="+mj-ea"/>
              </a:endParaRP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smtClean="0">
                  <a:latin typeface="+mj-ea"/>
                  <a:ea typeface="+mj-ea"/>
                </a:rPr>
                <a:t>Less Competitor</a:t>
              </a:r>
              <a:endParaRPr lang="zh-CN" altLang="en-US" b="1" dirty="0">
                <a:latin typeface="+mj-ea"/>
                <a:ea typeface="+mj-ea"/>
              </a:endParaRPr>
            </a:p>
          </p:txBody>
        </p:sp>
      </p:grpSp>
      <p:grpSp>
        <p:nvGrpSpPr>
          <p:cNvPr id="13" name="组合 12"/>
          <p:cNvGrpSpPr/>
          <p:nvPr/>
        </p:nvGrpSpPr>
        <p:grpSpPr>
          <a:xfrm>
            <a:off x="730250" y="4170218"/>
            <a:ext cx="3445510" cy="1560573"/>
            <a:chOff x="6804189" y="2384859"/>
            <a:chExt cx="2992120" cy="1560573"/>
          </a:xfrm>
        </p:grpSpPr>
        <p:sp>
          <p:nvSpPr>
            <p:cNvPr id="14" name="矩形 13"/>
            <p:cNvSpPr/>
            <p:nvPr/>
          </p:nvSpPr>
          <p:spPr>
            <a:xfrm>
              <a:off x="6805458" y="2745103"/>
              <a:ext cx="2990851" cy="1200329"/>
            </a:xfrm>
            <a:prstGeom prst="rect">
              <a:avLst/>
            </a:prstGeom>
          </p:spPr>
          <p:txBody>
            <a:bodyPr wrap="square">
              <a:spAutoFit/>
              <a:scene3d>
                <a:camera prst="orthographicFront"/>
                <a:lightRig rig="threePt" dir="t"/>
              </a:scene3d>
              <a:sp3d contourW="12700"/>
            </a:bodyPr>
            <a:lstStyle/>
            <a:p>
              <a:pPr>
                <a:lnSpc>
                  <a:spcPct val="120000"/>
                </a:lnSpc>
              </a:pPr>
              <a:r>
                <a:rPr lang="en-US" sz="1000" dirty="0" smtClean="0"/>
                <a:t>Using k-means to cluster the neighborhood into 5 clusters</a:t>
              </a:r>
            </a:p>
            <a:p>
              <a:pPr>
                <a:lnSpc>
                  <a:spcPct val="120000"/>
                </a:lnSpc>
              </a:pPr>
              <a:endParaRPr lang="en-US" altLang="zh-CN" sz="1000" dirty="0" smtClean="0">
                <a:latin typeface="+mj-ea"/>
                <a:ea typeface="+mj-ea"/>
              </a:endParaRPr>
            </a:p>
            <a:p>
              <a:pPr>
                <a:lnSpc>
                  <a:spcPct val="120000"/>
                </a:lnSpc>
              </a:pPr>
              <a:r>
                <a:rPr lang="en-US" altLang="zh-CN" sz="1000" dirty="0" smtClean="0">
                  <a:latin typeface="+mj-ea"/>
                  <a:ea typeface="+mj-ea"/>
                </a:rPr>
                <a:t>The clustering is done base on no of venues</a:t>
              </a:r>
            </a:p>
            <a:p>
              <a:pPr>
                <a:lnSpc>
                  <a:spcPct val="120000"/>
                </a:lnSpc>
              </a:pPr>
              <a:endParaRPr lang="en-US" altLang="zh-CN" sz="1000" dirty="0" smtClean="0">
                <a:latin typeface="+mj-ea"/>
                <a:ea typeface="+mj-ea"/>
              </a:endParaRPr>
            </a:p>
            <a:p>
              <a:pPr>
                <a:lnSpc>
                  <a:spcPct val="120000"/>
                </a:lnSpc>
              </a:pPr>
              <a:r>
                <a:rPr lang="en-US" altLang="zh-CN" sz="1000" dirty="0" smtClean="0">
                  <a:latin typeface="+mj-ea"/>
                  <a:ea typeface="+mj-ea"/>
                </a:rPr>
                <a:t>Identify clusters that has more venues</a:t>
              </a:r>
              <a:endParaRPr lang="zh-CN" altLang="en-US" sz="1000" dirty="0">
                <a:latin typeface="+mj-ea"/>
                <a:ea typeface="+mj-ea"/>
              </a:endParaRPr>
            </a:p>
          </p:txBody>
        </p:sp>
        <p:sp>
          <p:nvSpPr>
            <p:cNvPr id="15" name="矩形 14"/>
            <p:cNvSpPr/>
            <p:nvPr/>
          </p:nvSpPr>
          <p:spPr>
            <a:xfrm>
              <a:off x="6804189" y="2384859"/>
              <a:ext cx="2901426" cy="380553"/>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smtClean="0">
                  <a:latin typeface="+mj-ea"/>
                  <a:ea typeface="+mj-ea"/>
                </a:rPr>
                <a:t>Cluster Neighborhood</a:t>
              </a:r>
              <a:endParaRPr lang="zh-CN" altLang="en-US" b="1" dirty="0">
                <a:latin typeface="+mj-ea"/>
                <a:ea typeface="+mj-ea"/>
              </a:endParaRPr>
            </a:p>
          </p:txBody>
        </p:sp>
      </p:grpSp>
      <p:sp>
        <p:nvSpPr>
          <p:cNvPr id="16" name="矩形 15"/>
          <p:cNvSpPr/>
          <p:nvPr/>
        </p:nvSpPr>
        <p:spPr>
          <a:xfrm>
            <a:off x="5748796" y="2425932"/>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17" name="矩形 16"/>
          <p:cNvSpPr/>
          <p:nvPr/>
        </p:nvSpPr>
        <p:spPr>
          <a:xfrm>
            <a:off x="4354521" y="4667520"/>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18" name="矩形 17"/>
          <p:cNvSpPr/>
          <p:nvPr/>
        </p:nvSpPr>
        <p:spPr>
          <a:xfrm>
            <a:off x="7079204" y="4850858"/>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Tree>
    <p:extLst>
      <p:ext uri="{BB962C8B-B14F-4D97-AF65-F5344CB8AC3E}">
        <p14:creationId xmlns:p14="http://schemas.microsoft.com/office/powerpoint/2010/main" xmlns="" val="2482174001"/>
      </p:ext>
    </p:extLst>
  </p:cSld>
  <p:clrMapOvr>
    <a:masterClrMapping/>
  </p:clrMapOvr>
  <p:transition spd="slow" advTm="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685</Words>
  <Application>Microsoft Office PowerPoint</Application>
  <PresentationFormat>自定义</PresentationFormat>
  <Paragraphs>151</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第一PPT</dc:creator>
  <cp:keywords>www.1ppt.com</cp:keywords>
  <dc:description>www.1ppt.com</dc:description>
  <cp:lastModifiedBy>Windows 用户</cp:lastModifiedBy>
  <cp:revision>58</cp:revision>
  <dcterms:created xsi:type="dcterms:W3CDTF">2017-07-15T03:45:17Z</dcterms:created>
  <dcterms:modified xsi:type="dcterms:W3CDTF">2021-01-10T10:05:52Z</dcterms:modified>
  <cp:contentStatus>https:/shop410307923.taobao.com;</cp:contentStatus>
</cp:coreProperties>
</file>