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36">
          <p15:clr>
            <a:srgbClr val="9AA0A6"/>
          </p15:clr>
        </p15:guide>
        <p15:guide id="4" orient="horz" pos="3116">
          <p15:clr>
            <a:srgbClr val="9AA0A6"/>
          </p15:clr>
        </p15:guide>
        <p15:guide id="5" pos="5590">
          <p15:clr>
            <a:srgbClr val="9AA0A6"/>
          </p15:clr>
        </p15:guide>
        <p15:guide id="6" pos="2031">
          <p15:clr>
            <a:srgbClr val="9AA0A6"/>
          </p15:clr>
        </p15:guide>
        <p15:guide id="7" pos="170">
          <p15:clr>
            <a:srgbClr val="9AA0A6"/>
          </p15:clr>
        </p15:guide>
        <p15:guide id="8" pos="3729">
          <p15:clr>
            <a:srgbClr val="9AA0A6"/>
          </p15:clr>
        </p15:guide>
        <p15:guide id="9" pos="3808">
          <p15:clr>
            <a:srgbClr val="9AA0A6"/>
          </p15:clr>
        </p15:guide>
        <p15:guide id="10" pos="4699">
          <p15:clr>
            <a:srgbClr val="9AA0A6"/>
          </p15:clr>
        </p15:guide>
        <p15:guide id="11" orient="horz" pos="497">
          <p15:clr>
            <a:srgbClr val="9AA0A6"/>
          </p15:clr>
        </p15:guide>
        <p15:guide id="12" orient="horz" pos="576">
          <p15:clr>
            <a:srgbClr val="9AA0A6"/>
          </p15:clr>
        </p15:guide>
        <p15:guide id="13" pos="1101">
          <p15:clr>
            <a:srgbClr val="9AA0A6"/>
          </p15:clr>
        </p15:guide>
        <p15:guide id="14" orient="horz" pos="13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2558C90-5D21-41EF-A151-D6BDF2CBE055}">
  <a:tblStyle styleId="{E2558C90-5D21-41EF-A151-D6BDF2CBE0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8997552-0953-4667-BAE4-FC204EE6C75D}"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36" orient="horz"/>
        <p:guide pos="3116" orient="horz"/>
        <p:guide pos="5590"/>
        <p:guide pos="2031"/>
        <p:guide pos="170"/>
        <p:guide pos="3729"/>
        <p:guide pos="3808"/>
        <p:guide pos="4699"/>
        <p:guide pos="497" orient="horz"/>
        <p:guide pos="576" orient="horz"/>
        <p:guide pos="1101"/>
        <p:guide pos="13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6b178712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6b178712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6c7af754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c7af754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e33451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e33451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de33451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de33451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ef6a99b16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ef6a99b16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ef6a99b1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ef6a99b1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ef6a99b1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ef6a99b1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ef6a99b16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ef6a99b16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ef6a99b1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ef6a99b1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7ef6a99b1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ef6a99b1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6ac11c44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6ac11c44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ef6a99b16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ef6a99b16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ef6a99b1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ef6a99b1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ef6a99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ef6a99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ef6a99b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ef6a99b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7e18c8cc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e18c8cc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7ef6a99b1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ef6a99b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ef6a99b1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ef6a99b1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ef6a99b1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ef6a99b1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7ef6a99b16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ef6a99b16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ef6a99b1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ef6a99b1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6c7af754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c7af754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ef6a99b1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ef6a99b1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ef6a99b1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ef6a99b1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ef6a99b1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ef6a99b1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ef6a99b1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ef6a99b1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ef6a99b1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ef6a99b1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ef6a99b1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ef6a99b1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ef6a99b1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ef6a99b1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ef6a99b1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ef6a99b1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ef6a99b16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ef6a99b16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ef6a99b1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ef6a99b1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b178712f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b178712f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ef6a99b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ef6a99b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7ef6a99b16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ef6a99b16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7ef6a99b16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ef6a99b1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7ef6a99b1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ef6a99b1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7ef6a99b1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7ef6a99b1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g7ef6a99b1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ef6a99b1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ef6a99b1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ef6a99b1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ef6a99b1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ef6a99b1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ef6a99b1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ef6a99b1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7ef6a99b1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ef6a99b1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e18c8cc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18c8cc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7ef6a99b1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ef6a99b1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ef6a99b16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ef6a99b16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7ef6a99b1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7ef6a99b1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ef6a99b1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ef6a99b1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ef6a99b1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ef6a99b1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7ef6a99b16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ef6a99b16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ef6a99b1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ef6a99b1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7ef6a99b1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ef6a99b1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7ef6a99b1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7ef6a99b1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ef6a99b16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ef6a99b1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ac11c44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ac11c44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ef6a99b1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ef6a99b1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7ef6a99b16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ef6a99b16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7ef6a99b1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ef6a99b1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ef6a99b1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ef6a99b1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7ef6a99b16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7ef6a99b16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7ef6a99b16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7ef6a99b16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7ef6a99b1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ef6a99b1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7ef6a99b1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ef6a99b1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g7ef6a99b1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7ef6a99b1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7ef6a99b1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ef6a99b1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ef6a99b16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ef6a99b16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7ef6a99b1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7ef6a99b1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7ef6a99b16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ef6a99b16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7ef6a99b1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ef6a99b1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ef6a99b1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ef6a99b1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7ef6a99b16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ef6a99b16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7ef6a99b1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7ef6a99b1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6c7af754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6c7af754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76beb97f7a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76beb97f7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7e18c8cc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7e18c8cc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76c7af754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6c7af754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b178712f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b178712f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76b178712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76b178712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6b178712f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6b178712f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Google Shape;619;g76b178712f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6b178712f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76b178712f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76b178712f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6b178712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6b178712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6b178712f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76b178712f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76c7af754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6c7af754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76b178712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76b178712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de33451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7de334518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g7de33451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7de33451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c7af754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6c7af754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Google Shape;680;g76c7af754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76c7af754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5" name="Shape 685"/>
        <p:cNvGrpSpPr/>
        <p:nvPr/>
      </p:nvGrpSpPr>
      <p:grpSpPr>
        <a:xfrm>
          <a:off x="0" y="0"/>
          <a:ext cx="0" cy="0"/>
          <a:chOff x="0" y="0"/>
          <a:chExt cx="0" cy="0"/>
        </a:xfrm>
      </p:grpSpPr>
      <p:sp>
        <p:nvSpPr>
          <p:cNvPr id="686" name="Google Shape;686;g7ef6a99b1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7ef6a99b1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76b178712f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b178712f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76c7af754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76c7af754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g7e18c8cc5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e18c8cc5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assets.publishing.service.gov.uk/government/uploads/system/uploads/attachment_data/file/805781/Relationships_Education__Relationships_and_Sex_Education__RSE__and_Health_Education.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gov.uk/government/publications/relationships-education-relationships-and-sex-education-rse-and-health-education" TargetMode="External"/><Relationship Id="rId4" Type="http://schemas.openxmlformats.org/officeDocument/2006/relationships/hyperlink" Target="https://www.gov.uk/government/publications/supporting-early-career-teacher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hyperlink" Target="https://www.nhs.uk/live-well/healthy-body/gay-health-having-children/"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hyperlink" Target="https://www.nhs.uk/conditions/pregnancy-and-baby/signs-and-symptoms-pregnancy/"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hyperlink" Target="https://www.nhs.uk/conditions/pregnancy-and-baby/pregnancy-tes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hyperlink" Target="https://www.nhs.uk/conditions/vaccinations/hpv-human-papillomavirus-vaccin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hyperlink" Target="https://www.nhs.uk/conditions/sexually-transmitted-infections-sti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hyperlink" Target="https://www.tht.org.uk/our-work/our-campaigns/cant-pass-it-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hyperlink" Target="https://www.nhs.uk/conditions/hiv-and-aids/prevention/"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hyperlink" Target="https://www.nhs.uk/conditions/contraception/which-method-suits-me/?tabname=methods-of-contraception"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hyperlink" Target="https://www.nhs.uk/conditions/contraception/where-can-i-get-contracep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hyperlink" Target="https://www.nhs.uk/conditions/contraception/how-do-i-use-condom/" TargetMode="External"/><Relationship Id="rId4" Type="http://schemas.openxmlformats.org/officeDocument/2006/relationships/hyperlink" Target="https://www.nhs.uk/conditions/contraception/female-condoms/"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hyperlink" Target="http://www.childline.org.uk" TargetMode="External"/><Relationship Id="rId4" Type="http://schemas.openxmlformats.org/officeDocument/2006/relationships/hyperlink" Target="https://youngminds.org.uk/find-help/get-urgent-help/#are-you-a-young-person-in-crisis?" TargetMode="External"/><Relationship Id="rId5" Type="http://schemas.openxmlformats.org/officeDocument/2006/relationships/hyperlink" Target="https://www.samaritans.org/"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gov.uk/government/publications/send-code-of-practice-0-to-25"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223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intimate relationships and sexual health</a:t>
            </a:r>
            <a:endParaRPr sz="3600">
              <a:solidFill>
                <a:srgbClr val="073763"/>
              </a:solidFill>
            </a:endParaRPr>
          </a:p>
        </p:txBody>
      </p:sp>
      <p:sp>
        <p:nvSpPr>
          <p:cNvPr id="55" name="Google Shape;55;p13"/>
          <p:cNvSpPr txBox="1"/>
          <p:nvPr>
            <p:ph idx="1" type="subTitle"/>
          </p:nvPr>
        </p:nvSpPr>
        <p:spPr>
          <a:xfrm>
            <a:off x="1640250" y="2957875"/>
            <a:ext cx="6046200" cy="569100"/>
          </a:xfrm>
          <a:prstGeom prst="rect">
            <a:avLst/>
          </a:prstGeom>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Relationships and sex education</a:t>
            </a:r>
            <a:endParaRPr sz="2400">
              <a:solidFill>
                <a:srgbClr val="073763"/>
              </a:solidFill>
            </a:endParaRPr>
          </a:p>
        </p:txBody>
      </p:sp>
      <p:sp>
        <p:nvSpPr>
          <p:cNvPr id="56" name="Google Shape;56;p13"/>
          <p:cNvSpPr txBox="1"/>
          <p:nvPr>
            <p:ph idx="1" type="subTitle"/>
          </p:nvPr>
        </p:nvSpPr>
        <p:spPr>
          <a:xfrm>
            <a:off x="3729475" y="4421050"/>
            <a:ext cx="1608600" cy="498000"/>
          </a:xfrm>
          <a:prstGeom prst="rect">
            <a:avLst/>
          </a:prstGeom>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57" name="Google Shape;57;p13"/>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58" name="Google Shape;58;p13"/>
          <p:cNvSpPr txBox="1"/>
          <p:nvPr>
            <p:ph type="ctrTitle"/>
          </p:nvPr>
        </p:nvSpPr>
        <p:spPr>
          <a:xfrm>
            <a:off x="311700" y="2221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Closely related topics</a:t>
            </a:r>
            <a:endParaRPr>
              <a:solidFill>
                <a:srgbClr val="073763"/>
              </a:solidFill>
            </a:endParaRPr>
          </a:p>
        </p:txBody>
      </p:sp>
      <p:sp>
        <p:nvSpPr>
          <p:cNvPr id="123" name="Google Shape;123;p22"/>
          <p:cNvSpPr txBox="1"/>
          <p:nvPr>
            <p:ph idx="1" type="body"/>
          </p:nvPr>
        </p:nvSpPr>
        <p:spPr>
          <a:xfrm>
            <a:off x="270000" y="914400"/>
            <a:ext cx="735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‘Intimate and sexual relationships’ is closely related to several other topics such as:</a:t>
            </a:r>
            <a:endParaRPr sz="1800"/>
          </a:p>
          <a:p>
            <a:pPr indent="-342900" lvl="0" marL="457200" rtl="0" algn="l">
              <a:spcBef>
                <a:spcPts val="1600"/>
              </a:spcBef>
              <a:spcAft>
                <a:spcPts val="0"/>
              </a:spcAft>
              <a:buSzPts val="1800"/>
              <a:buChar char="●"/>
            </a:pPr>
            <a:r>
              <a:rPr lang="en-GB" sz="1800"/>
              <a:t>Respectful relationships, including friendships</a:t>
            </a:r>
            <a:endParaRPr sz="1800"/>
          </a:p>
          <a:p>
            <a:pPr indent="-342900" lvl="0" marL="457200" rtl="0" algn="l">
              <a:spcBef>
                <a:spcPts val="0"/>
              </a:spcBef>
              <a:spcAft>
                <a:spcPts val="0"/>
              </a:spcAft>
              <a:buSzPts val="1800"/>
              <a:buChar char="●"/>
            </a:pPr>
            <a:r>
              <a:rPr lang="en-GB" sz="1800"/>
              <a:t>Being safe </a:t>
            </a:r>
            <a:endParaRPr sz="1800"/>
          </a:p>
          <a:p>
            <a:pPr indent="-342900" lvl="0" marL="457200" rtl="0" algn="l">
              <a:spcBef>
                <a:spcPts val="0"/>
              </a:spcBef>
              <a:spcAft>
                <a:spcPts val="0"/>
              </a:spcAft>
              <a:buSzPts val="1800"/>
              <a:buChar char="●"/>
            </a:pPr>
            <a:r>
              <a:rPr lang="en-GB" sz="1800"/>
              <a:t>Changing adolescent body</a:t>
            </a:r>
            <a:endParaRPr sz="1800"/>
          </a:p>
          <a:p>
            <a:pPr indent="-342900" lvl="0" marL="457200" rtl="0" algn="l">
              <a:spcBef>
                <a:spcPts val="0"/>
              </a:spcBef>
              <a:spcAft>
                <a:spcPts val="0"/>
              </a:spcAft>
              <a:buSzPts val="1800"/>
              <a:buChar char="●"/>
            </a:pPr>
            <a:r>
              <a:rPr lang="en-GB" sz="1800"/>
              <a:t>Mental wellbeing</a:t>
            </a:r>
            <a:endParaRPr sz="1800"/>
          </a:p>
          <a:p>
            <a:pPr indent="-342900" lvl="0" marL="457200" rtl="0" algn="l">
              <a:spcBef>
                <a:spcPts val="0"/>
              </a:spcBef>
              <a:spcAft>
                <a:spcPts val="0"/>
              </a:spcAft>
              <a:buSzPts val="1800"/>
              <a:buChar char="●"/>
            </a:pPr>
            <a:r>
              <a:rPr lang="en-GB" sz="1800"/>
              <a:t>Health and prevention</a:t>
            </a:r>
            <a:endParaRPr sz="1800"/>
          </a:p>
          <a:p>
            <a:pPr indent="0" lvl="0" marL="0" rtl="0" algn="l">
              <a:spcBef>
                <a:spcPts val="1600"/>
              </a:spcBef>
              <a:spcAft>
                <a:spcPts val="0"/>
              </a:spcAft>
              <a:buNone/>
            </a:pPr>
            <a:r>
              <a:rPr lang="en-GB" sz="1800"/>
              <a:t>Therefore you should: </a:t>
            </a:r>
            <a:endParaRPr sz="1800"/>
          </a:p>
          <a:p>
            <a:pPr indent="-342900" lvl="0" marL="457200" rtl="0" algn="l">
              <a:spcBef>
                <a:spcPts val="1600"/>
              </a:spcBef>
              <a:spcAft>
                <a:spcPts val="0"/>
              </a:spcAft>
              <a:buSzPts val="1800"/>
              <a:buChar char="●"/>
            </a:pPr>
            <a:r>
              <a:rPr b="1" lang="en-GB" sz="1800"/>
              <a:t>consider</a:t>
            </a:r>
            <a:r>
              <a:rPr lang="en-GB" sz="1800"/>
              <a:t> </a:t>
            </a:r>
            <a:r>
              <a:rPr b="1" lang="en-GB" sz="1800"/>
              <a:t>thematic links </a:t>
            </a:r>
            <a:r>
              <a:rPr lang="en-GB" sz="1800"/>
              <a:t>when planning and delivering lessons</a:t>
            </a:r>
            <a:endParaRPr sz="1800"/>
          </a:p>
          <a:p>
            <a:pPr indent="-342900" lvl="0" marL="457200" rtl="0" algn="l">
              <a:spcBef>
                <a:spcPts val="0"/>
              </a:spcBef>
              <a:spcAft>
                <a:spcPts val="0"/>
              </a:spcAft>
              <a:buSzPts val="1800"/>
              <a:buChar char="●"/>
            </a:pPr>
            <a:r>
              <a:rPr lang="en-GB" sz="1800"/>
              <a:t>find ways to </a:t>
            </a:r>
            <a:r>
              <a:rPr b="1" lang="en-GB" sz="1800"/>
              <a:t>link knowledge and vocabulary </a:t>
            </a:r>
            <a:r>
              <a:rPr lang="en-GB" sz="1800"/>
              <a:t>across topics</a:t>
            </a:r>
            <a:endParaRPr sz="1800"/>
          </a:p>
          <a:p>
            <a:pPr indent="0" lvl="0" marL="0" rtl="0" algn="l">
              <a:spcBef>
                <a:spcPts val="1600"/>
              </a:spcBef>
              <a:spcAft>
                <a:spcPts val="1600"/>
              </a:spcAft>
              <a:buNone/>
            </a:pPr>
            <a:r>
              <a:t/>
            </a:r>
            <a:endParaRPr sz="1800"/>
          </a:p>
        </p:txBody>
      </p:sp>
      <p:sp>
        <p:nvSpPr>
          <p:cNvPr id="124" name="Google Shape;124;p22"/>
          <p:cNvSpPr txBox="1"/>
          <p:nvPr>
            <p:ph idx="12" type="sldNum"/>
          </p:nvPr>
        </p:nvSpPr>
        <p:spPr>
          <a:xfrm>
            <a:off x="4269400" y="4810975"/>
            <a:ext cx="393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Safeguarding</a:t>
            </a:r>
            <a:endParaRPr>
              <a:solidFill>
                <a:srgbClr val="073763"/>
              </a:solidFill>
            </a:endParaRPr>
          </a:p>
        </p:txBody>
      </p:sp>
      <p:sp>
        <p:nvSpPr>
          <p:cNvPr id="130" name="Google Shape;130;p23"/>
          <p:cNvSpPr txBox="1"/>
          <p:nvPr>
            <p:ph idx="1" type="body"/>
          </p:nvPr>
        </p:nvSpPr>
        <p:spPr>
          <a:xfrm>
            <a:off x="270000" y="914400"/>
            <a:ext cx="79473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be affected by issues discussed in lessons. Let your child protection/pastoral/safeguarding lead know what you are teaching so they can speak to pupils, including those with adverse childhood experiences. </a:t>
            </a:r>
            <a:endParaRPr sz="1800"/>
          </a:p>
          <a:p>
            <a:pPr indent="0" lvl="0" marL="0" rtl="0" algn="l">
              <a:spcBef>
                <a:spcPts val="1600"/>
              </a:spcBef>
              <a:spcAft>
                <a:spcPts val="0"/>
              </a:spcAft>
              <a:buNone/>
            </a:pPr>
            <a:r>
              <a:rPr lang="en-GB" sz="1800"/>
              <a:t>Also make sure you follow safeguarding procedures, including:</a:t>
            </a:r>
            <a:endParaRPr sz="1800"/>
          </a:p>
          <a:p>
            <a:pPr indent="-342900" lvl="0" marL="457200" rtl="0" algn="l">
              <a:spcBef>
                <a:spcPts val="1600"/>
              </a:spcBef>
              <a:spcAft>
                <a:spcPts val="0"/>
              </a:spcAft>
              <a:buSzPts val="1800"/>
              <a:buChar char="●"/>
            </a:pPr>
            <a:r>
              <a:rPr b="1" lang="en-GB" sz="1800"/>
              <a:t>setting ground rules</a:t>
            </a:r>
            <a:r>
              <a:rPr lang="en-GB" sz="1800"/>
              <a:t> for lessons, where needed, particularly around not sharing personal information</a:t>
            </a:r>
            <a:endParaRPr sz="1800"/>
          </a:p>
          <a:p>
            <a:pPr indent="-342900" lvl="0" marL="457200" rtl="0" algn="l">
              <a:spcBef>
                <a:spcPts val="0"/>
              </a:spcBef>
              <a:spcAft>
                <a:spcPts val="0"/>
              </a:spcAft>
              <a:buSzPts val="1800"/>
              <a:buChar char="●"/>
            </a:pPr>
            <a:r>
              <a:rPr b="1" lang="en-GB" sz="1800"/>
              <a:t>stopping discussions if personal information is shared</a:t>
            </a:r>
            <a:r>
              <a:rPr lang="en-GB" sz="1800"/>
              <a:t> in lessons and following up with pupils later where needed</a:t>
            </a:r>
            <a:endParaRPr sz="1800"/>
          </a:p>
          <a:p>
            <a:pPr indent="-342900" lvl="0" marL="457200" rtl="0" algn="l">
              <a:spcBef>
                <a:spcPts val="0"/>
              </a:spcBef>
              <a:spcAft>
                <a:spcPts val="0"/>
              </a:spcAft>
              <a:buSzPts val="1800"/>
              <a:buChar char="●"/>
            </a:pPr>
            <a:r>
              <a:rPr b="1" lang="en-GB" sz="1800"/>
              <a:t>not promising confidentiality</a:t>
            </a:r>
            <a:r>
              <a:rPr lang="en-GB" sz="1800"/>
              <a:t> if a pupil confides something </a:t>
            </a:r>
            <a:r>
              <a:rPr lang="en-GB" sz="1800"/>
              <a:t>concerning</a:t>
            </a:r>
            <a:endParaRPr sz="1800"/>
          </a:p>
          <a:p>
            <a:pPr indent="-342900" lvl="0" marL="457200" rtl="0" algn="l">
              <a:spcBef>
                <a:spcPts val="0"/>
              </a:spcBef>
              <a:spcAft>
                <a:spcPts val="0"/>
              </a:spcAft>
              <a:buSzPts val="1800"/>
              <a:buChar char="●"/>
            </a:pPr>
            <a:r>
              <a:rPr b="1" lang="en-GB" sz="1800"/>
              <a:t>telling pupils they can ask for help </a:t>
            </a:r>
            <a:r>
              <a:rPr lang="en-GB" sz="1800"/>
              <a:t>and they will be taken seriously</a:t>
            </a:r>
            <a:endParaRPr sz="1800"/>
          </a:p>
          <a:p>
            <a:pPr indent="0" lvl="0" marL="0" rtl="0" algn="l">
              <a:spcBef>
                <a:spcPts val="1600"/>
              </a:spcBef>
              <a:spcAft>
                <a:spcPts val="0"/>
              </a:spcAft>
              <a:buNone/>
            </a:pPr>
            <a:r>
              <a:t/>
            </a:r>
            <a:endParaRPr sz="1800"/>
          </a:p>
          <a:p>
            <a:pPr indent="0" lvl="0" marL="0" rtl="0" algn="l">
              <a:spcBef>
                <a:spcPts val="0"/>
              </a:spcBef>
              <a:spcAft>
                <a:spcPts val="0"/>
              </a:spcAft>
              <a:buNone/>
            </a:pPr>
            <a:r>
              <a:t/>
            </a:r>
            <a:endParaRPr sz="1800"/>
          </a:p>
        </p:txBody>
      </p:sp>
      <p:sp>
        <p:nvSpPr>
          <p:cNvPr id="131" name="Google Shape;131;p23"/>
          <p:cNvSpPr txBox="1"/>
          <p:nvPr>
            <p:ph idx="12" type="sldNum"/>
          </p:nvPr>
        </p:nvSpPr>
        <p:spPr>
          <a:xfrm>
            <a:off x="4269400" y="4810975"/>
            <a:ext cx="393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Create class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37" name="Google Shape;137;p24"/>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Clear class ground rules can help when teaching about sensitive topics. They also support confidentiality and safeguarding of pupils. </a:t>
            </a:r>
            <a:endParaRPr sz="1800"/>
          </a:p>
          <a:p>
            <a:pPr indent="0" lvl="0" marL="0" rtl="0" algn="l">
              <a:spcBef>
                <a:spcPts val="1600"/>
              </a:spcBef>
              <a:spcAft>
                <a:spcPts val="0"/>
              </a:spcAft>
              <a:buNone/>
            </a:pPr>
            <a:r>
              <a:rPr lang="en-GB" sz="1800"/>
              <a:t>Good practice is for ground rules to be: </a:t>
            </a:r>
            <a:endParaRPr sz="1800"/>
          </a:p>
          <a:p>
            <a:pPr indent="-342900" lvl="0" marL="457200" rtl="0" algn="l">
              <a:spcBef>
                <a:spcPts val="1600"/>
              </a:spcBef>
              <a:spcAft>
                <a:spcPts val="0"/>
              </a:spcAft>
              <a:buSzPts val="1800"/>
              <a:buChar char="●"/>
            </a:pPr>
            <a:r>
              <a:rPr b="1" lang="en-GB" sz="1800"/>
              <a:t>discussed</a:t>
            </a:r>
            <a:r>
              <a:rPr lang="en-GB" sz="1800"/>
              <a:t> and understood by all</a:t>
            </a:r>
            <a:endParaRPr sz="1800"/>
          </a:p>
          <a:p>
            <a:pPr indent="-342900" lvl="0" marL="457200" rtl="0" algn="l">
              <a:spcBef>
                <a:spcPts val="0"/>
              </a:spcBef>
              <a:spcAft>
                <a:spcPts val="0"/>
              </a:spcAft>
              <a:buSzPts val="1800"/>
              <a:buChar char="●"/>
            </a:pPr>
            <a:r>
              <a:rPr b="1" lang="en-GB" sz="1800"/>
              <a:t>c</a:t>
            </a:r>
            <a:r>
              <a:rPr b="1" lang="en-GB" sz="1800"/>
              <a:t>lear</a:t>
            </a:r>
            <a:r>
              <a:rPr lang="en-GB" sz="1800"/>
              <a:t> and practical</a:t>
            </a:r>
            <a:endParaRPr sz="1800"/>
          </a:p>
          <a:p>
            <a:pPr indent="-342900" lvl="0" marL="457200" rtl="0" algn="l">
              <a:spcBef>
                <a:spcPts val="0"/>
              </a:spcBef>
              <a:spcAft>
                <a:spcPts val="0"/>
              </a:spcAft>
              <a:buSzPts val="1800"/>
              <a:buChar char="●"/>
            </a:pPr>
            <a:r>
              <a:rPr b="1" lang="en-GB" sz="1800"/>
              <a:t>modelled</a:t>
            </a:r>
            <a:r>
              <a:rPr lang="en-GB" sz="1800"/>
              <a:t> by the teacher</a:t>
            </a:r>
            <a:endParaRPr sz="1800"/>
          </a:p>
          <a:p>
            <a:pPr indent="-342900" lvl="0" marL="457200" rtl="0" algn="l">
              <a:spcBef>
                <a:spcPts val="0"/>
              </a:spcBef>
              <a:spcAft>
                <a:spcPts val="0"/>
              </a:spcAft>
              <a:buSzPts val="1800"/>
              <a:buChar char="●"/>
            </a:pPr>
            <a:r>
              <a:rPr b="1" lang="en-GB" sz="1800"/>
              <a:t>followed</a:t>
            </a:r>
            <a:r>
              <a:rPr lang="en-GB" sz="1800"/>
              <a:t> consistently and enforced </a:t>
            </a:r>
            <a:endParaRPr sz="1800"/>
          </a:p>
          <a:p>
            <a:pPr indent="-342900" lvl="0" marL="457200" rtl="0" algn="l">
              <a:spcBef>
                <a:spcPts val="0"/>
              </a:spcBef>
              <a:spcAft>
                <a:spcPts val="0"/>
              </a:spcAft>
              <a:buSzPts val="1800"/>
              <a:buChar char="●"/>
            </a:pPr>
            <a:r>
              <a:rPr b="1" lang="en-GB" sz="1800"/>
              <a:t>updated</a:t>
            </a:r>
            <a:r>
              <a:rPr lang="en-GB" sz="1800"/>
              <a:t> when needed</a:t>
            </a:r>
            <a:endParaRPr sz="1800"/>
          </a:p>
          <a:p>
            <a:pPr indent="-342900" lvl="0" marL="457200" rtl="0" algn="l">
              <a:spcBef>
                <a:spcPts val="0"/>
              </a:spcBef>
              <a:spcAft>
                <a:spcPts val="0"/>
              </a:spcAft>
              <a:buSzPts val="1800"/>
              <a:buChar char="●"/>
            </a:pPr>
            <a:r>
              <a:rPr b="1" lang="en-GB" sz="1800"/>
              <a:t>visible</a:t>
            </a:r>
            <a:r>
              <a:rPr lang="en-GB" sz="1800"/>
              <a:t> in lessons (for example, posters)</a:t>
            </a:r>
            <a:endParaRPr sz="1800"/>
          </a:p>
          <a:p>
            <a:pPr indent="0" lvl="0" marL="0" rtl="0" algn="l">
              <a:spcBef>
                <a:spcPts val="1600"/>
              </a:spcBef>
              <a:spcAft>
                <a:spcPts val="1600"/>
              </a:spcAft>
              <a:buNone/>
            </a:pPr>
            <a:r>
              <a:t/>
            </a:r>
            <a:endParaRPr sz="1800"/>
          </a:p>
        </p:txBody>
      </p:sp>
      <p:sp>
        <p:nvSpPr>
          <p:cNvPr id="138" name="Google Shape;138;p24"/>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Example ground rules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44" name="Google Shape;144;p25"/>
          <p:cNvSpPr txBox="1"/>
          <p:nvPr>
            <p:ph idx="1" type="body"/>
          </p:nvPr>
        </p:nvSpPr>
        <p:spPr>
          <a:xfrm>
            <a:off x="270000" y="914400"/>
            <a:ext cx="7380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t>Respect privacy</a:t>
            </a:r>
            <a:r>
              <a:rPr lang="en-GB" sz="1800"/>
              <a:t>. We can discuss examples but don’t use names or descriptions that identify anyone, including ourselves. We never put anyone ‘on the spot’.</a:t>
            </a:r>
            <a:endParaRPr sz="1800"/>
          </a:p>
          <a:p>
            <a:pPr indent="0" lvl="0" marL="0" rtl="0" algn="l">
              <a:spcBef>
                <a:spcPts val="1600"/>
              </a:spcBef>
              <a:spcAft>
                <a:spcPts val="0"/>
              </a:spcAft>
              <a:buClr>
                <a:schemeClr val="dk1"/>
              </a:buClr>
              <a:buSzPts val="1100"/>
              <a:buFont typeface="Arial"/>
              <a:buNone/>
            </a:pPr>
            <a:r>
              <a:rPr b="1" lang="en-GB" sz="1800"/>
              <a:t>Listen to others</a:t>
            </a:r>
            <a:r>
              <a:rPr lang="en-GB" sz="1800"/>
              <a:t>. It’s okay to challenge a view or disagree, but we listen properly before making assumptions or deciding how to respond. Everyone has the right to feel listened to. </a:t>
            </a:r>
            <a:endParaRPr sz="1800"/>
          </a:p>
          <a:p>
            <a:pPr indent="0" lvl="0" marL="0" rtl="0" algn="l">
              <a:spcBef>
                <a:spcPts val="1600"/>
              </a:spcBef>
              <a:spcAft>
                <a:spcPts val="0"/>
              </a:spcAft>
              <a:buClr>
                <a:schemeClr val="dk1"/>
              </a:buClr>
              <a:buSzPts val="1100"/>
              <a:buFont typeface="Arial"/>
              <a:buNone/>
            </a:pPr>
            <a:r>
              <a:rPr b="1" lang="en-GB" sz="1800"/>
              <a:t>No judgement</a:t>
            </a:r>
            <a:r>
              <a:rPr lang="en-GB" sz="1800"/>
              <a:t>. We can explore beliefs and misunderstandings about a topic without fear of being judged. </a:t>
            </a:r>
            <a:endParaRPr sz="1800"/>
          </a:p>
          <a:p>
            <a:pPr indent="0" lvl="0" marL="0" rtl="0" algn="l">
              <a:spcBef>
                <a:spcPts val="1600"/>
              </a:spcBef>
              <a:spcAft>
                <a:spcPts val="1600"/>
              </a:spcAft>
              <a:buClr>
                <a:schemeClr val="dk1"/>
              </a:buClr>
              <a:buSzPts val="1100"/>
              <a:buFont typeface="Arial"/>
              <a:buNone/>
            </a:pPr>
            <a:r>
              <a:rPr b="1" lang="en-GB" sz="1800"/>
              <a:t>Right to pass</a:t>
            </a:r>
            <a:r>
              <a:rPr lang="en-GB" sz="1800"/>
              <a:t>. Every pupil has the right to choose not to answer a question or join the discussion if a topic makes them uncomfortable.</a:t>
            </a:r>
            <a:endParaRPr sz="1800"/>
          </a:p>
        </p:txBody>
      </p:sp>
      <p:sp>
        <p:nvSpPr>
          <p:cNvPr id="145" name="Google Shape;145;p25"/>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884300" y="1906950"/>
            <a:ext cx="7294500" cy="13296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Intimate and sexual relationships, including sexual health</a:t>
            </a:r>
            <a:endParaRPr>
              <a:solidFill>
                <a:srgbClr val="FFFFFF"/>
              </a:solidFill>
            </a:endParaRPr>
          </a:p>
        </p:txBody>
      </p:sp>
      <p:sp>
        <p:nvSpPr>
          <p:cNvPr id="151" name="Google Shape;15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57" name="Google Shape;157;p2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following 3 slides provide the statutory requirements (in the order they appear in the </a:t>
            </a:r>
            <a:r>
              <a:rPr lang="en-GB" sz="1800" u="sng">
                <a:solidFill>
                  <a:schemeClr val="hlink"/>
                </a:solidFill>
                <a:hlinkClick r:id="rId3"/>
              </a:rPr>
              <a:t>full statutory guidance</a:t>
            </a:r>
            <a:r>
              <a:rPr lang="en-GB" sz="1800"/>
              <a:t>) as a reference.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58" name="Google Shape;158;p27"/>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 cont.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64" name="Google Shape;164;p28"/>
          <p:cNvSpPr txBox="1"/>
          <p:nvPr>
            <p:ph idx="1" type="body"/>
          </p:nvPr>
        </p:nvSpPr>
        <p:spPr>
          <a:xfrm>
            <a:off x="270000" y="914400"/>
            <a:ext cx="8604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Pupils should know:</a:t>
            </a:r>
            <a:endParaRPr sz="1800"/>
          </a:p>
          <a:p>
            <a:pPr indent="-342900" lvl="0" marL="457200" rtl="0" algn="l">
              <a:spcBef>
                <a:spcPts val="1600"/>
              </a:spcBef>
              <a:spcAft>
                <a:spcPts val="0"/>
              </a:spcAft>
              <a:buSzPts val="1800"/>
              <a:buChar char="●"/>
            </a:pPr>
            <a:r>
              <a:rPr lang="en-GB" sz="1800"/>
              <a:t>how to recognise the characteristics and positive aspects of healthy one-to-one intimate relationships, which include mutual respect, consent, loyalty, trust, shared interests and outlook, sex and friendship</a:t>
            </a:r>
            <a:endParaRPr sz="1800"/>
          </a:p>
          <a:p>
            <a:pPr indent="-342900" lvl="0" marL="457200" rtl="0" algn="l">
              <a:spcBef>
                <a:spcPts val="0"/>
              </a:spcBef>
              <a:spcAft>
                <a:spcPts val="0"/>
              </a:spcAft>
              <a:buSzPts val="1800"/>
              <a:buChar char="●"/>
            </a:pPr>
            <a:r>
              <a:rPr lang="en-GB" sz="1800"/>
              <a:t>that all aspects of health can be affected by choices they make in sex and relationships, positively or negatively, e.g. physical, emotional, mental, sexual and reproductive health and wellbeing</a:t>
            </a:r>
            <a:endParaRPr sz="1800"/>
          </a:p>
          <a:p>
            <a:pPr indent="-342900" lvl="0" marL="457200" rtl="0" algn="l">
              <a:spcBef>
                <a:spcPts val="0"/>
              </a:spcBef>
              <a:spcAft>
                <a:spcPts val="0"/>
              </a:spcAft>
              <a:buSzPts val="1800"/>
              <a:buChar char="●"/>
            </a:pPr>
            <a:r>
              <a:rPr lang="en-GB" sz="1800"/>
              <a:t>the facts about reproductive health, including fertility, and the potential impact of lifestyle on fertility for men and women and menopause</a:t>
            </a:r>
            <a:endParaRPr sz="1800"/>
          </a:p>
          <a:p>
            <a:pPr indent="0" lvl="0" marL="0" rtl="0" algn="l">
              <a:spcBef>
                <a:spcPts val="1600"/>
              </a:spcBef>
              <a:spcAft>
                <a:spcPts val="1600"/>
              </a:spcAft>
              <a:buNone/>
            </a:pPr>
            <a:r>
              <a:t/>
            </a:r>
            <a:endParaRPr b="1" sz="1800"/>
          </a:p>
        </p:txBody>
      </p:sp>
      <p:sp>
        <p:nvSpPr>
          <p:cNvPr id="165" name="Google Shape;165;p28"/>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66" name="Google Shape;166;p28"/>
          <p:cNvSpPr txBox="1"/>
          <p:nvPr>
            <p:ph idx="4294967295" type="subTitle"/>
          </p:nvPr>
        </p:nvSpPr>
        <p:spPr>
          <a:xfrm>
            <a:off x="6307550" y="4550400"/>
            <a:ext cx="2718900" cy="472500"/>
          </a:xfrm>
          <a:prstGeom prst="rect">
            <a:avLst/>
          </a:prstGeom>
          <a:solidFill>
            <a:srgbClr val="666666"/>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Statutory requirements</a:t>
            </a:r>
            <a:endParaRPr b="1">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 cont.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72" name="Google Shape;172;p29"/>
          <p:cNvSpPr txBox="1"/>
          <p:nvPr>
            <p:ph idx="1" type="body"/>
          </p:nvPr>
        </p:nvSpPr>
        <p:spPr>
          <a:xfrm>
            <a:off x="270000" y="914400"/>
            <a:ext cx="8604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Pupils should know:</a:t>
            </a:r>
            <a:endParaRPr sz="1800"/>
          </a:p>
          <a:p>
            <a:pPr indent="-342900" lvl="0" marL="457200" rtl="0" algn="l">
              <a:spcBef>
                <a:spcPts val="1600"/>
              </a:spcBef>
              <a:spcAft>
                <a:spcPts val="0"/>
              </a:spcAft>
              <a:buSzPts val="1800"/>
              <a:buChar char="●"/>
            </a:pPr>
            <a:r>
              <a:rPr lang="en-GB" sz="1800"/>
              <a:t>that there are a range of strategies for identifying and managing sexual pressure, including understanding peer pressure, resisting pressure and not pressurising others</a:t>
            </a:r>
            <a:endParaRPr sz="1800"/>
          </a:p>
          <a:p>
            <a:pPr indent="-342900" lvl="0" marL="457200" rtl="0" algn="l">
              <a:spcBef>
                <a:spcPts val="0"/>
              </a:spcBef>
              <a:spcAft>
                <a:spcPts val="0"/>
              </a:spcAft>
              <a:buSzPts val="1800"/>
              <a:buChar char="●"/>
            </a:pPr>
            <a:r>
              <a:rPr lang="en-GB" sz="1800"/>
              <a:t>that they have a choice to delay sex or to enjoy intimacy without sex</a:t>
            </a:r>
            <a:endParaRPr sz="1800"/>
          </a:p>
          <a:p>
            <a:pPr indent="-342900" lvl="0" marL="457200" rtl="0" algn="l">
              <a:spcBef>
                <a:spcPts val="0"/>
              </a:spcBef>
              <a:spcAft>
                <a:spcPts val="0"/>
              </a:spcAft>
              <a:buSzPts val="1800"/>
              <a:buChar char="●"/>
            </a:pPr>
            <a:r>
              <a:rPr lang="en-GB" sz="1800"/>
              <a:t>the facts about the full range of contraceptive choices, efficacy and options available the facts around pregnancy including miscarriage</a:t>
            </a:r>
            <a:endParaRPr sz="1800"/>
          </a:p>
          <a:p>
            <a:pPr indent="-342900" lvl="0" marL="457200" rtl="0" algn="l">
              <a:spcBef>
                <a:spcPts val="0"/>
              </a:spcBef>
              <a:spcAft>
                <a:spcPts val="0"/>
              </a:spcAft>
              <a:buSzPts val="1800"/>
              <a:buChar char="●"/>
            </a:pPr>
            <a:r>
              <a:rPr lang="en-GB" sz="1800"/>
              <a:t>that there are choices in relation to pregnancy (with medically and legally accurate, impartial information on all options, including keeping the baby, adoption, abortion and where to get further help)</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73" name="Google Shape;173;p29"/>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74" name="Google Shape;174;p29"/>
          <p:cNvSpPr txBox="1"/>
          <p:nvPr>
            <p:ph idx="4294967295" type="subTitle"/>
          </p:nvPr>
        </p:nvSpPr>
        <p:spPr>
          <a:xfrm>
            <a:off x="6307550" y="4550400"/>
            <a:ext cx="2718900" cy="472500"/>
          </a:xfrm>
          <a:prstGeom prst="rect">
            <a:avLst/>
          </a:prstGeom>
          <a:solidFill>
            <a:srgbClr val="666666"/>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Statutory requirements</a:t>
            </a:r>
            <a:endParaRPr b="1">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Statutory requirements cont.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80" name="Google Shape;180;p30"/>
          <p:cNvSpPr txBox="1"/>
          <p:nvPr>
            <p:ph idx="1" type="body"/>
          </p:nvPr>
        </p:nvSpPr>
        <p:spPr>
          <a:xfrm>
            <a:off x="270000" y="914400"/>
            <a:ext cx="86040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t>Pupils should know:</a:t>
            </a:r>
            <a:endParaRPr sz="1800"/>
          </a:p>
          <a:p>
            <a:pPr indent="-342900" lvl="0" marL="457200" rtl="0" algn="l">
              <a:spcBef>
                <a:spcPts val="1600"/>
              </a:spcBef>
              <a:spcAft>
                <a:spcPts val="0"/>
              </a:spcAft>
              <a:buSzPts val="1800"/>
              <a:buChar char="●"/>
            </a:pPr>
            <a:r>
              <a:rPr lang="en-GB" sz="1800"/>
              <a:t>how the different sexually transmitted infections (STIs), including HIV/AIDs, are transmitted, how risk can be reduced through safer sex (including through condom use) and the importance of and facts about testing</a:t>
            </a:r>
            <a:endParaRPr sz="1800"/>
          </a:p>
          <a:p>
            <a:pPr indent="-342900" lvl="0" marL="457200" rtl="0" algn="l">
              <a:spcBef>
                <a:spcPts val="0"/>
              </a:spcBef>
              <a:spcAft>
                <a:spcPts val="0"/>
              </a:spcAft>
              <a:buSzPts val="1800"/>
              <a:buChar char="●"/>
            </a:pPr>
            <a:r>
              <a:rPr lang="en-GB" sz="1800"/>
              <a:t>about the prevalence of some STIs, the impact they can have on those who contract them and key facts about treatment</a:t>
            </a:r>
            <a:endParaRPr sz="1800"/>
          </a:p>
          <a:p>
            <a:pPr indent="-342900" lvl="0" marL="457200" rtl="0" algn="l">
              <a:spcBef>
                <a:spcPts val="0"/>
              </a:spcBef>
              <a:spcAft>
                <a:spcPts val="0"/>
              </a:spcAft>
              <a:buSzPts val="1800"/>
              <a:buChar char="●"/>
            </a:pPr>
            <a:r>
              <a:rPr lang="en-GB" sz="1800"/>
              <a:t>how the use of alcohol and drugs can lead to risky sexual behaviour</a:t>
            </a:r>
            <a:endParaRPr sz="1800"/>
          </a:p>
          <a:p>
            <a:pPr indent="-342900" lvl="0" marL="457200" rtl="0" algn="l">
              <a:spcBef>
                <a:spcPts val="0"/>
              </a:spcBef>
              <a:spcAft>
                <a:spcPts val="0"/>
              </a:spcAft>
              <a:buSzPts val="1800"/>
              <a:buChar char="●"/>
            </a:pPr>
            <a:r>
              <a:rPr lang="en-GB" sz="1800"/>
              <a:t>how to get further advice, including how and where to access confidential sexual and reproductive health advice and treatment</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81" name="Google Shape;181;p30"/>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82" name="Google Shape;182;p30"/>
          <p:cNvSpPr txBox="1"/>
          <p:nvPr>
            <p:ph idx="4294967295" type="subTitle"/>
          </p:nvPr>
        </p:nvSpPr>
        <p:spPr>
          <a:xfrm>
            <a:off x="6307550" y="4550400"/>
            <a:ext cx="2718900" cy="472500"/>
          </a:xfrm>
          <a:prstGeom prst="rect">
            <a:avLst/>
          </a:prstGeom>
          <a:solidFill>
            <a:srgbClr val="666666"/>
          </a:solidFill>
          <a:ln cap="flat" cmpd="sng" w="38100">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Statutory requirements</a:t>
            </a:r>
            <a:endParaRPr b="1">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Non-statutory guidance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88" name="Google Shape;188;p3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following non-statutory </a:t>
            </a:r>
            <a:r>
              <a:rPr lang="en-GB" sz="1800"/>
              <a:t>guidance</a:t>
            </a:r>
            <a:r>
              <a:rPr lang="en-GB" sz="1800"/>
              <a:t> builds on the statutory requirements to provide teachers with some of the key facts and knowledge they can teach in lessons.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89" name="Google Shape;189;p31"/>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Contents</a:t>
            </a:r>
            <a:endParaRPr>
              <a:solidFill>
                <a:srgbClr val="073763"/>
              </a:solidFill>
            </a:endParaRPr>
          </a:p>
        </p:txBody>
      </p:sp>
      <p:sp>
        <p:nvSpPr>
          <p:cNvPr id="64" name="Google Shape;64;p14"/>
          <p:cNvSpPr txBox="1"/>
          <p:nvPr>
            <p:ph idx="12" type="sldNum"/>
          </p:nvPr>
        </p:nvSpPr>
        <p:spPr>
          <a:xfrm>
            <a:off x="4402575" y="4810975"/>
            <a:ext cx="260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65" name="Google Shape;65;p14"/>
          <p:cNvGraphicFramePr/>
          <p:nvPr/>
        </p:nvGraphicFramePr>
        <p:xfrm>
          <a:off x="270000" y="914395"/>
          <a:ext cx="3000000" cy="3000000"/>
        </p:xfrm>
        <a:graphic>
          <a:graphicData uri="http://schemas.openxmlformats.org/drawingml/2006/table">
            <a:tbl>
              <a:tblPr>
                <a:noFill/>
                <a:tableStyleId>{E2558C90-5D21-41EF-A151-D6BDF2CBE055}</a:tableStyleId>
              </a:tblPr>
              <a:tblGrid>
                <a:gridCol w="896575"/>
                <a:gridCol w="7845300"/>
              </a:tblGrid>
              <a:tr h="538750">
                <a:tc>
                  <a:txBody>
                    <a:bodyPr/>
                    <a:lstStyle/>
                    <a:p>
                      <a:pPr indent="0" lvl="0" marL="0" rtl="0" algn="l">
                        <a:spcBef>
                          <a:spcPts val="0"/>
                        </a:spcBef>
                        <a:spcAft>
                          <a:spcPts val="0"/>
                        </a:spcAft>
                        <a:buNone/>
                      </a:pPr>
                      <a:r>
                        <a:rPr lang="en-GB" sz="2200">
                          <a:solidFill>
                            <a:srgbClr val="073763"/>
                          </a:solidFill>
                        </a:rPr>
                        <a:t>  3</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About this training module</a:t>
                      </a:r>
                      <a:r>
                        <a:rPr lang="en-GB" sz="2200">
                          <a:solidFill>
                            <a:srgbClr val="FF0000"/>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  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Teaching the new curriculum</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14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GB" sz="2200">
                          <a:solidFill>
                            <a:srgbClr val="073763"/>
                          </a:solidFill>
                        </a:rPr>
                        <a:t>Intimate and sexual relationships, including sexual health</a:t>
                      </a:r>
                      <a:endParaRPr b="1"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74</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Examples of good</a:t>
                      </a:r>
                      <a:r>
                        <a:rPr lang="en-GB" sz="2200">
                          <a:solidFill>
                            <a:srgbClr val="073763"/>
                          </a:solidFill>
                        </a:rPr>
                        <a:t> practice</a:t>
                      </a:r>
                      <a:r>
                        <a:rPr lang="en-GB" sz="2200">
                          <a:solidFill>
                            <a:srgbClr val="073763"/>
                          </a:solidFill>
                        </a:rPr>
                        <a:t> </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8750">
                <a:tc>
                  <a:txBody>
                    <a:bodyPr/>
                    <a:lstStyle/>
                    <a:p>
                      <a:pPr indent="0" lvl="0" marL="0" rtl="0" algn="l">
                        <a:spcBef>
                          <a:spcPts val="0"/>
                        </a:spcBef>
                        <a:spcAft>
                          <a:spcPts val="0"/>
                        </a:spcAft>
                        <a:buNone/>
                      </a:pPr>
                      <a:r>
                        <a:rPr lang="en-GB" sz="2200">
                          <a:solidFill>
                            <a:srgbClr val="073763"/>
                          </a:solidFill>
                        </a:rPr>
                        <a:t>42</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sz="2200">
                          <a:solidFill>
                            <a:srgbClr val="073763"/>
                          </a:solidFill>
                        </a:rPr>
                        <a:t>Activities and templates for trainers</a:t>
                      </a:r>
                      <a:endParaRPr sz="2200">
                        <a:solidFill>
                          <a:srgbClr val="073763"/>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Subjects covered by this guidance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95" name="Google Shape;195;p3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content is divided into the following sections for ease of reference: </a:t>
            </a:r>
            <a:endParaRPr sz="1800"/>
          </a:p>
          <a:p>
            <a:pPr indent="-342900" lvl="0" marL="457200" rtl="0" algn="l">
              <a:spcBef>
                <a:spcPts val="1600"/>
              </a:spcBef>
              <a:spcAft>
                <a:spcPts val="0"/>
              </a:spcAft>
              <a:buSzPts val="1800"/>
              <a:buChar char="●"/>
            </a:pPr>
            <a:r>
              <a:rPr lang="en-GB" sz="1800"/>
              <a:t>Healthy intimate relationships</a:t>
            </a:r>
            <a:endParaRPr sz="1800"/>
          </a:p>
          <a:p>
            <a:pPr indent="-342900" lvl="0" marL="457200" rtl="0" algn="l">
              <a:spcBef>
                <a:spcPts val="0"/>
              </a:spcBef>
              <a:spcAft>
                <a:spcPts val="0"/>
              </a:spcAft>
              <a:buSzPts val="1800"/>
              <a:buChar char="●"/>
            </a:pPr>
            <a:r>
              <a:rPr lang="en-GB" sz="1800"/>
              <a:t>Sexual consent and the law</a:t>
            </a:r>
            <a:endParaRPr sz="1800"/>
          </a:p>
          <a:p>
            <a:pPr indent="-342900" lvl="0" marL="457200" rtl="0" algn="l">
              <a:spcBef>
                <a:spcPts val="0"/>
              </a:spcBef>
              <a:spcAft>
                <a:spcPts val="0"/>
              </a:spcAft>
              <a:buSzPts val="1800"/>
              <a:buChar char="●"/>
            </a:pPr>
            <a:r>
              <a:rPr lang="en-GB" sz="1800"/>
              <a:t>Identifying and managing sexual pressure</a:t>
            </a:r>
            <a:endParaRPr sz="1800"/>
          </a:p>
          <a:p>
            <a:pPr indent="-342900" lvl="0" marL="457200" rtl="0" algn="l">
              <a:spcBef>
                <a:spcPts val="0"/>
              </a:spcBef>
              <a:spcAft>
                <a:spcPts val="0"/>
              </a:spcAft>
              <a:buSzPts val="1800"/>
              <a:buChar char="●"/>
            </a:pPr>
            <a:r>
              <a:rPr lang="en-GB" sz="1800"/>
              <a:t>Sexual relationships</a:t>
            </a:r>
            <a:endParaRPr sz="1800"/>
          </a:p>
          <a:p>
            <a:pPr indent="-342900" lvl="0" marL="457200" rtl="0" algn="l">
              <a:spcBef>
                <a:spcPts val="0"/>
              </a:spcBef>
              <a:spcAft>
                <a:spcPts val="0"/>
              </a:spcAft>
              <a:buSzPts val="1800"/>
              <a:buChar char="●"/>
            </a:pPr>
            <a:r>
              <a:rPr lang="en-GB" sz="1800"/>
              <a:t>Human fertility and reproduction </a:t>
            </a:r>
            <a:endParaRPr sz="1800"/>
          </a:p>
          <a:p>
            <a:pPr indent="-342900" lvl="0" marL="457200" rtl="0" algn="l">
              <a:spcBef>
                <a:spcPts val="0"/>
              </a:spcBef>
              <a:spcAft>
                <a:spcPts val="0"/>
              </a:spcAft>
              <a:buSzPts val="1800"/>
              <a:buChar char="●"/>
            </a:pPr>
            <a:r>
              <a:rPr lang="en-GB" sz="1800"/>
              <a:t>Pregnancy choices and support</a:t>
            </a:r>
            <a:endParaRPr sz="1800"/>
          </a:p>
          <a:p>
            <a:pPr indent="-342900" lvl="0" marL="457200" rtl="0" algn="l">
              <a:spcBef>
                <a:spcPts val="0"/>
              </a:spcBef>
              <a:spcAft>
                <a:spcPts val="0"/>
              </a:spcAft>
              <a:buSzPts val="1800"/>
              <a:buChar char="●"/>
            </a:pPr>
            <a:r>
              <a:rPr lang="en-GB" sz="1800"/>
              <a:t>Sexually transmitted infections (STIs)</a:t>
            </a:r>
            <a:endParaRPr sz="1800"/>
          </a:p>
          <a:p>
            <a:pPr indent="-342900" lvl="0" marL="457200" rtl="0" algn="l">
              <a:spcBef>
                <a:spcPts val="0"/>
              </a:spcBef>
              <a:spcAft>
                <a:spcPts val="0"/>
              </a:spcAft>
              <a:buSzPts val="1800"/>
              <a:buChar char="●"/>
            </a:pPr>
            <a:r>
              <a:rPr lang="en-GB" sz="1800"/>
              <a:t>Contraception and sexual health advice</a:t>
            </a:r>
            <a:endParaRPr sz="1800"/>
          </a:p>
          <a:p>
            <a:pPr indent="-342900" lvl="0" marL="457200" rtl="0" algn="l">
              <a:spcBef>
                <a:spcPts val="0"/>
              </a:spcBef>
              <a:spcAft>
                <a:spcPts val="0"/>
              </a:spcAft>
              <a:buSzPts val="1800"/>
              <a:buChar char="●"/>
            </a:pPr>
            <a:r>
              <a:rPr lang="en-GB" sz="1800"/>
              <a:t>Condoms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1600"/>
              </a:spcAft>
              <a:buClr>
                <a:schemeClr val="dk1"/>
              </a:buClr>
              <a:buSzPts val="1100"/>
              <a:buFont typeface="Arial"/>
              <a:buNone/>
            </a:pPr>
            <a:r>
              <a:t/>
            </a:r>
            <a:endParaRPr b="1" sz="1800"/>
          </a:p>
        </p:txBody>
      </p:sp>
      <p:sp>
        <p:nvSpPr>
          <p:cNvPr id="196" name="Google Shape;196;p32"/>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1310550" y="2150850"/>
            <a:ext cx="6522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Healthy intimate relationships</a:t>
            </a:r>
            <a:endParaRPr>
              <a:solidFill>
                <a:srgbClr val="073763"/>
              </a:solidFill>
            </a:endParaRPr>
          </a:p>
        </p:txBody>
      </p:sp>
      <p:sp>
        <p:nvSpPr>
          <p:cNvPr id="202" name="Google Shape;20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Diversity of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08" name="Google Shape;208;p3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people should be free to choose who they develop intimate one-to-one relationships with and that such </a:t>
            </a:r>
            <a:r>
              <a:rPr b="1" lang="en-GB" sz="1800"/>
              <a:t>relationships are diverse</a:t>
            </a:r>
            <a:r>
              <a:rPr lang="en-GB" sz="1800"/>
              <a:t>. Include reference to: </a:t>
            </a:r>
            <a:endParaRPr sz="1800"/>
          </a:p>
          <a:p>
            <a:pPr indent="-342900" lvl="0" marL="457200" rtl="0" algn="l">
              <a:spcBef>
                <a:spcPts val="1600"/>
              </a:spcBef>
              <a:spcAft>
                <a:spcPts val="0"/>
              </a:spcAft>
              <a:buSzPts val="1800"/>
              <a:buChar char="●"/>
            </a:pPr>
            <a:r>
              <a:rPr lang="en-GB" sz="1800"/>
              <a:t>same-sex couples, opposite-sex couples and couples who identify differently (e.g. non-binary people)</a:t>
            </a:r>
            <a:endParaRPr sz="1800"/>
          </a:p>
          <a:p>
            <a:pPr indent="-342900" lvl="0" marL="457200" rtl="0" algn="l">
              <a:spcBef>
                <a:spcPts val="0"/>
              </a:spcBef>
              <a:spcAft>
                <a:spcPts val="0"/>
              </a:spcAft>
              <a:buSzPts val="1800"/>
              <a:buChar char="●"/>
            </a:pPr>
            <a:r>
              <a:rPr lang="en-GB" sz="1800"/>
              <a:t>couples who share / have </a:t>
            </a:r>
            <a:r>
              <a:rPr lang="en-GB" sz="1800"/>
              <a:t>different</a:t>
            </a:r>
            <a:r>
              <a:rPr lang="en-GB" sz="1800"/>
              <a:t> cultural influences and beliefs </a:t>
            </a:r>
            <a:endParaRPr sz="1800"/>
          </a:p>
          <a:p>
            <a:pPr indent="-342900" lvl="0" marL="457200" rtl="0" algn="l">
              <a:spcBef>
                <a:spcPts val="0"/>
              </a:spcBef>
              <a:spcAft>
                <a:spcPts val="0"/>
              </a:spcAft>
              <a:buSzPts val="1800"/>
              <a:buChar char="●"/>
            </a:pPr>
            <a:r>
              <a:rPr lang="en-GB" sz="1800"/>
              <a:t>committed relationships with or without a legal status (e.g marriage, civil partnership) </a:t>
            </a:r>
            <a:endParaRPr sz="1800"/>
          </a:p>
          <a:p>
            <a:pPr indent="-342900" lvl="0" marL="457200" rtl="0" algn="l">
              <a:spcBef>
                <a:spcPts val="0"/>
              </a:spcBef>
              <a:spcAft>
                <a:spcPts val="0"/>
              </a:spcAft>
              <a:buSzPts val="1800"/>
              <a:buChar char="●"/>
            </a:pPr>
            <a:r>
              <a:rPr lang="en-GB" sz="1800"/>
              <a:t>c</a:t>
            </a:r>
            <a:r>
              <a:rPr lang="en-GB" sz="1800"/>
              <a:t>ouples that do or do not have children </a:t>
            </a:r>
            <a:endParaRPr sz="1800"/>
          </a:p>
          <a:p>
            <a:pPr indent="0" lvl="0" marL="0" rtl="0" algn="l">
              <a:spcBef>
                <a:spcPts val="1600"/>
              </a:spcBef>
              <a:spcAft>
                <a:spcPts val="0"/>
              </a:spcAft>
              <a:buNone/>
            </a:pPr>
            <a:r>
              <a:rPr lang="en-GB" sz="1800"/>
              <a:t>Explain to</a:t>
            </a:r>
            <a:r>
              <a:rPr lang="en-GB" sz="1800"/>
              <a:t> pupils that not everyone is in an intimate relationship and there is nothing unusual about this.</a:t>
            </a:r>
            <a:endParaRPr sz="1800"/>
          </a:p>
          <a:p>
            <a:pPr indent="0" lvl="0" marL="0" rtl="0" algn="l">
              <a:spcBef>
                <a:spcPts val="1600"/>
              </a:spcBef>
              <a:spcAft>
                <a:spcPts val="1600"/>
              </a:spcAft>
              <a:buNone/>
            </a:pPr>
            <a:r>
              <a:t/>
            </a:r>
            <a:endParaRPr sz="1800"/>
          </a:p>
        </p:txBody>
      </p:sp>
      <p:sp>
        <p:nvSpPr>
          <p:cNvPr id="209" name="Google Shape;209;p3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Healthy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15" name="Google Shape;215;p35"/>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Building o</a:t>
            </a:r>
            <a:r>
              <a:rPr lang="en-GB" sz="1800"/>
              <a:t>n ‘Respectful relationships’, teach pupils that the following characteristics contribute to healthy intimate relationships:</a:t>
            </a:r>
            <a:endParaRPr sz="1800"/>
          </a:p>
          <a:p>
            <a:pPr indent="-342900" lvl="0" marL="457200" rtl="0" algn="l">
              <a:spcBef>
                <a:spcPts val="1600"/>
              </a:spcBef>
              <a:spcAft>
                <a:spcPts val="0"/>
              </a:spcAft>
              <a:buSzPts val="1800"/>
              <a:buChar char="●"/>
            </a:pPr>
            <a:r>
              <a:rPr lang="en-GB" sz="1800"/>
              <a:t>friendship, shared interests and goals </a:t>
            </a:r>
            <a:endParaRPr sz="1800"/>
          </a:p>
          <a:p>
            <a:pPr indent="-342900" lvl="0" marL="457200" rtl="0" algn="l">
              <a:spcBef>
                <a:spcPts val="0"/>
              </a:spcBef>
              <a:spcAft>
                <a:spcPts val="0"/>
              </a:spcAft>
              <a:buSzPts val="1800"/>
              <a:buChar char="●"/>
            </a:pPr>
            <a:r>
              <a:rPr lang="en-GB" sz="1800"/>
              <a:t>mutual respect and loyalty</a:t>
            </a:r>
            <a:endParaRPr sz="1800"/>
          </a:p>
          <a:p>
            <a:pPr indent="-342900" lvl="0" marL="457200" rtl="0" algn="l">
              <a:spcBef>
                <a:spcPts val="0"/>
              </a:spcBef>
              <a:spcAft>
                <a:spcPts val="0"/>
              </a:spcAft>
              <a:buSzPts val="1800"/>
              <a:buChar char="●"/>
            </a:pPr>
            <a:r>
              <a:rPr lang="en-GB" sz="1800"/>
              <a:t>trust and consent</a:t>
            </a:r>
            <a:endParaRPr sz="1800"/>
          </a:p>
          <a:p>
            <a:pPr indent="0" lvl="0" marL="0" rtl="0" algn="l">
              <a:spcBef>
                <a:spcPts val="1600"/>
              </a:spcBef>
              <a:spcAft>
                <a:spcPts val="0"/>
              </a:spcAft>
              <a:buNone/>
            </a:pPr>
            <a:r>
              <a:rPr lang="en-GB" sz="1800"/>
              <a:t>Explain that intimate relationships, like other positive relationships (such as with with friends, family), can support our mental wellbeing.</a:t>
            </a:r>
            <a:endParaRPr sz="1800"/>
          </a:p>
          <a:p>
            <a:pPr indent="0" lvl="0" marL="0" rtl="0" algn="l">
              <a:spcBef>
                <a:spcPts val="1600"/>
              </a:spcBef>
              <a:spcAft>
                <a:spcPts val="0"/>
              </a:spcAft>
              <a:buNone/>
            </a:pPr>
            <a:r>
              <a:rPr lang="en-GB" sz="1800"/>
              <a:t>Reference ‘Being safe’ topic </a:t>
            </a:r>
            <a:r>
              <a:rPr lang="en-GB" sz="1800"/>
              <a:t>to introduce examples of unhealthy relationships.</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16" name="Google Shape;216;p3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communication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22" name="Google Shape;222;p3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in a respectful relationship people should:</a:t>
            </a:r>
            <a:endParaRPr sz="1800"/>
          </a:p>
          <a:p>
            <a:pPr indent="-342900" lvl="0" marL="457200" rtl="0" algn="l">
              <a:spcBef>
                <a:spcPts val="1600"/>
              </a:spcBef>
              <a:spcAft>
                <a:spcPts val="0"/>
              </a:spcAft>
              <a:buSzPts val="1800"/>
              <a:buChar char="●"/>
            </a:pPr>
            <a:r>
              <a:rPr b="1" lang="en-GB" sz="1800"/>
              <a:t>feel able to express what they think and feel</a:t>
            </a:r>
            <a:r>
              <a:rPr lang="en-GB" sz="1800"/>
              <a:t> without being made to feel stupid, </a:t>
            </a:r>
            <a:r>
              <a:rPr lang="en-GB" sz="1800"/>
              <a:t>embarrassed</a:t>
            </a:r>
            <a:r>
              <a:rPr lang="en-GB" sz="1800"/>
              <a:t> or scared</a:t>
            </a:r>
            <a:endParaRPr sz="1800"/>
          </a:p>
          <a:p>
            <a:pPr indent="-342900" lvl="0" marL="457200" rtl="0" algn="l">
              <a:spcBef>
                <a:spcPts val="0"/>
              </a:spcBef>
              <a:spcAft>
                <a:spcPts val="0"/>
              </a:spcAft>
              <a:buSzPts val="1800"/>
              <a:buChar char="●"/>
            </a:pPr>
            <a:r>
              <a:rPr b="1" lang="en-GB" sz="1800"/>
              <a:t>listen to and value</a:t>
            </a:r>
            <a:r>
              <a:rPr lang="en-GB" sz="1800"/>
              <a:t> the other person’s views and feelings</a:t>
            </a:r>
            <a:endParaRPr sz="1800"/>
          </a:p>
          <a:p>
            <a:pPr indent="0" lvl="0" marL="0" rtl="0" algn="l">
              <a:spcBef>
                <a:spcPts val="1600"/>
              </a:spcBef>
              <a:spcAft>
                <a:spcPts val="0"/>
              </a:spcAft>
              <a:buNone/>
            </a:pPr>
            <a:r>
              <a:rPr lang="en-GB" sz="1800"/>
              <a:t>Honest communication is very important when people disagree (which is normal) or face challenging situations. It can be hard to talk about some issues but a disagreement should not cause a fight or a mean response.</a:t>
            </a:r>
            <a:endParaRPr sz="1800"/>
          </a:p>
          <a:p>
            <a:pPr indent="0" lvl="0" marL="0" rtl="0" algn="l">
              <a:spcBef>
                <a:spcPts val="1600"/>
              </a:spcBef>
              <a:spcAft>
                <a:spcPts val="0"/>
              </a:spcAft>
              <a:buNone/>
            </a:pPr>
            <a:r>
              <a:rPr lang="en-GB" sz="1800"/>
              <a:t>Examples of issues partners may need to feel able to discuss openingly could include </a:t>
            </a:r>
            <a:r>
              <a:rPr lang="en-GB" sz="1800"/>
              <a:t>their different values, </a:t>
            </a:r>
            <a:r>
              <a:rPr lang="en-GB" sz="1800"/>
              <a:t>safe sex, pregnancy.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23" name="Google Shape;223;p3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 in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29" name="Google Shape;229;p37"/>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a:t>
            </a:r>
            <a:endParaRPr sz="1800"/>
          </a:p>
          <a:p>
            <a:pPr indent="-342900" lvl="0" marL="457200" rtl="0" algn="l">
              <a:spcBef>
                <a:spcPts val="1600"/>
              </a:spcBef>
              <a:spcAft>
                <a:spcPts val="0"/>
              </a:spcAft>
              <a:buSzPts val="1800"/>
              <a:buChar char="●"/>
            </a:pPr>
            <a:r>
              <a:rPr lang="en-GB" sz="1800"/>
              <a:t>some couples have intimate relationships without sex</a:t>
            </a:r>
            <a:endParaRPr sz="1800"/>
          </a:p>
          <a:p>
            <a:pPr indent="-342900" lvl="0" marL="457200" rtl="0" algn="l">
              <a:spcBef>
                <a:spcPts val="0"/>
              </a:spcBef>
              <a:spcAft>
                <a:spcPts val="0"/>
              </a:spcAft>
              <a:buSzPts val="1800"/>
              <a:buChar char="●"/>
            </a:pPr>
            <a:r>
              <a:rPr lang="en-GB" sz="1800"/>
              <a:t>some couples choose to have sex (this should be when they are both able to ‘consent’ and also feel ready)</a:t>
            </a:r>
            <a:endParaRPr sz="1800"/>
          </a:p>
          <a:p>
            <a:pPr indent="0" lvl="0" marL="0" rtl="0" algn="l">
              <a:spcBef>
                <a:spcPts val="1600"/>
              </a:spcBef>
              <a:spcAft>
                <a:spcPts val="0"/>
              </a:spcAft>
              <a:buNone/>
            </a:pPr>
            <a:r>
              <a:rPr b="1" lang="en-GB" sz="1800">
                <a:highlight>
                  <a:srgbClr val="D9D2E9"/>
                </a:highlight>
              </a:rPr>
              <a:t> ! </a:t>
            </a:r>
            <a:r>
              <a:rPr lang="en-GB" sz="1800">
                <a:highlight>
                  <a:srgbClr val="D9D2E9"/>
                </a:highlight>
              </a:rPr>
              <a:t>Avoid stigmatisation of pupils who are sexually active.</a:t>
            </a:r>
            <a:endParaRPr sz="1800">
              <a:highlight>
                <a:srgbClr val="D9D2E9"/>
              </a:highlight>
            </a:endParaRPr>
          </a:p>
          <a:p>
            <a:pPr indent="0" lvl="0" marL="0" rtl="0" algn="l">
              <a:spcBef>
                <a:spcPts val="1600"/>
              </a:spcBef>
              <a:spcAft>
                <a:spcPts val="0"/>
              </a:spcAft>
              <a:buNone/>
            </a:pPr>
            <a:r>
              <a:rPr lang="en-GB" sz="1800"/>
              <a:t>In a healthy relationship </a:t>
            </a:r>
            <a:r>
              <a:rPr b="1" lang="en-GB" sz="1800"/>
              <a:t>people can discuss how they feel </a:t>
            </a:r>
            <a:r>
              <a:rPr lang="en-GB" sz="1800"/>
              <a:t>about</a:t>
            </a:r>
            <a:r>
              <a:rPr b="1" lang="en-GB" sz="1800"/>
              <a:t>  </a:t>
            </a:r>
            <a:r>
              <a:rPr lang="en-GB" sz="1800"/>
              <a:t>sex without feeling pressured, intimidated or ashamed. If someone is not ready to talk about sex that should also be respected. </a:t>
            </a:r>
            <a:endParaRPr sz="1800"/>
          </a:p>
          <a:p>
            <a:pPr indent="0" lvl="0" marL="0" rtl="0" algn="l">
              <a:spcBef>
                <a:spcPts val="1600"/>
              </a:spcBef>
              <a:spcAft>
                <a:spcPts val="0"/>
              </a:spcAft>
              <a:buNone/>
            </a:pPr>
            <a:r>
              <a:rPr lang="en-GB" sz="1800"/>
              <a:t>Also teach about </a:t>
            </a:r>
            <a:r>
              <a:rPr b="1" lang="en-GB" sz="1800"/>
              <a:t>asexuality</a:t>
            </a:r>
            <a:r>
              <a:rPr lang="en-GB" sz="1800"/>
              <a:t>. Someone who does not experience sexual feelings is just as ‘normal’ as someone who does.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30" name="Google Shape;230;p37"/>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Choosing to not to have sex</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36" name="Google Shape;236;p3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many people choose not to have sex, or to delay sex, for different reasons. </a:t>
            </a:r>
            <a:endParaRPr sz="1800"/>
          </a:p>
          <a:p>
            <a:pPr indent="0" lvl="0" marL="0" rtl="0" algn="l">
              <a:spcBef>
                <a:spcPts val="1600"/>
              </a:spcBef>
              <a:spcAft>
                <a:spcPts val="0"/>
              </a:spcAft>
              <a:buNone/>
            </a:pPr>
            <a:r>
              <a:rPr lang="en-GB" sz="1800"/>
              <a:t>People don’t need to explain or justify their reasons and should not be pressured into changing their minds. </a:t>
            </a:r>
            <a:endParaRPr sz="1800"/>
          </a:p>
          <a:p>
            <a:pPr indent="0" lvl="0" marL="0" rtl="0" algn="l">
              <a:spcBef>
                <a:spcPts val="1600"/>
              </a:spcBef>
              <a:spcAft>
                <a:spcPts val="0"/>
              </a:spcAft>
              <a:buNone/>
            </a:pPr>
            <a:r>
              <a:rPr lang="en-GB" sz="1800"/>
              <a:t>Explain that deciding not to have sex with someone does not mean you do not love or care about them. Sex is not the only way people can be intimate or show love and affection.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37" name="Google Shape;237;p3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Intimacy without sex</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43" name="Google Shape;243;p3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there are many ways people can be intimate without sex.</a:t>
            </a:r>
            <a:endParaRPr sz="1800"/>
          </a:p>
          <a:p>
            <a:pPr indent="0" lvl="0" marL="0" rtl="0" algn="l">
              <a:spcBef>
                <a:spcPts val="1600"/>
              </a:spcBef>
              <a:spcAft>
                <a:spcPts val="0"/>
              </a:spcAft>
              <a:buNone/>
            </a:pPr>
            <a:r>
              <a:rPr b="1" lang="en-GB" sz="1800"/>
              <a:t>Physically</a:t>
            </a:r>
            <a:r>
              <a:rPr lang="en-GB" sz="1800"/>
              <a:t> - kissing, cuddling, holding hands, taking part in active hobbies together</a:t>
            </a:r>
            <a:endParaRPr sz="1800"/>
          </a:p>
          <a:p>
            <a:pPr indent="0" lvl="0" marL="0" rtl="0" algn="l">
              <a:spcBef>
                <a:spcPts val="1600"/>
              </a:spcBef>
              <a:spcAft>
                <a:spcPts val="0"/>
              </a:spcAft>
              <a:buNone/>
            </a:pPr>
            <a:r>
              <a:rPr b="1" lang="en-GB" sz="1800"/>
              <a:t>Emotionally/mentally</a:t>
            </a:r>
            <a:r>
              <a:rPr lang="en-GB" sz="1800"/>
              <a:t> - eg sharing experiences, talking to your partner about how you feel about them</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44" name="Google Shape;244;p3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1526550" y="2150850"/>
            <a:ext cx="6090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Sexual consent and the law</a:t>
            </a:r>
            <a:endParaRPr>
              <a:solidFill>
                <a:srgbClr val="073763"/>
              </a:solidFill>
            </a:endParaRPr>
          </a:p>
        </p:txBody>
      </p:sp>
      <p:sp>
        <p:nvSpPr>
          <p:cNvPr id="250" name="Google Shape;250;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Consent in sexual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56" name="Google Shape;256;p4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and ensure pupils understand the definition of consent: </a:t>
            </a:r>
            <a:endParaRPr sz="1800"/>
          </a:p>
          <a:p>
            <a:pPr indent="0" lvl="0" marL="0" rtl="0" algn="l">
              <a:spcBef>
                <a:spcPts val="1600"/>
              </a:spcBef>
              <a:spcAft>
                <a:spcPts val="0"/>
              </a:spcAft>
              <a:buNone/>
            </a:pPr>
            <a:r>
              <a:rPr i="1" lang="en-GB" sz="1800"/>
              <a:t>Consent means giving permission for something to happen or agreeing to do something. </a:t>
            </a:r>
            <a:endParaRPr sz="1800"/>
          </a:p>
          <a:p>
            <a:pPr indent="0" lvl="0" marL="0" rtl="0" algn="l">
              <a:spcBef>
                <a:spcPts val="1600"/>
              </a:spcBef>
              <a:spcAft>
                <a:spcPts val="0"/>
              </a:spcAft>
              <a:buNone/>
            </a:pPr>
            <a:r>
              <a:rPr lang="en-GB" sz="1800"/>
              <a:t>Explain that:</a:t>
            </a:r>
            <a:endParaRPr sz="1800"/>
          </a:p>
          <a:p>
            <a:pPr indent="-342900" lvl="0" marL="457200" rtl="0" algn="l">
              <a:spcBef>
                <a:spcPts val="1600"/>
              </a:spcBef>
              <a:spcAft>
                <a:spcPts val="0"/>
              </a:spcAft>
              <a:buSzPts val="1800"/>
              <a:buChar char="●"/>
            </a:pPr>
            <a:r>
              <a:rPr b="1" lang="en-GB" sz="1800"/>
              <a:t>consent is always needed</a:t>
            </a:r>
            <a:r>
              <a:rPr lang="en-GB" sz="1800"/>
              <a:t> when people have sex</a:t>
            </a:r>
            <a:endParaRPr sz="1800"/>
          </a:p>
          <a:p>
            <a:pPr indent="-342900" lvl="0" marL="457200" rtl="0" algn="l">
              <a:spcBef>
                <a:spcPts val="0"/>
              </a:spcBef>
              <a:spcAft>
                <a:spcPts val="0"/>
              </a:spcAft>
              <a:buSzPts val="1800"/>
              <a:buChar char="●"/>
            </a:pPr>
            <a:r>
              <a:rPr lang="en-GB" sz="1800"/>
              <a:t>i</a:t>
            </a:r>
            <a:r>
              <a:rPr lang="en-GB" sz="1800"/>
              <a:t>t is against the law for someone to have any kind of sex with someone else without their permission</a:t>
            </a:r>
            <a:endParaRPr sz="1800"/>
          </a:p>
          <a:p>
            <a:pPr indent="-342900" lvl="0" marL="457200" rtl="0" algn="l">
              <a:spcBef>
                <a:spcPts val="0"/>
              </a:spcBef>
              <a:spcAft>
                <a:spcPts val="0"/>
              </a:spcAft>
              <a:buSzPts val="1800"/>
              <a:buChar char="●"/>
            </a:pPr>
            <a:r>
              <a:rPr b="1" lang="en-GB" sz="1800"/>
              <a:t>people are not always able to give consent</a:t>
            </a:r>
            <a:r>
              <a:rPr lang="en-GB" sz="1800"/>
              <a:t> - e.g. if they are too young or if they are drunk</a:t>
            </a:r>
            <a:endParaRPr sz="1800"/>
          </a:p>
          <a:p>
            <a:pPr indent="0" lvl="0" marL="0" rtl="0" algn="l">
              <a:spcBef>
                <a:spcPts val="1600"/>
              </a:spcBef>
              <a:spcAft>
                <a:spcPts val="1600"/>
              </a:spcAft>
              <a:buNone/>
            </a:pPr>
            <a:r>
              <a:t/>
            </a:r>
            <a:endParaRPr sz="1800"/>
          </a:p>
        </p:txBody>
      </p:sp>
      <p:sp>
        <p:nvSpPr>
          <p:cNvPr id="257" name="Google Shape;257;p4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this training module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71" name="Google Shape;71;p15"/>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This non-statutory training module supplements the </a:t>
            </a:r>
            <a:r>
              <a:rPr lang="en-GB" sz="1800" u="sng">
                <a:solidFill>
                  <a:schemeClr val="accent5"/>
                </a:solidFill>
                <a:hlinkClick r:id="rId3"/>
              </a:rPr>
              <a:t>statutory guidance</a:t>
            </a:r>
            <a:r>
              <a:rPr lang="en-GB" sz="1800"/>
              <a:t> on teaching intimate relationships and sexual health, which schools should read in full.</a:t>
            </a:r>
            <a:endParaRPr sz="1800"/>
          </a:p>
          <a:p>
            <a:pPr indent="0" lvl="0" marL="0" rtl="0" algn="l">
              <a:spcBef>
                <a:spcPts val="1600"/>
              </a:spcBef>
              <a:spcAft>
                <a:spcPts val="0"/>
              </a:spcAft>
              <a:buNone/>
            </a:pPr>
            <a:r>
              <a:rPr lang="en-GB" sz="1800"/>
              <a:t>Schools can choose whether </a:t>
            </a:r>
            <a:r>
              <a:rPr lang="en-GB" sz="1800"/>
              <a:t>and how</a:t>
            </a:r>
            <a:r>
              <a:rPr lang="en-GB" sz="1800"/>
              <a:t> to follow or adapt this training module and should refer to the </a:t>
            </a:r>
            <a:r>
              <a:rPr lang="en-GB" sz="1800" u="sng">
                <a:solidFill>
                  <a:schemeClr val="hlink"/>
                </a:solidFill>
                <a:hlinkClick r:id="rId4"/>
              </a:rPr>
              <a:t>Early Career Framework</a:t>
            </a:r>
            <a:r>
              <a:rPr lang="en-GB" sz="1800"/>
              <a:t> for pedagogical guidance.</a:t>
            </a:r>
            <a:endParaRPr sz="1800"/>
          </a:p>
          <a:p>
            <a:pPr indent="0" lvl="0" marL="0" rtl="0" algn="l">
              <a:spcBef>
                <a:spcPts val="1600"/>
              </a:spcBef>
              <a:spcAft>
                <a:spcPts val="1600"/>
              </a:spcAft>
              <a:buNone/>
            </a:pPr>
            <a:r>
              <a:rPr b="1" lang="en-GB" sz="1800"/>
              <a:t>Subject leads</a:t>
            </a:r>
            <a:r>
              <a:rPr lang="en-GB" sz="1800"/>
              <a:t> using this presentation in training should also refer to the ‘Activities and templates for trainers’ section at the end.</a:t>
            </a:r>
            <a:endParaRPr sz="1800"/>
          </a:p>
        </p:txBody>
      </p:sp>
      <p:sp>
        <p:nvSpPr>
          <p:cNvPr id="72" name="Google Shape;72;p15"/>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Age of consent to any sexual activity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63" name="Google Shape;263;p42"/>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there is a </a:t>
            </a:r>
            <a:r>
              <a:rPr b="1" lang="en-GB" sz="1800"/>
              <a:t>legal ‘age of consent’</a:t>
            </a:r>
            <a:r>
              <a:rPr lang="en-GB" sz="1800"/>
              <a:t> to sexual activity that protects people. </a:t>
            </a:r>
            <a:endParaRPr sz="1800"/>
          </a:p>
          <a:p>
            <a:pPr indent="0" lvl="0" marL="0" rtl="0" algn="l">
              <a:spcBef>
                <a:spcPts val="1600"/>
              </a:spcBef>
              <a:spcAft>
                <a:spcPts val="0"/>
              </a:spcAft>
              <a:buNone/>
            </a:pPr>
            <a:r>
              <a:rPr lang="en-GB" sz="1800"/>
              <a:t>In the UK the </a:t>
            </a:r>
            <a:r>
              <a:rPr b="1" lang="en-GB" sz="1800"/>
              <a:t>age of consent is 16</a:t>
            </a:r>
            <a:r>
              <a:rPr lang="en-GB" sz="1800"/>
              <a:t>. This age is the same for everyone, and applies to both opposite- and same-sex relationships.</a:t>
            </a:r>
            <a:endParaRPr sz="1800"/>
          </a:p>
          <a:p>
            <a:pPr indent="0" lvl="0" marL="0" rtl="0" algn="l">
              <a:spcBef>
                <a:spcPts val="1600"/>
              </a:spcBef>
              <a:spcAft>
                <a:spcPts val="0"/>
              </a:spcAft>
              <a:buNone/>
            </a:pPr>
            <a:r>
              <a:rPr lang="en-GB" sz="1800"/>
              <a:t>Tell pupils that:</a:t>
            </a:r>
            <a:endParaRPr sz="1800"/>
          </a:p>
          <a:p>
            <a:pPr indent="-342900" lvl="0" marL="457200" rtl="0" algn="l">
              <a:spcBef>
                <a:spcPts val="1600"/>
              </a:spcBef>
              <a:spcAft>
                <a:spcPts val="0"/>
              </a:spcAft>
              <a:buSzPts val="1800"/>
              <a:buChar char="●"/>
            </a:pPr>
            <a:r>
              <a:rPr lang="en-GB" sz="1800"/>
              <a:t>it is illegal to have sexual activity with anyone under 16 </a:t>
            </a:r>
            <a:endParaRPr sz="1800"/>
          </a:p>
          <a:p>
            <a:pPr indent="-342900" lvl="0" marL="457200" rtl="0" algn="l">
              <a:spcBef>
                <a:spcPts val="0"/>
              </a:spcBef>
              <a:spcAft>
                <a:spcPts val="0"/>
              </a:spcAft>
              <a:buSzPts val="1800"/>
              <a:buChar char="●"/>
            </a:pPr>
            <a:r>
              <a:rPr lang="en-GB" sz="1800"/>
              <a:t>It is illegal to have sexual activity with anyone without their consent, whatever their age</a:t>
            </a:r>
            <a:endParaRPr sz="1800"/>
          </a:p>
          <a:p>
            <a:pPr indent="0" lvl="0" marL="0" rtl="0" algn="l">
              <a:spcBef>
                <a:spcPts val="1600"/>
              </a:spcBef>
              <a:spcAft>
                <a:spcPts val="0"/>
              </a:spcAft>
              <a:buNone/>
            </a:pPr>
            <a:r>
              <a:rPr lang="en-GB" sz="1800"/>
              <a:t>Explain that the </a:t>
            </a:r>
            <a:r>
              <a:rPr b="1" lang="en-GB" sz="1800"/>
              <a:t>age of consent applies to all types of sexual activity </a:t>
            </a:r>
            <a:r>
              <a:rPr lang="en-GB" sz="1800"/>
              <a:t>including oral, anal and vaginal sex, and sexual touching.</a:t>
            </a:r>
            <a:endParaRPr sz="1800"/>
          </a:p>
          <a:p>
            <a:pPr indent="0" lvl="0" marL="0" rtl="0" algn="l">
              <a:spcBef>
                <a:spcPts val="1600"/>
              </a:spcBef>
              <a:spcAft>
                <a:spcPts val="1600"/>
              </a:spcAft>
              <a:buNone/>
            </a:pPr>
            <a:r>
              <a:t/>
            </a:r>
            <a:endParaRPr sz="1800"/>
          </a:p>
        </p:txBody>
      </p:sp>
      <p:sp>
        <p:nvSpPr>
          <p:cNvPr id="264" name="Google Shape;264;p4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Freedom and capacity to consent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70" name="Google Shape;270;p4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law says that for there to be sexual consent: </a:t>
            </a:r>
            <a:endParaRPr sz="1800"/>
          </a:p>
          <a:p>
            <a:pPr indent="-342900" lvl="0" marL="457200" rtl="0" algn="l">
              <a:spcBef>
                <a:spcPts val="1600"/>
              </a:spcBef>
              <a:spcAft>
                <a:spcPts val="0"/>
              </a:spcAft>
              <a:buSzPts val="1800"/>
              <a:buChar char="●"/>
            </a:pPr>
            <a:r>
              <a:rPr lang="en-GB" sz="1800"/>
              <a:t>the person seeking consent must have taken </a:t>
            </a:r>
            <a:r>
              <a:rPr b="1" lang="en-GB" sz="1800"/>
              <a:t>reasonable steps </a:t>
            </a:r>
            <a:r>
              <a:rPr lang="en-GB" sz="1800"/>
              <a:t>to gain that consent (e.g. asking whether someone is ok with what is happening both before and during sex)</a:t>
            </a:r>
            <a:endParaRPr sz="1800"/>
          </a:p>
          <a:p>
            <a:pPr indent="-342900" lvl="0" marL="457200" rtl="0" algn="l">
              <a:spcBef>
                <a:spcPts val="0"/>
              </a:spcBef>
              <a:spcAft>
                <a:spcPts val="0"/>
              </a:spcAft>
              <a:buSzPts val="1800"/>
              <a:buChar char="●"/>
            </a:pPr>
            <a:r>
              <a:rPr lang="en-GB" sz="1800"/>
              <a:t>the other person must have </a:t>
            </a:r>
            <a:r>
              <a:rPr b="1" lang="en-GB" sz="1800"/>
              <a:t>freedom to consent </a:t>
            </a:r>
            <a:r>
              <a:rPr lang="en-GB" sz="1800"/>
              <a:t>(was free to say yes or no - voluntariness) and</a:t>
            </a:r>
            <a:r>
              <a:rPr b="1" lang="en-GB" sz="1800"/>
              <a:t> ‘capacity’ to consent </a:t>
            </a:r>
            <a:r>
              <a:rPr lang="en-GB" sz="1800"/>
              <a:t>(includes not being underage, being able to make decisions)</a:t>
            </a:r>
            <a:endParaRPr sz="1800"/>
          </a:p>
          <a:p>
            <a:pPr indent="0" lvl="0" marL="0" rtl="0" algn="l">
              <a:spcBef>
                <a:spcPts val="1600"/>
              </a:spcBef>
              <a:spcAft>
                <a:spcPts val="0"/>
              </a:spcAft>
              <a:buNone/>
            </a:pPr>
            <a:r>
              <a:rPr lang="en-GB" sz="1800"/>
              <a:t>Give examples of when consent is impossible, e.g if someone is:</a:t>
            </a:r>
            <a:endParaRPr sz="1800"/>
          </a:p>
          <a:p>
            <a:pPr indent="-342900" lvl="0" marL="457200" rtl="0" algn="l">
              <a:spcBef>
                <a:spcPts val="1600"/>
              </a:spcBef>
              <a:spcAft>
                <a:spcPts val="0"/>
              </a:spcAft>
              <a:buSzPts val="1800"/>
              <a:buChar char="●"/>
            </a:pPr>
            <a:r>
              <a:rPr lang="en-GB" sz="1800"/>
              <a:t>under 16, asleep or ‘under the influence’ (lacks capacity)</a:t>
            </a:r>
            <a:endParaRPr sz="1800"/>
          </a:p>
          <a:p>
            <a:pPr indent="-342900" lvl="0" marL="457200" rtl="0" algn="l">
              <a:spcBef>
                <a:spcPts val="0"/>
              </a:spcBef>
              <a:spcAft>
                <a:spcPts val="0"/>
              </a:spcAft>
              <a:buSzPts val="1800"/>
              <a:buChar char="●"/>
            </a:pPr>
            <a:r>
              <a:rPr lang="en-GB" sz="1800"/>
              <a:t>feeling threatened and feels unable to refuse (lacks freedom)</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71" name="Google Shape;271;p4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Checking for consent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77" name="Google Shape;277;p4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if someone doesn’t say no, that is not the same as someone saying yes. If someone is unsure there is consent they must stop and ask.</a:t>
            </a:r>
            <a:endParaRPr sz="1800"/>
          </a:p>
          <a:p>
            <a:pPr indent="0" lvl="0" marL="0" rtl="0" algn="l">
              <a:spcBef>
                <a:spcPts val="1600"/>
              </a:spcBef>
              <a:spcAft>
                <a:spcPts val="0"/>
              </a:spcAft>
              <a:buNone/>
            </a:pPr>
            <a:r>
              <a:rPr lang="en-GB" sz="1800"/>
              <a:t>If someone says (or indicates in another way) that they want someone to stop, the other person must stop what they are doing or they will be breaking the law.</a:t>
            </a:r>
            <a:endParaRPr sz="1800"/>
          </a:p>
          <a:p>
            <a:pPr indent="0" lvl="0" marL="0" rtl="0" algn="l">
              <a:spcBef>
                <a:spcPts val="1600"/>
              </a:spcBef>
              <a:spcAft>
                <a:spcPts val="0"/>
              </a:spcAft>
              <a:buNone/>
            </a:pPr>
            <a:r>
              <a:rPr lang="en-GB" sz="1800"/>
              <a:t>Ensure pupils understand that people have the </a:t>
            </a:r>
            <a:r>
              <a:rPr b="1" lang="en-GB" sz="1800"/>
              <a:t>right to withdraw consent</a:t>
            </a:r>
            <a:r>
              <a:rPr lang="en-GB" sz="1800"/>
              <a:t> at any time, including during sex. </a:t>
            </a:r>
            <a:endParaRPr sz="1800"/>
          </a:p>
          <a:p>
            <a:pPr indent="0" lvl="0" marL="0" rtl="0" algn="l">
              <a:spcBef>
                <a:spcPts val="1600"/>
              </a:spcBef>
              <a:spcAft>
                <a:spcPts val="0"/>
              </a:spcAft>
              <a:buNone/>
            </a:pPr>
            <a:r>
              <a:rPr lang="en-GB" sz="1800"/>
              <a:t>Remind pupils that when someone is very drunk or high they do not have the legal capacity to consent. Sex with someone under these circumstances can be rape (see ‘Being Safe’).</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78" name="Google Shape;278;p4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200100" y="2150850"/>
            <a:ext cx="87438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Identifying and managing sexual pressure</a:t>
            </a:r>
            <a:endParaRPr>
              <a:solidFill>
                <a:srgbClr val="073763"/>
              </a:solidFill>
            </a:endParaRPr>
          </a:p>
        </p:txBody>
      </p:sp>
      <p:sp>
        <p:nvSpPr>
          <p:cNvPr id="284" name="Google Shape;28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Sources of sexual pressure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90" name="Google Shape;290;p4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to identify sexual pressure in sexual decision-making, e.g. when people base decisions on:</a:t>
            </a:r>
            <a:endParaRPr sz="1800"/>
          </a:p>
          <a:p>
            <a:pPr indent="-342900" lvl="0" marL="457200" rtl="0" algn="l">
              <a:spcBef>
                <a:spcPts val="1600"/>
              </a:spcBef>
              <a:spcAft>
                <a:spcPts val="0"/>
              </a:spcAft>
              <a:buSzPts val="1800"/>
              <a:buChar char="●"/>
            </a:pPr>
            <a:r>
              <a:rPr b="1" lang="en-GB" sz="1800"/>
              <a:t>what others are doing</a:t>
            </a:r>
            <a:r>
              <a:rPr lang="en-GB" sz="1800"/>
              <a:t> (peers, celebrities, pornography) </a:t>
            </a:r>
            <a:endParaRPr sz="1800"/>
          </a:p>
          <a:p>
            <a:pPr indent="-342900" lvl="0" marL="457200" rtl="0" algn="l">
              <a:spcBef>
                <a:spcPts val="0"/>
              </a:spcBef>
              <a:spcAft>
                <a:spcPts val="0"/>
              </a:spcAft>
              <a:buSzPts val="1800"/>
              <a:buChar char="●"/>
            </a:pPr>
            <a:r>
              <a:rPr b="1" lang="en-GB" sz="1800"/>
              <a:t>what others tell them to do</a:t>
            </a:r>
            <a:r>
              <a:rPr lang="en-GB" sz="1800"/>
              <a:t> (e.g. a sexual partner, friends, social expectations)</a:t>
            </a:r>
            <a:endParaRPr sz="1800"/>
          </a:p>
          <a:p>
            <a:pPr indent="0" lvl="0" marL="0" rtl="0" algn="l">
              <a:spcBef>
                <a:spcPts val="1600"/>
              </a:spcBef>
              <a:spcAft>
                <a:spcPts val="0"/>
              </a:spcAft>
              <a:buNone/>
            </a:pPr>
            <a:r>
              <a:rPr lang="en-GB" sz="1800"/>
              <a:t>Explain that: </a:t>
            </a:r>
            <a:endParaRPr sz="1800"/>
          </a:p>
          <a:p>
            <a:pPr indent="-342900" lvl="0" marL="457200" rtl="0" algn="l">
              <a:spcBef>
                <a:spcPts val="1600"/>
              </a:spcBef>
              <a:spcAft>
                <a:spcPts val="0"/>
              </a:spcAft>
              <a:buSzPts val="1800"/>
              <a:buChar char="●"/>
            </a:pPr>
            <a:r>
              <a:rPr lang="en-GB" sz="1800"/>
              <a:t>pressure can be applied by individuals or by groups</a:t>
            </a:r>
            <a:endParaRPr sz="1800"/>
          </a:p>
          <a:p>
            <a:pPr indent="-342900" lvl="0" marL="457200" rtl="0" algn="l">
              <a:spcBef>
                <a:spcPts val="0"/>
              </a:spcBef>
              <a:spcAft>
                <a:spcPts val="0"/>
              </a:spcAft>
              <a:buSzPts val="1800"/>
              <a:buChar char="●"/>
            </a:pPr>
            <a:r>
              <a:rPr lang="en-GB" sz="1800"/>
              <a:t>people are sometimes pressured differently, e.g. depending on their gender </a:t>
            </a:r>
            <a:r>
              <a:rPr lang="en-GB" sz="1800"/>
              <a:t>or sexuality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91" name="Google Shape;291;p4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7"/>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Recognising sexual pressure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297" name="Google Shape;297;p47"/>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in a respectful relationship:</a:t>
            </a:r>
            <a:endParaRPr sz="1800"/>
          </a:p>
          <a:p>
            <a:pPr indent="-342900" lvl="0" marL="457200" rtl="0" algn="l">
              <a:spcBef>
                <a:spcPts val="1600"/>
              </a:spcBef>
              <a:spcAft>
                <a:spcPts val="0"/>
              </a:spcAft>
              <a:buSzPts val="1800"/>
              <a:buChar char="●"/>
            </a:pPr>
            <a:r>
              <a:rPr lang="en-GB" sz="1800"/>
              <a:t>‘positives’ (e.g. pleasure) are not used to pressure someone to have sex</a:t>
            </a:r>
            <a:endParaRPr sz="1800"/>
          </a:p>
          <a:p>
            <a:pPr indent="-342900" lvl="0" marL="457200" rtl="0" algn="l">
              <a:spcBef>
                <a:spcPts val="0"/>
              </a:spcBef>
              <a:spcAft>
                <a:spcPts val="0"/>
              </a:spcAft>
              <a:buSzPts val="1800"/>
              <a:buChar char="●"/>
            </a:pPr>
            <a:r>
              <a:rPr lang="en-GB" sz="1800"/>
              <a:t>t</a:t>
            </a:r>
            <a:r>
              <a:rPr lang="en-GB" sz="1800"/>
              <a:t>hreats (e.g of ending a relationship) are not used to bully or manipulate someone into having sex</a:t>
            </a:r>
            <a:endParaRPr sz="1800"/>
          </a:p>
          <a:p>
            <a:pPr indent="-342900" lvl="0" marL="457200" rtl="0" algn="l">
              <a:spcBef>
                <a:spcPts val="0"/>
              </a:spcBef>
              <a:spcAft>
                <a:spcPts val="0"/>
              </a:spcAft>
              <a:buSzPts val="1800"/>
              <a:buChar char="●"/>
            </a:pPr>
            <a:r>
              <a:rPr lang="en-GB" sz="1800"/>
              <a:t>consent cannot not be assumed and is always necessary</a:t>
            </a:r>
            <a:endParaRPr sz="1800"/>
          </a:p>
          <a:p>
            <a:pPr indent="-342900" lvl="0" marL="457200" rtl="0" algn="l">
              <a:spcBef>
                <a:spcPts val="0"/>
              </a:spcBef>
              <a:spcAft>
                <a:spcPts val="0"/>
              </a:spcAft>
              <a:buSzPts val="1800"/>
              <a:buChar char="●"/>
            </a:pPr>
            <a:r>
              <a:rPr lang="en-GB" sz="1800"/>
              <a:t>sex shouldn’t be expected because people have had sex before</a:t>
            </a:r>
            <a:endParaRPr sz="1800"/>
          </a:p>
          <a:p>
            <a:pPr indent="-342900" lvl="0" marL="457200" rtl="0" algn="l">
              <a:spcBef>
                <a:spcPts val="0"/>
              </a:spcBef>
              <a:spcAft>
                <a:spcPts val="0"/>
              </a:spcAft>
              <a:buSzPts val="1800"/>
              <a:buChar char="●"/>
            </a:pPr>
            <a:r>
              <a:rPr lang="en-GB" sz="1800"/>
              <a:t>consent to one type of sexual activity does not mean there is consent to other activities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298" name="Google Shape;298;p47"/>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Managing</a:t>
            </a:r>
            <a:r>
              <a:rPr lang="en-GB">
                <a:solidFill>
                  <a:srgbClr val="073763"/>
                </a:solidFill>
              </a:rPr>
              <a:t> sexual pressure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04" name="Google Shape;304;p4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it is wrong, and sometimes illegal, for anyone (partner, boyfriend, girlfriend, anyone else) to sexually pressure or control someone else. </a:t>
            </a:r>
            <a:endParaRPr sz="1800"/>
          </a:p>
          <a:p>
            <a:pPr indent="0" lvl="0" marL="0" rtl="0" algn="l">
              <a:spcBef>
                <a:spcPts val="1600"/>
              </a:spcBef>
              <a:spcAft>
                <a:spcPts val="0"/>
              </a:spcAft>
              <a:buNone/>
            </a:pPr>
            <a:r>
              <a:rPr lang="en-GB" sz="1800"/>
              <a:t>Tell pupils that if this happens and someone needs help they can:</a:t>
            </a:r>
            <a:endParaRPr sz="1800"/>
          </a:p>
          <a:p>
            <a:pPr indent="-342900" lvl="0" marL="457200" rtl="0" algn="l">
              <a:spcBef>
                <a:spcPts val="1600"/>
              </a:spcBef>
              <a:spcAft>
                <a:spcPts val="0"/>
              </a:spcAft>
              <a:buSzPts val="1800"/>
              <a:buChar char="●"/>
            </a:pPr>
            <a:r>
              <a:rPr lang="en-GB" sz="1800"/>
              <a:t>speak to someone they trust at home or to a friend</a:t>
            </a:r>
            <a:endParaRPr sz="1800"/>
          </a:p>
          <a:p>
            <a:pPr indent="-342900" lvl="0" marL="457200" rtl="0" algn="l">
              <a:spcBef>
                <a:spcPts val="0"/>
              </a:spcBef>
              <a:spcAft>
                <a:spcPts val="0"/>
              </a:spcAft>
              <a:buSzPts val="1800"/>
              <a:buChar char="●"/>
            </a:pPr>
            <a:r>
              <a:rPr lang="en-GB" sz="1800"/>
              <a:t>c</a:t>
            </a:r>
            <a:r>
              <a:rPr lang="en-GB" sz="1800"/>
              <a:t>ontact ChildLine and speak anonymously about concerns</a:t>
            </a:r>
            <a:endParaRPr sz="1800"/>
          </a:p>
          <a:p>
            <a:pPr indent="0" lvl="0" marL="0" rtl="0" algn="l">
              <a:spcBef>
                <a:spcPts val="1600"/>
              </a:spcBef>
              <a:spcAft>
                <a:spcPts val="0"/>
              </a:spcAft>
              <a:buNone/>
            </a:pPr>
            <a:r>
              <a:rPr b="1" lang="en-GB" sz="1800"/>
              <a:t>Develop vocabulary</a:t>
            </a:r>
            <a:r>
              <a:rPr lang="en-GB" sz="1800"/>
              <a:t>, progressing from ‘pressure’ to concepts such as ‘coercion’.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05" name="Google Shape;305;p4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Not pressuring others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11" name="Google Shape;311;p4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to </a:t>
            </a:r>
            <a:r>
              <a:rPr b="1" lang="en-GB" sz="1800"/>
              <a:t>recognise when others are feeling pressured</a:t>
            </a:r>
            <a:r>
              <a:rPr lang="en-GB" sz="1800"/>
              <a:t>, and that people don’t always resist by saying ‘no’. </a:t>
            </a:r>
            <a:endParaRPr sz="1800"/>
          </a:p>
          <a:p>
            <a:pPr indent="0" lvl="0" marL="0" rtl="0" algn="l">
              <a:spcBef>
                <a:spcPts val="1600"/>
              </a:spcBef>
              <a:spcAft>
                <a:spcPts val="0"/>
              </a:spcAft>
              <a:buNone/>
            </a:pPr>
            <a:r>
              <a:rPr lang="en-GB" sz="1800"/>
              <a:t>Other ways people may indicate that they do not consent include:</a:t>
            </a:r>
            <a:endParaRPr sz="1800"/>
          </a:p>
          <a:p>
            <a:pPr indent="-342900" lvl="0" marL="457200" rtl="0" algn="l">
              <a:spcBef>
                <a:spcPts val="1600"/>
              </a:spcBef>
              <a:spcAft>
                <a:spcPts val="0"/>
              </a:spcAft>
              <a:buSzPts val="1800"/>
              <a:buChar char="●"/>
            </a:pPr>
            <a:r>
              <a:rPr lang="en-GB" sz="1800"/>
              <a:t>delaying (saying ‘not now’, ‘maybe later’)</a:t>
            </a:r>
            <a:endParaRPr sz="1800"/>
          </a:p>
          <a:p>
            <a:pPr indent="-342900" lvl="0" marL="457200" rtl="0" algn="l">
              <a:spcBef>
                <a:spcPts val="0"/>
              </a:spcBef>
              <a:spcAft>
                <a:spcPts val="0"/>
              </a:spcAft>
              <a:buSzPts val="1800"/>
              <a:buChar char="●"/>
            </a:pPr>
            <a:r>
              <a:rPr lang="en-GB" sz="1800"/>
              <a:t>smiling/laughing, rather than answering directly</a:t>
            </a:r>
            <a:endParaRPr sz="1800"/>
          </a:p>
          <a:p>
            <a:pPr indent="-342900" lvl="0" marL="457200" rtl="0" algn="l">
              <a:spcBef>
                <a:spcPts val="0"/>
              </a:spcBef>
              <a:spcAft>
                <a:spcPts val="0"/>
              </a:spcAft>
              <a:buSzPts val="1800"/>
              <a:buChar char="●"/>
            </a:pPr>
            <a:r>
              <a:rPr lang="en-GB" sz="1800"/>
              <a:t>t</a:t>
            </a:r>
            <a:r>
              <a:rPr lang="en-GB" sz="1800"/>
              <a:t>rying</a:t>
            </a:r>
            <a:r>
              <a:rPr lang="en-GB" sz="1800"/>
              <a:t> to change the subject</a:t>
            </a:r>
            <a:endParaRPr sz="1800"/>
          </a:p>
          <a:p>
            <a:pPr indent="-342900" lvl="0" marL="457200" rtl="0" algn="l">
              <a:spcBef>
                <a:spcPts val="0"/>
              </a:spcBef>
              <a:spcAft>
                <a:spcPts val="0"/>
              </a:spcAft>
              <a:buSzPts val="1800"/>
              <a:buChar char="●"/>
            </a:pPr>
            <a:r>
              <a:rPr lang="en-GB" sz="1800"/>
              <a:t>making excuses (‘I can’t’, ‘I’m busy’, ‘I’m tired’)</a:t>
            </a:r>
            <a:endParaRPr sz="1800"/>
          </a:p>
          <a:p>
            <a:pPr indent="-342900" lvl="0" marL="457200" rtl="0" algn="l">
              <a:spcBef>
                <a:spcPts val="0"/>
              </a:spcBef>
              <a:spcAft>
                <a:spcPts val="0"/>
              </a:spcAft>
              <a:buSzPts val="1800"/>
              <a:buChar char="●"/>
            </a:pPr>
            <a:r>
              <a:rPr lang="en-GB" sz="1800"/>
              <a:t>minimising (‘maybe’, ‘perhaps’, ‘sort of’)</a:t>
            </a:r>
            <a:endParaRPr sz="1800"/>
          </a:p>
          <a:p>
            <a:pPr indent="0" lvl="0" marL="0" rtl="0" algn="l">
              <a:spcBef>
                <a:spcPts val="1600"/>
              </a:spcBef>
              <a:spcAft>
                <a:spcPts val="0"/>
              </a:spcAft>
              <a:buNone/>
            </a:pPr>
            <a:r>
              <a:rPr lang="en-GB" sz="1800"/>
              <a:t>Remind pupils that consent should be a clear and freely given ‘yes’ rather than a reluctant or partial answer.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12" name="Google Shape;312;p4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2285550" y="2150850"/>
            <a:ext cx="45729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Sexual relationships</a:t>
            </a:r>
            <a:endParaRPr>
              <a:solidFill>
                <a:srgbClr val="073763"/>
              </a:solidFill>
            </a:endParaRPr>
          </a:p>
        </p:txBody>
      </p:sp>
      <p:sp>
        <p:nvSpPr>
          <p:cNvPr id="318" name="Google Shape;31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How sex can affect health</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24" name="Google Shape;324;p5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choices we make about sex can positively and negatively affect physical, emotional, mental, sexual and reproductive health.</a:t>
            </a:r>
            <a:endParaRPr sz="1800"/>
          </a:p>
          <a:p>
            <a:pPr indent="0" lvl="0" marL="0" rtl="0" algn="l">
              <a:spcBef>
                <a:spcPts val="1600"/>
              </a:spcBef>
              <a:spcAft>
                <a:spcPts val="0"/>
              </a:spcAft>
              <a:buNone/>
            </a:pPr>
            <a:r>
              <a:rPr lang="en-GB" sz="1800"/>
              <a:t>Potential positives:</a:t>
            </a:r>
            <a:endParaRPr sz="1800"/>
          </a:p>
          <a:p>
            <a:pPr indent="-342900" lvl="0" marL="457200" rtl="0" algn="l">
              <a:spcBef>
                <a:spcPts val="1600"/>
              </a:spcBef>
              <a:spcAft>
                <a:spcPts val="0"/>
              </a:spcAft>
              <a:buSzPts val="1800"/>
              <a:buChar char="●"/>
            </a:pPr>
            <a:r>
              <a:rPr lang="en-GB" sz="1800"/>
              <a:t>intimacy, </a:t>
            </a:r>
            <a:r>
              <a:rPr lang="en-GB" sz="1800"/>
              <a:t>physical pleasure for oneself and partner</a:t>
            </a:r>
            <a:endParaRPr sz="1800"/>
          </a:p>
          <a:p>
            <a:pPr indent="-342900" lvl="0" marL="457200" rtl="0" algn="l">
              <a:spcBef>
                <a:spcPts val="0"/>
              </a:spcBef>
              <a:spcAft>
                <a:spcPts val="0"/>
              </a:spcAft>
              <a:buSzPts val="1800"/>
              <a:buChar char="●"/>
            </a:pPr>
            <a:r>
              <a:rPr lang="en-GB" sz="1800"/>
              <a:t>a wanted pregnancy which can be exciting and fulfilling</a:t>
            </a:r>
            <a:endParaRPr sz="1800"/>
          </a:p>
          <a:p>
            <a:pPr indent="0" lvl="0" marL="0" rtl="0" algn="l">
              <a:spcBef>
                <a:spcPts val="1600"/>
              </a:spcBef>
              <a:spcAft>
                <a:spcPts val="0"/>
              </a:spcAft>
              <a:buNone/>
            </a:pPr>
            <a:r>
              <a:rPr lang="en-GB" sz="1800"/>
              <a:t>Potential negatives:</a:t>
            </a:r>
            <a:endParaRPr sz="1800"/>
          </a:p>
          <a:p>
            <a:pPr indent="-342900" lvl="0" marL="457200" rtl="0" algn="l">
              <a:spcBef>
                <a:spcPts val="1600"/>
              </a:spcBef>
              <a:spcAft>
                <a:spcPts val="0"/>
              </a:spcAft>
              <a:buSzPts val="1800"/>
              <a:buChar char="●"/>
            </a:pPr>
            <a:r>
              <a:rPr lang="en-GB" sz="1800"/>
              <a:t>having sex when not ready can make people feel unhappy</a:t>
            </a:r>
            <a:endParaRPr sz="1800"/>
          </a:p>
          <a:p>
            <a:pPr indent="-342900" lvl="0" marL="457200" rtl="0" algn="l">
              <a:spcBef>
                <a:spcPts val="0"/>
              </a:spcBef>
              <a:spcAft>
                <a:spcPts val="0"/>
              </a:spcAft>
              <a:buSzPts val="1800"/>
              <a:buChar char="●"/>
            </a:pPr>
            <a:r>
              <a:rPr lang="en-GB" sz="1800"/>
              <a:t>unprotected sex can result in an STI or unplanned pregnancy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25" name="Google Shape;325;p5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1362300" y="2150850"/>
            <a:ext cx="64194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Teaching the new curriculum</a:t>
            </a:r>
            <a:endParaRPr>
              <a:solidFill>
                <a:srgbClr val="FFFFFF"/>
              </a:solidFill>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Sexual </a:t>
            </a:r>
            <a:r>
              <a:rPr lang="en-GB">
                <a:solidFill>
                  <a:srgbClr val="073763"/>
                </a:solidFill>
              </a:rPr>
              <a:t>competence</a:t>
            </a:r>
            <a:r>
              <a:rPr lang="en-GB">
                <a:solidFill>
                  <a:srgbClr val="073763"/>
                </a:solidFill>
              </a:rPr>
              <a:t>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31" name="Google Shape;331;p52"/>
          <p:cNvSpPr txBox="1"/>
          <p:nvPr>
            <p:ph idx="1" type="body"/>
          </p:nvPr>
        </p:nvSpPr>
        <p:spPr>
          <a:xfrm>
            <a:off x="270000" y="789125"/>
            <a:ext cx="74271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there is a link between future sexual health and someone’s ‘sexual competence’ when the first have at first sex.</a:t>
            </a:r>
            <a:endParaRPr sz="1800"/>
          </a:p>
          <a:p>
            <a:pPr indent="0" lvl="0" marL="0" rtl="0" algn="l">
              <a:spcBef>
                <a:spcPts val="1600"/>
              </a:spcBef>
              <a:spcAft>
                <a:spcPts val="0"/>
              </a:spcAft>
              <a:buNone/>
            </a:pPr>
            <a:r>
              <a:rPr b="1" lang="en-GB" sz="1800"/>
              <a:t>Sexual competence</a:t>
            </a:r>
            <a:r>
              <a:rPr lang="en-GB" sz="1800"/>
              <a:t> can be defined as:</a:t>
            </a:r>
            <a:endParaRPr sz="1800"/>
          </a:p>
          <a:p>
            <a:pPr indent="0" lvl="0" marL="0" rtl="0" algn="l">
              <a:lnSpc>
                <a:spcPct val="100000"/>
              </a:lnSpc>
              <a:spcBef>
                <a:spcPts val="1600"/>
              </a:spcBef>
              <a:spcAft>
                <a:spcPts val="0"/>
              </a:spcAft>
              <a:buNone/>
            </a:pPr>
            <a:r>
              <a:rPr lang="en-GB" sz="1800"/>
              <a:t>1.	Willingness of both partners to have sex</a:t>
            </a:r>
            <a:endParaRPr sz="1800"/>
          </a:p>
          <a:p>
            <a:pPr indent="0" lvl="0" marL="0" rtl="0" algn="l">
              <a:lnSpc>
                <a:spcPct val="100000"/>
              </a:lnSpc>
              <a:spcBef>
                <a:spcPts val="1600"/>
              </a:spcBef>
              <a:spcAft>
                <a:spcPts val="0"/>
              </a:spcAft>
              <a:buNone/>
            </a:pPr>
            <a:r>
              <a:rPr lang="en-GB" sz="1800"/>
              <a:t>2.	Acceptable timing (‘feeling ready’)</a:t>
            </a:r>
            <a:endParaRPr sz="1800"/>
          </a:p>
          <a:p>
            <a:pPr indent="0" lvl="0" marL="0" rtl="0" algn="l">
              <a:lnSpc>
                <a:spcPct val="100000"/>
              </a:lnSpc>
              <a:spcBef>
                <a:spcPts val="1600"/>
              </a:spcBef>
              <a:spcAft>
                <a:spcPts val="0"/>
              </a:spcAft>
              <a:buNone/>
            </a:pPr>
            <a:r>
              <a:rPr lang="en-GB" sz="1800"/>
              <a:t>3.	Not reacting to peer pressure / under influence of alcohol or drugs</a:t>
            </a:r>
            <a:endParaRPr sz="1800"/>
          </a:p>
          <a:p>
            <a:pPr indent="0" lvl="0" marL="0" rtl="0" algn="l">
              <a:lnSpc>
                <a:spcPct val="100000"/>
              </a:lnSpc>
              <a:spcBef>
                <a:spcPts val="1600"/>
              </a:spcBef>
              <a:spcAft>
                <a:spcPts val="0"/>
              </a:spcAft>
              <a:buNone/>
            </a:pPr>
            <a:r>
              <a:rPr lang="en-GB" sz="1800"/>
              <a:t>4.	Using reliable contraception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32" name="Google Shape;332;p5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Sexual health screening</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38" name="Google Shape;338;p5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Tell pupils many people get an STI test before they start a sexual relationship or during a relationship. This is an important way for people to protect their own and their partner’s health. </a:t>
            </a:r>
            <a:r>
              <a:rPr b="1" lang="en-GB" sz="1800"/>
              <a:t>Someone can have an STI without any noticeable symptoms.</a:t>
            </a:r>
            <a:endParaRPr b="1" sz="1800"/>
          </a:p>
          <a:p>
            <a:pPr indent="0" lvl="0" marL="0" rtl="0" algn="l">
              <a:spcBef>
                <a:spcPts val="1600"/>
              </a:spcBef>
              <a:spcAft>
                <a:spcPts val="0"/>
              </a:spcAft>
              <a:buNone/>
            </a:pPr>
            <a:r>
              <a:rPr lang="en-GB" sz="1800"/>
              <a:t>Explain that people can get tested through their GP or a sexual health clinic. Lots of people do this and there is nothing shameful or embarrassing about taking responsibility for our health.</a:t>
            </a:r>
            <a:endParaRPr sz="1800"/>
          </a:p>
          <a:p>
            <a:pPr indent="0" lvl="0" marL="0" rtl="0" algn="l">
              <a:spcBef>
                <a:spcPts val="1600"/>
              </a:spcBef>
              <a:spcAft>
                <a:spcPts val="0"/>
              </a:spcAft>
              <a:buNone/>
            </a:pPr>
            <a:r>
              <a:rPr lang="en-GB" sz="1800"/>
              <a:t>Tell pupils about the importance of telling sexual partners (including past partners) if they have an STI. Mention that testing clinics offer a ‘partner notification scheme’ for people who don’t want to speak to someone themselves.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39" name="Google Shape;339;p5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Alcohol, drugs and sex</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45" name="Google Shape;345;p5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alcohol and drugs make it harder to make good decisions (including about sex). They can ‘cloud’ thinking, lower ‘inhibitions’ and lead to risky behaviour:</a:t>
            </a:r>
            <a:endParaRPr sz="1800"/>
          </a:p>
          <a:p>
            <a:pPr indent="-342900" lvl="0" marL="457200" rtl="0" algn="l">
              <a:spcBef>
                <a:spcPts val="1600"/>
              </a:spcBef>
              <a:spcAft>
                <a:spcPts val="0"/>
              </a:spcAft>
              <a:buSzPts val="1800"/>
              <a:buChar char="●"/>
            </a:pPr>
            <a:r>
              <a:rPr lang="en-GB" sz="1800"/>
              <a:t>doing things </a:t>
            </a:r>
            <a:r>
              <a:rPr lang="en-GB" sz="1800"/>
              <a:t>you</a:t>
            </a:r>
            <a:r>
              <a:rPr lang="en-GB" sz="1800"/>
              <a:t> wouldn’t choose to do when sober </a:t>
            </a:r>
            <a:endParaRPr sz="1800"/>
          </a:p>
          <a:p>
            <a:pPr indent="-342900" lvl="0" marL="457200" rtl="0" algn="l">
              <a:spcBef>
                <a:spcPts val="0"/>
              </a:spcBef>
              <a:spcAft>
                <a:spcPts val="0"/>
              </a:spcAft>
              <a:buSzPts val="1800"/>
              <a:buChar char="●"/>
            </a:pPr>
            <a:r>
              <a:rPr lang="en-GB" sz="1800"/>
              <a:t>doing things you or a partner don’t remember </a:t>
            </a:r>
            <a:endParaRPr sz="1800"/>
          </a:p>
          <a:p>
            <a:pPr indent="-342900" lvl="0" marL="457200" rtl="0" algn="l">
              <a:spcBef>
                <a:spcPts val="0"/>
              </a:spcBef>
              <a:spcAft>
                <a:spcPts val="0"/>
              </a:spcAft>
              <a:buSzPts val="1800"/>
              <a:buChar char="●"/>
            </a:pPr>
            <a:r>
              <a:rPr lang="en-GB" sz="1800"/>
              <a:t>pressuring others in ways you wouldn’t when sober </a:t>
            </a:r>
            <a:r>
              <a:rPr lang="en-GB" sz="1800"/>
              <a:t>(including pressuring others to get drunk or high, sexual pressure)</a:t>
            </a:r>
            <a:endParaRPr sz="1800"/>
          </a:p>
          <a:p>
            <a:pPr indent="-342900" lvl="0" marL="457200" rtl="0" algn="l">
              <a:spcBef>
                <a:spcPts val="0"/>
              </a:spcBef>
              <a:spcAft>
                <a:spcPts val="0"/>
              </a:spcAft>
              <a:buSzPts val="1800"/>
              <a:buChar char="●"/>
            </a:pPr>
            <a:r>
              <a:rPr lang="en-GB" sz="1800"/>
              <a:t>unprotected sex (risk of pregnancy and STIs)</a:t>
            </a:r>
            <a:endParaRPr sz="1800"/>
          </a:p>
          <a:p>
            <a:pPr indent="0" lvl="0" marL="0" rtl="0" algn="l">
              <a:spcBef>
                <a:spcPts val="1600"/>
              </a:spcBef>
              <a:spcAft>
                <a:spcPts val="0"/>
              </a:spcAft>
              <a:buNone/>
            </a:pPr>
            <a:r>
              <a:rPr lang="en-GB" sz="1800"/>
              <a:t>Explain that people can also experience painful emotions (regret, anxiety, paranoia), relationship problems (e.g. people being ‘unfaithful’), and physical injury to themselves or partner.</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46" name="Google Shape;346;p5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1107300" y="2150850"/>
            <a:ext cx="69294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Human fertility and reproduction</a:t>
            </a:r>
            <a:endParaRPr>
              <a:solidFill>
                <a:srgbClr val="073763"/>
              </a:solidFill>
            </a:endParaRPr>
          </a:p>
        </p:txBody>
      </p:sp>
      <p:sp>
        <p:nvSpPr>
          <p:cNvPr id="352" name="Google Shape;352;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5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a:t>
            </a:r>
            <a:r>
              <a:rPr lang="en-GB">
                <a:solidFill>
                  <a:srgbClr val="073763"/>
                </a:solidFill>
              </a:rPr>
              <a:t>ertility and reproduction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58" name="Google Shape;358;p5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Building on knowledge of reproduction teach that during puberty: </a:t>
            </a:r>
            <a:endParaRPr sz="1800"/>
          </a:p>
          <a:p>
            <a:pPr indent="-342900" lvl="0" marL="457200" rtl="0" algn="l">
              <a:spcBef>
                <a:spcPts val="1600"/>
              </a:spcBef>
              <a:spcAft>
                <a:spcPts val="0"/>
              </a:spcAft>
              <a:buSzPts val="1800"/>
              <a:buChar char="●"/>
            </a:pPr>
            <a:r>
              <a:rPr lang="en-GB" sz="1800"/>
              <a:t>the ovaries develop and release eggs and periods start, usually from age 7 to 19 </a:t>
            </a:r>
            <a:endParaRPr sz="1800"/>
          </a:p>
          <a:p>
            <a:pPr indent="-342900" lvl="0" marL="457200" rtl="0" algn="l">
              <a:spcBef>
                <a:spcPts val="0"/>
              </a:spcBef>
              <a:spcAft>
                <a:spcPts val="0"/>
              </a:spcAft>
              <a:buSzPts val="1800"/>
              <a:buChar char="●"/>
            </a:pPr>
            <a:r>
              <a:rPr lang="en-GB" sz="1800"/>
              <a:t>the testicles start producing sperm, usually from age 10 to 14</a:t>
            </a:r>
            <a:endParaRPr sz="1800"/>
          </a:p>
          <a:p>
            <a:pPr indent="0" lvl="0" marL="0" rtl="0" algn="l">
              <a:spcBef>
                <a:spcPts val="1600"/>
              </a:spcBef>
              <a:spcAft>
                <a:spcPts val="0"/>
              </a:spcAft>
              <a:buNone/>
            </a:pPr>
            <a:r>
              <a:rPr lang="en-GB" sz="1800"/>
              <a:t>Explain that 1 sperm can fertilise an egg when a male and female have sexual intercourse, and this can result in a pregnancy</a:t>
            </a:r>
            <a:endParaRPr sz="1800"/>
          </a:p>
          <a:p>
            <a:pPr indent="0" lvl="0" marL="0" rtl="0" algn="l">
              <a:spcBef>
                <a:spcPts val="1600"/>
              </a:spcBef>
              <a:spcAft>
                <a:spcPts val="0"/>
              </a:spcAft>
              <a:buNone/>
            </a:pPr>
            <a:r>
              <a:rPr lang="en-GB" sz="1800"/>
              <a:t>Ensure</a:t>
            </a:r>
            <a:r>
              <a:rPr lang="en-GB" sz="1800"/>
              <a:t> </a:t>
            </a:r>
            <a:r>
              <a:rPr lang="en-GB" sz="1800"/>
              <a:t>pupils understand </a:t>
            </a:r>
            <a:r>
              <a:rPr lang="en-GB" sz="1800"/>
              <a:t>that </a:t>
            </a:r>
            <a:r>
              <a:rPr lang="en-GB" sz="1800"/>
              <a:t>although </a:t>
            </a:r>
            <a:r>
              <a:rPr lang="en-GB" sz="1800"/>
              <a:t>many important changes happen during puberty, this does not mean that an individual is physically or emotionally ready to have sex or able to consent.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59" name="Google Shape;359;p5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57"/>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Ways people have a baby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65" name="Google Shape;365;p57"/>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that there are different ways that people, including LGBT people, can have a baby, including: </a:t>
            </a:r>
            <a:endParaRPr sz="1800"/>
          </a:p>
          <a:p>
            <a:pPr indent="-342900" lvl="0" marL="457200" rtl="0" algn="l">
              <a:spcBef>
                <a:spcPts val="1600"/>
              </a:spcBef>
              <a:spcAft>
                <a:spcPts val="0"/>
              </a:spcAft>
              <a:buSzPts val="1800"/>
              <a:buChar char="●"/>
            </a:pPr>
            <a:r>
              <a:rPr lang="en-GB" sz="1800"/>
              <a:t>donor insemination</a:t>
            </a:r>
            <a:endParaRPr sz="1800"/>
          </a:p>
          <a:p>
            <a:pPr indent="-342900" lvl="0" marL="457200" rtl="0" algn="l">
              <a:spcBef>
                <a:spcPts val="0"/>
              </a:spcBef>
              <a:spcAft>
                <a:spcPts val="0"/>
              </a:spcAft>
              <a:buSzPts val="1800"/>
              <a:buChar char="●"/>
            </a:pPr>
            <a:r>
              <a:rPr lang="en-GB" sz="1800"/>
              <a:t>co-parenting</a:t>
            </a:r>
            <a:endParaRPr sz="1800"/>
          </a:p>
          <a:p>
            <a:pPr indent="-342900" lvl="0" marL="457200" rtl="0" algn="l">
              <a:spcBef>
                <a:spcPts val="0"/>
              </a:spcBef>
              <a:spcAft>
                <a:spcPts val="0"/>
              </a:spcAft>
              <a:buSzPts val="1800"/>
              <a:buChar char="●"/>
            </a:pPr>
            <a:r>
              <a:rPr lang="en-GB" sz="1800"/>
              <a:t>adoption or fostering</a:t>
            </a:r>
            <a:endParaRPr sz="1800"/>
          </a:p>
          <a:p>
            <a:pPr indent="-342900" lvl="0" marL="457200" rtl="0" algn="l">
              <a:spcBef>
                <a:spcPts val="0"/>
              </a:spcBef>
              <a:spcAft>
                <a:spcPts val="0"/>
              </a:spcAft>
              <a:buSzPts val="1800"/>
              <a:buChar char="●"/>
            </a:pPr>
            <a:r>
              <a:rPr lang="en-GB" sz="1800"/>
              <a:t>surrogacy </a:t>
            </a:r>
            <a:endParaRPr sz="1800"/>
          </a:p>
          <a:p>
            <a:pPr indent="0" lvl="0" marL="0" rtl="0" algn="l">
              <a:spcBef>
                <a:spcPts val="1600"/>
              </a:spcBef>
              <a:spcAft>
                <a:spcPts val="0"/>
              </a:spcAft>
              <a:buNone/>
            </a:pPr>
            <a:r>
              <a:rPr lang="en-GB" sz="1800"/>
              <a:t>Refer to NHS guidance for detailed </a:t>
            </a:r>
            <a:r>
              <a:rPr lang="en-GB" sz="1800" u="sng">
                <a:solidFill>
                  <a:schemeClr val="hlink"/>
                </a:solidFill>
                <a:hlinkClick r:id="rId3"/>
              </a:rPr>
              <a:t>‘paths to parenthood’</a:t>
            </a:r>
            <a:r>
              <a:rPr lang="en-GB" sz="1800"/>
              <a:t> information on each of these options.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66" name="Google Shape;366;p57"/>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How lifestyle and health affect fertility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72" name="Google Shape;372;p5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lifestyle and health factors (many which can be treated) can reduce fertility such as: </a:t>
            </a:r>
            <a:endParaRPr sz="1800"/>
          </a:p>
          <a:p>
            <a:pPr indent="-342900" lvl="0" marL="457200" rtl="0" algn="l">
              <a:spcBef>
                <a:spcPts val="1600"/>
              </a:spcBef>
              <a:spcAft>
                <a:spcPts val="0"/>
              </a:spcAft>
              <a:buSzPts val="1800"/>
              <a:buChar char="●"/>
            </a:pPr>
            <a:r>
              <a:rPr lang="en-GB" sz="1800"/>
              <a:t>drinking alcohol, smoking and using certain drugs</a:t>
            </a:r>
            <a:endParaRPr sz="1800"/>
          </a:p>
          <a:p>
            <a:pPr indent="-342900" lvl="0" marL="457200" rtl="0" algn="l">
              <a:spcBef>
                <a:spcPts val="0"/>
              </a:spcBef>
              <a:spcAft>
                <a:spcPts val="0"/>
              </a:spcAft>
              <a:buSzPts val="1800"/>
              <a:buChar char="●"/>
            </a:pPr>
            <a:r>
              <a:rPr lang="en-GB" sz="1800"/>
              <a:t>sexually transmitted infections (STIs)</a:t>
            </a:r>
            <a:endParaRPr sz="1800"/>
          </a:p>
          <a:p>
            <a:pPr indent="-342900" lvl="0" marL="457200" rtl="0" algn="l">
              <a:spcBef>
                <a:spcPts val="0"/>
              </a:spcBef>
              <a:spcAft>
                <a:spcPts val="0"/>
              </a:spcAft>
              <a:buSzPts val="1800"/>
              <a:buChar char="●"/>
            </a:pPr>
            <a:r>
              <a:rPr lang="en-GB" sz="1800"/>
              <a:t>taking medications</a:t>
            </a:r>
            <a:endParaRPr sz="1800"/>
          </a:p>
          <a:p>
            <a:pPr indent="-342900" lvl="0" marL="457200" rtl="0" algn="l">
              <a:spcBef>
                <a:spcPts val="0"/>
              </a:spcBef>
              <a:spcAft>
                <a:spcPts val="0"/>
              </a:spcAft>
              <a:buSzPts val="1800"/>
              <a:buChar char="●"/>
            </a:pPr>
            <a:r>
              <a:rPr lang="en-GB" sz="1800"/>
              <a:t>hormone imbalance</a:t>
            </a:r>
            <a:endParaRPr sz="1800"/>
          </a:p>
          <a:p>
            <a:pPr indent="-342900" lvl="0" marL="457200" rtl="0" algn="l">
              <a:spcBef>
                <a:spcPts val="0"/>
              </a:spcBef>
              <a:spcAft>
                <a:spcPts val="0"/>
              </a:spcAft>
              <a:buSzPts val="1800"/>
              <a:buChar char="●"/>
            </a:pPr>
            <a:r>
              <a:rPr lang="en-GB" sz="1800"/>
              <a:t>weight issues (unhealthy BMI) and stress</a:t>
            </a:r>
            <a:endParaRPr sz="1800"/>
          </a:p>
          <a:p>
            <a:pPr indent="-342900" lvl="0" marL="457200" rtl="0" algn="l">
              <a:spcBef>
                <a:spcPts val="0"/>
              </a:spcBef>
              <a:spcAft>
                <a:spcPts val="0"/>
              </a:spcAft>
              <a:buSzPts val="1800"/>
              <a:buChar char="●"/>
            </a:pPr>
            <a:r>
              <a:rPr lang="en-GB" sz="1800"/>
              <a:t>specific health conditions such as pelvic inflammatory disease, polycystic ovaries and endometriosis</a:t>
            </a:r>
            <a:endParaRPr sz="1800"/>
          </a:p>
          <a:p>
            <a:pPr indent="0" lvl="0" marL="0" rtl="0" algn="l">
              <a:spcBef>
                <a:spcPts val="1600"/>
              </a:spcBef>
              <a:spcAft>
                <a:spcPts val="0"/>
              </a:spcAft>
              <a:buNone/>
            </a:pPr>
            <a:r>
              <a:rPr lang="en-GB" sz="1800"/>
              <a:t>Explain that some people have fertility problems without there being a clear reason.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73" name="Google Shape;373;p5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Fertility and menopause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79" name="Google Shape;379;p5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that getting pregnant later in life can be more difficult because </a:t>
            </a:r>
            <a:r>
              <a:rPr b="1" lang="en-GB" sz="1800"/>
              <a:t>reproductive health (‘fertility’) reduces with age</a:t>
            </a:r>
            <a:r>
              <a:rPr lang="en-GB" sz="1800"/>
              <a:t>.</a:t>
            </a:r>
            <a:endParaRPr sz="1800"/>
          </a:p>
          <a:p>
            <a:pPr indent="0" lvl="0" marL="0" rtl="0" algn="l">
              <a:spcBef>
                <a:spcPts val="1600"/>
              </a:spcBef>
              <a:spcAft>
                <a:spcPts val="0"/>
              </a:spcAft>
              <a:buNone/>
            </a:pPr>
            <a:r>
              <a:rPr lang="en-GB" sz="1800"/>
              <a:t>Up to 500 eggs are released during one’s lifespan. However, e</a:t>
            </a:r>
            <a:r>
              <a:rPr lang="en-GB" sz="1800"/>
              <a:t>gg quality declines with age, particularly from the late 30s onwards. </a:t>
            </a:r>
            <a:endParaRPr sz="1800"/>
          </a:p>
          <a:p>
            <a:pPr indent="0" lvl="0" marL="0" rtl="0" algn="l">
              <a:spcBef>
                <a:spcPts val="1600"/>
              </a:spcBef>
              <a:spcAft>
                <a:spcPts val="0"/>
              </a:spcAft>
              <a:buNone/>
            </a:pPr>
            <a:r>
              <a:rPr lang="en-GB" sz="1800"/>
              <a:t>Around</a:t>
            </a:r>
            <a:r>
              <a:rPr lang="en-GB" sz="1800"/>
              <a:t> the age of 50 eggs stop being released and periods eventually stop. </a:t>
            </a:r>
            <a:r>
              <a:rPr lang="en-GB" sz="1800"/>
              <a:t>This is called the menopause and someone is usually no longer able to get pregnant. </a:t>
            </a:r>
            <a:endParaRPr sz="1800"/>
          </a:p>
          <a:p>
            <a:pPr indent="0" lvl="0" marL="0" rtl="0" algn="l">
              <a:spcBef>
                <a:spcPts val="1600"/>
              </a:spcBef>
              <a:spcAft>
                <a:spcPts val="0"/>
              </a:spcAft>
              <a:buNone/>
            </a:pPr>
            <a:r>
              <a:rPr lang="en-GB" sz="1800"/>
              <a:t>Explain that some people can get pregnant during the ‘perimenopause’ (transition into the menopause).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80" name="Google Shape;380;p5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Pregnancy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86" name="Google Shape;386;p60"/>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Recap of facts of reproduction from science teaching and explain that pregnancy happens when a sperm fertilises an egg.</a:t>
            </a:r>
            <a:endParaRPr sz="1800"/>
          </a:p>
          <a:p>
            <a:pPr indent="0" lvl="0" marL="0" rtl="0" algn="l">
              <a:spcBef>
                <a:spcPts val="1600"/>
              </a:spcBef>
              <a:spcAft>
                <a:spcPts val="0"/>
              </a:spcAft>
              <a:buNone/>
            </a:pPr>
            <a:r>
              <a:rPr lang="en-GB" sz="1800"/>
              <a:t>Teach that it is possible to get pregnant at any time in the menstrual cycle, including during a period.</a:t>
            </a:r>
            <a:endParaRPr sz="1800"/>
          </a:p>
          <a:p>
            <a:pPr indent="0" lvl="0" marL="0" rtl="0" algn="l">
              <a:spcBef>
                <a:spcPts val="1600"/>
              </a:spcBef>
              <a:spcAft>
                <a:spcPts val="0"/>
              </a:spcAft>
              <a:buNone/>
            </a:pPr>
            <a:r>
              <a:rPr lang="en-GB" sz="1800"/>
              <a:t>Dispel ‘myths’, e.g. that someone can’t get pregnant:</a:t>
            </a:r>
            <a:endParaRPr sz="1800"/>
          </a:p>
          <a:p>
            <a:pPr indent="-342900" lvl="0" marL="457200" rtl="0" algn="l">
              <a:spcBef>
                <a:spcPts val="1600"/>
              </a:spcBef>
              <a:spcAft>
                <a:spcPts val="0"/>
              </a:spcAft>
              <a:buSzPts val="1800"/>
              <a:buChar char="●"/>
            </a:pPr>
            <a:r>
              <a:rPr lang="en-GB" sz="1800"/>
              <a:t>on their period</a:t>
            </a:r>
            <a:endParaRPr sz="1800"/>
          </a:p>
          <a:p>
            <a:pPr indent="-342900" lvl="0" marL="457200" rtl="0" algn="l">
              <a:spcBef>
                <a:spcPts val="0"/>
              </a:spcBef>
              <a:spcAft>
                <a:spcPts val="0"/>
              </a:spcAft>
              <a:buSzPts val="1800"/>
              <a:buChar char="●"/>
            </a:pPr>
            <a:r>
              <a:rPr lang="en-GB" sz="1800"/>
              <a:t>if they have sex standing up</a:t>
            </a:r>
            <a:endParaRPr sz="1800"/>
          </a:p>
          <a:p>
            <a:pPr indent="-342900" lvl="0" marL="457200" rtl="0" algn="l">
              <a:spcBef>
                <a:spcPts val="0"/>
              </a:spcBef>
              <a:spcAft>
                <a:spcPts val="0"/>
              </a:spcAft>
              <a:buSzPts val="1800"/>
              <a:buChar char="●"/>
            </a:pPr>
            <a:r>
              <a:rPr lang="en-GB" sz="1800"/>
              <a:t>the first time they have sex</a:t>
            </a:r>
            <a:endParaRPr sz="1800"/>
          </a:p>
          <a:p>
            <a:pPr indent="-342900" lvl="0" marL="457200" rtl="0" algn="l">
              <a:spcBef>
                <a:spcPts val="0"/>
              </a:spcBef>
              <a:spcAft>
                <a:spcPts val="0"/>
              </a:spcAft>
              <a:buSzPts val="1800"/>
              <a:buChar char="●"/>
            </a:pPr>
            <a:r>
              <a:rPr lang="en-GB" sz="1800"/>
              <a:t>if they use the ‘withdrawal method’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87" name="Google Shape;387;p60"/>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6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Twins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393" name="Google Shape;393;p6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Answer pupils questions about twins and explain that: </a:t>
            </a:r>
            <a:endParaRPr sz="1800"/>
          </a:p>
          <a:p>
            <a:pPr indent="-342900" lvl="0" marL="457200" rtl="0" algn="l">
              <a:spcBef>
                <a:spcPts val="1600"/>
              </a:spcBef>
              <a:spcAft>
                <a:spcPts val="0"/>
              </a:spcAft>
              <a:buSzPts val="1800"/>
              <a:buChar char="●"/>
            </a:pPr>
            <a:r>
              <a:rPr lang="en-GB" sz="1800"/>
              <a:t>identical twins happen when a fertilised egg splits</a:t>
            </a:r>
            <a:endParaRPr sz="1800"/>
          </a:p>
          <a:p>
            <a:pPr indent="-342900" lvl="0" marL="457200" rtl="0" algn="l">
              <a:spcBef>
                <a:spcPts val="0"/>
              </a:spcBef>
              <a:spcAft>
                <a:spcPts val="0"/>
              </a:spcAft>
              <a:buSzPts val="1800"/>
              <a:buChar char="●"/>
            </a:pPr>
            <a:r>
              <a:rPr lang="en-GB" sz="1800"/>
              <a:t>non-identical happen when there are 2 eggs present at the same time</a:t>
            </a:r>
            <a:endParaRPr sz="1800"/>
          </a:p>
          <a:p>
            <a:pPr indent="0" lvl="0" marL="0" rtl="0" algn="l">
              <a:spcBef>
                <a:spcPts val="1600"/>
              </a:spcBef>
              <a:spcAft>
                <a:spcPts val="0"/>
              </a:spcAft>
              <a:buNone/>
            </a:pPr>
            <a:r>
              <a:rPr lang="en-GB" sz="1800"/>
              <a:t>Nowadays multiple births are more common due to IVF because multiple fertilised eggs may be implanted.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394" name="Google Shape;394;p6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Helping young people make healthy decisions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84" name="Google Shape;84;p1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1800"/>
              <a:t>From September 2020 there are </a:t>
            </a:r>
            <a:r>
              <a:rPr b="1" lang="en-GB" sz="1800"/>
              <a:t>new requirements</a:t>
            </a:r>
            <a:r>
              <a:rPr lang="en-GB" sz="1800"/>
              <a:t> for teaching relationships and sex education. Statutory guidance explains how this knowledge will benefit pupils.</a:t>
            </a:r>
            <a:endParaRPr sz="1800"/>
          </a:p>
        </p:txBody>
      </p:sp>
      <p:sp>
        <p:nvSpPr>
          <p:cNvPr id="85" name="Google Shape;85;p17"/>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86" name="Google Shape;86;p17"/>
          <p:cNvSpPr txBox="1"/>
          <p:nvPr>
            <p:ph idx="1" type="body"/>
          </p:nvPr>
        </p:nvSpPr>
        <p:spPr>
          <a:xfrm>
            <a:off x="346200" y="2140200"/>
            <a:ext cx="6763800" cy="23445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i="1" lang="en-GB" sz="1800"/>
            </a:br>
            <a:r>
              <a:rPr i="1" lang="en-GB" sz="1800"/>
              <a:t>The aim of RSE is to give young people the information they need to help them develop healthy, nurturing relationships of all kinds, not just intimate relationships… Knowledge about safer sex and sexual health remains important to ensure that young people are equipped to make safe, informed and healthy choices as they progress through adult life.</a:t>
            </a:r>
            <a:endParaRPr i="1" sz="1800"/>
          </a:p>
          <a:p>
            <a:pPr indent="0" lvl="0" marL="0" rtl="0" algn="l">
              <a:spcBef>
                <a:spcPts val="1600"/>
              </a:spcBef>
              <a:spcAft>
                <a:spcPts val="1600"/>
              </a:spcAft>
              <a:buNone/>
            </a:pPr>
            <a:r>
              <a:t/>
            </a:r>
            <a:endParaRPr sz="18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6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Pregnancy signs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00" name="Google Shape;400;p62"/>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Every pregnancy is different but </a:t>
            </a:r>
            <a:r>
              <a:rPr lang="en-GB" sz="1800" u="sng">
                <a:solidFill>
                  <a:schemeClr val="hlink"/>
                </a:solidFill>
                <a:hlinkClick r:id="rId3"/>
              </a:rPr>
              <a:t>signs and symptoms</a:t>
            </a:r>
            <a:r>
              <a:rPr lang="en-GB" sz="1800"/>
              <a:t> include:</a:t>
            </a:r>
            <a:endParaRPr sz="1800"/>
          </a:p>
          <a:p>
            <a:pPr indent="-342900" lvl="0" marL="457200" rtl="0" algn="l">
              <a:spcBef>
                <a:spcPts val="1600"/>
              </a:spcBef>
              <a:spcAft>
                <a:spcPts val="0"/>
              </a:spcAft>
              <a:buSzPts val="1800"/>
              <a:buChar char="●"/>
            </a:pPr>
            <a:r>
              <a:rPr lang="en-GB" sz="1800"/>
              <a:t>missed or late period</a:t>
            </a:r>
            <a:endParaRPr sz="1800"/>
          </a:p>
          <a:p>
            <a:pPr indent="-342900" lvl="0" marL="457200" rtl="0" algn="l">
              <a:spcBef>
                <a:spcPts val="0"/>
              </a:spcBef>
              <a:spcAft>
                <a:spcPts val="0"/>
              </a:spcAft>
              <a:buSzPts val="1800"/>
              <a:buChar char="●"/>
            </a:pPr>
            <a:r>
              <a:rPr lang="en-GB" sz="1800"/>
              <a:t>feeling sick (‘nausea’), tiredness</a:t>
            </a:r>
            <a:endParaRPr sz="1800"/>
          </a:p>
          <a:p>
            <a:pPr indent="-342900" lvl="0" marL="457200" rtl="0" algn="l">
              <a:spcBef>
                <a:spcPts val="0"/>
              </a:spcBef>
              <a:spcAft>
                <a:spcPts val="0"/>
              </a:spcAft>
              <a:buSzPts val="1800"/>
              <a:buChar char="●"/>
            </a:pPr>
            <a:r>
              <a:rPr lang="en-GB" sz="1800"/>
              <a:t>needing the toilet more, larger or painful breasts</a:t>
            </a:r>
            <a:endParaRPr sz="1800"/>
          </a:p>
          <a:p>
            <a:pPr indent="-342900" lvl="0" marL="457200" rtl="0" algn="l">
              <a:spcBef>
                <a:spcPts val="0"/>
              </a:spcBef>
              <a:spcAft>
                <a:spcPts val="0"/>
              </a:spcAft>
              <a:buSzPts val="1800"/>
              <a:buChar char="●"/>
            </a:pPr>
            <a:r>
              <a:rPr lang="en-GB" sz="1800"/>
              <a:t>strange tastes, smells and cravings</a:t>
            </a:r>
            <a:endParaRPr sz="1800"/>
          </a:p>
          <a:p>
            <a:pPr indent="-342900" lvl="0" marL="457200" rtl="0" algn="l">
              <a:spcBef>
                <a:spcPts val="0"/>
              </a:spcBef>
              <a:spcAft>
                <a:spcPts val="0"/>
              </a:spcAft>
              <a:buSzPts val="1800"/>
              <a:buChar char="●"/>
            </a:pPr>
            <a:r>
              <a:rPr lang="en-GB" sz="1800"/>
              <a:t>weight gain (later in pregnancy)</a:t>
            </a:r>
            <a:endParaRPr sz="1800"/>
          </a:p>
          <a:p>
            <a:pPr indent="0" lvl="0" marL="0" rtl="0" algn="l">
              <a:spcBef>
                <a:spcPts val="1600"/>
              </a:spcBef>
              <a:spcAft>
                <a:spcPts val="0"/>
              </a:spcAft>
              <a:buNone/>
            </a:pPr>
            <a:r>
              <a:rPr lang="en-GB" sz="1800"/>
              <a:t>Many signs are due to hormonal changes that can affect physical and mental wellbeing.</a:t>
            </a:r>
            <a:endParaRPr sz="1800"/>
          </a:p>
          <a:p>
            <a:pPr indent="0" lvl="0" marL="0" rtl="0" algn="l">
              <a:spcBef>
                <a:spcPts val="1600"/>
              </a:spcBef>
              <a:spcAft>
                <a:spcPts val="0"/>
              </a:spcAft>
              <a:buNone/>
            </a:pPr>
            <a:r>
              <a:rPr lang="en-GB" sz="1800"/>
              <a:t>Not everyone experiences symptoms and these symptoms don’t always mean someone is pregnant. A pregnancy test is the most accurate way to check for pregnancy.</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01" name="Google Shape;401;p6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Pregnancy testing and support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07" name="Google Shape;407;p6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that someone can </a:t>
            </a:r>
            <a:r>
              <a:rPr lang="en-GB" sz="1800" u="sng">
                <a:solidFill>
                  <a:schemeClr val="hlink"/>
                </a:solidFill>
                <a:hlinkClick r:id="rId3"/>
              </a:rPr>
              <a:t>take a test</a:t>
            </a:r>
            <a:r>
              <a:rPr lang="en-GB" sz="1800"/>
              <a:t> to check if they think they might be pregnant. However, testing too early can give a ‘false negative’ so the timing is very important.</a:t>
            </a:r>
            <a:endParaRPr sz="1800"/>
          </a:p>
          <a:p>
            <a:pPr indent="0" lvl="0" marL="0" rtl="0" algn="l">
              <a:spcBef>
                <a:spcPts val="1600"/>
              </a:spcBef>
              <a:spcAft>
                <a:spcPts val="0"/>
              </a:spcAft>
              <a:buNone/>
            </a:pPr>
            <a:r>
              <a:rPr lang="en-GB" sz="1800"/>
              <a:t>Explain the availability and importance of medical and other forms of support during pregnancy, including advice if someone does not want to be pregnant.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08" name="Google Shape;408;p6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Having a baby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14" name="Google Shape;414;p6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the facts about pregnancy, such as: </a:t>
            </a:r>
            <a:endParaRPr sz="1800"/>
          </a:p>
          <a:p>
            <a:pPr indent="-342900" lvl="0" marL="457200" rtl="0" algn="l">
              <a:spcBef>
                <a:spcPts val="1600"/>
              </a:spcBef>
              <a:spcAft>
                <a:spcPts val="0"/>
              </a:spcAft>
              <a:buSzPts val="1800"/>
              <a:buChar char="●"/>
            </a:pPr>
            <a:r>
              <a:rPr lang="en-GB" sz="1800"/>
              <a:t>pregnancy usually lasts to 40 weeks (sometimes longer)</a:t>
            </a:r>
            <a:endParaRPr sz="1800"/>
          </a:p>
          <a:p>
            <a:pPr indent="-342900" lvl="0" marL="457200" rtl="0" algn="l">
              <a:spcBef>
                <a:spcPts val="0"/>
              </a:spcBef>
              <a:spcAft>
                <a:spcPts val="0"/>
              </a:spcAft>
              <a:buSzPts val="1800"/>
              <a:buChar char="●"/>
            </a:pPr>
            <a:r>
              <a:rPr lang="en-GB" sz="1800"/>
              <a:t>babies can be born by vaginal birth or by ‘cesarean’ (surgical)</a:t>
            </a:r>
            <a:endParaRPr sz="1800"/>
          </a:p>
          <a:p>
            <a:pPr indent="-342900" lvl="0" marL="457200" rtl="0" algn="l">
              <a:spcBef>
                <a:spcPts val="0"/>
              </a:spcBef>
              <a:spcAft>
                <a:spcPts val="0"/>
              </a:spcAft>
              <a:buSzPts val="1800"/>
              <a:buChar char="●"/>
            </a:pPr>
            <a:r>
              <a:rPr lang="en-GB" sz="1800"/>
              <a:t>babies can be born in hospital, in a midwife-led unit or at home </a:t>
            </a:r>
            <a:endParaRPr sz="1800"/>
          </a:p>
          <a:p>
            <a:pPr indent="-342900" lvl="0" marL="457200" rtl="0" algn="l">
              <a:spcBef>
                <a:spcPts val="0"/>
              </a:spcBef>
              <a:spcAft>
                <a:spcPts val="0"/>
              </a:spcAft>
              <a:buSzPts val="1800"/>
              <a:buChar char="●"/>
            </a:pPr>
            <a:r>
              <a:rPr lang="en-GB" sz="1800"/>
              <a:t>childbirth can be painful and many people use pain medications and/or ‘holistic approaches’ during labour </a:t>
            </a:r>
            <a:endParaRPr sz="1800"/>
          </a:p>
          <a:p>
            <a:pPr indent="0" lvl="0" marL="0" rtl="0" algn="l">
              <a:spcBef>
                <a:spcPts val="1600"/>
              </a:spcBef>
              <a:spcAft>
                <a:spcPts val="0"/>
              </a:spcAft>
              <a:buNone/>
            </a:pPr>
            <a:r>
              <a:rPr lang="en-GB" sz="1800"/>
              <a:t>Explain that many people feel well during pregnancy and after. However, some people might feel physically or mentally unwell during pregnancy, or get ‘postnatal depression’ after pregnancy.</a:t>
            </a:r>
            <a:endParaRPr sz="1800"/>
          </a:p>
          <a:p>
            <a:pPr indent="0" lvl="0" marL="0" rtl="0" algn="l">
              <a:spcBef>
                <a:spcPts val="1600"/>
              </a:spcBef>
              <a:spcAft>
                <a:spcPts val="0"/>
              </a:spcAft>
              <a:buNone/>
            </a:pPr>
            <a:r>
              <a:rPr lang="en-GB" sz="1800"/>
              <a:t>Explain the importance of midwife/antenatal and other support throughout and after pregnancy.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15" name="Google Shape;415;p6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Lifestyle changes and pregnancy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21" name="Google Shape;421;p65"/>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some people make lifestyle changes before and during pregnancy for their health and to protect the growing baby (stopping smoking, avoiding alcohol).</a:t>
            </a:r>
            <a:endParaRPr sz="1800"/>
          </a:p>
          <a:p>
            <a:pPr indent="0" lvl="0" marL="0" rtl="0" algn="l">
              <a:spcBef>
                <a:spcPts val="1600"/>
              </a:spcBef>
              <a:spcAft>
                <a:spcPts val="0"/>
              </a:spcAft>
              <a:buNone/>
            </a:pPr>
            <a:r>
              <a:rPr lang="en-GB" sz="1800"/>
              <a:t>It is recommended that women take folic acid for at least 3 months prior to conception, and until they are at least 12 weeks pregnant. Folic acid significantly reduces the risk of babies being born with spina bifida.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22" name="Google Shape;422;p6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Miscarriage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28" name="Google Shape;428;p6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Tell pupils that not all pregnancies result in a baby and that some people experience: </a:t>
            </a:r>
            <a:endParaRPr sz="1800"/>
          </a:p>
          <a:p>
            <a:pPr indent="-342900" lvl="0" marL="457200" rtl="0" algn="l">
              <a:spcBef>
                <a:spcPts val="1600"/>
              </a:spcBef>
              <a:spcAft>
                <a:spcPts val="0"/>
              </a:spcAft>
              <a:buSzPts val="1800"/>
              <a:buChar char="●"/>
            </a:pPr>
            <a:r>
              <a:rPr lang="en-GB" sz="1800"/>
              <a:t>miscarriage - loss of the foetus at any stage (more common in first 12 weeks)</a:t>
            </a:r>
            <a:endParaRPr sz="1800"/>
          </a:p>
          <a:p>
            <a:pPr indent="-342900" lvl="0" marL="457200" rtl="0" algn="l">
              <a:spcBef>
                <a:spcPts val="0"/>
              </a:spcBef>
              <a:spcAft>
                <a:spcPts val="0"/>
              </a:spcAft>
              <a:buSzPts val="1800"/>
              <a:buChar char="●"/>
            </a:pPr>
            <a:r>
              <a:rPr lang="en-GB" sz="1800"/>
              <a:t>‘still birth’ (death of baby before or during delivery)</a:t>
            </a:r>
            <a:endParaRPr sz="1800"/>
          </a:p>
          <a:p>
            <a:pPr indent="0" lvl="0" marL="0" rtl="0" algn="l">
              <a:spcBef>
                <a:spcPts val="1600"/>
              </a:spcBef>
              <a:spcAft>
                <a:spcPts val="0"/>
              </a:spcAft>
              <a:buNone/>
            </a:pPr>
            <a:r>
              <a:rPr lang="en-GB" sz="1800"/>
              <a:t>Sometimes doctors don’t know why this has happened. However, most people can conceive again. </a:t>
            </a:r>
            <a:endParaRPr sz="1800"/>
          </a:p>
          <a:p>
            <a:pPr indent="0" lvl="0" marL="0" rtl="0" algn="l">
              <a:spcBef>
                <a:spcPts val="1600"/>
              </a:spcBef>
              <a:spcAft>
                <a:spcPts val="0"/>
              </a:spcAft>
              <a:buNone/>
            </a:pPr>
            <a:r>
              <a:rPr lang="en-GB" sz="1800"/>
              <a:t>Emphasise that medical and emotional support is available for those who experience a miscarriage, stillbirth or neonatal death.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29" name="Google Shape;429;p6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67"/>
          <p:cNvSpPr txBox="1"/>
          <p:nvPr>
            <p:ph type="title"/>
          </p:nvPr>
        </p:nvSpPr>
        <p:spPr>
          <a:xfrm>
            <a:off x="1107300" y="2150850"/>
            <a:ext cx="69294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Pregnancy choices and support</a:t>
            </a:r>
            <a:endParaRPr>
              <a:solidFill>
                <a:srgbClr val="073763"/>
              </a:solidFill>
            </a:endParaRPr>
          </a:p>
        </p:txBody>
      </p:sp>
      <p:sp>
        <p:nvSpPr>
          <p:cNvPr id="435" name="Google Shape;435;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Making decisions about a pregnancy</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41" name="Google Shape;441;p6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Tell pupils about the choices people can make in relation to pregnancy, including an ‘unplanned’ or ‘unwanted’ pregnancy: </a:t>
            </a:r>
            <a:endParaRPr sz="1800"/>
          </a:p>
          <a:p>
            <a:pPr indent="-342900" lvl="0" marL="457200" rtl="0" algn="l">
              <a:spcBef>
                <a:spcPts val="1600"/>
              </a:spcBef>
              <a:spcAft>
                <a:spcPts val="0"/>
              </a:spcAft>
              <a:buSzPts val="1800"/>
              <a:buChar char="●"/>
            </a:pPr>
            <a:r>
              <a:rPr lang="en-GB" sz="1800"/>
              <a:t>keeping the baby (people under 16 would receive social services support)</a:t>
            </a:r>
            <a:endParaRPr sz="1800"/>
          </a:p>
          <a:p>
            <a:pPr indent="-342900" lvl="0" marL="457200" rtl="0" algn="l">
              <a:spcBef>
                <a:spcPts val="0"/>
              </a:spcBef>
              <a:spcAft>
                <a:spcPts val="0"/>
              </a:spcAft>
              <a:buSzPts val="1800"/>
              <a:buChar char="●"/>
            </a:pPr>
            <a:r>
              <a:rPr lang="en-GB" sz="1800"/>
              <a:t>having the baby adopted or fostered</a:t>
            </a:r>
            <a:endParaRPr sz="1800"/>
          </a:p>
          <a:p>
            <a:pPr indent="-342900" lvl="0" marL="457200" rtl="0" algn="l">
              <a:spcBef>
                <a:spcPts val="0"/>
              </a:spcBef>
              <a:spcAft>
                <a:spcPts val="0"/>
              </a:spcAft>
              <a:buSzPts val="1800"/>
              <a:buChar char="●"/>
            </a:pPr>
            <a:r>
              <a:rPr lang="en-GB" sz="1800"/>
              <a:t>termination/abortion (within legal timeframe)</a:t>
            </a:r>
            <a:endParaRPr sz="1800"/>
          </a:p>
          <a:p>
            <a:pPr indent="0" lvl="0" marL="0" rtl="0" algn="l">
              <a:spcBef>
                <a:spcPts val="1600"/>
              </a:spcBef>
              <a:spcAft>
                <a:spcPts val="0"/>
              </a:spcAft>
              <a:buNone/>
            </a:pPr>
            <a:r>
              <a:rPr lang="en-GB" sz="1800"/>
              <a:t>Emphasise that it’s important people get support from a health professional if they are concerned about a pregnancy or need advice before they make a decision.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42" name="Google Shape;442;p6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Abortion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48" name="Google Shape;448;p6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someone can have an abortion up to the 24th week of pregnancy (UK law) with the agreement of 2 doctors. In some circumstances an abortion can happen after 24 weeks of pregnancy, if the life of the pregnant person or baby is at risk.</a:t>
            </a:r>
            <a:endParaRPr sz="1800"/>
          </a:p>
          <a:p>
            <a:pPr indent="0" lvl="0" marL="0" rtl="0" algn="l">
              <a:spcBef>
                <a:spcPts val="1600"/>
              </a:spcBef>
              <a:spcAft>
                <a:spcPts val="0"/>
              </a:spcAft>
              <a:buNone/>
            </a:pPr>
            <a:r>
              <a:rPr lang="en-GB" sz="1800"/>
              <a:t>Sometimes people have an abortion because: </a:t>
            </a:r>
            <a:endParaRPr sz="1800"/>
          </a:p>
          <a:p>
            <a:pPr indent="-342900" lvl="0" marL="457200" rtl="0" algn="l">
              <a:spcBef>
                <a:spcPts val="1600"/>
              </a:spcBef>
              <a:spcAft>
                <a:spcPts val="0"/>
              </a:spcAft>
              <a:buSzPts val="1800"/>
              <a:buChar char="●"/>
            </a:pPr>
            <a:r>
              <a:rPr lang="en-GB" sz="1800"/>
              <a:t>there are health risks for the pregnant person</a:t>
            </a:r>
            <a:endParaRPr sz="1800"/>
          </a:p>
          <a:p>
            <a:pPr indent="-342900" lvl="0" marL="457200" rtl="0" algn="l">
              <a:spcBef>
                <a:spcPts val="0"/>
              </a:spcBef>
              <a:spcAft>
                <a:spcPts val="0"/>
              </a:spcAft>
              <a:buSzPts val="1800"/>
              <a:buChar char="●"/>
            </a:pPr>
            <a:r>
              <a:rPr lang="en-GB" sz="1800"/>
              <a:t>there is problem with the development of the foetus</a:t>
            </a:r>
            <a:endParaRPr sz="1800"/>
          </a:p>
          <a:p>
            <a:pPr indent="-342900" lvl="0" marL="457200" rtl="0" algn="l">
              <a:spcBef>
                <a:spcPts val="0"/>
              </a:spcBef>
              <a:spcAft>
                <a:spcPts val="0"/>
              </a:spcAft>
              <a:buSzPts val="1800"/>
              <a:buChar char="●"/>
            </a:pPr>
            <a:r>
              <a:rPr lang="en-GB" sz="1800"/>
              <a:t>pregnancy was unplanned/unwanted</a:t>
            </a:r>
            <a:endParaRPr sz="1800"/>
          </a:p>
          <a:p>
            <a:pPr indent="-342900" lvl="0" marL="457200" rtl="0" algn="l">
              <a:spcBef>
                <a:spcPts val="0"/>
              </a:spcBef>
              <a:spcAft>
                <a:spcPts val="0"/>
              </a:spcAft>
              <a:buSzPts val="1800"/>
              <a:buChar char="●"/>
            </a:pPr>
            <a:r>
              <a:rPr lang="en-GB" sz="1800"/>
              <a:t>pressure from family, partner or others</a:t>
            </a:r>
            <a:endParaRPr sz="1800"/>
          </a:p>
          <a:p>
            <a:pPr indent="0" lvl="0" marL="0" rtl="0" algn="l">
              <a:spcBef>
                <a:spcPts val="1600"/>
              </a:spcBef>
              <a:spcAft>
                <a:spcPts val="0"/>
              </a:spcAft>
              <a:buNone/>
            </a:pPr>
            <a:r>
              <a:rPr lang="en-GB" sz="1800"/>
              <a:t>Ultimately it is the pregnant person who has the right to choose whether they have an abortion.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49" name="Google Shape;449;p6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7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Support if considering abortion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55" name="Google Shape;455;p70"/>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Emphasise that it is important that people get support if they are considering an abortion so that: </a:t>
            </a:r>
            <a:endParaRPr sz="1800"/>
          </a:p>
          <a:p>
            <a:pPr indent="-342900" lvl="0" marL="457200" rtl="0" algn="l">
              <a:spcBef>
                <a:spcPts val="1600"/>
              </a:spcBef>
              <a:spcAft>
                <a:spcPts val="0"/>
              </a:spcAft>
              <a:buSzPts val="1800"/>
              <a:buChar char="●"/>
            </a:pPr>
            <a:r>
              <a:rPr lang="en-GB" sz="1800"/>
              <a:t>they make an informed choice for themselves</a:t>
            </a:r>
            <a:endParaRPr sz="1800"/>
          </a:p>
          <a:p>
            <a:pPr indent="-342900" lvl="0" marL="457200" rtl="0" algn="l">
              <a:spcBef>
                <a:spcPts val="0"/>
              </a:spcBef>
              <a:spcAft>
                <a:spcPts val="0"/>
              </a:spcAft>
              <a:buSzPts val="1800"/>
              <a:buChar char="●"/>
            </a:pPr>
            <a:r>
              <a:rPr lang="en-GB" sz="1800"/>
              <a:t>they get the medical and emotional support they need</a:t>
            </a:r>
            <a:endParaRPr sz="1800"/>
          </a:p>
          <a:p>
            <a:pPr indent="-342900" lvl="0" marL="457200" rtl="0" algn="l">
              <a:spcBef>
                <a:spcPts val="0"/>
              </a:spcBef>
              <a:spcAft>
                <a:spcPts val="0"/>
              </a:spcAft>
              <a:buSzPts val="1800"/>
              <a:buChar char="●"/>
            </a:pPr>
            <a:r>
              <a:rPr lang="en-GB" sz="1800"/>
              <a:t>they get medical help in time, if they decide to go ahead</a:t>
            </a:r>
            <a:endParaRPr sz="1800"/>
          </a:p>
          <a:p>
            <a:pPr indent="0" lvl="0" marL="0" rtl="0" algn="l">
              <a:spcBef>
                <a:spcPts val="1600"/>
              </a:spcBef>
              <a:spcAft>
                <a:spcPts val="0"/>
              </a:spcAft>
              <a:buNone/>
            </a:pPr>
            <a:r>
              <a:rPr lang="en-GB" sz="1800"/>
              <a:t>Name non-judgmental local and national organisations who can give confidential support such as: BPAS, Marie Stopes, Brook, Shelter, NHS.</a:t>
            </a:r>
            <a:endParaRPr sz="1800"/>
          </a:p>
          <a:p>
            <a:pPr indent="0" lvl="0" marL="0" rtl="0" algn="l">
              <a:spcBef>
                <a:spcPts val="1600"/>
              </a:spcBef>
              <a:spcAft>
                <a:spcPts val="0"/>
              </a:spcAft>
              <a:buNone/>
            </a:pPr>
            <a:r>
              <a:rPr lang="en-GB" sz="1800"/>
              <a:t>Teachers should be aware that where someone is aged 12 or under social services must be notified but this will always be explained to the young person seeking help.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56" name="Google Shape;456;p70"/>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1"/>
          <p:cNvSpPr txBox="1"/>
          <p:nvPr>
            <p:ph type="title"/>
          </p:nvPr>
        </p:nvSpPr>
        <p:spPr>
          <a:xfrm>
            <a:off x="561000" y="2150850"/>
            <a:ext cx="80220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Sexually transmitted infections (STIs)</a:t>
            </a:r>
            <a:endParaRPr>
              <a:solidFill>
                <a:srgbClr val="073763"/>
              </a:solidFill>
            </a:endParaRPr>
          </a:p>
        </p:txBody>
      </p:sp>
      <p:sp>
        <p:nvSpPr>
          <p:cNvPr id="462" name="Google Shape;46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Progression from primary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92" name="Google Shape;92;p18"/>
          <p:cNvSpPr txBox="1"/>
          <p:nvPr>
            <p:ph idx="1" type="body"/>
          </p:nvPr>
        </p:nvSpPr>
        <p:spPr>
          <a:xfrm>
            <a:off x="270000" y="2652900"/>
            <a:ext cx="7189800" cy="21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a:t>
            </a:r>
            <a:r>
              <a:rPr lang="en-GB" sz="1800"/>
              <a:t>chools have flexibility to design and plan age-appropriate subject content based on the statutory guidance. </a:t>
            </a:r>
            <a:endParaRPr sz="1800"/>
          </a:p>
          <a:p>
            <a:pPr indent="0" lvl="0" marL="0" rtl="0" algn="l">
              <a:spcBef>
                <a:spcPts val="1600"/>
              </a:spcBef>
              <a:spcAft>
                <a:spcPts val="0"/>
              </a:spcAft>
              <a:buClr>
                <a:schemeClr val="dk1"/>
              </a:buClr>
              <a:buSzPts val="1100"/>
              <a:buFont typeface="Arial"/>
              <a:buNone/>
            </a:pPr>
            <a:r>
              <a:rPr lang="en-GB" sz="1800"/>
              <a:t>Using your knowledge of your pupils and school community, you can decide when to introduce subject areas. However, all of the requirements must be met by the end of secondary and it’s likely that most schools will want to introduce the knowledge much sooner.</a:t>
            </a:r>
            <a:endParaRPr sz="1800"/>
          </a:p>
          <a:p>
            <a:pPr indent="0" lvl="0" marL="0" rtl="0" algn="l">
              <a:spcBef>
                <a:spcPts val="1600"/>
              </a:spcBef>
              <a:spcAft>
                <a:spcPts val="1600"/>
              </a:spcAft>
              <a:buNone/>
            </a:pPr>
            <a:r>
              <a:t/>
            </a:r>
            <a:endParaRPr sz="1800"/>
          </a:p>
        </p:txBody>
      </p:sp>
      <p:sp>
        <p:nvSpPr>
          <p:cNvPr id="93" name="Google Shape;93;p18"/>
          <p:cNvSpPr txBox="1"/>
          <p:nvPr>
            <p:ph idx="12" type="sldNum"/>
          </p:nvPr>
        </p:nvSpPr>
        <p:spPr>
          <a:xfrm>
            <a:off x="4290975" y="4810975"/>
            <a:ext cx="3720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94" name="Google Shape;94;p18"/>
          <p:cNvSpPr txBox="1"/>
          <p:nvPr>
            <p:ph idx="1" type="body"/>
          </p:nvPr>
        </p:nvSpPr>
        <p:spPr>
          <a:xfrm>
            <a:off x="270000" y="962550"/>
            <a:ext cx="7189800" cy="16092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b="1" lang="en-GB" sz="1600"/>
            </a:br>
            <a:r>
              <a:rPr i="1" lang="en-GB" sz="1800"/>
              <a:t>RSE should provide clear progression from what is taught in primary school in Relationships Education. Teachers should build on the foundation of Relationships Education and, as pupils grow up, at the appropriate time extend teaching to include intimate relationships.</a:t>
            </a:r>
            <a:endParaRPr i="1"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2"/>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Sexually transmitted infections (STIs)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68" name="Google Shape;468;p72"/>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there are different STIs and explain the ways they can be transmitted through </a:t>
            </a:r>
            <a:r>
              <a:rPr lang="en-GB" sz="1800"/>
              <a:t>mucous</a:t>
            </a:r>
            <a:r>
              <a:rPr lang="en-GB" sz="1800"/>
              <a:t> membranes / body fluids (blood, saliva, vaginal, anal) during sexual activity (including oral sex). Explain which parts of body have mucous membrane (mouth, anus, vagina, tip of penis).</a:t>
            </a:r>
            <a:endParaRPr sz="1800"/>
          </a:p>
          <a:p>
            <a:pPr indent="0" lvl="0" marL="0" rtl="0" algn="l">
              <a:spcBef>
                <a:spcPts val="1600"/>
              </a:spcBef>
              <a:spcAft>
                <a:spcPts val="0"/>
              </a:spcAft>
              <a:buNone/>
            </a:pPr>
            <a:r>
              <a:rPr lang="en-GB" sz="1800"/>
              <a:t>Explain that STIs can also be transferred:</a:t>
            </a:r>
            <a:endParaRPr sz="1800"/>
          </a:p>
          <a:p>
            <a:pPr indent="-342900" lvl="0" marL="457200" rtl="0" algn="l">
              <a:spcBef>
                <a:spcPts val="1600"/>
              </a:spcBef>
              <a:spcAft>
                <a:spcPts val="0"/>
              </a:spcAft>
              <a:buSzPts val="1800"/>
              <a:buChar char="●"/>
            </a:pPr>
            <a:r>
              <a:rPr lang="en-GB" sz="1800"/>
              <a:t>skin to skin - warts and herpes, parasites (pubic lice)</a:t>
            </a:r>
            <a:endParaRPr sz="1800"/>
          </a:p>
          <a:p>
            <a:pPr indent="-342900" lvl="0" marL="457200" rtl="0" algn="l">
              <a:spcBef>
                <a:spcPts val="0"/>
              </a:spcBef>
              <a:spcAft>
                <a:spcPts val="0"/>
              </a:spcAft>
              <a:buSzPts val="1800"/>
              <a:buChar char="●"/>
            </a:pPr>
            <a:r>
              <a:rPr lang="en-GB" sz="1800"/>
              <a:t>through childbirth and breastfeeding (some STIs including HIV)</a:t>
            </a:r>
            <a:endParaRPr sz="1800"/>
          </a:p>
          <a:p>
            <a:pPr indent="-342900" lvl="0" marL="457200" rtl="0" algn="l">
              <a:spcBef>
                <a:spcPts val="0"/>
              </a:spcBef>
              <a:spcAft>
                <a:spcPts val="0"/>
              </a:spcAft>
              <a:buSzPts val="1800"/>
              <a:buChar char="●"/>
            </a:pPr>
            <a:r>
              <a:rPr lang="en-GB" sz="1800"/>
              <a:t>through shared bedding and clothes (pubic lice)</a:t>
            </a:r>
            <a:endParaRPr sz="1800"/>
          </a:p>
          <a:p>
            <a:pPr indent="0" lvl="0" marL="0" rtl="0" algn="l">
              <a:spcBef>
                <a:spcPts val="1600"/>
              </a:spcBef>
              <a:spcAft>
                <a:spcPts val="0"/>
              </a:spcAft>
              <a:buNone/>
            </a:pPr>
            <a:r>
              <a:rPr lang="en-GB" sz="1800"/>
              <a:t>Also tell pupils about the NHS </a:t>
            </a:r>
            <a:r>
              <a:rPr lang="en-GB" sz="1800" u="sng">
                <a:solidFill>
                  <a:schemeClr val="hlink"/>
                </a:solidFill>
                <a:hlinkClick r:id="rId3"/>
              </a:rPr>
              <a:t>human papillomavirus (HPV) vaccine scheme</a:t>
            </a:r>
            <a:r>
              <a:rPr lang="en-GB" sz="1800"/>
              <a:t> and the protection it offers.</a:t>
            </a: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69" name="Google Shape;469;p72"/>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Impact of STIs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75" name="Google Shape;475;p7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Talk about the </a:t>
            </a:r>
            <a:r>
              <a:rPr b="1" lang="en-GB" sz="1800"/>
              <a:t>ways STIs can affect health</a:t>
            </a:r>
            <a:r>
              <a:rPr lang="en-GB" sz="1800"/>
              <a:t>, including:</a:t>
            </a:r>
            <a:endParaRPr sz="1800"/>
          </a:p>
          <a:p>
            <a:pPr indent="-342900" lvl="0" marL="457200" rtl="0" algn="l">
              <a:spcBef>
                <a:spcPts val="1600"/>
              </a:spcBef>
              <a:spcAft>
                <a:spcPts val="0"/>
              </a:spcAft>
              <a:buSzPts val="1800"/>
              <a:buChar char="●"/>
            </a:pPr>
            <a:r>
              <a:rPr lang="en-GB" sz="1800"/>
              <a:t>physical health</a:t>
            </a:r>
            <a:endParaRPr sz="1800"/>
          </a:p>
          <a:p>
            <a:pPr indent="-342900" lvl="0" marL="457200" rtl="0" algn="l">
              <a:spcBef>
                <a:spcPts val="0"/>
              </a:spcBef>
              <a:spcAft>
                <a:spcPts val="0"/>
              </a:spcAft>
              <a:buSzPts val="1800"/>
              <a:buChar char="●"/>
            </a:pPr>
            <a:r>
              <a:rPr lang="en-GB" sz="1800"/>
              <a:t>mental wellbeing (including due to stigmatising behaviour from others)</a:t>
            </a:r>
            <a:endParaRPr sz="1800"/>
          </a:p>
          <a:p>
            <a:pPr indent="-342900" lvl="0" marL="457200" rtl="0" algn="l">
              <a:spcBef>
                <a:spcPts val="0"/>
              </a:spcBef>
              <a:spcAft>
                <a:spcPts val="0"/>
              </a:spcAft>
              <a:buSzPts val="1800"/>
              <a:buChar char="●"/>
            </a:pPr>
            <a:r>
              <a:rPr lang="en-GB" sz="1800"/>
              <a:t>fertility and reproductive health</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76" name="Google Shape;476;p7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Most common STIs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82" name="Google Shape;482;p7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about the </a:t>
            </a:r>
            <a:r>
              <a:rPr lang="en-GB" sz="1800" u="sng">
                <a:solidFill>
                  <a:schemeClr val="hlink"/>
                </a:solidFill>
                <a:hlinkClick r:id="rId3"/>
              </a:rPr>
              <a:t>common STIs</a:t>
            </a:r>
            <a:r>
              <a:rPr lang="en-GB" sz="1800"/>
              <a:t>:</a:t>
            </a:r>
            <a:endParaRPr sz="1800"/>
          </a:p>
          <a:p>
            <a:pPr indent="-342900" lvl="0" marL="457200" rtl="0" algn="l">
              <a:spcBef>
                <a:spcPts val="0"/>
              </a:spcBef>
              <a:spcAft>
                <a:spcPts val="0"/>
              </a:spcAft>
              <a:buSzPts val="1800"/>
              <a:buChar char="●"/>
            </a:pPr>
            <a:r>
              <a:rPr b="1" lang="en-GB" sz="1800"/>
              <a:t>bacterial</a:t>
            </a:r>
            <a:r>
              <a:rPr lang="en-GB" sz="1800"/>
              <a:t> - chlamydia, gonorrhea, syphilis </a:t>
            </a:r>
            <a:endParaRPr sz="1800"/>
          </a:p>
          <a:p>
            <a:pPr indent="-342900" lvl="0" marL="457200" rtl="0" algn="l">
              <a:spcBef>
                <a:spcPts val="0"/>
              </a:spcBef>
              <a:spcAft>
                <a:spcPts val="0"/>
              </a:spcAft>
              <a:buSzPts val="1800"/>
              <a:buChar char="●"/>
            </a:pPr>
            <a:r>
              <a:rPr b="1" lang="en-GB" sz="1800"/>
              <a:t>viral</a:t>
            </a:r>
            <a:r>
              <a:rPr lang="en-GB" sz="1800"/>
              <a:t> - HIV, herpes, warts </a:t>
            </a:r>
            <a:endParaRPr sz="1800"/>
          </a:p>
          <a:p>
            <a:pPr indent="-342900" lvl="0" marL="457200" rtl="0" algn="l">
              <a:spcBef>
                <a:spcPts val="0"/>
              </a:spcBef>
              <a:spcAft>
                <a:spcPts val="0"/>
              </a:spcAft>
              <a:buSzPts val="1800"/>
              <a:buChar char="●"/>
            </a:pPr>
            <a:r>
              <a:rPr b="1" lang="en-GB" sz="1800"/>
              <a:t>parasitic</a:t>
            </a:r>
            <a:r>
              <a:rPr lang="en-GB" sz="1800"/>
              <a:t> - pubic lice, trichomonas </a:t>
            </a:r>
            <a:endParaRPr sz="1800"/>
          </a:p>
          <a:p>
            <a:pPr indent="0" lvl="0" marL="0" rtl="0" algn="l">
              <a:spcBef>
                <a:spcPts val="1600"/>
              </a:spcBef>
              <a:spcAft>
                <a:spcPts val="0"/>
              </a:spcAft>
              <a:buNone/>
            </a:pPr>
            <a:r>
              <a:rPr lang="en-GB" sz="1800"/>
              <a:t>Symptoms of STIs can include:</a:t>
            </a:r>
            <a:endParaRPr sz="1800"/>
          </a:p>
          <a:p>
            <a:pPr indent="-342900" lvl="0" marL="457200" rtl="0" algn="l">
              <a:spcBef>
                <a:spcPts val="0"/>
              </a:spcBef>
              <a:spcAft>
                <a:spcPts val="0"/>
              </a:spcAft>
              <a:buSzPts val="1800"/>
              <a:buChar char="●"/>
            </a:pPr>
            <a:r>
              <a:rPr lang="en-GB" sz="1800"/>
              <a:t>unusual discharge from vagina, penis or anus</a:t>
            </a:r>
            <a:endParaRPr sz="1800"/>
          </a:p>
          <a:p>
            <a:pPr indent="-342900" lvl="0" marL="457200" rtl="0" algn="l">
              <a:spcBef>
                <a:spcPts val="0"/>
              </a:spcBef>
              <a:spcAft>
                <a:spcPts val="0"/>
              </a:spcAft>
              <a:buSzPts val="1800"/>
              <a:buChar char="●"/>
            </a:pPr>
            <a:r>
              <a:rPr lang="en-GB" sz="1800"/>
              <a:t>pain when urinating or having sex</a:t>
            </a:r>
            <a:endParaRPr sz="1800"/>
          </a:p>
          <a:p>
            <a:pPr indent="-342900" lvl="0" marL="457200" rtl="0" algn="l">
              <a:spcBef>
                <a:spcPts val="0"/>
              </a:spcBef>
              <a:spcAft>
                <a:spcPts val="0"/>
              </a:spcAft>
              <a:buSzPts val="1800"/>
              <a:buChar char="●"/>
            </a:pPr>
            <a:r>
              <a:rPr lang="en-GB" sz="1800"/>
              <a:t>pain in abdomen, pelvis or testicle</a:t>
            </a:r>
            <a:endParaRPr sz="1800"/>
          </a:p>
          <a:p>
            <a:pPr indent="-342900" lvl="0" marL="457200" rtl="0" algn="l">
              <a:spcBef>
                <a:spcPts val="0"/>
              </a:spcBef>
              <a:spcAft>
                <a:spcPts val="0"/>
              </a:spcAft>
              <a:buSzPts val="1800"/>
              <a:buChar char="●"/>
            </a:pPr>
            <a:r>
              <a:rPr lang="en-GB" sz="1800"/>
              <a:t>rashes, lumps or itching in the genitals or anus</a:t>
            </a:r>
            <a:endParaRPr sz="1800"/>
          </a:p>
          <a:p>
            <a:pPr indent="0" lvl="0" marL="0" rtl="0" algn="l">
              <a:spcBef>
                <a:spcPts val="1600"/>
              </a:spcBef>
              <a:spcAft>
                <a:spcPts val="0"/>
              </a:spcAft>
              <a:buNone/>
            </a:pPr>
            <a:r>
              <a:rPr lang="en-GB" sz="1800"/>
              <a:t>People can also have symptoms in other parts of their body, such as throat, mouth (cold sores), eye infections, enlarged lymph nodes (HIV). And people can have an STI without having any symptoms.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83" name="Google Shape;483;p7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STI treatment</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89" name="Google Shape;489;p75"/>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to pupils that there are effective treatments for STIs:</a:t>
            </a:r>
            <a:endParaRPr sz="1800"/>
          </a:p>
          <a:p>
            <a:pPr indent="-342900" lvl="0" marL="457200" rtl="0" algn="l">
              <a:spcBef>
                <a:spcPts val="1600"/>
              </a:spcBef>
              <a:spcAft>
                <a:spcPts val="0"/>
              </a:spcAft>
              <a:buSzPts val="1800"/>
              <a:buChar char="●"/>
            </a:pPr>
            <a:r>
              <a:rPr b="1" lang="en-GB" sz="1800"/>
              <a:t>bacterial</a:t>
            </a:r>
            <a:r>
              <a:rPr lang="en-GB" sz="1800"/>
              <a:t> - chlamydia, gonorrhoea, syphilis (can usually be cured with antibiotics) </a:t>
            </a:r>
            <a:endParaRPr sz="1800"/>
          </a:p>
          <a:p>
            <a:pPr indent="-342900" lvl="0" marL="457200" rtl="0" algn="l">
              <a:spcBef>
                <a:spcPts val="0"/>
              </a:spcBef>
              <a:spcAft>
                <a:spcPts val="0"/>
              </a:spcAft>
              <a:buSzPts val="1800"/>
              <a:buChar char="●"/>
            </a:pPr>
            <a:r>
              <a:rPr b="1" lang="en-GB" sz="1800"/>
              <a:t>viral</a:t>
            </a:r>
            <a:r>
              <a:rPr lang="en-GB" sz="1800"/>
              <a:t> - HIV, herpes, warts (symptoms can be managed with treatment)</a:t>
            </a:r>
            <a:endParaRPr sz="1800"/>
          </a:p>
          <a:p>
            <a:pPr indent="-342900" lvl="0" marL="457200" rtl="0" algn="l">
              <a:spcBef>
                <a:spcPts val="0"/>
              </a:spcBef>
              <a:spcAft>
                <a:spcPts val="0"/>
              </a:spcAft>
              <a:buSzPts val="1800"/>
              <a:buChar char="●"/>
            </a:pPr>
            <a:r>
              <a:rPr b="1" lang="en-GB" sz="1800"/>
              <a:t>p</a:t>
            </a:r>
            <a:r>
              <a:rPr b="1" lang="en-GB" sz="1800"/>
              <a:t>arasitic</a:t>
            </a:r>
            <a:r>
              <a:rPr lang="en-GB" sz="1800"/>
              <a:t> - pubic lice (can be treated with medicated lotion), trichomonas (can be treated with antibiotics)</a:t>
            </a:r>
            <a:endParaRPr sz="1800"/>
          </a:p>
          <a:p>
            <a:pPr indent="0" lvl="0" marL="0" rtl="0" algn="l">
              <a:spcBef>
                <a:spcPts val="1600"/>
              </a:spcBef>
              <a:spcAft>
                <a:spcPts val="0"/>
              </a:spcAft>
              <a:buNone/>
            </a:pPr>
            <a:r>
              <a:rPr lang="en-GB" sz="1800"/>
              <a:t>Emphasise that it is important that people seek help, testing and potentially treatment if they are concerned about STIs. </a:t>
            </a:r>
            <a:endParaRPr sz="1800"/>
          </a:p>
          <a:p>
            <a:pPr indent="0" lvl="0" marL="0" rtl="0" algn="l">
              <a:spcBef>
                <a:spcPts val="1600"/>
              </a:spcBef>
              <a:spcAft>
                <a:spcPts val="0"/>
              </a:spcAft>
              <a:buNone/>
            </a:pPr>
            <a:r>
              <a:rPr lang="en-GB" sz="1800"/>
              <a:t>Teach that someone receiving effective treatment for HIV </a:t>
            </a:r>
            <a:r>
              <a:rPr lang="en-GB" sz="1800" u="sng">
                <a:solidFill>
                  <a:schemeClr val="hlink"/>
                </a:solidFill>
                <a:hlinkClick r:id="rId3"/>
              </a:rPr>
              <a:t>can’t pass it on</a:t>
            </a:r>
            <a:r>
              <a:rPr lang="en-GB" sz="1800"/>
              <a:t> to a partner through sex.</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90" name="Google Shape;490;p7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6"/>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Understanding ‘safer sex’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496" name="Google Shape;496;p76"/>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how the risk of STIs can be reduced through ‘safer sex’.</a:t>
            </a:r>
            <a:endParaRPr sz="1800"/>
          </a:p>
          <a:p>
            <a:pPr indent="0" lvl="0" marL="0" rtl="0" algn="l">
              <a:spcBef>
                <a:spcPts val="1600"/>
              </a:spcBef>
              <a:spcAft>
                <a:spcPts val="0"/>
              </a:spcAft>
              <a:buNone/>
            </a:pPr>
            <a:r>
              <a:rPr lang="en-GB" sz="1800"/>
              <a:t>This means keeping body fluids separate, e.g. by using a condom (‘male’ or ‘female’), dental dam (during oral sex). If people use sex toys these must also always be washed.</a:t>
            </a:r>
            <a:endParaRPr sz="1800"/>
          </a:p>
          <a:p>
            <a:pPr indent="0" lvl="0" marL="0" rtl="0" algn="l">
              <a:spcBef>
                <a:spcPts val="1600"/>
              </a:spcBef>
              <a:spcAft>
                <a:spcPts val="0"/>
              </a:spcAft>
              <a:buNone/>
            </a:pPr>
            <a:r>
              <a:rPr lang="en-GB" sz="1800"/>
              <a:t>Explain that ‘safer sex’ does not always stop pregnancy or guarantee someone will not get an STI.</a:t>
            </a:r>
            <a:endParaRPr sz="1800"/>
          </a:p>
          <a:p>
            <a:pPr indent="0" lvl="0" marL="0" rtl="0" algn="l">
              <a:spcBef>
                <a:spcPts val="1600"/>
              </a:spcBef>
              <a:spcAft>
                <a:spcPts val="0"/>
              </a:spcAft>
              <a:buNone/>
            </a:pPr>
            <a:r>
              <a:rPr lang="en-GB" sz="1800"/>
              <a:t>Also explain the health risks can be reduced by having fewer sexual partners.</a:t>
            </a:r>
            <a:endParaRPr sz="1800"/>
          </a:p>
          <a:p>
            <a:pPr indent="0" lvl="0" marL="0" rtl="0" algn="l">
              <a:spcBef>
                <a:spcPts val="1600"/>
              </a:spcBef>
              <a:spcAft>
                <a:spcPts val="0"/>
              </a:spcAft>
              <a:buNone/>
            </a:pPr>
            <a:r>
              <a:rPr lang="en-GB" sz="1800"/>
              <a:t>Tell pupils about </a:t>
            </a:r>
            <a:r>
              <a:rPr lang="en-GB" sz="1800" u="sng">
                <a:solidFill>
                  <a:schemeClr val="hlink"/>
                </a:solidFill>
                <a:hlinkClick r:id="rId3"/>
              </a:rPr>
              <a:t>PrEP</a:t>
            </a:r>
            <a:r>
              <a:rPr lang="en-GB" sz="1800"/>
              <a:t>, a type of medication that people who are at risk of getting HIV can take to reduce the risk.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497" name="Google Shape;497;p76"/>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7"/>
          <p:cNvSpPr txBox="1"/>
          <p:nvPr>
            <p:ph type="title"/>
          </p:nvPr>
        </p:nvSpPr>
        <p:spPr>
          <a:xfrm>
            <a:off x="325650" y="2150850"/>
            <a:ext cx="84927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Contraception and sexual health advice</a:t>
            </a:r>
            <a:endParaRPr>
              <a:solidFill>
                <a:srgbClr val="073763"/>
              </a:solidFill>
            </a:endParaRPr>
          </a:p>
        </p:txBody>
      </p:sp>
      <p:sp>
        <p:nvSpPr>
          <p:cNvPr id="503" name="Google Shape;503;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8"/>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Contraception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09" name="Google Shape;509;p78"/>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there are different ‘contraceptives’ people can use when they have sex and that:</a:t>
            </a:r>
            <a:endParaRPr sz="1800"/>
          </a:p>
          <a:p>
            <a:pPr indent="-342900" lvl="0" marL="457200" rtl="0" algn="l">
              <a:spcBef>
                <a:spcPts val="1600"/>
              </a:spcBef>
              <a:spcAft>
                <a:spcPts val="0"/>
              </a:spcAft>
              <a:buSzPts val="1800"/>
              <a:buChar char="●"/>
            </a:pPr>
            <a:r>
              <a:rPr lang="en-GB" sz="1800"/>
              <a:t>all contraceptives reduce the risk of pregnancy, but some are more effective than others</a:t>
            </a:r>
            <a:endParaRPr sz="1800"/>
          </a:p>
          <a:p>
            <a:pPr indent="-342900" lvl="0" marL="457200" rtl="0" algn="l">
              <a:spcBef>
                <a:spcPts val="0"/>
              </a:spcBef>
              <a:spcAft>
                <a:spcPts val="0"/>
              </a:spcAft>
              <a:buSzPts val="1800"/>
              <a:buChar char="●"/>
            </a:pPr>
            <a:r>
              <a:rPr lang="en-GB" sz="1800"/>
              <a:t>only one contraceptive (condom) also protects people from STIs </a:t>
            </a:r>
            <a:endParaRPr sz="1800"/>
          </a:p>
          <a:p>
            <a:pPr indent="-342900" lvl="0" marL="457200" rtl="0" algn="l">
              <a:spcBef>
                <a:spcPts val="0"/>
              </a:spcBef>
              <a:spcAft>
                <a:spcPts val="0"/>
              </a:spcAft>
              <a:buSzPts val="1800"/>
              <a:buChar char="●"/>
            </a:pPr>
            <a:r>
              <a:rPr lang="en-GB" sz="1800"/>
              <a:t>no contraceptive method is 100% effective but using them properly makes a big difference</a:t>
            </a:r>
            <a:endParaRPr sz="1800"/>
          </a:p>
          <a:p>
            <a:pPr indent="0" lvl="0" marL="0" rtl="0" algn="l">
              <a:spcBef>
                <a:spcPts val="1600"/>
              </a:spcBef>
              <a:spcAft>
                <a:spcPts val="0"/>
              </a:spcAft>
              <a:buNone/>
            </a:pPr>
            <a:r>
              <a:rPr lang="en-GB" sz="1800"/>
              <a:t>You can explain the science behind hormonal contraception, e.g. it is a type of medicine that changes ‘instructions’ to the body and can stop an egg from being released.</a:t>
            </a:r>
            <a:endParaRPr sz="1800"/>
          </a:p>
          <a:p>
            <a:pPr indent="0" lvl="0" marL="0" rtl="0" algn="l">
              <a:spcBef>
                <a:spcPts val="1600"/>
              </a:spcBef>
              <a:spcAft>
                <a:spcPts val="0"/>
              </a:spcAft>
              <a:buClr>
                <a:schemeClr val="dk1"/>
              </a:buClr>
              <a:buSzPts val="1100"/>
              <a:buFont typeface="Arial"/>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10" name="Google Shape;510;p78"/>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79"/>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Contraceptive choices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16" name="Google Shape;516;p79"/>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the </a:t>
            </a:r>
            <a:r>
              <a:rPr lang="en-GB" sz="1800" u="sng">
                <a:solidFill>
                  <a:schemeClr val="hlink"/>
                </a:solidFill>
                <a:hlinkClick r:id="rId3"/>
              </a:rPr>
              <a:t>full range of contraceptive choices</a:t>
            </a:r>
            <a:r>
              <a:rPr lang="en-GB" sz="1800"/>
              <a:t> (eg pills, injection, patch, ring, implants, coil and condoms), including:</a:t>
            </a:r>
            <a:endParaRPr sz="1800"/>
          </a:p>
          <a:p>
            <a:pPr indent="-342900" lvl="0" marL="457200" rtl="0" algn="l">
              <a:spcBef>
                <a:spcPts val="1600"/>
              </a:spcBef>
              <a:spcAft>
                <a:spcPts val="0"/>
              </a:spcAft>
              <a:buSzPts val="1800"/>
              <a:buChar char="●"/>
            </a:pPr>
            <a:r>
              <a:rPr lang="en-GB" sz="1800"/>
              <a:t>how the different types work, and why they sometimes don’t work (eg taking pills inconsistently, a condom splitting)</a:t>
            </a:r>
            <a:endParaRPr sz="1800"/>
          </a:p>
          <a:p>
            <a:pPr indent="-342900" lvl="0" marL="457200" rtl="0" algn="l">
              <a:spcBef>
                <a:spcPts val="0"/>
              </a:spcBef>
              <a:spcAft>
                <a:spcPts val="0"/>
              </a:spcAft>
              <a:buSzPts val="1800"/>
              <a:buChar char="●"/>
            </a:pPr>
            <a:r>
              <a:rPr lang="en-GB" sz="1800"/>
              <a:t>when to use them to be protected (eg taking pill every day, 3-month injection, using condoms every time you have sex)</a:t>
            </a:r>
            <a:endParaRPr sz="1800"/>
          </a:p>
          <a:p>
            <a:pPr indent="-342900" lvl="0" marL="457200" rtl="0" algn="l">
              <a:spcBef>
                <a:spcPts val="0"/>
              </a:spcBef>
              <a:spcAft>
                <a:spcPts val="0"/>
              </a:spcAft>
              <a:buSzPts val="1800"/>
              <a:buChar char="●"/>
            </a:pPr>
            <a:r>
              <a:rPr lang="en-GB" sz="1800"/>
              <a:t>which works best in certain circumstances </a:t>
            </a:r>
            <a:endParaRPr sz="1800"/>
          </a:p>
          <a:p>
            <a:pPr indent="-342900" lvl="0" marL="457200" rtl="0" algn="l">
              <a:spcBef>
                <a:spcPts val="0"/>
              </a:spcBef>
              <a:spcAft>
                <a:spcPts val="0"/>
              </a:spcAft>
              <a:buSzPts val="1800"/>
              <a:buChar char="●"/>
            </a:pPr>
            <a:r>
              <a:rPr lang="en-GB" sz="1800"/>
              <a:t>why people choose different methods (health, lifestyle)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17" name="Google Shape;517;p79"/>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80"/>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Emergency contraception</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23" name="Google Shape;523;p80"/>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about ‘emergency contraception’ which can be used in the first few days after sex (time limit) to reduce risk of pregnancy. </a:t>
            </a:r>
            <a:endParaRPr sz="1800"/>
          </a:p>
          <a:p>
            <a:pPr indent="0" lvl="0" marL="0" rtl="0" algn="l">
              <a:spcBef>
                <a:spcPts val="1600"/>
              </a:spcBef>
              <a:spcAft>
                <a:spcPts val="0"/>
              </a:spcAft>
              <a:buNone/>
            </a:pPr>
            <a:r>
              <a:rPr lang="en-GB" sz="1800"/>
              <a:t>Emergency contraceptives are either:</a:t>
            </a:r>
            <a:endParaRPr sz="1800"/>
          </a:p>
          <a:p>
            <a:pPr indent="-342900" lvl="0" marL="457200" rtl="0" algn="l">
              <a:spcBef>
                <a:spcPts val="1600"/>
              </a:spcBef>
              <a:spcAft>
                <a:spcPts val="0"/>
              </a:spcAft>
              <a:buSzPts val="1800"/>
              <a:buChar char="●"/>
            </a:pPr>
            <a:r>
              <a:rPr lang="en-GB" sz="1800"/>
              <a:t>emergency coil/IUD </a:t>
            </a:r>
            <a:endParaRPr sz="1800"/>
          </a:p>
          <a:p>
            <a:pPr indent="-342900" lvl="0" marL="457200" rtl="0" algn="l">
              <a:spcBef>
                <a:spcPts val="0"/>
              </a:spcBef>
              <a:spcAft>
                <a:spcPts val="0"/>
              </a:spcAft>
              <a:buSzPts val="1800"/>
              <a:buChar char="●"/>
            </a:pPr>
            <a:r>
              <a:rPr lang="en-GB" sz="1800"/>
              <a:t>emergency pills - 2 types available depending on the time that has passed since sex</a:t>
            </a:r>
            <a:endParaRPr sz="1800"/>
          </a:p>
          <a:p>
            <a:pPr indent="0" lvl="0" marL="0" rtl="0" algn="l">
              <a:spcBef>
                <a:spcPts val="1600"/>
              </a:spcBef>
              <a:spcAft>
                <a:spcPts val="0"/>
              </a:spcAft>
              <a:buNone/>
            </a:pPr>
            <a:r>
              <a:rPr lang="en-GB" sz="1800"/>
              <a:t>Explain that emergency contraception </a:t>
            </a:r>
            <a:r>
              <a:rPr lang="en-GB" sz="1800"/>
              <a:t>should not be relied on and that it does not protect against STIs.</a:t>
            </a:r>
            <a:endParaRPr sz="1800"/>
          </a:p>
          <a:p>
            <a:pPr indent="0" lvl="0" marL="0" rtl="0" algn="l">
              <a:spcBef>
                <a:spcPts val="1600"/>
              </a:spcBef>
              <a:spcAft>
                <a:spcPts val="0"/>
              </a:spcAft>
              <a:buNone/>
            </a:pPr>
            <a:r>
              <a:rPr lang="en-GB" sz="1800"/>
              <a:t>If someone is worried about pregnancy they should speak to a health professional who will give them help and advice.</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24" name="Google Shape;524;p80"/>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8" name="Shape 528"/>
        <p:cNvGrpSpPr/>
        <p:nvPr/>
      </p:nvGrpSpPr>
      <p:grpSpPr>
        <a:xfrm>
          <a:off x="0" y="0"/>
          <a:ext cx="0" cy="0"/>
          <a:chOff x="0" y="0"/>
          <a:chExt cx="0" cy="0"/>
        </a:xfrm>
      </p:grpSpPr>
      <p:sp>
        <p:nvSpPr>
          <p:cNvPr id="529" name="Google Shape;529;p81"/>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Right to sexual health services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30" name="Google Shape;530;p81"/>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Explain how </a:t>
            </a:r>
            <a:r>
              <a:rPr lang="en-GB" sz="1800"/>
              <a:t>everyone, regardless of age, has the </a:t>
            </a:r>
            <a:r>
              <a:rPr lang="en-GB" sz="1800" u="sng">
                <a:solidFill>
                  <a:schemeClr val="hlink"/>
                </a:solidFill>
                <a:hlinkClick r:id="rId3"/>
              </a:rPr>
              <a:t>right to free confidential sexual health advice and services</a:t>
            </a:r>
            <a:r>
              <a:rPr lang="en-GB" sz="1800"/>
              <a:t>, including contraception, from a GP, sexual health clinic, NHS drop in centre or even A&amp;E. </a:t>
            </a:r>
            <a:endParaRPr sz="1800"/>
          </a:p>
          <a:p>
            <a:pPr indent="0" lvl="0" marL="0" rtl="0" algn="l">
              <a:spcBef>
                <a:spcPts val="1600"/>
              </a:spcBef>
              <a:spcAft>
                <a:spcPts val="0"/>
              </a:spcAft>
              <a:buNone/>
            </a:pPr>
            <a:r>
              <a:rPr lang="en-GB" sz="1800"/>
              <a:t>Anyone can use such services, as long as the health professional believes the individual is ‘competent’ to make decisions about medical care. Health professionals will encourage young people to talk to a parent/carer but won’t breach confidentiality unless there is risk of harm.</a:t>
            </a:r>
            <a:endParaRPr sz="1800"/>
          </a:p>
          <a:p>
            <a:pPr indent="0" lvl="0" marL="0" rtl="0" algn="l">
              <a:spcBef>
                <a:spcPts val="1600"/>
              </a:spcBef>
              <a:spcAft>
                <a:spcPts val="0"/>
              </a:spcAft>
              <a:buClr>
                <a:schemeClr val="dk1"/>
              </a:buClr>
              <a:buSzPts val="1100"/>
              <a:buFont typeface="Arial"/>
              <a:buNone/>
            </a:pPr>
            <a:r>
              <a:rPr lang="en-GB" sz="1800"/>
              <a:t>E</a:t>
            </a:r>
            <a:r>
              <a:rPr lang="en-GB" sz="1800"/>
              <a:t>xplain also that some people choose not to use contraception because of their personal beliefs.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31" name="Google Shape;531;p81"/>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9"/>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LGBT needs and inclusion</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00" name="Google Shape;100;p19"/>
          <p:cNvSpPr txBox="1"/>
          <p:nvPr>
            <p:ph idx="1" type="body"/>
          </p:nvPr>
        </p:nvSpPr>
        <p:spPr>
          <a:xfrm>
            <a:off x="270000" y="2571750"/>
            <a:ext cx="7189800" cy="22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Schools must ensure teaching is inclusive of LGBT people and experiences. This should include:</a:t>
            </a:r>
            <a:endParaRPr sz="1800"/>
          </a:p>
          <a:p>
            <a:pPr indent="-342900" lvl="0" marL="457200" rtl="0" algn="l">
              <a:spcBef>
                <a:spcPts val="1600"/>
              </a:spcBef>
              <a:spcAft>
                <a:spcPts val="0"/>
              </a:spcAft>
              <a:buSzPts val="1800"/>
              <a:buChar char="●"/>
            </a:pPr>
            <a:r>
              <a:rPr lang="en-GB" sz="1800"/>
              <a:t>ensuring LGBT-relevant knowledge and examples are included throughout programmes of study (not one-off teaching)</a:t>
            </a:r>
            <a:endParaRPr sz="1800"/>
          </a:p>
          <a:p>
            <a:pPr indent="-342900" lvl="0" marL="457200" rtl="0" algn="l">
              <a:spcBef>
                <a:spcPts val="0"/>
              </a:spcBef>
              <a:spcAft>
                <a:spcPts val="0"/>
              </a:spcAft>
              <a:buSzPts val="1800"/>
              <a:buChar char="●"/>
            </a:pPr>
            <a:r>
              <a:rPr lang="en-GB" sz="1800"/>
              <a:t>use of inclusive language </a:t>
            </a:r>
            <a:endParaRPr sz="1800"/>
          </a:p>
          <a:p>
            <a:pPr indent="0" lvl="0" marL="0" rtl="0" algn="l">
              <a:spcBef>
                <a:spcPts val="1600"/>
              </a:spcBef>
              <a:spcAft>
                <a:spcPts val="1600"/>
              </a:spcAft>
              <a:buNone/>
            </a:pPr>
            <a:r>
              <a:t/>
            </a:r>
            <a:endParaRPr sz="1800"/>
          </a:p>
        </p:txBody>
      </p:sp>
      <p:sp>
        <p:nvSpPr>
          <p:cNvPr id="101" name="Google Shape;101;p19"/>
          <p:cNvSpPr txBox="1"/>
          <p:nvPr>
            <p:ph idx="12" type="sldNum"/>
          </p:nvPr>
        </p:nvSpPr>
        <p:spPr>
          <a:xfrm>
            <a:off x="4290975" y="4810975"/>
            <a:ext cx="3720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02" name="Google Shape;102;p19"/>
          <p:cNvSpPr txBox="1"/>
          <p:nvPr>
            <p:ph idx="1" type="body"/>
          </p:nvPr>
        </p:nvSpPr>
        <p:spPr>
          <a:xfrm>
            <a:off x="270000" y="962550"/>
            <a:ext cx="7189800" cy="13842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1600"/>
              <a:t>STATUTORY GUIDANCE</a:t>
            </a:r>
            <a:br>
              <a:rPr b="1" lang="en-GB" sz="1600"/>
            </a:br>
            <a:r>
              <a:rPr i="1" lang="en-GB" sz="1800"/>
              <a:t>In teaching Relationships Education and RSE, schools should ensure that the needs of all pupils are appropriately met, and that all pupils understand the importance of equality and respect.</a:t>
            </a:r>
            <a:endParaRPr sz="1800"/>
          </a:p>
          <a:p>
            <a:pPr indent="0" lvl="0" marL="0" rtl="0" algn="l">
              <a:spcBef>
                <a:spcPts val="1600"/>
              </a:spcBef>
              <a:spcAft>
                <a:spcPts val="1600"/>
              </a:spcAft>
              <a:buNone/>
            </a:pPr>
            <a:r>
              <a:t/>
            </a:r>
            <a:endParaRPr sz="18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82"/>
          <p:cNvSpPr txBox="1"/>
          <p:nvPr>
            <p:ph type="title"/>
          </p:nvPr>
        </p:nvSpPr>
        <p:spPr>
          <a:xfrm>
            <a:off x="3362850" y="2150850"/>
            <a:ext cx="2418300" cy="841800"/>
          </a:xfrm>
          <a:prstGeom prst="rect">
            <a:avLst/>
          </a:prstGeom>
          <a:noFill/>
          <a:ln cap="flat" cmpd="sng" w="76200">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Condoms</a:t>
            </a:r>
            <a:endParaRPr>
              <a:solidFill>
                <a:srgbClr val="073763"/>
              </a:solidFill>
            </a:endParaRPr>
          </a:p>
        </p:txBody>
      </p:sp>
      <p:sp>
        <p:nvSpPr>
          <p:cNvPr id="537" name="Google Shape;537;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83"/>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Using condoms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43" name="Google Shape;543;p83"/>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the facts about condoms, including that they:</a:t>
            </a:r>
            <a:endParaRPr sz="1800"/>
          </a:p>
          <a:p>
            <a:pPr indent="-342900" lvl="0" marL="457200" rtl="0" algn="l">
              <a:spcBef>
                <a:spcPts val="1600"/>
              </a:spcBef>
              <a:spcAft>
                <a:spcPts val="0"/>
              </a:spcAft>
              <a:buSzPts val="1800"/>
              <a:buChar char="●"/>
            </a:pPr>
            <a:r>
              <a:rPr lang="en-GB" sz="1800"/>
              <a:t>protect against STIs as well as pregnancy (unlike other contraceptives) by keeping body fluids separated</a:t>
            </a:r>
            <a:endParaRPr sz="1800"/>
          </a:p>
          <a:p>
            <a:pPr indent="-342900" lvl="0" marL="457200" rtl="0" algn="l">
              <a:spcBef>
                <a:spcPts val="0"/>
              </a:spcBef>
              <a:spcAft>
                <a:spcPts val="0"/>
              </a:spcAft>
              <a:buSzPts val="1800"/>
              <a:buChar char="●"/>
            </a:pPr>
            <a:r>
              <a:rPr lang="en-GB" sz="1800"/>
              <a:t>can be used as well as other contraceptives</a:t>
            </a:r>
            <a:endParaRPr sz="1800"/>
          </a:p>
          <a:p>
            <a:pPr indent="-342900" lvl="0" marL="457200" rtl="0" algn="l">
              <a:spcBef>
                <a:spcPts val="0"/>
              </a:spcBef>
              <a:spcAft>
                <a:spcPts val="0"/>
              </a:spcAft>
              <a:buSzPts val="1800"/>
              <a:buChar char="●"/>
            </a:pPr>
            <a:r>
              <a:rPr lang="en-GB" sz="1800"/>
              <a:t>are very effective if right size is chosen and if used correctly</a:t>
            </a:r>
            <a:endParaRPr sz="1800"/>
          </a:p>
          <a:p>
            <a:pPr indent="-342900" lvl="0" marL="457200" rtl="0" algn="l">
              <a:spcBef>
                <a:spcPts val="0"/>
              </a:spcBef>
              <a:spcAft>
                <a:spcPts val="0"/>
              </a:spcAft>
              <a:buSzPts val="1800"/>
              <a:buChar char="●"/>
            </a:pPr>
            <a:r>
              <a:rPr lang="en-GB" sz="1800"/>
              <a:t>sometimes don’t work (eg could split, fall off) - explain what to do if this happens</a:t>
            </a:r>
            <a:endParaRPr sz="1800"/>
          </a:p>
          <a:p>
            <a:pPr indent="-342900" lvl="0" marL="457200" rtl="0" algn="l">
              <a:spcBef>
                <a:spcPts val="0"/>
              </a:spcBef>
              <a:spcAft>
                <a:spcPts val="0"/>
              </a:spcAft>
              <a:buSzPts val="1800"/>
              <a:buChar char="●"/>
            </a:pPr>
            <a:r>
              <a:rPr lang="en-GB" sz="1800"/>
              <a:t>have an ‘expiration date’ and what this means for safety</a:t>
            </a:r>
            <a:endParaRPr sz="1800"/>
          </a:p>
          <a:p>
            <a:pPr indent="-342900" lvl="0" marL="457200" rtl="0" algn="l">
              <a:spcBef>
                <a:spcPts val="0"/>
              </a:spcBef>
              <a:spcAft>
                <a:spcPts val="0"/>
              </a:spcAft>
              <a:buSzPts val="1800"/>
              <a:buChar char="●"/>
            </a:pPr>
            <a:r>
              <a:rPr lang="en-GB" sz="1800"/>
              <a:t>s</a:t>
            </a:r>
            <a:r>
              <a:rPr lang="en-GB" sz="1800"/>
              <a:t>hould be stored in a cool, dry place or could be damaged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44" name="Google Shape;544;p83"/>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4"/>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Condom choice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50" name="Google Shape;550;p84"/>
          <p:cNvSpPr txBox="1"/>
          <p:nvPr>
            <p:ph idx="1" type="body"/>
          </p:nvPr>
        </p:nvSpPr>
        <p:spPr>
          <a:xfrm>
            <a:off x="270000" y="789125"/>
            <a:ext cx="7189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that condoms are available for free for young people from GPs, health centres, C-Card and other schemes and are available:</a:t>
            </a:r>
            <a:endParaRPr sz="1800"/>
          </a:p>
          <a:p>
            <a:pPr indent="-342900" lvl="0" marL="457200" rtl="0" algn="l">
              <a:spcBef>
                <a:spcPts val="1600"/>
              </a:spcBef>
              <a:spcAft>
                <a:spcPts val="0"/>
              </a:spcAft>
              <a:buSzPts val="1800"/>
              <a:buChar char="●"/>
            </a:pPr>
            <a:r>
              <a:rPr lang="en-GB" sz="1800"/>
              <a:t>in latex and non-latex (mention latex allergy)</a:t>
            </a:r>
            <a:endParaRPr sz="1800"/>
          </a:p>
          <a:p>
            <a:pPr indent="-342900" lvl="0" marL="457200" rtl="0" algn="l">
              <a:spcBef>
                <a:spcPts val="0"/>
              </a:spcBef>
              <a:spcAft>
                <a:spcPts val="0"/>
              </a:spcAft>
              <a:buSzPts val="1800"/>
              <a:buChar char="●"/>
            </a:pPr>
            <a:r>
              <a:rPr lang="en-GB" sz="1800"/>
              <a:t>in ‘male’ and ‘female’ types, which work differently:</a:t>
            </a:r>
            <a:endParaRPr sz="1800"/>
          </a:p>
          <a:p>
            <a:pPr indent="-342900" lvl="1" marL="914400" rtl="0" algn="l">
              <a:spcBef>
                <a:spcPts val="0"/>
              </a:spcBef>
              <a:spcAft>
                <a:spcPts val="0"/>
              </a:spcAft>
              <a:buSzPts val="1800"/>
              <a:buChar char="○"/>
            </a:pPr>
            <a:r>
              <a:rPr lang="en-GB" sz="1800"/>
              <a:t>‘male’ condoms go on the the penis</a:t>
            </a:r>
            <a:endParaRPr sz="1800"/>
          </a:p>
          <a:p>
            <a:pPr indent="-342900" lvl="1" marL="914400" rtl="0" algn="l">
              <a:spcBef>
                <a:spcPts val="0"/>
              </a:spcBef>
              <a:spcAft>
                <a:spcPts val="0"/>
              </a:spcAft>
              <a:buSzPts val="1800"/>
              <a:buChar char="○"/>
            </a:pPr>
            <a:r>
              <a:rPr lang="en-GB" sz="1800"/>
              <a:t>‘</a:t>
            </a:r>
            <a:r>
              <a:rPr lang="en-GB" sz="1800"/>
              <a:t>f</a:t>
            </a:r>
            <a:r>
              <a:rPr lang="en-GB" sz="1800"/>
              <a:t>emale’ condoms (sometimes called femidoms) are put inside the vagina, with a ring that stays outside the body</a:t>
            </a:r>
            <a:endParaRPr sz="1800"/>
          </a:p>
          <a:p>
            <a:pPr indent="0" lvl="0" marL="0" rtl="0" algn="l">
              <a:spcBef>
                <a:spcPts val="1600"/>
              </a:spcBef>
              <a:spcAft>
                <a:spcPts val="0"/>
              </a:spcAft>
              <a:buNone/>
            </a:pPr>
            <a:r>
              <a:rPr lang="en-GB" sz="1800"/>
              <a:t>Explain that many people also use ‘lubricant’ to prevent condom breakage and make sex more comfortable. However, latex condoms mustn’t be used with oil-based lubricant (damages condoms). People can use a silicone- or water-based lubricant instead.</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51" name="Google Shape;551;p84"/>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5"/>
          <p:cNvSpPr txBox="1"/>
          <p:nvPr>
            <p:ph type="title"/>
          </p:nvPr>
        </p:nvSpPr>
        <p:spPr>
          <a:xfrm>
            <a:off x="270000" y="216425"/>
            <a:ext cx="880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Demonstrating condoms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57" name="Google Shape;557;p85"/>
          <p:cNvSpPr txBox="1"/>
          <p:nvPr>
            <p:ph idx="1" type="body"/>
          </p:nvPr>
        </p:nvSpPr>
        <p:spPr>
          <a:xfrm>
            <a:off x="270000" y="789125"/>
            <a:ext cx="7264800" cy="41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Teach pupils </a:t>
            </a:r>
            <a:r>
              <a:rPr lang="en-GB" sz="1800" u="sng">
                <a:solidFill>
                  <a:schemeClr val="hlink"/>
                </a:solidFill>
                <a:hlinkClick r:id="rId3"/>
              </a:rPr>
              <a:t>how to use condoms correctly</a:t>
            </a:r>
            <a:r>
              <a:rPr lang="en-GB" sz="1800"/>
              <a:t>. Use a purpose-designed condom demonstrator (anatomical) rather than other props which can result in misunderstandings. </a:t>
            </a:r>
            <a:r>
              <a:rPr lang="en-GB" sz="1800" u="sng">
                <a:solidFill>
                  <a:schemeClr val="hlink"/>
                </a:solidFill>
                <a:hlinkClick r:id="rId4"/>
              </a:rPr>
              <a:t>Femidoms</a:t>
            </a:r>
            <a:r>
              <a:rPr lang="en-GB" sz="1800"/>
              <a:t> should also be demonstrated.</a:t>
            </a:r>
            <a:endParaRPr sz="1800"/>
          </a:p>
          <a:p>
            <a:pPr indent="0" lvl="0" marL="0" rtl="0" algn="l">
              <a:spcBef>
                <a:spcPts val="1600"/>
              </a:spcBef>
              <a:spcAft>
                <a:spcPts val="0"/>
              </a:spcAft>
              <a:buNone/>
            </a:pPr>
            <a:r>
              <a:rPr b="1" lang="en-GB" sz="1800"/>
              <a:t>Correct condom use</a:t>
            </a:r>
            <a:endParaRPr b="1" sz="1800"/>
          </a:p>
          <a:p>
            <a:pPr indent="-342900" lvl="0" marL="457200" rtl="0" algn="l">
              <a:spcBef>
                <a:spcPts val="0"/>
              </a:spcBef>
              <a:spcAft>
                <a:spcPts val="0"/>
              </a:spcAft>
              <a:buSzPts val="1800"/>
              <a:buAutoNum type="arabicPeriod"/>
            </a:pPr>
            <a:r>
              <a:rPr lang="en-GB" sz="1800"/>
              <a:t>Push condom to side of pack and tear down side of pack to open</a:t>
            </a:r>
            <a:endParaRPr sz="1800"/>
          </a:p>
          <a:p>
            <a:pPr indent="-342900" lvl="0" marL="457200" rtl="0" algn="l">
              <a:spcBef>
                <a:spcPts val="0"/>
              </a:spcBef>
              <a:spcAft>
                <a:spcPts val="0"/>
              </a:spcAft>
              <a:buSzPts val="1800"/>
              <a:buAutoNum type="arabicPeriod"/>
            </a:pPr>
            <a:r>
              <a:rPr lang="en-GB" sz="1800"/>
              <a:t>Take condom out of packet</a:t>
            </a:r>
            <a:endParaRPr sz="1800"/>
          </a:p>
          <a:p>
            <a:pPr indent="-342900" lvl="0" marL="457200" rtl="0" algn="l">
              <a:spcBef>
                <a:spcPts val="0"/>
              </a:spcBef>
              <a:spcAft>
                <a:spcPts val="0"/>
              </a:spcAft>
              <a:buSzPts val="1800"/>
              <a:buAutoNum type="arabicPeriod"/>
            </a:pPr>
            <a:r>
              <a:rPr lang="en-GB" sz="1800"/>
              <a:t>Make sure condom is the right way round (roll on the outside)</a:t>
            </a:r>
            <a:endParaRPr sz="1800"/>
          </a:p>
          <a:p>
            <a:pPr indent="-342900" lvl="0" marL="457200" rtl="0" algn="l">
              <a:spcBef>
                <a:spcPts val="0"/>
              </a:spcBef>
              <a:spcAft>
                <a:spcPts val="0"/>
              </a:spcAft>
              <a:buSzPts val="1800"/>
              <a:buAutoNum type="arabicPeriod"/>
            </a:pPr>
            <a:r>
              <a:rPr lang="en-GB" sz="1800"/>
              <a:t>Pinch the top of the condom</a:t>
            </a:r>
            <a:endParaRPr sz="1800"/>
          </a:p>
          <a:p>
            <a:pPr indent="-342900" lvl="0" marL="457200" rtl="0" algn="l">
              <a:spcBef>
                <a:spcPts val="0"/>
              </a:spcBef>
              <a:spcAft>
                <a:spcPts val="0"/>
              </a:spcAft>
              <a:buSzPts val="1800"/>
              <a:buAutoNum type="arabicPeriod"/>
            </a:pPr>
            <a:r>
              <a:rPr lang="en-GB" sz="1800"/>
              <a:t>Roll the condom down the erect penis demonstrator</a:t>
            </a:r>
            <a:endParaRPr sz="1800"/>
          </a:p>
          <a:p>
            <a:pPr indent="-342900" lvl="0" marL="457200" rtl="0" algn="l">
              <a:spcBef>
                <a:spcPts val="0"/>
              </a:spcBef>
              <a:spcAft>
                <a:spcPts val="0"/>
              </a:spcAft>
              <a:buSzPts val="1800"/>
              <a:buAutoNum type="arabicPeriod"/>
            </a:pPr>
            <a:r>
              <a:rPr lang="en-GB" sz="1800"/>
              <a:t>After sex, carefully take condom off, away from your partner</a:t>
            </a:r>
            <a:endParaRPr sz="1800"/>
          </a:p>
          <a:p>
            <a:pPr indent="-342900" lvl="0" marL="457200" rtl="0" algn="l">
              <a:spcBef>
                <a:spcPts val="0"/>
              </a:spcBef>
              <a:spcAft>
                <a:spcPts val="0"/>
              </a:spcAft>
              <a:buSzPts val="1800"/>
              <a:buAutoNum type="arabicPeriod"/>
            </a:pPr>
            <a:r>
              <a:rPr lang="en-GB" sz="1800"/>
              <a:t>Check for breakages and tie condom in a knot</a:t>
            </a:r>
            <a:endParaRPr sz="1800"/>
          </a:p>
          <a:p>
            <a:pPr indent="-342900" lvl="0" marL="457200" rtl="0" algn="l">
              <a:spcBef>
                <a:spcPts val="0"/>
              </a:spcBef>
              <a:spcAft>
                <a:spcPts val="0"/>
              </a:spcAft>
              <a:buSzPts val="1800"/>
              <a:buAutoNum type="arabicPeriod"/>
            </a:pPr>
            <a:r>
              <a:rPr lang="en-GB" sz="1800"/>
              <a:t>Wrap condom in tissue and put it in the bin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558" name="Google Shape;558;p85"/>
          <p:cNvSpPr txBox="1"/>
          <p:nvPr>
            <p:ph idx="12" type="sldNum"/>
          </p:nvPr>
        </p:nvSpPr>
        <p:spPr>
          <a:xfrm>
            <a:off x="8497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6"/>
          <p:cNvSpPr txBox="1"/>
          <p:nvPr>
            <p:ph type="title"/>
          </p:nvPr>
        </p:nvSpPr>
        <p:spPr>
          <a:xfrm>
            <a:off x="1747200" y="2150850"/>
            <a:ext cx="58962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Examples of g</a:t>
            </a:r>
            <a:r>
              <a:rPr lang="en-GB">
                <a:solidFill>
                  <a:srgbClr val="FFFFFF"/>
                </a:solidFill>
              </a:rPr>
              <a:t>ood practice</a:t>
            </a:r>
            <a:endParaRPr>
              <a:solidFill>
                <a:srgbClr val="FFFFFF"/>
              </a:solidFill>
            </a:endParaRPr>
          </a:p>
        </p:txBody>
      </p:sp>
      <p:sp>
        <p:nvSpPr>
          <p:cNvPr id="564" name="Google Shape;564;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87"/>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Good practice approaches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70" name="Google Shape;570;p87"/>
          <p:cNvSpPr txBox="1"/>
          <p:nvPr>
            <p:ph idx="1" type="body"/>
          </p:nvPr>
        </p:nvSpPr>
        <p:spPr>
          <a:xfrm>
            <a:off x="270000" y="914400"/>
            <a:ext cx="7607700" cy="37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t>Use </a:t>
            </a:r>
            <a:r>
              <a:rPr b="1" lang="en-GB" sz="1800"/>
              <a:t>medically correct language</a:t>
            </a:r>
            <a:r>
              <a:rPr lang="en-GB" sz="1800"/>
              <a:t> to accurately describe human anatomy, including genitalia (e.g. vulva, vagina, penis, testicles, foreskin).</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GB" sz="1800"/>
              <a:t>Give pupils </a:t>
            </a:r>
            <a:r>
              <a:rPr b="1" lang="en-GB" sz="1800"/>
              <a:t>opportunities to handle relevant objects</a:t>
            </a:r>
            <a:r>
              <a:rPr lang="en-GB" sz="1800"/>
              <a:t> (e.g. contraceptives, period products) and to ask questions about them.</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b="1" lang="en-GB" sz="1800"/>
              <a:t>Avoid segregating by gender</a:t>
            </a:r>
            <a:r>
              <a:rPr lang="en-GB" sz="1800"/>
              <a:t> unless there is a clear rationale for doing so in order to meet the needs of pupils.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Clr>
                <a:schemeClr val="dk1"/>
              </a:buClr>
              <a:buSzPts val="1100"/>
              <a:buFont typeface="Arial"/>
              <a:buNone/>
            </a:pPr>
            <a:r>
              <a:rPr b="1" lang="en-GB" sz="1800"/>
              <a:t>Ensure the requirements are taught early enough</a:t>
            </a:r>
            <a:r>
              <a:rPr lang="en-GB" sz="1800"/>
              <a:t> so that pupils are not lacking the knowledge they need to make informed decisions, and are aware of their rights and legal protections.</a:t>
            </a:r>
            <a:endParaRPr sz="1800"/>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571" name="Google Shape;571;p87"/>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72" name="Google Shape;572;p87"/>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8"/>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Share further information</a:t>
            </a:r>
            <a:endParaRPr>
              <a:solidFill>
                <a:srgbClr val="073763"/>
              </a:solidFill>
            </a:endParaRPr>
          </a:p>
        </p:txBody>
      </p:sp>
      <p:sp>
        <p:nvSpPr>
          <p:cNvPr id="578" name="Google Shape;578;p88"/>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Make sure pupils know the key people they can speak to at school, and that if they want to they can speak to any teacher. </a:t>
            </a:r>
            <a:endParaRPr sz="1800"/>
          </a:p>
          <a:p>
            <a:pPr indent="0" lvl="0" marL="0" rtl="0" algn="l">
              <a:spcBef>
                <a:spcPts val="1600"/>
              </a:spcBef>
              <a:spcAft>
                <a:spcPts val="0"/>
              </a:spcAft>
              <a:buNone/>
            </a:pPr>
            <a:r>
              <a:rPr lang="en-GB" sz="1800"/>
              <a:t>You could also make information about support organisations available in the classroom and school spaces. For example: </a:t>
            </a:r>
            <a:endParaRPr sz="1800"/>
          </a:p>
          <a:p>
            <a:pPr indent="-342900" lvl="0" marL="457200" rtl="0" algn="l">
              <a:spcBef>
                <a:spcPts val="1600"/>
              </a:spcBef>
              <a:spcAft>
                <a:spcPts val="0"/>
              </a:spcAft>
              <a:buSzPts val="1800"/>
              <a:buChar char="●"/>
            </a:pPr>
            <a:r>
              <a:rPr lang="en-GB" sz="1800" u="sng">
                <a:solidFill>
                  <a:schemeClr val="hlink"/>
                </a:solidFill>
                <a:hlinkClick r:id="rId3"/>
              </a:rPr>
              <a:t>Childline</a:t>
            </a:r>
            <a:r>
              <a:rPr lang="en-GB" sz="1800"/>
              <a:t> - where children can get in touch on 0800 1111 </a:t>
            </a:r>
            <a:endParaRPr sz="1800"/>
          </a:p>
          <a:p>
            <a:pPr indent="-342900" lvl="0" marL="457200" rtl="0" algn="l">
              <a:spcBef>
                <a:spcPts val="0"/>
              </a:spcBef>
              <a:spcAft>
                <a:spcPts val="0"/>
              </a:spcAft>
              <a:buSzPts val="1800"/>
              <a:buChar char="●"/>
            </a:pPr>
            <a:r>
              <a:rPr lang="en-GB" sz="1800" u="sng">
                <a:solidFill>
                  <a:schemeClr val="hlink"/>
                </a:solidFill>
                <a:hlinkClick r:id="rId4"/>
              </a:rPr>
              <a:t>Young Minds</a:t>
            </a:r>
            <a:r>
              <a:rPr lang="en-GB" sz="1800"/>
              <a:t> - crisis helpline</a:t>
            </a:r>
            <a:endParaRPr sz="1800"/>
          </a:p>
          <a:p>
            <a:pPr indent="-342900" lvl="0" marL="457200" rtl="0" algn="l">
              <a:spcBef>
                <a:spcPts val="0"/>
              </a:spcBef>
              <a:spcAft>
                <a:spcPts val="0"/>
              </a:spcAft>
              <a:buSzPts val="1800"/>
              <a:buChar char="●"/>
            </a:pPr>
            <a:r>
              <a:rPr lang="en-GB" sz="1800"/>
              <a:t>GP and other health professionals </a:t>
            </a:r>
            <a:endParaRPr sz="1800"/>
          </a:p>
          <a:p>
            <a:pPr indent="0" lvl="0" marL="0" rtl="0" algn="l">
              <a:spcBef>
                <a:spcPts val="1600"/>
              </a:spcBef>
              <a:spcAft>
                <a:spcPts val="1600"/>
              </a:spcAft>
              <a:buNone/>
            </a:pPr>
            <a:r>
              <a:rPr lang="en-GB" sz="1800"/>
              <a:t>In an emergency or crisis pupils should also know they can contact the </a:t>
            </a:r>
            <a:r>
              <a:rPr lang="en-GB" sz="1800" u="sng">
                <a:solidFill>
                  <a:schemeClr val="hlink"/>
                </a:solidFill>
                <a:hlinkClick r:id="rId5"/>
              </a:rPr>
              <a:t>Samaritans</a:t>
            </a:r>
            <a:r>
              <a:rPr lang="en-GB" sz="1800"/>
              <a:t> or call 999.</a:t>
            </a:r>
            <a:endParaRPr>
              <a:solidFill>
                <a:schemeClr val="dk1"/>
              </a:solidFill>
            </a:endParaRPr>
          </a:p>
        </p:txBody>
      </p:sp>
      <p:sp>
        <p:nvSpPr>
          <p:cNvPr id="579" name="Google Shape;579;p88"/>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580" name="Google Shape;580;p88"/>
          <p:cNvSpPr txBox="1"/>
          <p:nvPr>
            <p:ph idx="4294967295" type="subTitle"/>
          </p:nvPr>
        </p:nvSpPr>
        <p:spPr>
          <a:xfrm>
            <a:off x="7122600" y="4474200"/>
            <a:ext cx="1751400" cy="472500"/>
          </a:xfrm>
          <a:prstGeom prst="rect">
            <a:avLst/>
          </a:prstGeom>
          <a:solidFill>
            <a:srgbClr val="073763"/>
          </a:solidFill>
          <a:ln cap="flat" cmpd="sng" w="3810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FFFFFF"/>
                </a:solidFill>
              </a:rPr>
              <a:t>Good practice</a:t>
            </a:r>
            <a:endParaRPr b="1">
              <a:solidFill>
                <a:srgbClr val="FFFFF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9"/>
          <p:cNvSpPr txBox="1"/>
          <p:nvPr>
            <p:ph type="title"/>
          </p:nvPr>
        </p:nvSpPr>
        <p:spPr>
          <a:xfrm>
            <a:off x="641550" y="2150850"/>
            <a:ext cx="7860900" cy="841800"/>
          </a:xfrm>
          <a:prstGeom prst="rect">
            <a:avLst/>
          </a:prstGeom>
          <a:solidFill>
            <a:srgbClr val="073763"/>
          </a:solidFill>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A</a:t>
            </a:r>
            <a:r>
              <a:rPr lang="en-GB">
                <a:solidFill>
                  <a:srgbClr val="FFFFFF"/>
                </a:solidFill>
              </a:rPr>
              <a:t>ctivities and templates for trainers</a:t>
            </a:r>
            <a:endParaRPr>
              <a:solidFill>
                <a:srgbClr val="FFFFFF"/>
              </a:solidFill>
            </a:endParaRPr>
          </a:p>
        </p:txBody>
      </p:sp>
      <p:sp>
        <p:nvSpPr>
          <p:cNvPr id="586" name="Google Shape;586;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90"/>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About these activities and templates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592" name="Google Shape;592;p90"/>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Subject leads can use the following templates and training activities to plan training on teaching the new curriculum topics. </a:t>
            </a:r>
            <a:endParaRPr sz="1800"/>
          </a:p>
          <a:p>
            <a:pPr indent="0" lvl="0" marL="0" rtl="0" algn="l">
              <a:spcBef>
                <a:spcPts val="1600"/>
              </a:spcBef>
              <a:spcAft>
                <a:spcPts val="0"/>
              </a:spcAft>
              <a:buNone/>
            </a:pPr>
            <a:r>
              <a:rPr lang="en-GB" sz="1800"/>
              <a:t>You can: </a:t>
            </a:r>
            <a:endParaRPr sz="1800"/>
          </a:p>
          <a:p>
            <a:pPr indent="-342900" lvl="0" marL="457200" rtl="0" algn="l">
              <a:spcBef>
                <a:spcPts val="1600"/>
              </a:spcBef>
              <a:spcAft>
                <a:spcPts val="0"/>
              </a:spcAft>
              <a:buSzPts val="1800"/>
              <a:buChar char="●"/>
            </a:pPr>
            <a:r>
              <a:rPr b="1" lang="en-GB" sz="1800"/>
              <a:t>add information to slides</a:t>
            </a:r>
            <a:r>
              <a:rPr lang="en-GB" sz="1800"/>
              <a:t> - eg about your school provision  </a:t>
            </a:r>
            <a:endParaRPr sz="1800"/>
          </a:p>
          <a:p>
            <a:pPr indent="-342900" lvl="0" marL="457200" rtl="0" algn="l">
              <a:spcBef>
                <a:spcPts val="0"/>
              </a:spcBef>
              <a:spcAft>
                <a:spcPts val="0"/>
              </a:spcAft>
              <a:buSzPts val="1800"/>
              <a:buChar char="●"/>
            </a:pPr>
            <a:r>
              <a:rPr b="1" lang="en-GB" sz="1800"/>
              <a:t>move slides</a:t>
            </a:r>
            <a:r>
              <a:rPr lang="en-GB" sz="1800"/>
              <a:t> - eg ‘Rate your confidence (before training)’ - to the point in the presentation where you want to carry out that activity</a:t>
            </a:r>
            <a:endParaRPr sz="1800"/>
          </a:p>
          <a:p>
            <a:pPr indent="-342900" lvl="0" marL="457200" rtl="0" algn="l">
              <a:spcBef>
                <a:spcPts val="0"/>
              </a:spcBef>
              <a:spcAft>
                <a:spcPts val="0"/>
              </a:spcAft>
              <a:buSzPts val="1800"/>
              <a:buChar char="●"/>
            </a:pPr>
            <a:r>
              <a:rPr b="1" lang="en-GB" sz="1800"/>
              <a:t>delete slides</a:t>
            </a:r>
            <a:r>
              <a:rPr lang="en-GB" sz="1800"/>
              <a:t> if you are not covering those curriculum requirements at this time </a:t>
            </a:r>
            <a:endParaRPr sz="1800"/>
          </a:p>
        </p:txBody>
      </p:sp>
      <p:sp>
        <p:nvSpPr>
          <p:cNvPr id="593" name="Google Shape;593;p90"/>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9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activity: </a:t>
            </a:r>
            <a:endParaRPr>
              <a:solidFill>
                <a:srgbClr val="073763"/>
              </a:solidFill>
            </a:endParaRPr>
          </a:p>
          <a:p>
            <a:pPr indent="0" lvl="0" marL="0" rtl="0" algn="ctr">
              <a:spcBef>
                <a:spcPts val="0"/>
              </a:spcBef>
              <a:spcAft>
                <a:spcPts val="0"/>
              </a:spcAft>
              <a:buNone/>
            </a:pPr>
            <a:r>
              <a:rPr lang="en-GB">
                <a:solidFill>
                  <a:srgbClr val="073763"/>
                </a:solidFill>
              </a:rPr>
              <a:t>Rate your confidence</a:t>
            </a:r>
            <a:endParaRPr>
              <a:solidFill>
                <a:srgbClr val="073763"/>
              </a:solidFill>
            </a:endParaRPr>
          </a:p>
        </p:txBody>
      </p:sp>
      <p:sp>
        <p:nvSpPr>
          <p:cNvPr id="599" name="Google Shape;599;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Pupils with SEND</a:t>
            </a:r>
            <a:endParaRPr>
              <a:solidFill>
                <a:srgbClr val="073763"/>
              </a:solidFill>
            </a:endParaRPr>
          </a:p>
        </p:txBody>
      </p:sp>
      <p:sp>
        <p:nvSpPr>
          <p:cNvPr id="108" name="Google Shape;108;p20"/>
          <p:cNvSpPr txBox="1"/>
          <p:nvPr>
            <p:ph idx="1" type="body"/>
          </p:nvPr>
        </p:nvSpPr>
        <p:spPr>
          <a:xfrm>
            <a:off x="270000" y="914400"/>
            <a:ext cx="7400100" cy="3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You will need to </a:t>
            </a:r>
            <a:r>
              <a:rPr b="1" lang="en-GB" sz="1800"/>
              <a:t>plan lessons to allow all pupils to access and practise the knowledge</a:t>
            </a:r>
            <a:r>
              <a:rPr lang="en-GB" sz="1800"/>
              <a:t>, using your expertise as you normally would.</a:t>
            </a:r>
            <a:endParaRPr sz="1800"/>
          </a:p>
          <a:p>
            <a:pPr indent="0" lvl="0" marL="0" rtl="0" algn="l">
              <a:spcBef>
                <a:spcPts val="1600"/>
              </a:spcBef>
              <a:spcAft>
                <a:spcPts val="1600"/>
              </a:spcAft>
              <a:buNone/>
            </a:pPr>
            <a:r>
              <a:rPr lang="en-GB" sz="1800"/>
              <a:t>Y</a:t>
            </a:r>
            <a:r>
              <a:rPr lang="en-GB" sz="1800"/>
              <a:t>ou might want to link lesson outcomes with statutory ‘preparing for adulthood’ outcomes for those with an education, health and care (EHC) plan. (See </a:t>
            </a:r>
            <a:r>
              <a:rPr lang="en-GB" sz="1800" u="sng">
                <a:solidFill>
                  <a:schemeClr val="hlink"/>
                </a:solidFill>
                <a:hlinkClick r:id="rId3"/>
              </a:rPr>
              <a:t>SEND code of practice</a:t>
            </a:r>
            <a:r>
              <a:rPr lang="en-GB" sz="1800"/>
              <a:t>, section 8.)</a:t>
            </a:r>
            <a:endParaRPr b="1" sz="1800"/>
          </a:p>
        </p:txBody>
      </p:sp>
      <p:sp>
        <p:nvSpPr>
          <p:cNvPr id="109" name="Google Shape;109;p20"/>
          <p:cNvSpPr txBox="1"/>
          <p:nvPr>
            <p:ph idx="12" type="sldNum"/>
          </p:nvPr>
        </p:nvSpPr>
        <p:spPr>
          <a:xfrm>
            <a:off x="4290975" y="4810975"/>
            <a:ext cx="3720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110" name="Google Shape;110;p20"/>
          <p:cNvSpPr txBox="1"/>
          <p:nvPr/>
        </p:nvSpPr>
        <p:spPr>
          <a:xfrm>
            <a:off x="270000" y="3015475"/>
            <a:ext cx="8410800" cy="1795500"/>
          </a:xfrm>
          <a:prstGeom prst="rect">
            <a:avLst/>
          </a:prstGeom>
          <a:solidFill>
            <a:srgbClr val="CC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dk2"/>
                </a:solidFill>
              </a:rPr>
              <a:t>STATUTORY GUIDANCE</a:t>
            </a:r>
            <a:endParaRPr b="1" sz="1600">
              <a:solidFill>
                <a:schemeClr val="dk2"/>
              </a:solidFill>
            </a:endParaRPr>
          </a:p>
          <a:p>
            <a:pPr indent="0" lvl="0" marL="0" rtl="0" algn="l">
              <a:spcBef>
                <a:spcPts val="0"/>
              </a:spcBef>
              <a:spcAft>
                <a:spcPts val="0"/>
              </a:spcAft>
              <a:buNone/>
            </a:pPr>
            <a:r>
              <a:rPr i="1" lang="en-GB" sz="1800">
                <a:solidFill>
                  <a:schemeClr val="dk2"/>
                </a:solidFill>
              </a:rPr>
              <a:t>Relationships Education, RSE and Health Education must be accessible for all pupils… there may be a need to tailor content and teaching to meet the specific needs of pupils at different developmental stages. As with all teaching for these subjects, schools should ensure that their teaching is sensitive, age-appropriate, developmentally appropriate and delivered with reference to the law.</a:t>
            </a:r>
            <a:endParaRPr i="1" sz="1800">
              <a:solidFill>
                <a:schemeClr val="dk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92"/>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Trainer notes: Rate your confidence</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05" name="Google Shape;605;p92"/>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Ask your colleagues to rate confidence before and after topic training using the slides in this deck.</a:t>
            </a:r>
            <a:endParaRPr sz="1800"/>
          </a:p>
          <a:p>
            <a:pPr indent="0" lvl="0" marL="0" rtl="0" algn="l">
              <a:spcBef>
                <a:spcPts val="1600"/>
              </a:spcBef>
              <a:spcAft>
                <a:spcPts val="0"/>
              </a:spcAft>
              <a:buNone/>
            </a:pPr>
            <a:r>
              <a:rPr b="1" lang="en-GB" sz="2200"/>
              <a:t>Before training</a:t>
            </a:r>
            <a:br>
              <a:rPr lang="en-GB" sz="1800"/>
            </a:br>
            <a:r>
              <a:rPr lang="en-GB" sz="1800"/>
              <a:t>Ask teachers to think about where they currently fit on the scale. </a:t>
            </a:r>
            <a:endParaRPr sz="1800"/>
          </a:p>
          <a:p>
            <a:pPr indent="0" lvl="0" marL="0" rtl="0" algn="l">
              <a:spcBef>
                <a:spcPts val="1600"/>
              </a:spcBef>
              <a:spcAft>
                <a:spcPts val="0"/>
              </a:spcAft>
              <a:buNone/>
            </a:pPr>
            <a:r>
              <a:rPr b="1" lang="en-GB" sz="2200"/>
              <a:t>After</a:t>
            </a:r>
            <a:r>
              <a:rPr b="1" lang="en-GB" sz="2200"/>
              <a:t> training</a:t>
            </a:r>
            <a:br>
              <a:rPr lang="en-GB" sz="1800"/>
            </a:br>
            <a:r>
              <a:rPr lang="en-GB" sz="1800"/>
              <a:t>Ask teachers to rate their confidence again and talk about changes. You might want to repeat this activity at later check ins.</a:t>
            </a:r>
            <a:endParaRPr sz="1800"/>
          </a:p>
          <a:p>
            <a:pPr indent="0" lvl="0" marL="0" rtl="0" algn="l">
              <a:spcBef>
                <a:spcPts val="1600"/>
              </a:spcBef>
              <a:spcAft>
                <a:spcPts val="0"/>
              </a:spcAft>
              <a:buNone/>
            </a:pPr>
            <a:r>
              <a:rPr lang="en-GB" sz="1800"/>
              <a:t>If teachers still rate confidence as low, discuss ways you can develop their subject knowledge, offer peer support etc.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06" name="Google Shape;606;p92"/>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0" name="Shape 610"/>
        <p:cNvGrpSpPr/>
        <p:nvPr/>
      </p:nvGrpSpPr>
      <p:grpSpPr>
        <a:xfrm>
          <a:off x="0" y="0"/>
          <a:ext cx="0" cy="0"/>
          <a:chOff x="0" y="0"/>
          <a:chExt cx="0" cy="0"/>
        </a:xfrm>
      </p:grpSpPr>
      <p:sp>
        <p:nvSpPr>
          <p:cNvPr id="611" name="Google Shape;611;p93"/>
          <p:cNvSpPr txBox="1"/>
          <p:nvPr>
            <p:ph idx="12" type="sldNum"/>
          </p:nvPr>
        </p:nvSpPr>
        <p:spPr>
          <a:xfrm>
            <a:off x="4247400" y="4810975"/>
            <a:ext cx="4155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12" name="Google Shape;612;p9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GB" sz="2400">
                <a:solidFill>
                  <a:srgbClr val="434343"/>
                </a:solidFill>
              </a:rPr>
              <a:t>How do you feel about teaching this topic? </a:t>
            </a:r>
            <a:endParaRPr b="1" sz="2400">
              <a:solidFill>
                <a:srgbClr val="434343"/>
              </a:solidFill>
            </a:endParaRPr>
          </a:p>
        </p:txBody>
      </p:sp>
      <p:cxnSp>
        <p:nvCxnSpPr>
          <p:cNvPr id="613" name="Google Shape;613;p93"/>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614" name="Google Shape;614;p93"/>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615" name="Google Shape;615;p93"/>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616" name="Google Shape;616;p93"/>
          <p:cNvGraphicFramePr/>
          <p:nvPr/>
        </p:nvGraphicFramePr>
        <p:xfrm>
          <a:off x="850650" y="3474650"/>
          <a:ext cx="3000000" cy="3000000"/>
        </p:xfrm>
        <a:graphic>
          <a:graphicData uri="http://schemas.openxmlformats.org/drawingml/2006/table">
            <a:tbl>
              <a:tblPr>
                <a:noFill/>
                <a:tableStyleId>{08997552-0953-4667-BAE4-FC204EE6C75D}</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
        <p:nvSpPr>
          <p:cNvPr id="617" name="Google Shape;617;p93"/>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Rate your confidence (before training)</a:t>
            </a:r>
            <a:endParaRPr b="1">
              <a:solidFill>
                <a:srgbClr val="073763"/>
              </a:solidFill>
            </a:endParaRPr>
          </a:p>
          <a:p>
            <a:pPr indent="0" lvl="0" marL="0" rtl="0" algn="l">
              <a:spcBef>
                <a:spcPts val="0"/>
              </a:spcBef>
              <a:spcAft>
                <a:spcPts val="0"/>
              </a:spcAft>
              <a:buNone/>
            </a:pPr>
            <a:r>
              <a:t/>
            </a:r>
            <a:endParaRPr>
              <a:solidFill>
                <a:srgbClr val="073763"/>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Google Shape;622;p94"/>
          <p:cNvSpPr txBox="1"/>
          <p:nvPr>
            <p:ph type="title"/>
          </p:nvPr>
        </p:nvSpPr>
        <p:spPr>
          <a:xfrm>
            <a:off x="270000" y="216425"/>
            <a:ext cx="856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a:t>
            </a:r>
            <a:r>
              <a:rPr lang="en-GB">
                <a:solidFill>
                  <a:srgbClr val="073763"/>
                </a:solidFill>
              </a:rPr>
              <a:t>ate your confidence (after training) </a:t>
            </a:r>
            <a:endParaRPr>
              <a:solidFill>
                <a:srgbClr val="073763"/>
              </a:solidFill>
            </a:endParaRPr>
          </a:p>
        </p:txBody>
      </p:sp>
      <p:sp>
        <p:nvSpPr>
          <p:cNvPr id="623" name="Google Shape;623;p94"/>
          <p:cNvSpPr txBox="1"/>
          <p:nvPr>
            <p:ph idx="12" type="sldNum"/>
          </p:nvPr>
        </p:nvSpPr>
        <p:spPr>
          <a:xfrm>
            <a:off x="4302400" y="4810975"/>
            <a:ext cx="360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624" name="Google Shape;624;p94"/>
          <p:cNvSpPr txBox="1"/>
          <p:nvPr/>
        </p:nvSpPr>
        <p:spPr>
          <a:xfrm>
            <a:off x="311700" y="1067938"/>
            <a:ext cx="8520600" cy="350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800"/>
              <a:buFont typeface="Arial"/>
              <a:buNone/>
            </a:pPr>
            <a:r>
              <a:rPr b="1" lang="en-GB" sz="2400">
                <a:solidFill>
                  <a:srgbClr val="434343"/>
                </a:solidFill>
              </a:rPr>
              <a:t>How do you feel now? What support/info could help? </a:t>
            </a:r>
            <a:endParaRPr b="1" sz="2400">
              <a:solidFill>
                <a:srgbClr val="434343"/>
              </a:solidFill>
            </a:endParaRPr>
          </a:p>
          <a:p>
            <a:pPr indent="0" lvl="0" marL="0" rtl="0" algn="l">
              <a:lnSpc>
                <a:spcPct val="115000"/>
              </a:lnSpc>
              <a:spcBef>
                <a:spcPts val="1600"/>
              </a:spcBef>
              <a:spcAft>
                <a:spcPts val="1600"/>
              </a:spcAft>
              <a:buNone/>
            </a:pPr>
            <a:r>
              <a:t/>
            </a:r>
            <a:endParaRPr sz="2400">
              <a:solidFill>
                <a:srgbClr val="434343"/>
              </a:solidFill>
            </a:endParaRPr>
          </a:p>
        </p:txBody>
      </p:sp>
      <p:cxnSp>
        <p:nvCxnSpPr>
          <p:cNvPr id="625" name="Google Shape;625;p94"/>
          <p:cNvCxnSpPr/>
          <p:nvPr/>
        </p:nvCxnSpPr>
        <p:spPr>
          <a:xfrm flipH="1" rot="10800000">
            <a:off x="748800" y="3958300"/>
            <a:ext cx="7442700" cy="14700"/>
          </a:xfrm>
          <a:prstGeom prst="straightConnector1">
            <a:avLst/>
          </a:prstGeom>
          <a:noFill/>
          <a:ln cap="flat" cmpd="sng" w="38100">
            <a:solidFill>
              <a:srgbClr val="595959"/>
            </a:solidFill>
            <a:prstDash val="solid"/>
            <a:round/>
            <a:headEnd len="sm" w="sm" type="none"/>
            <a:tailEnd len="sm" w="sm" type="none"/>
          </a:ln>
        </p:spPr>
      </p:cxnSp>
      <p:sp>
        <p:nvSpPr>
          <p:cNvPr id="626" name="Google Shape;626;p94"/>
          <p:cNvSpPr txBox="1"/>
          <p:nvPr/>
        </p:nvSpPr>
        <p:spPr>
          <a:xfrm>
            <a:off x="74880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Not confident at all</a:t>
            </a:r>
            <a:endParaRPr b="1" i="0" sz="1800" u="none" cap="none" strike="noStrike">
              <a:solidFill>
                <a:srgbClr val="000000"/>
              </a:solidFill>
              <a:latin typeface="Arial"/>
              <a:ea typeface="Arial"/>
              <a:cs typeface="Arial"/>
              <a:sym typeface="Arial"/>
            </a:endParaRPr>
          </a:p>
        </p:txBody>
      </p:sp>
      <p:sp>
        <p:nvSpPr>
          <p:cNvPr id="627" name="Google Shape;627;p94"/>
          <p:cNvSpPr txBox="1"/>
          <p:nvPr/>
        </p:nvSpPr>
        <p:spPr>
          <a:xfrm>
            <a:off x="6641850" y="2092807"/>
            <a:ext cx="1440300" cy="1290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Very confident</a:t>
            </a:r>
            <a:endParaRPr b="1" i="0" sz="1800" u="none" cap="none" strike="noStrike">
              <a:solidFill>
                <a:srgbClr val="000000"/>
              </a:solidFill>
              <a:latin typeface="Arial"/>
              <a:ea typeface="Arial"/>
              <a:cs typeface="Arial"/>
              <a:sym typeface="Arial"/>
            </a:endParaRPr>
          </a:p>
        </p:txBody>
      </p:sp>
      <p:graphicFrame>
        <p:nvGraphicFramePr>
          <p:cNvPr id="628" name="Google Shape;628;p94"/>
          <p:cNvGraphicFramePr/>
          <p:nvPr/>
        </p:nvGraphicFramePr>
        <p:xfrm>
          <a:off x="850650" y="3474650"/>
          <a:ext cx="3000000" cy="3000000"/>
        </p:xfrm>
        <a:graphic>
          <a:graphicData uri="http://schemas.openxmlformats.org/drawingml/2006/table">
            <a:tbl>
              <a:tblPr>
                <a:noFill/>
                <a:tableStyleId>{08997552-0953-4667-BAE4-FC204EE6C75D}</a:tableStyleId>
              </a:tblPr>
              <a:tblGrid>
                <a:gridCol w="723900"/>
                <a:gridCol w="723900"/>
                <a:gridCol w="723900"/>
                <a:gridCol w="723900"/>
                <a:gridCol w="723900"/>
                <a:gridCol w="723900"/>
                <a:gridCol w="723900"/>
                <a:gridCol w="723900"/>
                <a:gridCol w="723900"/>
                <a:gridCol w="72390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2</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3</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4</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5</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6</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7</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8</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9</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GB" sz="1400" u="none" cap="none" strike="noStrike"/>
                        <a:t>10</a:t>
                      </a:r>
                      <a:endParaRPr sz="1400" u="none" cap="none" strike="noStrike"/>
                    </a:p>
                  </a:txBody>
                  <a:tcPr marT="91425" marB="91425" marR="91425" marL="91425"/>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9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t>
            </a:r>
            <a:r>
              <a:rPr lang="en-GB">
                <a:solidFill>
                  <a:srgbClr val="073763"/>
                </a:solidFill>
              </a:rPr>
              <a:t>Our school’ templates</a:t>
            </a:r>
            <a:endParaRPr>
              <a:solidFill>
                <a:srgbClr val="073763"/>
              </a:solidFill>
            </a:endParaRPr>
          </a:p>
        </p:txBody>
      </p:sp>
      <p:sp>
        <p:nvSpPr>
          <p:cNvPr id="634" name="Google Shape;634;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8" name="Shape 638"/>
        <p:cNvGrpSpPr/>
        <p:nvPr/>
      </p:nvGrpSpPr>
      <p:grpSpPr>
        <a:xfrm>
          <a:off x="0" y="0"/>
          <a:ext cx="0" cy="0"/>
          <a:chOff x="0" y="0"/>
          <a:chExt cx="0" cy="0"/>
        </a:xfrm>
      </p:grpSpPr>
      <p:sp>
        <p:nvSpPr>
          <p:cNvPr id="639" name="Google Shape;639;p96"/>
          <p:cNvSpPr txBox="1"/>
          <p:nvPr>
            <p:ph type="title"/>
          </p:nvPr>
        </p:nvSpPr>
        <p:spPr>
          <a:xfrm>
            <a:off x="270000" y="216425"/>
            <a:ext cx="75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Healthcare support at </a:t>
            </a:r>
            <a:r>
              <a:rPr lang="en-GB">
                <a:solidFill>
                  <a:srgbClr val="FF0000"/>
                </a:solidFill>
              </a:rPr>
              <a:t>[school name]</a:t>
            </a:r>
            <a:r>
              <a:rPr lang="en-GB">
                <a:solidFill>
                  <a:srgbClr val="FF0000"/>
                </a:solidFill>
              </a:rPr>
              <a:t> </a:t>
            </a:r>
            <a:endParaRPr>
              <a:solidFill>
                <a:srgbClr val="FF0000"/>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40" name="Google Shape;640;p96"/>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34343"/>
                </a:solidFill>
              </a:rPr>
              <a:t>Our leads </a:t>
            </a:r>
            <a:endParaRPr b="1" sz="2200">
              <a:solidFill>
                <a:srgbClr val="434343"/>
              </a:solidFill>
            </a:endParaRPr>
          </a:p>
          <a:p>
            <a:pPr indent="0" lvl="0" marL="0" rtl="0" algn="l">
              <a:spcBef>
                <a:spcPts val="0"/>
              </a:spcBef>
              <a:spcAft>
                <a:spcPts val="0"/>
              </a:spcAft>
              <a:buNone/>
            </a:pPr>
            <a:r>
              <a:rPr lang="en-GB" sz="1800">
                <a:solidFill>
                  <a:srgbClr val="FF0000"/>
                </a:solidFill>
              </a:rPr>
              <a:t>[Names, contact details of child protection, wellbeing, pastoral, designated mental health leads]</a:t>
            </a:r>
            <a:endParaRPr sz="1800">
              <a:solidFill>
                <a:srgbClr val="FF0000"/>
              </a:solidFill>
            </a:endParaRPr>
          </a:p>
          <a:p>
            <a:pPr indent="0" lvl="0" marL="0" rtl="0" algn="l">
              <a:spcBef>
                <a:spcPts val="1000"/>
              </a:spcBef>
              <a:spcAft>
                <a:spcPts val="0"/>
              </a:spcAft>
              <a:buNone/>
            </a:pPr>
            <a:r>
              <a:rPr b="1" lang="en-GB" sz="2200">
                <a:solidFill>
                  <a:srgbClr val="434343"/>
                </a:solidFill>
              </a:rPr>
              <a:t>Our policies</a:t>
            </a:r>
            <a:endParaRPr b="1" sz="2200">
              <a:solidFill>
                <a:srgbClr val="434343"/>
              </a:solidFill>
            </a:endParaRPr>
          </a:p>
          <a:p>
            <a:pPr indent="0" lvl="0" marL="0" rtl="0" algn="l">
              <a:spcBef>
                <a:spcPts val="0"/>
              </a:spcBef>
              <a:spcAft>
                <a:spcPts val="0"/>
              </a:spcAft>
              <a:buNone/>
            </a:pPr>
            <a:r>
              <a:rPr lang="en-GB" sz="1800">
                <a:solidFill>
                  <a:srgbClr val="FF0000"/>
                </a:solidFill>
              </a:rPr>
              <a:t>[Add details - eg school policy on PSHE, training opportunities]</a:t>
            </a:r>
            <a:endParaRPr sz="1800">
              <a:solidFill>
                <a:srgbClr val="FF0000"/>
              </a:solidFill>
            </a:endParaRPr>
          </a:p>
          <a:p>
            <a:pPr indent="0" lvl="0" marL="0" rtl="0" algn="l">
              <a:spcBef>
                <a:spcPts val="1600"/>
              </a:spcBef>
              <a:spcAft>
                <a:spcPts val="0"/>
              </a:spcAft>
              <a:buNone/>
            </a:pPr>
            <a:r>
              <a:rPr b="1" lang="en-GB" sz="2200">
                <a:solidFill>
                  <a:srgbClr val="434343"/>
                </a:solidFill>
              </a:rPr>
              <a:t>Specialist support</a:t>
            </a:r>
            <a:br>
              <a:rPr b="1" lang="en-GB" sz="2200">
                <a:solidFill>
                  <a:srgbClr val="434343"/>
                </a:solidFill>
              </a:rPr>
            </a:br>
            <a:r>
              <a:rPr lang="en-GB" sz="1800">
                <a:solidFill>
                  <a:srgbClr val="FF0000"/>
                </a:solidFill>
              </a:rPr>
              <a:t>[Add details - eg local authority, CAMHS, charities]</a:t>
            </a:r>
            <a:endParaRPr sz="1800">
              <a:solidFill>
                <a:srgbClr val="FF0000"/>
              </a:solidFill>
            </a:endParaRPr>
          </a:p>
          <a:p>
            <a:pPr indent="0" lvl="0" marL="0" rtl="0" algn="l">
              <a:spcBef>
                <a:spcPts val="1600"/>
              </a:spcBef>
              <a:spcAft>
                <a:spcPts val="0"/>
              </a:spcAft>
              <a:buClr>
                <a:schemeClr val="dk1"/>
              </a:buClr>
              <a:buSzPts val="1100"/>
              <a:buFont typeface="Arial"/>
              <a:buNone/>
            </a:pPr>
            <a:r>
              <a:rPr b="1" lang="en-GB" sz="2200">
                <a:solidFill>
                  <a:srgbClr val="434343"/>
                </a:solidFill>
              </a:rPr>
              <a:t>Other information </a:t>
            </a:r>
            <a:endParaRPr b="1" sz="2200">
              <a:solidFill>
                <a:srgbClr val="434343"/>
              </a:solidFill>
            </a:endParaRPr>
          </a:p>
          <a:p>
            <a:pPr indent="0" lvl="0" marL="0" rtl="0" algn="l">
              <a:spcBef>
                <a:spcPts val="0"/>
              </a:spcBef>
              <a:spcAft>
                <a:spcPts val="0"/>
              </a:spcAft>
              <a:buNone/>
            </a:pPr>
            <a:r>
              <a:rPr lang="en-GB" sz="1800">
                <a:solidFill>
                  <a:srgbClr val="FF0000"/>
                </a:solidFill>
              </a:rPr>
              <a:t>[Add resources]</a:t>
            </a:r>
            <a:br>
              <a:rPr lang="en-GB" sz="1800">
                <a:solidFill>
                  <a:srgbClr val="434343"/>
                </a:solidFill>
              </a:rPr>
            </a:b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641" name="Google Shape;641;p96"/>
          <p:cNvSpPr txBox="1"/>
          <p:nvPr>
            <p:ph idx="12" type="sldNum"/>
          </p:nvPr>
        </p:nvSpPr>
        <p:spPr>
          <a:xfrm>
            <a:off x="4302400" y="4810975"/>
            <a:ext cx="360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97"/>
          <p:cNvSpPr txBox="1"/>
          <p:nvPr>
            <p:ph type="title"/>
          </p:nvPr>
        </p:nvSpPr>
        <p:spPr>
          <a:xfrm>
            <a:off x="270000" y="216425"/>
            <a:ext cx="759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RSE </a:t>
            </a:r>
            <a:r>
              <a:rPr lang="en-GB">
                <a:solidFill>
                  <a:srgbClr val="073763"/>
                </a:solidFill>
              </a:rPr>
              <a:t>at </a:t>
            </a:r>
            <a:r>
              <a:rPr lang="en-GB">
                <a:solidFill>
                  <a:srgbClr val="FF0000"/>
                </a:solidFill>
              </a:rPr>
              <a:t>[school name] </a:t>
            </a:r>
            <a:endParaRPr>
              <a:solidFill>
                <a:srgbClr val="FF0000"/>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47" name="Google Shape;647;p97"/>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Ways in which we already teach about and support RSE at our school:</a:t>
            </a:r>
            <a:endParaRPr sz="1800"/>
          </a:p>
          <a:p>
            <a:pPr indent="-342900" lvl="0" marL="457200" rtl="0" algn="l">
              <a:spcBef>
                <a:spcPts val="160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342900" lvl="0" marL="457200" rtl="0" algn="l">
              <a:spcBef>
                <a:spcPts val="0"/>
              </a:spcBef>
              <a:spcAft>
                <a:spcPts val="0"/>
              </a:spcAft>
              <a:buClr>
                <a:srgbClr val="FF0000"/>
              </a:buClr>
              <a:buSzPts val="1800"/>
              <a:buChar char="●"/>
            </a:pPr>
            <a:r>
              <a:rPr lang="en-GB" sz="1800">
                <a:solidFill>
                  <a:srgbClr val="FF0000"/>
                </a:solidFill>
              </a:rPr>
              <a:t>[Add details]</a:t>
            </a:r>
            <a:endParaRPr sz="1800">
              <a:solidFill>
                <a:srgbClr val="FF0000"/>
              </a:solidFill>
            </a:endParaRPr>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b="1" sz="2200">
              <a:solidFill>
                <a:srgbClr val="FF0000"/>
              </a:solidFill>
            </a:endParaRPr>
          </a:p>
          <a:p>
            <a:pPr indent="0" lvl="0" marL="0" rtl="0" algn="l">
              <a:spcBef>
                <a:spcPts val="1600"/>
              </a:spcBef>
              <a:spcAft>
                <a:spcPts val="1600"/>
              </a:spcAft>
              <a:buNone/>
            </a:pPr>
            <a:r>
              <a:t/>
            </a:r>
            <a:endParaRPr sz="1800">
              <a:solidFill>
                <a:srgbClr val="434343"/>
              </a:solidFill>
            </a:endParaRPr>
          </a:p>
        </p:txBody>
      </p:sp>
      <p:sp>
        <p:nvSpPr>
          <p:cNvPr id="648" name="Google Shape;648;p97"/>
          <p:cNvSpPr txBox="1"/>
          <p:nvPr>
            <p:ph idx="12" type="sldNum"/>
          </p:nvPr>
        </p:nvSpPr>
        <p:spPr>
          <a:xfrm>
            <a:off x="4302400" y="4810975"/>
            <a:ext cx="3606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9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Training a</a:t>
            </a:r>
            <a:r>
              <a:rPr lang="en-GB">
                <a:solidFill>
                  <a:srgbClr val="073763"/>
                </a:solidFill>
              </a:rPr>
              <a:t>ctivity: </a:t>
            </a:r>
            <a:endParaRPr>
              <a:solidFill>
                <a:srgbClr val="073763"/>
              </a:solidFill>
            </a:endParaRPr>
          </a:p>
          <a:p>
            <a:pPr indent="0" lvl="0" marL="0" rtl="0" algn="ctr">
              <a:spcBef>
                <a:spcPts val="0"/>
              </a:spcBef>
              <a:spcAft>
                <a:spcPts val="0"/>
              </a:spcAft>
              <a:buNone/>
            </a:pPr>
            <a:r>
              <a:rPr lang="en-GB">
                <a:solidFill>
                  <a:srgbClr val="073763"/>
                </a:solidFill>
              </a:rPr>
              <a:t>Dealing with difficult questions</a:t>
            </a:r>
            <a:endParaRPr>
              <a:solidFill>
                <a:srgbClr val="073763"/>
              </a:solidFill>
            </a:endParaRPr>
          </a:p>
        </p:txBody>
      </p:sp>
      <p:sp>
        <p:nvSpPr>
          <p:cNvPr id="654" name="Google Shape;654;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99"/>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(Trainer notes)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60" name="Google Shape;660;p99"/>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Use the following slides in your training to help teachers:</a:t>
            </a:r>
            <a:endParaRPr sz="1800"/>
          </a:p>
          <a:p>
            <a:pPr indent="-342900" lvl="0" marL="457200" rtl="0" algn="l">
              <a:spcBef>
                <a:spcPts val="1600"/>
              </a:spcBef>
              <a:spcAft>
                <a:spcPts val="0"/>
              </a:spcAft>
              <a:buSzPts val="1800"/>
              <a:buChar char="●"/>
            </a:pPr>
            <a:r>
              <a:rPr b="1" lang="en-GB" sz="1800"/>
              <a:t>share concerns</a:t>
            </a:r>
            <a:r>
              <a:rPr lang="en-GB" sz="1800"/>
              <a:t> about questions they could be asked by pupils</a:t>
            </a:r>
            <a:endParaRPr sz="1800"/>
          </a:p>
          <a:p>
            <a:pPr indent="-342900" lvl="0" marL="457200" rtl="0" algn="l">
              <a:spcBef>
                <a:spcPts val="0"/>
              </a:spcBef>
              <a:spcAft>
                <a:spcPts val="0"/>
              </a:spcAft>
              <a:buSzPts val="1800"/>
              <a:buChar char="●"/>
            </a:pPr>
            <a:r>
              <a:rPr b="1" lang="en-GB" sz="1800"/>
              <a:t>strategise</a:t>
            </a:r>
            <a:r>
              <a:rPr lang="en-GB" sz="1800"/>
              <a:t> ways to avoid and answer such questions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61" name="Google Shape;661;p99"/>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00"/>
          <p:cNvSpPr/>
          <p:nvPr/>
        </p:nvSpPr>
        <p:spPr>
          <a:xfrm>
            <a:off x="645450" y="12707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What would you say?</a:t>
            </a:r>
            <a:endParaRPr b="0" i="0" sz="2000" u="none" cap="none" strike="noStrike">
              <a:solidFill>
                <a:srgbClr val="000000"/>
              </a:solidFill>
              <a:latin typeface="Arial"/>
              <a:ea typeface="Arial"/>
              <a:cs typeface="Arial"/>
              <a:sym typeface="Arial"/>
            </a:endParaRPr>
          </a:p>
        </p:txBody>
      </p:sp>
      <p:sp>
        <p:nvSpPr>
          <p:cNvPr id="667" name="Google Shape;667;p100"/>
          <p:cNvSpPr/>
          <p:nvPr/>
        </p:nvSpPr>
        <p:spPr>
          <a:xfrm>
            <a:off x="5820325" y="1270750"/>
            <a:ext cx="28725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latin typeface="Arial"/>
                <a:ea typeface="Arial"/>
                <a:cs typeface="Arial"/>
                <a:sym typeface="Arial"/>
              </a:rPr>
              <a:t>What wouldn’t you say?</a:t>
            </a:r>
            <a:endParaRPr b="0" i="0" sz="2000" u="none" cap="none" strike="noStrike">
              <a:latin typeface="Arial"/>
              <a:ea typeface="Arial"/>
              <a:cs typeface="Arial"/>
              <a:sym typeface="Arial"/>
            </a:endParaRPr>
          </a:p>
        </p:txBody>
      </p:sp>
      <p:sp>
        <p:nvSpPr>
          <p:cNvPr id="668" name="Google Shape;668;p100"/>
          <p:cNvSpPr/>
          <p:nvPr/>
        </p:nvSpPr>
        <p:spPr>
          <a:xfrm>
            <a:off x="645450" y="3631850"/>
            <a:ext cx="20172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Follow up</a:t>
            </a:r>
            <a:endParaRPr b="0" i="0" sz="2000" u="none" cap="none" strike="noStrike">
              <a:solidFill>
                <a:srgbClr val="000000"/>
              </a:solidFill>
              <a:latin typeface="Arial"/>
              <a:ea typeface="Arial"/>
              <a:cs typeface="Arial"/>
              <a:sym typeface="Arial"/>
            </a:endParaRPr>
          </a:p>
        </p:txBody>
      </p:sp>
      <p:sp>
        <p:nvSpPr>
          <p:cNvPr id="669" name="Google Shape;669;p100"/>
          <p:cNvSpPr/>
          <p:nvPr/>
        </p:nvSpPr>
        <p:spPr>
          <a:xfrm>
            <a:off x="5935250" y="3631850"/>
            <a:ext cx="2757600" cy="7767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2000" u="none" cap="none" strike="noStrike">
                <a:solidFill>
                  <a:srgbClr val="000000"/>
                </a:solidFill>
                <a:latin typeface="Arial"/>
                <a:ea typeface="Arial"/>
                <a:cs typeface="Arial"/>
                <a:sym typeface="Arial"/>
              </a:rPr>
              <a:t>How could this have been prevented?</a:t>
            </a:r>
            <a:endParaRPr b="0" i="0" sz="2000" u="none" cap="none" strike="noStrike">
              <a:solidFill>
                <a:srgbClr val="000000"/>
              </a:solidFill>
              <a:latin typeface="Arial"/>
              <a:ea typeface="Arial"/>
              <a:cs typeface="Arial"/>
              <a:sym typeface="Arial"/>
            </a:endParaRPr>
          </a:p>
        </p:txBody>
      </p:sp>
      <p:sp>
        <p:nvSpPr>
          <p:cNvPr id="670" name="Google Shape;670;p100"/>
          <p:cNvSpPr/>
          <p:nvPr/>
        </p:nvSpPr>
        <p:spPr>
          <a:xfrm>
            <a:off x="1461250" y="2234450"/>
            <a:ext cx="6419100" cy="1196400"/>
          </a:xfrm>
          <a:prstGeom prst="roundRect">
            <a:avLst>
              <a:gd fmla="val 16667" name="adj"/>
            </a:avLst>
          </a:prstGeom>
          <a:noFill/>
          <a:ln cap="flat" cmpd="sng" w="7620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000">
                <a:solidFill>
                  <a:srgbClr val="FF0000"/>
                </a:solidFill>
              </a:rPr>
              <a:t>[Prepare ‘difficult’ questions to discuss in training or give teachers a blank version to fill with their own Qs]</a:t>
            </a:r>
            <a:endParaRPr b="0" sz="2000" u="none" cap="none" strike="noStrike">
              <a:solidFill>
                <a:srgbClr val="FF0000"/>
              </a:solidFill>
              <a:latin typeface="Arial"/>
              <a:ea typeface="Arial"/>
              <a:cs typeface="Arial"/>
              <a:sym typeface="Arial"/>
            </a:endParaRPr>
          </a:p>
        </p:txBody>
      </p:sp>
      <p:sp>
        <p:nvSpPr>
          <p:cNvPr id="671" name="Google Shape;671;p100"/>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101"/>
          <p:cNvSpPr txBox="1"/>
          <p:nvPr>
            <p:ph type="title"/>
          </p:nvPr>
        </p:nvSpPr>
        <p:spPr>
          <a:xfrm>
            <a:off x="270000" y="216425"/>
            <a:ext cx="77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Dealing with difficult questions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677" name="Google Shape;677;p101"/>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Pupils may well ask questions because they: </a:t>
            </a:r>
            <a:endParaRPr sz="1800"/>
          </a:p>
          <a:p>
            <a:pPr indent="-342900" lvl="0" marL="457200" rtl="0" algn="l">
              <a:spcBef>
                <a:spcPts val="1600"/>
              </a:spcBef>
              <a:spcAft>
                <a:spcPts val="0"/>
              </a:spcAft>
              <a:buSzPts val="1800"/>
              <a:buChar char="●"/>
            </a:pPr>
            <a:r>
              <a:rPr lang="en-GB" sz="1800"/>
              <a:t>want information</a:t>
            </a:r>
            <a:endParaRPr sz="1800"/>
          </a:p>
          <a:p>
            <a:pPr indent="-342900" lvl="0" marL="457200" rtl="0" algn="l">
              <a:spcBef>
                <a:spcPts val="0"/>
              </a:spcBef>
              <a:spcAft>
                <a:spcPts val="0"/>
              </a:spcAft>
              <a:buSzPts val="1800"/>
              <a:buChar char="●"/>
            </a:pPr>
            <a:r>
              <a:rPr lang="en-GB" sz="1800"/>
              <a:t>are seeking permission - “Is it OK if I …?”</a:t>
            </a:r>
            <a:endParaRPr sz="1800"/>
          </a:p>
          <a:p>
            <a:pPr indent="-342900" lvl="0" marL="457200" rtl="0" algn="l">
              <a:spcBef>
                <a:spcPts val="0"/>
              </a:spcBef>
              <a:spcAft>
                <a:spcPts val="0"/>
              </a:spcAft>
              <a:buSzPts val="1800"/>
              <a:buChar char="●"/>
            </a:pPr>
            <a:r>
              <a:rPr lang="en-GB" sz="1800"/>
              <a:t>are trying to shock</a:t>
            </a:r>
            <a:endParaRPr sz="1800"/>
          </a:p>
          <a:p>
            <a:pPr indent="-342900" lvl="0" marL="457200" rtl="0" algn="l">
              <a:spcBef>
                <a:spcPts val="0"/>
              </a:spcBef>
              <a:spcAft>
                <a:spcPts val="0"/>
              </a:spcAft>
              <a:buSzPts val="1800"/>
              <a:buChar char="●"/>
            </a:pPr>
            <a:r>
              <a:rPr lang="en-GB" sz="1800"/>
              <a:t>have related personal beliefs</a:t>
            </a:r>
            <a:endParaRPr sz="1800"/>
          </a:p>
          <a:p>
            <a:pPr indent="0" lvl="0" marL="0" rtl="0" algn="l">
              <a:spcBef>
                <a:spcPts val="1600"/>
              </a:spcBef>
              <a:spcAft>
                <a:spcPts val="0"/>
              </a:spcAft>
              <a:buNone/>
            </a:pPr>
            <a:r>
              <a:rPr lang="en-GB" sz="1800"/>
              <a:t>Remember:</a:t>
            </a:r>
            <a:endParaRPr sz="1800"/>
          </a:p>
          <a:p>
            <a:pPr indent="-342900" lvl="0" marL="457200" rtl="0" algn="l">
              <a:spcBef>
                <a:spcPts val="1600"/>
              </a:spcBef>
              <a:spcAft>
                <a:spcPts val="0"/>
              </a:spcAft>
              <a:buSzPts val="1800"/>
              <a:buChar char="●"/>
            </a:pPr>
            <a:r>
              <a:rPr lang="en-GB" sz="1800"/>
              <a:t>don’t feel pressured or that you have to answer straight away</a:t>
            </a:r>
            <a:endParaRPr sz="1800"/>
          </a:p>
          <a:p>
            <a:pPr indent="-342900" lvl="0" marL="457200" rtl="0" algn="l">
              <a:spcBef>
                <a:spcPts val="0"/>
              </a:spcBef>
              <a:spcAft>
                <a:spcPts val="0"/>
              </a:spcAft>
              <a:buSzPts val="1800"/>
              <a:buChar char="●"/>
            </a:pPr>
            <a:r>
              <a:rPr lang="en-GB" sz="1800"/>
              <a:t>don’t disclose personal information - use third-person examples, say ‘some people...’</a:t>
            </a:r>
            <a:endParaRPr sz="1800"/>
          </a:p>
          <a:p>
            <a:pPr indent="-342900" lvl="0" marL="457200" rtl="0" algn="l">
              <a:spcBef>
                <a:spcPts val="0"/>
              </a:spcBef>
              <a:spcAft>
                <a:spcPts val="0"/>
              </a:spcAft>
              <a:buSzPts val="1800"/>
              <a:buChar char="●"/>
            </a:pPr>
            <a:r>
              <a:rPr lang="en-GB" sz="1800"/>
              <a:t>seek advice if you need it</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GB" sz="1800"/>
              <a:t>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678" name="Google Shape;678;p101"/>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70000" y="216425"/>
            <a:ext cx="868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Start with healthy intimate relationships</a:t>
            </a:r>
            <a:endParaRPr>
              <a:solidFill>
                <a:srgbClr val="073763"/>
              </a:solidFill>
            </a:endParaRPr>
          </a:p>
          <a:p>
            <a:pPr indent="0" lvl="0" marL="0" rtl="0" algn="l">
              <a:spcBef>
                <a:spcPts val="0"/>
              </a:spcBef>
              <a:spcAft>
                <a:spcPts val="0"/>
              </a:spcAft>
              <a:buNone/>
            </a:pPr>
            <a:r>
              <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116" name="Google Shape;116;p21"/>
          <p:cNvSpPr txBox="1"/>
          <p:nvPr>
            <p:ph idx="1" type="body"/>
          </p:nvPr>
        </p:nvSpPr>
        <p:spPr>
          <a:xfrm>
            <a:off x="270000" y="914400"/>
            <a:ext cx="7189800" cy="25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Ground teaching in the characteristics of healthy intimate relationships. </a:t>
            </a:r>
            <a:endParaRPr sz="1800"/>
          </a:p>
          <a:p>
            <a:pPr indent="0" lvl="0" marL="0" rtl="0" algn="l">
              <a:spcBef>
                <a:spcPts val="1600"/>
              </a:spcBef>
              <a:spcAft>
                <a:spcPts val="0"/>
              </a:spcAft>
              <a:buNone/>
            </a:pPr>
            <a:r>
              <a:rPr lang="en-GB" sz="1800"/>
              <a:t>When pupils have an understanding of what healthy looks like they will be better equipped to:</a:t>
            </a:r>
            <a:endParaRPr sz="1800"/>
          </a:p>
          <a:p>
            <a:pPr indent="-342900" lvl="0" marL="457200" rtl="0" algn="l">
              <a:spcBef>
                <a:spcPts val="1600"/>
              </a:spcBef>
              <a:spcAft>
                <a:spcPts val="0"/>
              </a:spcAft>
              <a:buSzPts val="1800"/>
              <a:buChar char="●"/>
            </a:pPr>
            <a:r>
              <a:rPr lang="en-GB" sz="1800"/>
              <a:t>establish and maintain good relationships</a:t>
            </a:r>
            <a:endParaRPr sz="1800"/>
          </a:p>
          <a:p>
            <a:pPr indent="-342900" lvl="0" marL="457200" rtl="0" algn="l">
              <a:spcBef>
                <a:spcPts val="0"/>
              </a:spcBef>
              <a:spcAft>
                <a:spcPts val="0"/>
              </a:spcAft>
              <a:buSzPts val="1800"/>
              <a:buChar char="●"/>
            </a:pPr>
            <a:r>
              <a:rPr lang="en-GB" sz="1800"/>
              <a:t>recognise unacceptable behaviour in intimate relationships</a:t>
            </a:r>
            <a:endParaRPr sz="1800"/>
          </a:p>
          <a:p>
            <a:pPr indent="-342900" lvl="0" marL="457200" rtl="0" algn="l">
              <a:spcBef>
                <a:spcPts val="0"/>
              </a:spcBef>
              <a:spcAft>
                <a:spcPts val="0"/>
              </a:spcAft>
              <a:buSzPts val="1800"/>
              <a:buChar char="●"/>
            </a:pPr>
            <a:r>
              <a:rPr lang="en-GB" sz="1800"/>
              <a:t>understand what they can do to protect their own and a partner’s health in a sexual relationship</a:t>
            </a:r>
            <a:endParaRPr sz="1800"/>
          </a:p>
          <a:p>
            <a:pPr indent="-342900" lvl="0" marL="457200" rtl="0" algn="l">
              <a:spcBef>
                <a:spcPts val="0"/>
              </a:spcBef>
              <a:spcAft>
                <a:spcPts val="0"/>
              </a:spcAft>
              <a:buSzPts val="1800"/>
              <a:buChar char="●"/>
            </a:pPr>
            <a:r>
              <a:rPr lang="en-GB" sz="1800"/>
              <a:t>know when and where to get help and advice if they need it</a:t>
            </a:r>
            <a:endParaRPr sz="1800"/>
          </a:p>
        </p:txBody>
      </p:sp>
      <p:sp>
        <p:nvSpPr>
          <p:cNvPr id="117" name="Google Shape;117;p21"/>
          <p:cNvSpPr txBox="1"/>
          <p:nvPr>
            <p:ph idx="12" type="sldNum"/>
          </p:nvPr>
        </p:nvSpPr>
        <p:spPr>
          <a:xfrm>
            <a:off x="4306525" y="4810975"/>
            <a:ext cx="3564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Google Shape;683;p10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Additional slides for structuring training</a:t>
            </a:r>
            <a:endParaRPr>
              <a:solidFill>
                <a:srgbClr val="073763"/>
              </a:solidFill>
            </a:endParaRPr>
          </a:p>
        </p:txBody>
      </p:sp>
      <p:sp>
        <p:nvSpPr>
          <p:cNvPr id="684" name="Google Shape;684;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8" name="Shape 688"/>
        <p:cNvGrpSpPr/>
        <p:nvPr/>
      </p:nvGrpSpPr>
      <p:grpSpPr>
        <a:xfrm>
          <a:off x="0" y="0"/>
          <a:ext cx="0" cy="0"/>
          <a:chOff x="0" y="0"/>
          <a:chExt cx="0" cy="0"/>
        </a:xfrm>
      </p:grpSpPr>
      <p:sp>
        <p:nvSpPr>
          <p:cNvPr id="689" name="Google Shape;689;p103"/>
          <p:cNvSpPr txBox="1"/>
          <p:nvPr>
            <p:ph type="ctrTitle"/>
          </p:nvPr>
        </p:nvSpPr>
        <p:spPr>
          <a:xfrm>
            <a:off x="311700" y="1822325"/>
            <a:ext cx="8520600" cy="97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600">
                <a:solidFill>
                  <a:srgbClr val="073763"/>
                </a:solidFill>
              </a:rPr>
              <a:t>Teaching intimate relationships and sexual health</a:t>
            </a:r>
            <a:endParaRPr sz="3600">
              <a:solidFill>
                <a:srgbClr val="073763"/>
              </a:solidFill>
            </a:endParaRPr>
          </a:p>
        </p:txBody>
      </p:sp>
      <p:sp>
        <p:nvSpPr>
          <p:cNvPr id="690" name="Google Shape;690;p103"/>
          <p:cNvSpPr txBox="1"/>
          <p:nvPr>
            <p:ph idx="1" type="subTitle"/>
          </p:nvPr>
        </p:nvSpPr>
        <p:spPr>
          <a:xfrm>
            <a:off x="1640250" y="2957875"/>
            <a:ext cx="6046200" cy="569100"/>
          </a:xfrm>
          <a:prstGeom prst="rect">
            <a:avLst/>
          </a:prstGeom>
          <a:ln cap="flat" cmpd="sng" w="19050">
            <a:solidFill>
              <a:srgbClr val="07376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rgbClr val="073763"/>
                </a:solidFill>
              </a:rPr>
              <a:t>Part of: Relationships and sex education</a:t>
            </a:r>
            <a:endParaRPr sz="2400">
              <a:solidFill>
                <a:srgbClr val="073763"/>
              </a:solidFill>
            </a:endParaRPr>
          </a:p>
        </p:txBody>
      </p:sp>
      <p:sp>
        <p:nvSpPr>
          <p:cNvPr id="691" name="Google Shape;691;p103"/>
          <p:cNvSpPr txBox="1"/>
          <p:nvPr>
            <p:ph idx="1" type="subTitle"/>
          </p:nvPr>
        </p:nvSpPr>
        <p:spPr>
          <a:xfrm>
            <a:off x="3729475" y="4421050"/>
            <a:ext cx="1608600" cy="498000"/>
          </a:xfrm>
          <a:prstGeom prst="rect">
            <a:avLst/>
          </a:prstGeom>
          <a:ln cap="flat" cmpd="sng" w="38100">
            <a:solidFill>
              <a:srgbClr val="6D9EEB"/>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6D9EEB"/>
                </a:solidFill>
              </a:rPr>
              <a:t>Secondary</a:t>
            </a:r>
            <a:endParaRPr sz="2000">
              <a:solidFill>
                <a:srgbClr val="6D9EEB"/>
              </a:solidFill>
            </a:endParaRPr>
          </a:p>
        </p:txBody>
      </p:sp>
      <p:sp>
        <p:nvSpPr>
          <p:cNvPr id="692" name="Google Shape;692;p103"/>
          <p:cNvSpPr txBox="1"/>
          <p:nvPr>
            <p:ph idx="1" type="subTitle"/>
          </p:nvPr>
        </p:nvSpPr>
        <p:spPr>
          <a:xfrm>
            <a:off x="7397250" y="4497250"/>
            <a:ext cx="1486200" cy="4980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rgbClr val="FF0000"/>
                </a:solidFill>
              </a:rPr>
              <a:t>DATE TBC</a:t>
            </a:r>
            <a:endParaRPr sz="2000">
              <a:solidFill>
                <a:srgbClr val="FF0000"/>
              </a:solidFill>
            </a:endParaRPr>
          </a:p>
        </p:txBody>
      </p:sp>
      <p:sp>
        <p:nvSpPr>
          <p:cNvPr id="693" name="Google Shape;693;p103"/>
          <p:cNvSpPr txBox="1"/>
          <p:nvPr>
            <p:ph type="ctrTitle"/>
          </p:nvPr>
        </p:nvSpPr>
        <p:spPr>
          <a:xfrm>
            <a:off x="311700" y="628025"/>
            <a:ext cx="8520600" cy="56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solidFill>
                  <a:srgbClr val="073763"/>
                </a:solidFill>
              </a:rPr>
              <a:t>Training module</a:t>
            </a:r>
            <a:endParaRPr sz="3000">
              <a:solidFill>
                <a:srgbClr val="073763"/>
              </a:solidFill>
            </a:endParaRPr>
          </a:p>
        </p:txBody>
      </p:sp>
      <p:sp>
        <p:nvSpPr>
          <p:cNvPr id="694" name="Google Shape;694;p103"/>
          <p:cNvSpPr txBox="1"/>
          <p:nvPr>
            <p:ph idx="1" type="subTitle"/>
          </p:nvPr>
        </p:nvSpPr>
        <p:spPr>
          <a:xfrm>
            <a:off x="117900" y="9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0000"/>
                </a:solidFill>
              </a:rPr>
              <a:t>ADAPT THIS FOR YOUR OWN PRESENTATION </a:t>
            </a:r>
            <a:endParaRPr sz="2400">
              <a:solidFill>
                <a:srgbClr val="FF0000"/>
              </a:solidFill>
            </a:endParaRPr>
          </a:p>
        </p:txBody>
      </p:sp>
      <p:sp>
        <p:nvSpPr>
          <p:cNvPr id="695" name="Google Shape;695;p103"/>
          <p:cNvSpPr txBox="1"/>
          <p:nvPr>
            <p:ph idx="1" type="subTitle"/>
          </p:nvPr>
        </p:nvSpPr>
        <p:spPr>
          <a:xfrm>
            <a:off x="1337100" y="3596125"/>
            <a:ext cx="6545400" cy="5691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FF0000"/>
                </a:solidFill>
              </a:rPr>
              <a:t>[YOUR NAME, YOUR SCHOOL]</a:t>
            </a:r>
            <a:endParaRPr sz="1800">
              <a:solidFill>
                <a:srgbClr val="FF0000"/>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104"/>
          <p:cNvSpPr txBox="1"/>
          <p:nvPr>
            <p:ph type="title"/>
          </p:nvPr>
        </p:nvSpPr>
        <p:spPr>
          <a:xfrm>
            <a:off x="270000" y="216425"/>
            <a:ext cx="58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073763"/>
                </a:solidFill>
              </a:rPr>
              <a:t>What you get out of today</a:t>
            </a:r>
            <a:endParaRPr>
              <a:solidFill>
                <a:srgbClr val="073763"/>
              </a:solidFill>
            </a:endParaRPr>
          </a:p>
          <a:p>
            <a:pPr indent="0" lvl="0" marL="0" rtl="0" algn="l">
              <a:spcBef>
                <a:spcPts val="0"/>
              </a:spcBef>
              <a:spcAft>
                <a:spcPts val="0"/>
              </a:spcAft>
              <a:buNone/>
            </a:pPr>
            <a:r>
              <a:t/>
            </a:r>
            <a:endParaRPr>
              <a:solidFill>
                <a:srgbClr val="073763"/>
              </a:solidFill>
            </a:endParaRPr>
          </a:p>
        </p:txBody>
      </p:sp>
      <p:sp>
        <p:nvSpPr>
          <p:cNvPr id="701" name="Google Shape;701;p104"/>
          <p:cNvSpPr txBox="1"/>
          <p:nvPr>
            <p:ph idx="1" type="body"/>
          </p:nvPr>
        </p:nvSpPr>
        <p:spPr>
          <a:xfrm>
            <a:off x="270000" y="914400"/>
            <a:ext cx="7189800" cy="377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Arial"/>
              <a:buNone/>
            </a:pPr>
            <a:r>
              <a:rPr lang="en-GB" sz="1800">
                <a:solidFill>
                  <a:srgbClr val="434343"/>
                </a:solidFill>
              </a:rPr>
              <a:t>By the end of this training you should:</a:t>
            </a:r>
            <a:endParaRPr sz="1800">
              <a:solidFill>
                <a:srgbClr val="434343"/>
              </a:solidFill>
            </a:endParaRPr>
          </a:p>
          <a:p>
            <a:pPr indent="0" lvl="0" marL="0" rtl="0" algn="l">
              <a:spcBef>
                <a:spcPts val="0"/>
              </a:spcBef>
              <a:spcAft>
                <a:spcPts val="0"/>
              </a:spcAft>
              <a:buClr>
                <a:schemeClr val="dk1"/>
              </a:buClr>
              <a:buSzPts val="1800"/>
              <a:buFont typeface="Arial"/>
              <a:buNone/>
            </a:pPr>
            <a:r>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the statutory requirements </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know some of the ways you can teach the required knowledge</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have strategies to deal with questions that come up in class</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feel more confident teaching about intimate relationships and sexual health</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sp>
        <p:nvSpPr>
          <p:cNvPr id="702" name="Google Shape;702;p104"/>
          <p:cNvSpPr txBox="1"/>
          <p:nvPr>
            <p:ph idx="12" type="sldNum"/>
          </p:nvPr>
        </p:nvSpPr>
        <p:spPr>
          <a:xfrm>
            <a:off x="4292600" y="4810975"/>
            <a:ext cx="370500" cy="33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03" name="Google Shape;703;p104"/>
          <p:cNvSpPr txBox="1"/>
          <p:nvPr>
            <p:ph idx="4294967295" type="subTitle"/>
          </p:nvPr>
        </p:nvSpPr>
        <p:spPr>
          <a:xfrm>
            <a:off x="117900" y="39009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05"/>
          <p:cNvSpPr txBox="1"/>
          <p:nvPr>
            <p:ph type="title"/>
          </p:nvPr>
        </p:nvSpPr>
        <p:spPr>
          <a:xfrm>
            <a:off x="311700" y="1160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questions?</a:t>
            </a:r>
            <a:endParaRPr>
              <a:solidFill>
                <a:srgbClr val="073763"/>
              </a:solidFill>
            </a:endParaRPr>
          </a:p>
        </p:txBody>
      </p:sp>
      <p:sp>
        <p:nvSpPr>
          <p:cNvPr id="709" name="Google Shape;709;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10" name="Google Shape;710;p105"/>
          <p:cNvSpPr txBox="1"/>
          <p:nvPr>
            <p:ph type="title"/>
          </p:nvPr>
        </p:nvSpPr>
        <p:spPr>
          <a:xfrm>
            <a:off x="311700" y="33474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What support do you need?</a:t>
            </a:r>
            <a:endParaRPr>
              <a:solidFill>
                <a:srgbClr val="073763"/>
              </a:solidFill>
            </a:endParaRPr>
          </a:p>
        </p:txBody>
      </p:sp>
      <p:sp>
        <p:nvSpPr>
          <p:cNvPr id="711" name="Google Shape;711;p105"/>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
        <p:nvSpPr>
          <p:cNvPr id="712" name="Google Shape;712;p105"/>
          <p:cNvSpPr txBox="1"/>
          <p:nvPr>
            <p:ph type="title"/>
          </p:nvPr>
        </p:nvSpPr>
        <p:spPr>
          <a:xfrm>
            <a:off x="311700" y="23032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073763"/>
                </a:solidFill>
              </a:rPr>
              <a:t>Any </a:t>
            </a:r>
            <a:r>
              <a:rPr lang="en-GB">
                <a:solidFill>
                  <a:srgbClr val="073763"/>
                </a:solidFill>
              </a:rPr>
              <a:t>concerns</a:t>
            </a:r>
            <a:r>
              <a:rPr lang="en-GB">
                <a:solidFill>
                  <a:srgbClr val="073763"/>
                </a:solidFill>
              </a:rPr>
              <a:t>?</a:t>
            </a:r>
            <a:endParaRPr>
              <a:solidFill>
                <a:srgbClr val="073763"/>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106"/>
          <p:cNvSpPr txBox="1"/>
          <p:nvPr>
            <p:ph type="title"/>
          </p:nvPr>
        </p:nvSpPr>
        <p:spPr>
          <a:xfrm>
            <a:off x="311700" y="1106125"/>
            <a:ext cx="85206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solidFill>
                  <a:srgbClr val="073763"/>
                </a:solidFill>
              </a:rPr>
              <a:t>XX%</a:t>
            </a:r>
            <a:endParaRPr>
              <a:solidFill>
                <a:srgbClr val="073763"/>
              </a:solidFill>
            </a:endParaRPr>
          </a:p>
        </p:txBody>
      </p:sp>
      <p:sp>
        <p:nvSpPr>
          <p:cNvPr id="718" name="Google Shape;718;p10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rgbClr val="FF0000"/>
                </a:solidFill>
              </a:rPr>
              <a:t>[Use this format to present your own key facts and statistics - eg from your local authority or own monitoring. Include the source]</a:t>
            </a:r>
            <a:endParaRPr>
              <a:solidFill>
                <a:srgbClr val="FF0000"/>
              </a:solidFill>
            </a:endParaRPr>
          </a:p>
        </p:txBody>
      </p:sp>
      <p:sp>
        <p:nvSpPr>
          <p:cNvPr id="719" name="Google Shape;719;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sp>
        <p:nvSpPr>
          <p:cNvPr id="720" name="Google Shape;720;p106"/>
          <p:cNvSpPr txBox="1"/>
          <p:nvPr>
            <p:ph idx="4294967295" type="subTitle"/>
          </p:nvPr>
        </p:nvSpPr>
        <p:spPr>
          <a:xfrm>
            <a:off x="117900" y="167125"/>
            <a:ext cx="7056300" cy="569100"/>
          </a:xfrm>
          <a:prstGeom prst="rect">
            <a:avLst/>
          </a:prstGeom>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rgbClr val="FF0000"/>
                </a:solidFill>
              </a:rPr>
              <a:t>ADAPT THIS FOR YOUR OWN PRESENTATION </a:t>
            </a:r>
            <a:endParaRPr sz="240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