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36">
          <p15:clr>
            <a:srgbClr val="9AA0A6"/>
          </p15:clr>
        </p15:guide>
        <p15:guide id="4" orient="horz" pos="3116">
          <p15:clr>
            <a:srgbClr val="9AA0A6"/>
          </p15:clr>
        </p15:guide>
        <p15:guide id="5" pos="5590">
          <p15:clr>
            <a:srgbClr val="9AA0A6"/>
          </p15:clr>
        </p15:guide>
        <p15:guide id="6" pos="2031">
          <p15:clr>
            <a:srgbClr val="9AA0A6"/>
          </p15:clr>
        </p15:guide>
        <p15:guide id="7" pos="170">
          <p15:clr>
            <a:srgbClr val="9AA0A6"/>
          </p15:clr>
        </p15:guide>
        <p15:guide id="8" pos="3729">
          <p15:clr>
            <a:srgbClr val="9AA0A6"/>
          </p15:clr>
        </p15:guide>
        <p15:guide id="9" pos="3808">
          <p15:clr>
            <a:srgbClr val="9AA0A6"/>
          </p15:clr>
        </p15:guide>
        <p15:guide id="10" pos="4699">
          <p15:clr>
            <a:srgbClr val="9AA0A6"/>
          </p15:clr>
        </p15:guide>
        <p15:guide id="11" orient="horz" pos="497">
          <p15:clr>
            <a:srgbClr val="9AA0A6"/>
          </p15:clr>
        </p15:guide>
        <p15:guide id="12" orient="horz" pos="576">
          <p15:clr>
            <a:srgbClr val="9AA0A6"/>
          </p15:clr>
        </p15:guide>
        <p15:guide id="13" pos="1101">
          <p15:clr>
            <a:srgbClr val="9AA0A6"/>
          </p15:clr>
        </p15:guide>
        <p15:guide id="14" orient="horz" pos="13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95F0A6-2C8F-4E9F-A65D-846DD64D60E3}">
  <a:tblStyle styleId="{1795F0A6-2C8F-4E9F-A65D-846DD64D60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808A8CD-03FA-4D18-861B-F242E521DD2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36" orient="horz"/>
        <p:guide pos="3116" orient="horz"/>
        <p:guide pos="5590"/>
        <p:guide pos="2031"/>
        <p:guide pos="170"/>
        <p:guide pos="3729"/>
        <p:guide pos="3808"/>
        <p:guide pos="4699"/>
        <p:guide pos="497" orient="horz"/>
        <p:guide pos="576" orient="horz"/>
        <p:guide pos="1101"/>
        <p:guide pos="13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f2d7ec4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f2d7ec4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f2d7ec4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f2d7ec4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6c7af754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6c7af754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de33451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de33451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de33451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de33451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f584e6781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7f584e6781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ef6a99b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ef6a99b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f584e6781_0_4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7f584e6781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f584e6781_0_4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7f584e6781_0_4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f584e6781_0_3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7f584e6781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ac11c44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ac11c44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f584e6781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7f584e6781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f584e6781_0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7f584e6781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f584e6781_0_4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7f584e6781_0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f584e6781_0_4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7f584e6781_0_4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f584e6781_0_4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7f584e6781_0_4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f584e6781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f584e6781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f584e6781_0_5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7f584e6781_0_5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f584e6781_0_5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7f584e6781_0_5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f584e6781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7f584e6781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f584e6781_0_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7f584e6781_0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c7af75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c7af754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f584e6781_0_5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7f584e6781_0_5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f584e6781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f584e6781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f584e6781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7f584e6781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f584e6781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f584e6781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f7660a14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f7660a14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f584e678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f584e678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f584e6781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f584e6781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f6b0cc7d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f6b0cc7d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7f584e6781_0_6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7f584e6781_0_6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f584e6781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f584e6781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b178712f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b178712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7f584e6781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f584e6781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7f584e6781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7f584e6781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7f584e6781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f584e6781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7ef6a99b1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ef6a99b1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7f4bc455e8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7f4bc455e8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7ef6a99b1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7ef6a99b1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7f11ce6b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7f11ce6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7f584e6781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f584e6781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f7660a14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f7660a14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76c7af75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6c7af75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f584e6781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f584e6781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6beb97f7a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6beb97f7a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7e18c8cc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e18c8cc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76c7af754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76c7af754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76b178712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76b178712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76b178712f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76b178712f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76b178712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6b178712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76b178712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6b178712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76b178712f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76b178712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76b178712f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76b178712f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76c7af754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6c7af754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6b178712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6b178712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76b178712f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6b178712f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7de33451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7de334518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7de33451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e33451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76c7af754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76c7af754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7ef6a99b16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ef6a99b16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76b178712f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76b178712f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76c7af754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76c7af754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7e18c8cc5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7e18c8cc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e18c8cc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e18c8cc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f584e67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7f584e678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6b178712f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6b178712f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270000" y="722992"/>
            <a:ext cx="6030600" cy="37713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1" name="Google Shape;61;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2" name="Google Shape;62;p1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0" name="Shape 70"/>
        <p:cNvGrpSpPr/>
        <p:nvPr/>
      </p:nvGrpSpPr>
      <p:grpSpPr>
        <a:xfrm>
          <a:off x="0" y="0"/>
          <a:ext cx="0" cy="0"/>
          <a:chOff x="0" y="0"/>
          <a:chExt cx="0" cy="0"/>
        </a:xfrm>
      </p:grpSpPr>
      <p:sp>
        <p:nvSpPr>
          <p:cNvPr id="71" name="Google Shape;71;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72" name="Google Shape;72;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7" name="Shape 77"/>
        <p:cNvGrpSpPr/>
        <p:nvPr/>
      </p:nvGrpSpPr>
      <p:grpSpPr>
        <a:xfrm>
          <a:off x="0" y="0"/>
          <a:ext cx="0" cy="0"/>
          <a:chOff x="0" y="0"/>
          <a:chExt cx="0" cy="0"/>
        </a:xfrm>
      </p:grpSpPr>
      <p:sp>
        <p:nvSpPr>
          <p:cNvPr id="78" name="Google Shape;78;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9" name="Google Shape;79;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1" name="Shape 81"/>
        <p:cNvGrpSpPr/>
        <p:nvPr/>
      </p:nvGrpSpPr>
      <p:grpSpPr>
        <a:xfrm>
          <a:off x="0" y="0"/>
          <a:ext cx="0" cy="0"/>
          <a:chOff x="0" y="0"/>
          <a:chExt cx="0" cy="0"/>
        </a:xfrm>
      </p:grpSpPr>
      <p:sp>
        <p:nvSpPr>
          <p:cNvPr id="82" name="Google Shape;82;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7" name="Google Shape;87;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Google Shape;91;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gov.uk/government/publications/relationships-education-relationships-and-sex-education-rse-and-health-education" TargetMode="Externa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hyperlink" Target="https://www.nhs.uk/" TargetMode="External"/><Relationship Id="rId4" Type="http://schemas.openxmlformats.org/officeDocument/2006/relationships/hyperlink" Target="https://www.sja.org.uk/" TargetMode="External"/><Relationship Id="rId5" Type="http://schemas.openxmlformats.org/officeDocument/2006/relationships/hyperlink" Target="https://www.resus.org.u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gov.uk/government/publications/send-code-of-practice-0-to-2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8223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basic first aid</a:t>
            </a:r>
            <a:endParaRPr sz="3600">
              <a:solidFill>
                <a:srgbClr val="073763"/>
              </a:solidFill>
            </a:endParaRPr>
          </a:p>
        </p:txBody>
      </p:sp>
      <p:sp>
        <p:nvSpPr>
          <p:cNvPr id="100" name="Google Shape;100;p25"/>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101" name="Google Shape;101;p25"/>
          <p:cNvSpPr txBox="1"/>
          <p:nvPr>
            <p:ph type="ctrTitle"/>
          </p:nvPr>
        </p:nvSpPr>
        <p:spPr>
          <a:xfrm>
            <a:off x="311700" y="2221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
        <p:nvSpPr>
          <p:cNvPr id="102" name="Google Shape;102;p25"/>
          <p:cNvSpPr txBox="1"/>
          <p:nvPr/>
        </p:nvSpPr>
        <p:spPr>
          <a:xfrm>
            <a:off x="1387949" y="2928085"/>
            <a:ext cx="6368100" cy="5691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Physical health and mental wellbeing</a:t>
            </a:r>
            <a:endParaRPr sz="2400">
              <a:solidFill>
                <a:srgbClr val="073763"/>
              </a:solidFill>
            </a:endParaRPr>
          </a:p>
        </p:txBody>
      </p:sp>
      <p:sp>
        <p:nvSpPr>
          <p:cNvPr id="103" name="Google Shape;103;p25"/>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104" name="Google Shape;104;p25"/>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E06666"/>
                </a:solidFill>
              </a:rPr>
              <a:t>Primary</a:t>
            </a:r>
            <a:endParaRPr sz="2000">
              <a:solidFill>
                <a:srgbClr val="E0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Teacher wellbeing</a:t>
            </a:r>
            <a:endParaRPr>
              <a:solidFill>
                <a:srgbClr val="073763"/>
              </a:solidFill>
            </a:endParaRPr>
          </a:p>
        </p:txBody>
      </p:sp>
      <p:sp>
        <p:nvSpPr>
          <p:cNvPr id="169" name="Google Shape;169;p34"/>
          <p:cNvSpPr txBox="1"/>
          <p:nvPr>
            <p:ph idx="1" type="body"/>
          </p:nvPr>
        </p:nvSpPr>
        <p:spPr>
          <a:xfrm>
            <a:off x="270000" y="914400"/>
            <a:ext cx="79473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new curriculum covers a wide range of topics, some of which individual teachers might find personally challenging in different ways. </a:t>
            </a:r>
            <a:endParaRPr sz="1800"/>
          </a:p>
          <a:p>
            <a:pPr indent="0" lvl="0" marL="0" rtl="0" algn="l">
              <a:spcBef>
                <a:spcPts val="1600"/>
              </a:spcBef>
              <a:spcAft>
                <a:spcPts val="0"/>
              </a:spcAft>
              <a:buNone/>
            </a:pPr>
            <a:r>
              <a:rPr lang="en-GB" sz="1800"/>
              <a:t>It is important to feel you can ask for support or raise questions if: </a:t>
            </a:r>
            <a:endParaRPr sz="1800"/>
          </a:p>
          <a:p>
            <a:pPr indent="-342900" lvl="0" marL="457200" rtl="0" algn="l">
              <a:spcBef>
                <a:spcPts val="1600"/>
              </a:spcBef>
              <a:spcAft>
                <a:spcPts val="0"/>
              </a:spcAft>
              <a:buSzPts val="1800"/>
              <a:buChar char="●"/>
            </a:pPr>
            <a:r>
              <a:rPr b="1" lang="en-GB" sz="1800"/>
              <a:t>you have personal experience</a:t>
            </a:r>
            <a:r>
              <a:rPr lang="en-GB" sz="1800"/>
              <a:t> of a topic which makes teaching that content </a:t>
            </a:r>
            <a:r>
              <a:rPr lang="en-GB" sz="1800"/>
              <a:t>particularly</a:t>
            </a:r>
            <a:r>
              <a:rPr lang="en-GB" sz="1800"/>
              <a:t> challenging for you</a:t>
            </a:r>
            <a:endParaRPr sz="1800"/>
          </a:p>
          <a:p>
            <a:pPr indent="-342900" lvl="0" marL="457200" rtl="0" algn="l">
              <a:spcBef>
                <a:spcPts val="0"/>
              </a:spcBef>
              <a:spcAft>
                <a:spcPts val="0"/>
              </a:spcAft>
              <a:buSzPts val="1800"/>
              <a:buChar char="●"/>
            </a:pPr>
            <a:r>
              <a:rPr b="1" lang="en-GB" sz="1800"/>
              <a:t>you have personal views</a:t>
            </a:r>
            <a:r>
              <a:rPr lang="en-GB" sz="1800"/>
              <a:t> on a topic that mean you need to discuss how you can ensure the teaching is delivered objectively</a:t>
            </a:r>
            <a:endParaRPr sz="1800"/>
          </a:p>
          <a:p>
            <a:pPr indent="0" lvl="0" marL="0" rtl="0" algn="l">
              <a:spcBef>
                <a:spcPts val="1600"/>
              </a:spcBef>
              <a:spcAft>
                <a:spcPts val="0"/>
              </a:spcAft>
              <a:buNone/>
            </a:pPr>
            <a:r>
              <a:rPr lang="en-GB" sz="1800"/>
              <a:t>Talk to you line manager, in the first instance, if you do need support.  </a:t>
            </a:r>
            <a:endParaRPr sz="1800"/>
          </a:p>
          <a:p>
            <a:pPr indent="0" lvl="0" marL="0" rtl="0" algn="l">
              <a:spcBef>
                <a:spcPts val="1600"/>
              </a:spcBef>
              <a:spcAft>
                <a:spcPts val="0"/>
              </a:spcAft>
              <a:buNone/>
            </a:pPr>
            <a:r>
              <a:t/>
            </a:r>
            <a:endParaRPr sz="1800"/>
          </a:p>
          <a:p>
            <a:pPr indent="0" lvl="0" marL="0" rtl="0" algn="l">
              <a:spcBef>
                <a:spcPts val="0"/>
              </a:spcBef>
              <a:spcAft>
                <a:spcPts val="0"/>
              </a:spcAft>
              <a:buNone/>
            </a:pPr>
            <a:r>
              <a:t/>
            </a:r>
            <a:endParaRPr sz="1800"/>
          </a:p>
        </p:txBody>
      </p:sp>
      <p:sp>
        <p:nvSpPr>
          <p:cNvPr id="170" name="Google Shape;170;p34"/>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1235700" y="2150850"/>
            <a:ext cx="66726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Safeguarding and ground rules</a:t>
            </a:r>
            <a:endParaRPr>
              <a:solidFill>
                <a:srgbClr val="FFFFFF"/>
              </a:solidFill>
            </a:endParaRPr>
          </a:p>
        </p:txBody>
      </p:sp>
      <p:sp>
        <p:nvSpPr>
          <p:cNvPr id="176" name="Google Shape;17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Safeguarding</a:t>
            </a:r>
            <a:endParaRPr>
              <a:solidFill>
                <a:srgbClr val="073763"/>
              </a:solidFill>
            </a:endParaRPr>
          </a:p>
        </p:txBody>
      </p:sp>
      <p:sp>
        <p:nvSpPr>
          <p:cNvPr id="182" name="Google Shape;182;p36"/>
          <p:cNvSpPr txBox="1"/>
          <p:nvPr>
            <p:ph idx="1" type="body"/>
          </p:nvPr>
        </p:nvSpPr>
        <p:spPr>
          <a:xfrm>
            <a:off x="270000" y="914400"/>
            <a:ext cx="79473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indent="0" lvl="0" marL="0" rtl="0" algn="l">
              <a:spcBef>
                <a:spcPts val="1600"/>
              </a:spcBef>
              <a:spcAft>
                <a:spcPts val="0"/>
              </a:spcAft>
              <a:buNone/>
            </a:pPr>
            <a:r>
              <a:rPr lang="en-GB" sz="1800"/>
              <a:t>Also make sure you follow safeguarding procedures, including:</a:t>
            </a:r>
            <a:endParaRPr sz="1800"/>
          </a:p>
          <a:p>
            <a:pPr indent="-342900" lvl="0" marL="457200" rtl="0" algn="l">
              <a:spcBef>
                <a:spcPts val="1600"/>
              </a:spcBef>
              <a:spcAft>
                <a:spcPts val="0"/>
              </a:spcAft>
              <a:buSzPts val="1800"/>
              <a:buChar char="●"/>
            </a:pPr>
            <a:r>
              <a:rPr b="1" lang="en-GB" sz="1800"/>
              <a:t>setting ground rules</a:t>
            </a:r>
            <a:r>
              <a:rPr lang="en-GB" sz="1800"/>
              <a:t> for lessons, where needed, particularly around not sharing personal information</a:t>
            </a:r>
            <a:endParaRPr sz="1800"/>
          </a:p>
          <a:p>
            <a:pPr indent="-342900" lvl="0" marL="457200" rtl="0" algn="l">
              <a:spcBef>
                <a:spcPts val="0"/>
              </a:spcBef>
              <a:spcAft>
                <a:spcPts val="0"/>
              </a:spcAft>
              <a:buSzPts val="1800"/>
              <a:buChar char="●"/>
            </a:pPr>
            <a:r>
              <a:rPr b="1" lang="en-GB" sz="1800"/>
              <a:t>stopping discussions if personal information is shared</a:t>
            </a:r>
            <a:r>
              <a:rPr lang="en-GB" sz="1800"/>
              <a:t> in lessons and following up with pupils later where needed</a:t>
            </a:r>
            <a:endParaRPr sz="1800"/>
          </a:p>
          <a:p>
            <a:pPr indent="-342900" lvl="0" marL="457200" rtl="0" algn="l">
              <a:spcBef>
                <a:spcPts val="0"/>
              </a:spcBef>
              <a:spcAft>
                <a:spcPts val="0"/>
              </a:spcAft>
              <a:buSzPts val="1800"/>
              <a:buChar char="●"/>
            </a:pPr>
            <a:r>
              <a:rPr b="1" lang="en-GB" sz="1800"/>
              <a:t>not promising confidentiality</a:t>
            </a:r>
            <a:r>
              <a:rPr lang="en-GB" sz="1800"/>
              <a:t> if a pupil confides something </a:t>
            </a:r>
            <a:r>
              <a:rPr lang="en-GB" sz="1800"/>
              <a:t>concerning</a:t>
            </a:r>
            <a:endParaRPr sz="1800"/>
          </a:p>
          <a:p>
            <a:pPr indent="-342900" lvl="0" marL="457200" rtl="0" algn="l">
              <a:spcBef>
                <a:spcPts val="0"/>
              </a:spcBef>
              <a:spcAft>
                <a:spcPts val="0"/>
              </a:spcAft>
              <a:buSzPts val="1800"/>
              <a:buChar char="●"/>
            </a:pPr>
            <a:r>
              <a:rPr b="1" lang="en-GB" sz="1800"/>
              <a:t>telling pupils they can ask for help </a:t>
            </a:r>
            <a:r>
              <a:rPr lang="en-GB" sz="1800"/>
              <a:t>and they will be taken seriously</a:t>
            </a:r>
            <a:endParaRPr sz="1800"/>
          </a:p>
          <a:p>
            <a:pPr indent="0" lvl="0" marL="0" rtl="0" algn="l">
              <a:spcBef>
                <a:spcPts val="1600"/>
              </a:spcBef>
              <a:spcAft>
                <a:spcPts val="0"/>
              </a:spcAft>
              <a:buNone/>
            </a:pPr>
            <a:r>
              <a:t/>
            </a:r>
            <a:endParaRPr sz="1800"/>
          </a:p>
          <a:p>
            <a:pPr indent="0" lvl="0" marL="0" rtl="0" algn="l">
              <a:spcBef>
                <a:spcPts val="0"/>
              </a:spcBef>
              <a:spcAft>
                <a:spcPts val="0"/>
              </a:spcAft>
              <a:buNone/>
            </a:pPr>
            <a:r>
              <a:t/>
            </a:r>
            <a:endParaRPr sz="1800"/>
          </a:p>
        </p:txBody>
      </p:sp>
      <p:sp>
        <p:nvSpPr>
          <p:cNvPr id="183" name="Google Shape;183;p36"/>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Create class ground rules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89" name="Google Shape;189;p37"/>
          <p:cNvSpPr txBox="1"/>
          <p:nvPr>
            <p:ph idx="1" type="body"/>
          </p:nvPr>
        </p:nvSpPr>
        <p:spPr>
          <a:xfrm>
            <a:off x="270000" y="914400"/>
            <a:ext cx="738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Clear class ground rules can help when teaching about sensitive topics. They also support confidentiality and safeguarding of pupils. </a:t>
            </a:r>
            <a:endParaRPr sz="1800"/>
          </a:p>
          <a:p>
            <a:pPr indent="0" lvl="0" marL="0" rtl="0" algn="l">
              <a:spcBef>
                <a:spcPts val="1600"/>
              </a:spcBef>
              <a:spcAft>
                <a:spcPts val="0"/>
              </a:spcAft>
              <a:buNone/>
            </a:pPr>
            <a:r>
              <a:rPr lang="en-GB" sz="1800"/>
              <a:t>Good practice is for ground rules to be: </a:t>
            </a:r>
            <a:endParaRPr sz="1800"/>
          </a:p>
          <a:p>
            <a:pPr indent="-342900" lvl="0" marL="457200" rtl="0" algn="l">
              <a:spcBef>
                <a:spcPts val="1600"/>
              </a:spcBef>
              <a:spcAft>
                <a:spcPts val="0"/>
              </a:spcAft>
              <a:buSzPts val="1800"/>
              <a:buChar char="●"/>
            </a:pPr>
            <a:r>
              <a:rPr b="1" lang="en-GB" sz="1800"/>
              <a:t>discussed</a:t>
            </a:r>
            <a:r>
              <a:rPr lang="en-GB" sz="1800"/>
              <a:t> and understood by all</a:t>
            </a:r>
            <a:endParaRPr sz="1800"/>
          </a:p>
          <a:p>
            <a:pPr indent="-342900" lvl="0" marL="457200" rtl="0" algn="l">
              <a:spcBef>
                <a:spcPts val="0"/>
              </a:spcBef>
              <a:spcAft>
                <a:spcPts val="0"/>
              </a:spcAft>
              <a:buSzPts val="1800"/>
              <a:buChar char="●"/>
            </a:pPr>
            <a:r>
              <a:rPr b="1" lang="en-GB" sz="1800"/>
              <a:t>c</a:t>
            </a:r>
            <a:r>
              <a:rPr b="1" lang="en-GB" sz="1800"/>
              <a:t>lear</a:t>
            </a:r>
            <a:r>
              <a:rPr lang="en-GB" sz="1800"/>
              <a:t> and practical</a:t>
            </a:r>
            <a:endParaRPr sz="1800"/>
          </a:p>
          <a:p>
            <a:pPr indent="-342900" lvl="0" marL="457200" rtl="0" algn="l">
              <a:spcBef>
                <a:spcPts val="0"/>
              </a:spcBef>
              <a:spcAft>
                <a:spcPts val="0"/>
              </a:spcAft>
              <a:buSzPts val="1800"/>
              <a:buChar char="●"/>
            </a:pPr>
            <a:r>
              <a:rPr b="1" lang="en-GB" sz="1800"/>
              <a:t>modelled</a:t>
            </a:r>
            <a:r>
              <a:rPr lang="en-GB" sz="1800"/>
              <a:t> by the teacher</a:t>
            </a:r>
            <a:endParaRPr sz="1800"/>
          </a:p>
          <a:p>
            <a:pPr indent="-342900" lvl="0" marL="457200" rtl="0" algn="l">
              <a:spcBef>
                <a:spcPts val="0"/>
              </a:spcBef>
              <a:spcAft>
                <a:spcPts val="0"/>
              </a:spcAft>
              <a:buSzPts val="1800"/>
              <a:buChar char="●"/>
            </a:pPr>
            <a:r>
              <a:rPr b="1" lang="en-GB" sz="1800"/>
              <a:t>followed</a:t>
            </a:r>
            <a:r>
              <a:rPr lang="en-GB" sz="1800"/>
              <a:t> consistently and enforced </a:t>
            </a:r>
            <a:endParaRPr sz="1800"/>
          </a:p>
          <a:p>
            <a:pPr indent="-342900" lvl="0" marL="457200" rtl="0" algn="l">
              <a:spcBef>
                <a:spcPts val="0"/>
              </a:spcBef>
              <a:spcAft>
                <a:spcPts val="0"/>
              </a:spcAft>
              <a:buSzPts val="1800"/>
              <a:buChar char="●"/>
            </a:pPr>
            <a:r>
              <a:rPr b="1" lang="en-GB" sz="1800"/>
              <a:t>updated</a:t>
            </a:r>
            <a:r>
              <a:rPr lang="en-GB" sz="1800"/>
              <a:t> when needed</a:t>
            </a:r>
            <a:endParaRPr sz="1800"/>
          </a:p>
          <a:p>
            <a:pPr indent="-342900" lvl="0" marL="457200" rtl="0" algn="l">
              <a:spcBef>
                <a:spcPts val="0"/>
              </a:spcBef>
              <a:spcAft>
                <a:spcPts val="0"/>
              </a:spcAft>
              <a:buSzPts val="1800"/>
              <a:buChar char="●"/>
            </a:pPr>
            <a:r>
              <a:rPr b="1" lang="en-GB" sz="1800"/>
              <a:t>visible</a:t>
            </a:r>
            <a:r>
              <a:rPr lang="en-GB" sz="1800"/>
              <a:t> in lessons (for example, posters)</a:t>
            </a:r>
            <a:endParaRPr sz="1800"/>
          </a:p>
          <a:p>
            <a:pPr indent="0" lvl="0" marL="0" rtl="0" algn="l">
              <a:spcBef>
                <a:spcPts val="1600"/>
              </a:spcBef>
              <a:spcAft>
                <a:spcPts val="1600"/>
              </a:spcAft>
              <a:buNone/>
            </a:pPr>
            <a:r>
              <a:t/>
            </a:r>
            <a:endParaRPr sz="1800"/>
          </a:p>
        </p:txBody>
      </p:sp>
      <p:sp>
        <p:nvSpPr>
          <p:cNvPr id="190" name="Google Shape;190;p37"/>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Example ground rules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96" name="Google Shape;196;p38"/>
          <p:cNvSpPr txBox="1"/>
          <p:nvPr>
            <p:ph idx="1" type="body"/>
          </p:nvPr>
        </p:nvSpPr>
        <p:spPr>
          <a:xfrm>
            <a:off x="270000" y="914400"/>
            <a:ext cx="738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t>Respect privacy</a:t>
            </a:r>
            <a:r>
              <a:rPr lang="en-GB" sz="1800"/>
              <a:t>. We can discuss examples but don’t use names or descriptions that identify anyone, including ourselves. We never put anyone ‘on the spot’ (no personal questions or pressure to answer).</a:t>
            </a:r>
            <a:endParaRPr sz="1800"/>
          </a:p>
          <a:p>
            <a:pPr indent="0" lvl="0" marL="0" rtl="0" algn="l">
              <a:spcBef>
                <a:spcPts val="1600"/>
              </a:spcBef>
              <a:spcAft>
                <a:spcPts val="0"/>
              </a:spcAft>
              <a:buClr>
                <a:schemeClr val="dk1"/>
              </a:buClr>
              <a:buSzPts val="1100"/>
              <a:buFont typeface="Arial"/>
              <a:buNone/>
            </a:pPr>
            <a:r>
              <a:rPr b="1" lang="en-GB" sz="1800"/>
              <a:t>Listen to others</a:t>
            </a:r>
            <a:r>
              <a:rPr lang="en-GB" sz="1800"/>
              <a:t>. It’s okay to challenge a view or disagree, but we listen properly before making assumptions or deciding how to respond. Everyone has the right to feel listened to. </a:t>
            </a:r>
            <a:endParaRPr sz="1800"/>
          </a:p>
          <a:p>
            <a:pPr indent="0" lvl="0" marL="0" rtl="0" algn="l">
              <a:spcBef>
                <a:spcPts val="1600"/>
              </a:spcBef>
              <a:spcAft>
                <a:spcPts val="0"/>
              </a:spcAft>
              <a:buClr>
                <a:schemeClr val="dk1"/>
              </a:buClr>
              <a:buSzPts val="1100"/>
              <a:buFont typeface="Arial"/>
              <a:buNone/>
            </a:pPr>
            <a:r>
              <a:rPr b="1" lang="en-GB" sz="1800"/>
              <a:t>No judgement</a:t>
            </a:r>
            <a:r>
              <a:rPr lang="en-GB" sz="1800"/>
              <a:t>. We can explore beliefs and misunderstandings about a topic without fear of being judged. </a:t>
            </a:r>
            <a:endParaRPr sz="1800"/>
          </a:p>
          <a:p>
            <a:pPr indent="0" lvl="0" marL="0" rtl="0" algn="l">
              <a:spcBef>
                <a:spcPts val="1600"/>
              </a:spcBef>
              <a:spcAft>
                <a:spcPts val="1600"/>
              </a:spcAft>
              <a:buClr>
                <a:schemeClr val="dk1"/>
              </a:buClr>
              <a:buSzPts val="1100"/>
              <a:buFont typeface="Arial"/>
              <a:buNone/>
            </a:pPr>
            <a:r>
              <a:rPr b="1" lang="en-GB" sz="1800"/>
              <a:t>Right to pass</a:t>
            </a:r>
            <a:r>
              <a:rPr lang="en-GB" sz="1800"/>
              <a:t>. Every pupil has the right to choose not to answer a question or join the discussion if a topic makes them uncomfortable.</a:t>
            </a:r>
            <a:endParaRPr sz="1800"/>
          </a:p>
        </p:txBody>
      </p:sp>
      <p:sp>
        <p:nvSpPr>
          <p:cNvPr id="197" name="Google Shape;197;p38"/>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2327550" y="2150850"/>
            <a:ext cx="44889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203" name="Google Shape;20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1497450" y="2150850"/>
            <a:ext cx="6149100" cy="12969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Making an emergency call </a:t>
            </a:r>
            <a:br>
              <a:rPr lang="en-GB">
                <a:solidFill>
                  <a:srgbClr val="073763"/>
                </a:solidFill>
              </a:rPr>
            </a:br>
            <a:r>
              <a:rPr lang="en-GB">
                <a:solidFill>
                  <a:srgbClr val="073763"/>
                </a:solidFill>
              </a:rPr>
              <a:t>(first aid scenario)</a:t>
            </a:r>
            <a:endParaRPr>
              <a:solidFill>
                <a:srgbClr val="073763"/>
              </a:solidFill>
            </a:endParaRPr>
          </a:p>
        </p:txBody>
      </p:sp>
      <p:sp>
        <p:nvSpPr>
          <p:cNvPr id="209" name="Google Shape;209;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a:t>
            </a:r>
            <a:r>
              <a:rPr lang="en-GB">
                <a:solidFill>
                  <a:srgbClr val="073763"/>
                </a:solidFill>
              </a:rPr>
              <a:t>ypes of 999 call</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15" name="Google Shape;215;p41"/>
          <p:cNvSpPr txBox="1"/>
          <p:nvPr>
            <p:ph idx="1" type="body"/>
          </p:nvPr>
        </p:nvSpPr>
        <p:spPr>
          <a:xfrm>
            <a:off x="270000" y="789000"/>
            <a:ext cx="577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 in an emergency you can call 999 (or 112) to contact:  </a:t>
            </a:r>
            <a:endParaRPr/>
          </a:p>
          <a:p>
            <a:pPr indent="-317500" lvl="0" marL="457200" rtl="0" algn="l">
              <a:lnSpc>
                <a:spcPct val="115000"/>
              </a:lnSpc>
              <a:spcBef>
                <a:spcPts val="1000"/>
              </a:spcBef>
              <a:spcAft>
                <a:spcPts val="0"/>
              </a:spcAft>
              <a:buSzPts val="1400"/>
              <a:buChar char="●"/>
            </a:pPr>
            <a:r>
              <a:rPr lang="en-GB"/>
              <a:t>ambulance service</a:t>
            </a:r>
            <a:endParaRPr/>
          </a:p>
          <a:p>
            <a:pPr indent="-317500" lvl="0" marL="457200" rtl="0" algn="l">
              <a:lnSpc>
                <a:spcPct val="115000"/>
              </a:lnSpc>
              <a:spcBef>
                <a:spcPts val="0"/>
              </a:spcBef>
              <a:spcAft>
                <a:spcPts val="0"/>
              </a:spcAft>
              <a:buSzPts val="1400"/>
              <a:buChar char="●"/>
            </a:pPr>
            <a:r>
              <a:rPr lang="en-GB"/>
              <a:t>fire brigade</a:t>
            </a:r>
            <a:endParaRPr/>
          </a:p>
          <a:p>
            <a:pPr indent="-317500" lvl="0" marL="457200" rtl="0" algn="l">
              <a:lnSpc>
                <a:spcPct val="115000"/>
              </a:lnSpc>
              <a:spcBef>
                <a:spcPts val="0"/>
              </a:spcBef>
              <a:spcAft>
                <a:spcPts val="0"/>
              </a:spcAft>
              <a:buSzPts val="1400"/>
              <a:buChar char="●"/>
            </a:pPr>
            <a:r>
              <a:rPr lang="en-GB"/>
              <a:t>police </a:t>
            </a:r>
            <a:endParaRPr/>
          </a:p>
          <a:p>
            <a:pPr indent="-317500" lvl="0" marL="457200" rtl="0" algn="l">
              <a:lnSpc>
                <a:spcPct val="115000"/>
              </a:lnSpc>
              <a:spcBef>
                <a:spcPts val="0"/>
              </a:spcBef>
              <a:spcAft>
                <a:spcPts val="0"/>
              </a:spcAft>
              <a:buSzPts val="1400"/>
              <a:buChar char="●"/>
            </a:pPr>
            <a:r>
              <a:rPr lang="en-GB"/>
              <a:t>coastguard</a:t>
            </a:r>
            <a:endParaRPr/>
          </a:p>
          <a:p>
            <a:pPr indent="-317500" lvl="0" marL="457200" rtl="0" algn="l">
              <a:lnSpc>
                <a:spcPct val="115000"/>
              </a:lnSpc>
              <a:spcBef>
                <a:spcPts val="0"/>
              </a:spcBef>
              <a:spcAft>
                <a:spcPts val="0"/>
              </a:spcAft>
              <a:buSzPts val="1400"/>
              <a:buChar char="●"/>
            </a:pPr>
            <a:r>
              <a:rPr lang="en-GB"/>
              <a:t>mountain rescue service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Explain to pupils that they will be learning about how to call for an ambulance in a health emergency.</a:t>
            </a:r>
            <a:endParaRPr/>
          </a:p>
          <a:p>
            <a:pPr indent="0" lvl="0" marL="0" rtl="0" algn="l">
              <a:lnSpc>
                <a:spcPct val="115000"/>
              </a:lnSpc>
              <a:spcBef>
                <a:spcPts val="1000"/>
              </a:spcBef>
              <a:spcAft>
                <a:spcPts val="1600"/>
              </a:spcAft>
              <a:buSzPts val="1400"/>
              <a:buNone/>
            </a:pPr>
            <a:r>
              <a:t/>
            </a:r>
            <a:endParaRPr/>
          </a:p>
        </p:txBody>
      </p:sp>
      <p:sp>
        <p:nvSpPr>
          <p:cNvPr id="216" name="Google Shape;216;p41"/>
          <p:cNvSpPr txBox="1"/>
          <p:nvPr>
            <p:ph idx="2" type="body"/>
          </p:nvPr>
        </p:nvSpPr>
        <p:spPr>
          <a:xfrm>
            <a:off x="6178800" y="216425"/>
            <a:ext cx="2695200" cy="1583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a:t>
            </a:r>
            <a:r>
              <a:rPr lang="en-GB" sz="1600"/>
              <a:t> </a:t>
            </a:r>
            <a:r>
              <a:rPr i="1" lang="en-GB" sz="1600"/>
              <a:t>how to make a clear and efficient call to emergency services if necessary.</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17" name="Google Shape;217;p4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18" name="Google Shape;218;p4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219" name="Google Shape;219;p41"/>
          <p:cNvSpPr txBox="1"/>
          <p:nvPr>
            <p:ph idx="2" type="body"/>
          </p:nvPr>
        </p:nvSpPr>
        <p:spPr>
          <a:xfrm>
            <a:off x="6178800" y="1966475"/>
            <a:ext cx="2695200" cy="1035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lnSpc>
                <a:spcPct val="115000"/>
              </a:lnSpc>
              <a:spcBef>
                <a:spcPts val="0"/>
              </a:spcBef>
              <a:spcAft>
                <a:spcPts val="0"/>
              </a:spcAft>
              <a:buSzPts val="1600"/>
              <a:buChar char="●"/>
            </a:pPr>
            <a:r>
              <a:rPr lang="en-GB" sz="1600"/>
              <a:t>Decision-making</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Before you call for help</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25" name="Google Shape;225;p42"/>
          <p:cNvSpPr txBox="1"/>
          <p:nvPr>
            <p:ph idx="1" type="body"/>
          </p:nvPr>
        </p:nvSpPr>
        <p:spPr>
          <a:xfrm>
            <a:off x="270000" y="789000"/>
            <a:ext cx="577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Tell pupils to make sure they are in no danger themselves before they call for an ambulance. For example, if they are in traffic or at risk from a fire they should first move to a safe place.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Explain to pupils that even if someone else is unwell or injured, </a:t>
            </a:r>
            <a:r>
              <a:rPr b="1" lang="en-GB"/>
              <a:t>their own safety must come first</a:t>
            </a:r>
            <a:r>
              <a:rPr lang="en-GB"/>
              <a:t>. </a:t>
            </a:r>
            <a:endParaRPr/>
          </a:p>
          <a:p>
            <a:pPr indent="0" lvl="0" marL="0" rtl="0" algn="l">
              <a:lnSpc>
                <a:spcPct val="115000"/>
              </a:lnSpc>
              <a:spcBef>
                <a:spcPts val="0"/>
              </a:spcBef>
              <a:spcAft>
                <a:spcPts val="0"/>
              </a:spcAft>
              <a:buNone/>
            </a:pPr>
            <a:r>
              <a:t/>
            </a:r>
            <a:endParaRPr/>
          </a:p>
          <a:p>
            <a:pPr indent="0" lvl="0" marL="0" rtl="0" algn="l">
              <a:lnSpc>
                <a:spcPct val="115000"/>
              </a:lnSpc>
              <a:spcBef>
                <a:spcPts val="1600"/>
              </a:spcBef>
              <a:spcAft>
                <a:spcPts val="1600"/>
              </a:spcAft>
              <a:buSzPts val="1400"/>
              <a:buNone/>
            </a:pPr>
            <a:r>
              <a:t/>
            </a:r>
            <a:endParaRPr sz="1800"/>
          </a:p>
        </p:txBody>
      </p:sp>
      <p:sp>
        <p:nvSpPr>
          <p:cNvPr id="226" name="Google Shape;226;p42"/>
          <p:cNvSpPr txBox="1"/>
          <p:nvPr>
            <p:ph idx="2" type="body"/>
          </p:nvPr>
        </p:nvSpPr>
        <p:spPr>
          <a:xfrm>
            <a:off x="6178800" y="216425"/>
            <a:ext cx="2695200" cy="1583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a:t>
            </a:r>
            <a:r>
              <a:rPr lang="en-GB" sz="1600"/>
              <a:t> </a:t>
            </a:r>
            <a:r>
              <a:rPr i="1" lang="en-GB" sz="1600"/>
              <a:t>how to make a clear and efficient call to emergency services if necessary.</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27" name="Google Shape;227;p4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28" name="Google Shape;228;p4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229" name="Google Shape;229;p42"/>
          <p:cNvSpPr txBox="1"/>
          <p:nvPr>
            <p:ph idx="2" type="body"/>
          </p:nvPr>
        </p:nvSpPr>
        <p:spPr>
          <a:xfrm>
            <a:off x="6178800" y="1966475"/>
            <a:ext cx="2695200" cy="1035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lnSpc>
                <a:spcPct val="115000"/>
              </a:lnSpc>
              <a:spcBef>
                <a:spcPts val="0"/>
              </a:spcBef>
              <a:spcAft>
                <a:spcPts val="0"/>
              </a:spcAft>
              <a:buSzPts val="1600"/>
              <a:buChar char="●"/>
            </a:pPr>
            <a:r>
              <a:rPr lang="en-GB" sz="1600"/>
              <a:t>Self-care</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270000" y="216425"/>
            <a:ext cx="600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When to call </a:t>
            </a:r>
            <a:r>
              <a:rPr lang="en-GB">
                <a:solidFill>
                  <a:srgbClr val="073763"/>
                </a:solidFill>
              </a:rPr>
              <a:t>999</a:t>
            </a:r>
            <a:r>
              <a:rPr lang="en-GB">
                <a:solidFill>
                  <a:srgbClr val="073763"/>
                </a:solidFill>
              </a:rPr>
              <a:t> </a:t>
            </a:r>
            <a:r>
              <a:rPr lang="en-GB">
                <a:solidFill>
                  <a:srgbClr val="073763"/>
                </a:solidFill>
              </a:rPr>
              <a:t>(emergency)</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35" name="Google Shape;235;p4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 they need to the </a:t>
            </a:r>
            <a:r>
              <a:rPr b="1" lang="en-GB"/>
              <a:t>call 999 (or 112) emergency number</a:t>
            </a:r>
            <a:r>
              <a:rPr lang="en-GB"/>
              <a:t> if someone is: </a:t>
            </a:r>
            <a:endParaRPr/>
          </a:p>
          <a:p>
            <a:pPr indent="-317500" lvl="0" marL="457200" rtl="0" algn="l">
              <a:lnSpc>
                <a:spcPct val="115000"/>
              </a:lnSpc>
              <a:spcBef>
                <a:spcPts val="1000"/>
              </a:spcBef>
              <a:spcAft>
                <a:spcPts val="0"/>
              </a:spcAft>
              <a:buSzPts val="1400"/>
              <a:buChar char="●"/>
            </a:pPr>
            <a:r>
              <a:rPr b="1" lang="en-GB"/>
              <a:t>unconscious / unresponsive </a:t>
            </a:r>
            <a:r>
              <a:rPr lang="en-GB"/>
              <a:t>(doesn’t respond when you shout and shake them by the shoulders)</a:t>
            </a:r>
            <a:endParaRPr/>
          </a:p>
          <a:p>
            <a:pPr indent="-317500" lvl="0" marL="457200" rtl="0" algn="l">
              <a:lnSpc>
                <a:spcPct val="115000"/>
              </a:lnSpc>
              <a:spcBef>
                <a:spcPts val="0"/>
              </a:spcBef>
              <a:spcAft>
                <a:spcPts val="0"/>
              </a:spcAft>
              <a:buSzPts val="1400"/>
              <a:buChar char="●"/>
            </a:pPr>
            <a:r>
              <a:rPr b="1" lang="en-GB"/>
              <a:t>not breathing</a:t>
            </a:r>
            <a:r>
              <a:rPr lang="en-GB"/>
              <a:t>, or not breathing normally </a:t>
            </a:r>
            <a:endParaRPr/>
          </a:p>
          <a:p>
            <a:pPr indent="-317500" lvl="0" marL="457200" rtl="0" algn="l">
              <a:lnSpc>
                <a:spcPct val="115000"/>
              </a:lnSpc>
              <a:spcBef>
                <a:spcPts val="0"/>
              </a:spcBef>
              <a:spcAft>
                <a:spcPts val="0"/>
              </a:spcAft>
              <a:buSzPts val="1400"/>
              <a:buChar char="●"/>
            </a:pPr>
            <a:r>
              <a:rPr b="1" lang="en-GB"/>
              <a:t>choking</a:t>
            </a:r>
            <a:r>
              <a:rPr lang="en-GB"/>
              <a:t> (can’t breathe) </a:t>
            </a:r>
            <a:endParaRPr/>
          </a:p>
          <a:p>
            <a:pPr indent="-317500" lvl="0" marL="457200" rtl="0" algn="l">
              <a:lnSpc>
                <a:spcPct val="115000"/>
              </a:lnSpc>
              <a:spcBef>
                <a:spcPts val="0"/>
              </a:spcBef>
              <a:spcAft>
                <a:spcPts val="0"/>
              </a:spcAft>
              <a:buSzPts val="1400"/>
              <a:buChar char="●"/>
            </a:pPr>
            <a:r>
              <a:rPr b="1" lang="en-GB"/>
              <a:t>seriously injured or unwell </a:t>
            </a:r>
            <a:r>
              <a:rPr lang="en-GB"/>
              <a:t>(discuss scenarios)</a:t>
            </a:r>
            <a:endParaRPr/>
          </a:p>
          <a:p>
            <a:pPr indent="0" lvl="0" marL="0" rtl="0" algn="l">
              <a:lnSpc>
                <a:spcPct val="115000"/>
              </a:lnSpc>
              <a:spcBef>
                <a:spcPts val="1000"/>
              </a:spcBef>
              <a:spcAft>
                <a:spcPts val="0"/>
              </a:spcAft>
              <a:buNone/>
            </a:pPr>
            <a:r>
              <a:rPr lang="en-GB"/>
              <a:t>Emphasise that you must call straight away. Never call someone else first to check. Time is very important.</a:t>
            </a:r>
            <a:endParaRPr/>
          </a:p>
          <a:p>
            <a:pPr indent="0" lvl="0" marL="0" rtl="0" algn="l">
              <a:lnSpc>
                <a:spcPct val="115000"/>
              </a:lnSpc>
              <a:spcBef>
                <a:spcPts val="1000"/>
              </a:spcBef>
              <a:spcAft>
                <a:spcPts val="0"/>
              </a:spcAft>
              <a:buNone/>
            </a:pPr>
            <a:r>
              <a:rPr lang="en-GB"/>
              <a:t>Tell pupils to stay with the person while they make the call if they can.</a:t>
            </a:r>
            <a:endParaRPr/>
          </a:p>
          <a:p>
            <a:pPr indent="0" lvl="0" marL="0" rtl="0" algn="l">
              <a:lnSpc>
                <a:spcPct val="115000"/>
              </a:lnSpc>
              <a:spcBef>
                <a:spcPts val="0"/>
              </a:spcBef>
              <a:spcAft>
                <a:spcPts val="0"/>
              </a:spcAft>
              <a:buNone/>
            </a:pPr>
            <a:r>
              <a:t/>
            </a:r>
            <a:endParaRPr/>
          </a:p>
          <a:p>
            <a:pPr indent="0" lvl="0" marL="0" rtl="0" algn="l">
              <a:lnSpc>
                <a:spcPct val="115000"/>
              </a:lnSpc>
              <a:spcBef>
                <a:spcPts val="1600"/>
              </a:spcBef>
              <a:spcAft>
                <a:spcPts val="1600"/>
              </a:spcAft>
              <a:buSzPts val="1400"/>
              <a:buNone/>
            </a:pPr>
            <a:r>
              <a:t/>
            </a:r>
            <a:endParaRPr sz="1800"/>
          </a:p>
        </p:txBody>
      </p:sp>
      <p:sp>
        <p:nvSpPr>
          <p:cNvPr id="236" name="Google Shape;236;p43"/>
          <p:cNvSpPr txBox="1"/>
          <p:nvPr>
            <p:ph idx="2" type="body"/>
          </p:nvPr>
        </p:nvSpPr>
        <p:spPr>
          <a:xfrm>
            <a:off x="6178800" y="216425"/>
            <a:ext cx="2695200" cy="1583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a:t>
            </a:r>
            <a:r>
              <a:rPr lang="en-GB" sz="1600"/>
              <a:t> </a:t>
            </a:r>
            <a:r>
              <a:rPr i="1" lang="en-GB" sz="1600"/>
              <a:t>how to make a clear and efficient call to emergency services if necessary.</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37" name="Google Shape;237;p43"/>
          <p:cNvSpPr txBox="1"/>
          <p:nvPr>
            <p:ph idx="12" type="sldNum"/>
          </p:nvPr>
        </p:nvSpPr>
        <p:spPr>
          <a:xfrm>
            <a:off x="8787600" y="4793250"/>
            <a:ext cx="356400" cy="306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38" name="Google Shape;238;p4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239" name="Google Shape;239;p43"/>
          <p:cNvSpPr txBox="1"/>
          <p:nvPr>
            <p:ph idx="2" type="body"/>
          </p:nvPr>
        </p:nvSpPr>
        <p:spPr>
          <a:xfrm>
            <a:off x="6178800" y="1966475"/>
            <a:ext cx="2695200" cy="1035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lnSpc>
                <a:spcPct val="115000"/>
              </a:lnSpc>
              <a:spcBef>
                <a:spcPts val="0"/>
              </a:spcBef>
              <a:spcAft>
                <a:spcPts val="0"/>
              </a:spcAft>
              <a:buSzPts val="1600"/>
              <a:buChar char="●"/>
            </a:pPr>
            <a:r>
              <a:rPr lang="en-GB" sz="1600"/>
              <a:t>Lifesaving skills</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Contents</a:t>
            </a:r>
            <a:endParaRPr>
              <a:solidFill>
                <a:srgbClr val="073763"/>
              </a:solidFill>
            </a:endParaRPr>
          </a:p>
        </p:txBody>
      </p:sp>
      <p:graphicFrame>
        <p:nvGraphicFramePr>
          <p:cNvPr id="110" name="Google Shape;110;p26"/>
          <p:cNvGraphicFramePr/>
          <p:nvPr/>
        </p:nvGraphicFramePr>
        <p:xfrm>
          <a:off x="270000" y="914395"/>
          <a:ext cx="3000000" cy="3000000"/>
        </p:xfrm>
        <a:graphic>
          <a:graphicData uri="http://schemas.openxmlformats.org/drawingml/2006/table">
            <a:tbl>
              <a:tblPr>
                <a:noFill/>
                <a:tableStyleId>{1795F0A6-2C8F-4E9F-A65D-846DD64D60E3}</a:tableStyleId>
              </a:tblPr>
              <a:tblGrid>
                <a:gridCol w="896575"/>
                <a:gridCol w="7845300"/>
              </a:tblGrid>
              <a:tr h="538750">
                <a:tc>
                  <a:txBody>
                    <a:bodyPr/>
                    <a:lstStyle/>
                    <a:p>
                      <a:pPr indent="0" lvl="0" marL="0" rtl="0" algn="l">
                        <a:spcBef>
                          <a:spcPts val="0"/>
                        </a:spcBef>
                        <a:spcAft>
                          <a:spcPts val="0"/>
                        </a:spcAft>
                        <a:buNone/>
                      </a:pPr>
                      <a:r>
                        <a:rPr lang="en-GB" sz="2200">
                          <a:solidFill>
                            <a:srgbClr val="073763"/>
                          </a:solidFill>
                        </a:rPr>
                        <a:t>  3</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About this training module</a:t>
                      </a:r>
                      <a:r>
                        <a:rPr lang="en-GB" sz="2200">
                          <a:solidFill>
                            <a:srgbClr val="FF0000"/>
                          </a:solidFill>
                        </a:rPr>
                        <a:t> </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  4</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Teaching the new curriculum</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11</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Safeguarding and ground rules</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15</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sz="2200">
                          <a:solidFill>
                            <a:srgbClr val="073763"/>
                          </a:solidFill>
                        </a:rPr>
                        <a:t>Primary curriculum</a:t>
                      </a:r>
                      <a:endParaRPr b="1"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32</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sz="2200">
                          <a:solidFill>
                            <a:srgbClr val="073763"/>
                          </a:solidFill>
                        </a:rPr>
                        <a:t>Secondary curriculum</a:t>
                      </a:r>
                      <a:endParaRPr b="1"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43</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Examples of good</a:t>
                      </a:r>
                      <a:r>
                        <a:rPr lang="en-GB" sz="2200">
                          <a:solidFill>
                            <a:srgbClr val="073763"/>
                          </a:solidFill>
                        </a:rPr>
                        <a:t> practice</a:t>
                      </a:r>
                      <a:r>
                        <a:rPr lang="en-GB" sz="2200">
                          <a:solidFill>
                            <a:srgbClr val="073763"/>
                          </a:solidFill>
                        </a:rPr>
                        <a:t> </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50</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Activities and templates for trainers</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1" name="Google Shape;111;p26"/>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When to call 111 (non-emergency)</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45" name="Google Shape;245;p44"/>
          <p:cNvSpPr txBox="1"/>
          <p:nvPr>
            <p:ph idx="1" type="body"/>
          </p:nvPr>
        </p:nvSpPr>
        <p:spPr>
          <a:xfrm>
            <a:off x="270000" y="789125"/>
            <a:ext cx="577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Tell pupils that in non-emergency situations they can do the following instead: </a:t>
            </a:r>
            <a:endParaRPr/>
          </a:p>
          <a:p>
            <a:pPr indent="-317500" lvl="0" marL="457200" rtl="0" algn="l">
              <a:lnSpc>
                <a:spcPct val="115000"/>
              </a:lnSpc>
              <a:spcBef>
                <a:spcPts val="1000"/>
              </a:spcBef>
              <a:spcAft>
                <a:spcPts val="0"/>
              </a:spcAft>
              <a:buSzPts val="1400"/>
              <a:buChar char="●"/>
            </a:pPr>
            <a:r>
              <a:rPr lang="en-GB"/>
              <a:t>speak to a teacher or another adult </a:t>
            </a:r>
            <a:endParaRPr/>
          </a:p>
          <a:p>
            <a:pPr indent="-317500" lvl="0" marL="457200" rtl="0" algn="l">
              <a:lnSpc>
                <a:spcPct val="115000"/>
              </a:lnSpc>
              <a:spcBef>
                <a:spcPts val="0"/>
              </a:spcBef>
              <a:spcAft>
                <a:spcPts val="0"/>
              </a:spcAft>
              <a:buSzPts val="1400"/>
              <a:buChar char="●"/>
            </a:pPr>
            <a:r>
              <a:rPr b="1" lang="en-GB"/>
              <a:t>call the 111 (non-emergency number)</a:t>
            </a:r>
            <a:r>
              <a:rPr lang="en-GB"/>
              <a:t> for advice</a:t>
            </a:r>
            <a:endParaRPr/>
          </a:p>
          <a:p>
            <a:pPr indent="0" lvl="0" marL="0" rtl="0" algn="l">
              <a:lnSpc>
                <a:spcPct val="115000"/>
              </a:lnSpc>
              <a:spcBef>
                <a:spcPts val="1000"/>
              </a:spcBef>
              <a:spcAft>
                <a:spcPts val="0"/>
              </a:spcAft>
              <a:buNone/>
            </a:pPr>
            <a:r>
              <a:rPr lang="en-GB"/>
              <a:t>Encourage pupils to identify emergency and non-emergency situations from a selection of real-world scenarios. </a:t>
            </a:r>
            <a:endParaRPr/>
          </a:p>
          <a:p>
            <a:pPr indent="0" lvl="0" marL="0" rtl="0" algn="l">
              <a:spcBef>
                <a:spcPts val="1000"/>
              </a:spcBef>
              <a:spcAft>
                <a:spcPts val="0"/>
              </a:spcAft>
              <a:buNone/>
            </a:pPr>
            <a:r>
              <a:rPr lang="en-GB"/>
              <a:t>Tell pupils people you should only call 999/112 in an emergency. However, nobody will get into trouble for calling the emergency number instead of 111 if they think there could be an emergency.</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600"/>
              </a:spcBef>
              <a:spcAft>
                <a:spcPts val="1600"/>
              </a:spcAft>
              <a:buSzPts val="1400"/>
              <a:buNone/>
            </a:pPr>
            <a:r>
              <a:t/>
            </a:r>
            <a:endParaRPr sz="1800"/>
          </a:p>
        </p:txBody>
      </p:sp>
      <p:sp>
        <p:nvSpPr>
          <p:cNvPr id="246" name="Google Shape;246;p44"/>
          <p:cNvSpPr txBox="1"/>
          <p:nvPr>
            <p:ph idx="2" type="body"/>
          </p:nvPr>
        </p:nvSpPr>
        <p:spPr>
          <a:xfrm>
            <a:off x="6178800" y="216425"/>
            <a:ext cx="2695200" cy="1583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a:t>
            </a:r>
            <a:r>
              <a:rPr lang="en-GB" sz="1600"/>
              <a:t> </a:t>
            </a:r>
            <a:r>
              <a:rPr i="1" lang="en-GB" sz="1600"/>
              <a:t>how to make a clear and efficient call to emergency services if necessary.</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47" name="Google Shape;247;p4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48" name="Google Shape;248;p4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249" name="Google Shape;249;p44"/>
          <p:cNvSpPr txBox="1"/>
          <p:nvPr>
            <p:ph idx="2" type="body"/>
          </p:nvPr>
        </p:nvSpPr>
        <p:spPr>
          <a:xfrm>
            <a:off x="6178800" y="1966475"/>
            <a:ext cx="2695200" cy="1035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lnSpc>
                <a:spcPct val="115000"/>
              </a:lnSpc>
              <a:spcBef>
                <a:spcPts val="0"/>
              </a:spcBef>
              <a:spcAft>
                <a:spcPts val="0"/>
              </a:spcAft>
              <a:buSzPts val="1600"/>
              <a:buChar char="●"/>
            </a:pPr>
            <a:r>
              <a:rPr lang="en-GB" sz="1600"/>
              <a:t>Decision-making</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to make a 999 call</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55" name="Google Shape;255;p45"/>
          <p:cNvSpPr txBox="1"/>
          <p:nvPr>
            <p:ph idx="1" type="body"/>
          </p:nvPr>
        </p:nvSpPr>
        <p:spPr>
          <a:xfrm>
            <a:off x="270000" y="789000"/>
            <a:ext cx="577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Give pupils clear instructions for calling 999 (or 112), including the </a:t>
            </a:r>
            <a:r>
              <a:rPr lang="en-GB"/>
              <a:t>following</a:t>
            </a:r>
            <a:r>
              <a:rPr lang="en-GB"/>
              <a:t>.</a:t>
            </a:r>
            <a:endParaRPr/>
          </a:p>
          <a:p>
            <a:pPr indent="0" lvl="0" marL="0" rtl="0" algn="l">
              <a:lnSpc>
                <a:spcPct val="115000"/>
              </a:lnSpc>
              <a:spcBef>
                <a:spcPts val="1000"/>
              </a:spcBef>
              <a:spcAft>
                <a:spcPts val="0"/>
              </a:spcAft>
              <a:buNone/>
            </a:pPr>
            <a:r>
              <a:rPr lang="en-GB"/>
              <a:t>Dial 999 on a landline or a mobile phone. Put the phone on speakerphone if you can. This means your hands are free if you are asked to do anything else. </a:t>
            </a:r>
            <a:endParaRPr/>
          </a:p>
          <a:p>
            <a:pPr indent="0" lvl="0" marL="0" rtl="0" algn="l">
              <a:lnSpc>
                <a:spcPct val="115000"/>
              </a:lnSpc>
              <a:spcBef>
                <a:spcPts val="1000"/>
              </a:spcBef>
              <a:spcAft>
                <a:spcPts val="0"/>
              </a:spcAft>
              <a:buNone/>
            </a:pPr>
            <a:r>
              <a:rPr lang="en-GB"/>
              <a:t>You will be put through to an operator who will ask:</a:t>
            </a:r>
            <a:endParaRPr/>
          </a:p>
          <a:p>
            <a:pPr indent="0" lvl="0" marL="0" rtl="0" algn="l">
              <a:lnSpc>
                <a:spcPct val="115000"/>
              </a:lnSpc>
              <a:spcBef>
                <a:spcPts val="1000"/>
              </a:spcBef>
              <a:spcAft>
                <a:spcPts val="0"/>
              </a:spcAft>
              <a:buNone/>
            </a:pPr>
            <a:r>
              <a:rPr i="1" lang="en-GB"/>
              <a:t>Emergency, which service? Police, Ambulance, </a:t>
            </a:r>
            <a:r>
              <a:rPr i="1" lang="en-GB"/>
              <a:t>Fir</a:t>
            </a:r>
            <a:r>
              <a:rPr i="1" lang="en-GB"/>
              <a:t>e?</a:t>
            </a:r>
            <a:r>
              <a:rPr i="1" lang="en-GB"/>
              <a:t> </a:t>
            </a:r>
            <a:endParaRPr/>
          </a:p>
          <a:p>
            <a:pPr indent="0" lvl="0" marL="0" rtl="0" algn="l">
              <a:lnSpc>
                <a:spcPct val="115000"/>
              </a:lnSpc>
              <a:spcBef>
                <a:spcPts val="1000"/>
              </a:spcBef>
              <a:spcAft>
                <a:spcPts val="0"/>
              </a:spcAft>
              <a:buNone/>
            </a:pPr>
            <a:r>
              <a:rPr lang="en-GB"/>
              <a:t>Ask for an ambulance.</a:t>
            </a:r>
            <a:endParaRPr/>
          </a:p>
          <a:p>
            <a:pPr indent="0" lvl="0" marL="0" rtl="0" algn="l">
              <a:lnSpc>
                <a:spcPct val="115000"/>
              </a:lnSpc>
              <a:spcBef>
                <a:spcPts val="1000"/>
              </a:spcBef>
              <a:spcAft>
                <a:spcPts val="0"/>
              </a:spcAft>
              <a:buNone/>
            </a:pPr>
            <a:r>
              <a:rPr lang="en-GB"/>
              <a:t>The operator</a:t>
            </a:r>
            <a:r>
              <a:rPr lang="en-GB"/>
              <a:t> will ask questions to find out about what is wrong with the unwell person, e.g. if they have stopped breathing, to assess the level of emergency.</a:t>
            </a:r>
            <a:endParaRPr/>
          </a:p>
          <a:p>
            <a:pPr indent="0" lvl="0" marL="0" rtl="0" algn="l">
              <a:lnSpc>
                <a:spcPct val="115000"/>
              </a:lnSpc>
              <a:spcBef>
                <a:spcPts val="0"/>
              </a:spcBef>
              <a:spcAft>
                <a:spcPts val="0"/>
              </a:spcAft>
              <a:buNone/>
            </a:pPr>
            <a:r>
              <a:t/>
            </a:r>
            <a:endParaRPr/>
          </a:p>
          <a:p>
            <a:pPr indent="0" lvl="0" marL="0" rtl="0" algn="l">
              <a:lnSpc>
                <a:spcPct val="115000"/>
              </a:lnSpc>
              <a:spcBef>
                <a:spcPts val="1600"/>
              </a:spcBef>
              <a:spcAft>
                <a:spcPts val="1600"/>
              </a:spcAft>
              <a:buSzPts val="1400"/>
              <a:buNone/>
            </a:pPr>
            <a:r>
              <a:t/>
            </a:r>
            <a:endParaRPr sz="1800"/>
          </a:p>
        </p:txBody>
      </p:sp>
      <p:sp>
        <p:nvSpPr>
          <p:cNvPr id="256" name="Google Shape;256;p45"/>
          <p:cNvSpPr txBox="1"/>
          <p:nvPr>
            <p:ph idx="2" type="body"/>
          </p:nvPr>
        </p:nvSpPr>
        <p:spPr>
          <a:xfrm>
            <a:off x="6178800" y="216425"/>
            <a:ext cx="2695200" cy="1583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a:t>
            </a:r>
            <a:r>
              <a:rPr lang="en-GB" sz="1600"/>
              <a:t> </a:t>
            </a:r>
            <a:r>
              <a:rPr i="1" lang="en-GB" sz="1600"/>
              <a:t>how to make a clear and efficient call to emergency services if necessary.</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57" name="Google Shape;257;p4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58" name="Google Shape;258;p4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259" name="Google Shape;259;p45"/>
          <p:cNvSpPr txBox="1"/>
          <p:nvPr>
            <p:ph idx="2" type="body"/>
          </p:nvPr>
        </p:nvSpPr>
        <p:spPr>
          <a:xfrm>
            <a:off x="6178800" y="1966475"/>
            <a:ext cx="2695200" cy="1035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spcBef>
                <a:spcPts val="0"/>
              </a:spcBef>
              <a:spcAft>
                <a:spcPts val="0"/>
              </a:spcAft>
              <a:buSzPts val="1600"/>
              <a:buChar char="●"/>
            </a:pPr>
            <a:r>
              <a:rPr lang="en-GB" sz="1600"/>
              <a:t>Lifesaving skills</a:t>
            </a:r>
            <a:endParaRPr sz="1600"/>
          </a:p>
          <a:p>
            <a:pPr indent="0" lvl="0" marL="457200" rtl="0" algn="l">
              <a:lnSpc>
                <a:spcPct val="115000"/>
              </a:lnSpc>
              <a:spcBef>
                <a:spcPts val="0"/>
              </a:spcBef>
              <a:spcAft>
                <a:spcPts val="0"/>
              </a:spcAft>
              <a:buNone/>
            </a:pPr>
            <a:r>
              <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What </a:t>
            </a:r>
            <a:r>
              <a:rPr lang="en-GB">
                <a:solidFill>
                  <a:srgbClr val="073763"/>
                </a:solidFill>
              </a:rPr>
              <a:t>you might be asked to do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65" name="Google Shape;265;p46"/>
          <p:cNvSpPr txBox="1"/>
          <p:nvPr>
            <p:ph idx="1" type="body"/>
          </p:nvPr>
        </p:nvSpPr>
        <p:spPr>
          <a:xfrm>
            <a:off x="270000" y="789000"/>
            <a:ext cx="577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Teach that the operator </a:t>
            </a:r>
            <a:r>
              <a:rPr lang="en-GB"/>
              <a:t>will: </a:t>
            </a:r>
            <a:endParaRPr/>
          </a:p>
          <a:p>
            <a:pPr indent="-317500" lvl="0" marL="457200" rtl="0" algn="l">
              <a:lnSpc>
                <a:spcPct val="115000"/>
              </a:lnSpc>
              <a:spcBef>
                <a:spcPts val="1600"/>
              </a:spcBef>
              <a:spcAft>
                <a:spcPts val="0"/>
              </a:spcAft>
              <a:buSzPts val="1400"/>
              <a:buChar char="●"/>
            </a:pPr>
            <a:r>
              <a:rPr b="1" lang="en-GB"/>
              <a:t>ask you the address</a:t>
            </a:r>
            <a:r>
              <a:rPr lang="en-GB"/>
              <a:t> where you are and send an ambulance to you as soon as possible</a:t>
            </a:r>
            <a:endParaRPr/>
          </a:p>
          <a:p>
            <a:pPr indent="-317500" lvl="0" marL="457200" rtl="0" algn="l">
              <a:lnSpc>
                <a:spcPct val="115000"/>
              </a:lnSpc>
              <a:spcBef>
                <a:spcPts val="0"/>
              </a:spcBef>
              <a:spcAft>
                <a:spcPts val="0"/>
              </a:spcAft>
              <a:buSzPts val="1400"/>
              <a:buChar char="●"/>
            </a:pPr>
            <a:r>
              <a:rPr b="1" lang="en-GB"/>
              <a:t>ask you the reason for your call </a:t>
            </a:r>
            <a:r>
              <a:rPr lang="en-GB"/>
              <a:t>and ask for more details about the casualty - e.g. medical problems and symptoms</a:t>
            </a:r>
            <a:endParaRPr/>
          </a:p>
          <a:p>
            <a:pPr indent="-317500" lvl="0" marL="457200" rtl="0" algn="l">
              <a:lnSpc>
                <a:spcPct val="115000"/>
              </a:lnSpc>
              <a:spcBef>
                <a:spcPts val="0"/>
              </a:spcBef>
              <a:spcAft>
                <a:spcPts val="0"/>
              </a:spcAft>
              <a:buSzPts val="1400"/>
              <a:buChar char="●"/>
            </a:pPr>
            <a:r>
              <a:rPr b="1" lang="en-GB"/>
              <a:t>give you advice</a:t>
            </a:r>
            <a:r>
              <a:rPr lang="en-GB"/>
              <a:t> on what you can do to help the casualty until the ambulance arrives</a:t>
            </a:r>
            <a:endParaRPr/>
          </a:p>
          <a:p>
            <a:pPr indent="-317500" lvl="0" marL="457200" rtl="0" algn="l">
              <a:lnSpc>
                <a:spcPct val="115000"/>
              </a:lnSpc>
              <a:spcBef>
                <a:spcPts val="0"/>
              </a:spcBef>
              <a:spcAft>
                <a:spcPts val="0"/>
              </a:spcAft>
              <a:buSzPts val="1400"/>
              <a:buChar char="●"/>
            </a:pPr>
            <a:r>
              <a:rPr b="1" lang="en-GB"/>
              <a:t>ask you to do things</a:t>
            </a:r>
            <a:r>
              <a:rPr lang="en-GB"/>
              <a:t> like put the casualty in the ‘recovery position’ </a:t>
            </a:r>
            <a:endParaRPr/>
          </a:p>
          <a:p>
            <a:pPr indent="0" lvl="0" marL="0" rtl="0" algn="l">
              <a:lnSpc>
                <a:spcPct val="115000"/>
              </a:lnSpc>
              <a:spcBef>
                <a:spcPts val="1600"/>
              </a:spcBef>
              <a:spcAft>
                <a:spcPts val="1600"/>
              </a:spcAft>
              <a:buSzPts val="1400"/>
              <a:buNone/>
            </a:pPr>
            <a:r>
              <a:t/>
            </a:r>
            <a:endParaRPr/>
          </a:p>
        </p:txBody>
      </p:sp>
      <p:sp>
        <p:nvSpPr>
          <p:cNvPr id="266" name="Google Shape;266;p46"/>
          <p:cNvSpPr txBox="1"/>
          <p:nvPr>
            <p:ph idx="2" type="body"/>
          </p:nvPr>
        </p:nvSpPr>
        <p:spPr>
          <a:xfrm>
            <a:off x="6178800" y="216425"/>
            <a:ext cx="2695200" cy="1583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a:t>
            </a:r>
            <a:r>
              <a:rPr lang="en-GB" sz="1600"/>
              <a:t> </a:t>
            </a:r>
            <a:r>
              <a:rPr i="1" lang="en-GB" sz="1600"/>
              <a:t>how to make a clear and efficient call to emergency services if necessary.</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67" name="Google Shape;267;p4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68" name="Google Shape;268;p4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269" name="Google Shape;269;p46"/>
          <p:cNvSpPr txBox="1"/>
          <p:nvPr>
            <p:ph idx="2" type="body"/>
          </p:nvPr>
        </p:nvSpPr>
        <p:spPr>
          <a:xfrm>
            <a:off x="6178800" y="1966475"/>
            <a:ext cx="2695200" cy="1035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lnSpc>
                <a:spcPct val="115000"/>
              </a:lnSpc>
              <a:spcBef>
                <a:spcPts val="0"/>
              </a:spcBef>
              <a:spcAft>
                <a:spcPts val="0"/>
              </a:spcAft>
              <a:buSzPts val="1600"/>
              <a:buChar char="●"/>
            </a:pPr>
            <a:r>
              <a:rPr lang="en-GB" sz="1600"/>
              <a:t>Responding to instructions</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Practice making an emergency call</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75" name="Google Shape;275;p47"/>
          <p:cNvSpPr txBox="1"/>
          <p:nvPr>
            <p:ph idx="1" type="body"/>
          </p:nvPr>
        </p:nvSpPr>
        <p:spPr>
          <a:xfrm>
            <a:off x="270000" y="789000"/>
            <a:ext cx="577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Give pupils opportunities to practise making a pretend 999 (or 112) call.</a:t>
            </a:r>
            <a:endParaRPr/>
          </a:p>
          <a:p>
            <a:pPr indent="0" lvl="0" marL="0" rtl="0" algn="l">
              <a:lnSpc>
                <a:spcPct val="115000"/>
              </a:lnSpc>
              <a:spcBef>
                <a:spcPts val="1600"/>
              </a:spcBef>
              <a:spcAft>
                <a:spcPts val="0"/>
              </a:spcAft>
              <a:buNone/>
            </a:pPr>
            <a:r>
              <a:rPr lang="en-GB"/>
              <a:t>Show pupils how to make a call from both a landline and a mobile phone (including from locked screen). Based on a teacher-led scenario, check that pupils remember to: </a:t>
            </a:r>
            <a:endParaRPr/>
          </a:p>
          <a:p>
            <a:pPr indent="-317500" lvl="0" marL="457200" rtl="0" algn="l">
              <a:lnSpc>
                <a:spcPct val="115000"/>
              </a:lnSpc>
              <a:spcBef>
                <a:spcPts val="1600"/>
              </a:spcBef>
              <a:spcAft>
                <a:spcPts val="0"/>
              </a:spcAft>
              <a:buSzPts val="1400"/>
              <a:buChar char="●"/>
            </a:pPr>
            <a:r>
              <a:rPr b="1" lang="en-GB"/>
              <a:t>ensure their own safety first </a:t>
            </a:r>
            <a:endParaRPr b="1"/>
          </a:p>
          <a:p>
            <a:pPr indent="-317500" lvl="0" marL="457200" rtl="0" algn="l">
              <a:lnSpc>
                <a:spcPct val="115000"/>
              </a:lnSpc>
              <a:spcBef>
                <a:spcPts val="0"/>
              </a:spcBef>
              <a:spcAft>
                <a:spcPts val="0"/>
              </a:spcAft>
              <a:buSzPts val="1400"/>
              <a:buChar char="●"/>
            </a:pPr>
            <a:r>
              <a:rPr lang="en-GB"/>
              <a:t>turn on speakerphone if they can (not essential)</a:t>
            </a:r>
            <a:endParaRPr/>
          </a:p>
          <a:p>
            <a:pPr indent="-317500" lvl="0" marL="457200" rtl="0" algn="l">
              <a:lnSpc>
                <a:spcPct val="115000"/>
              </a:lnSpc>
              <a:spcBef>
                <a:spcPts val="0"/>
              </a:spcBef>
              <a:spcAft>
                <a:spcPts val="0"/>
              </a:spcAft>
              <a:buSzPts val="1400"/>
              <a:buChar char="●"/>
            </a:pPr>
            <a:r>
              <a:rPr lang="en-GB"/>
              <a:t>give a correct address or directions </a:t>
            </a:r>
            <a:endParaRPr/>
          </a:p>
          <a:p>
            <a:pPr indent="-317500" lvl="0" marL="457200" rtl="0" algn="l">
              <a:lnSpc>
                <a:spcPct val="115000"/>
              </a:lnSpc>
              <a:spcBef>
                <a:spcPts val="0"/>
              </a:spcBef>
              <a:spcAft>
                <a:spcPts val="0"/>
              </a:spcAft>
              <a:buSzPts val="1400"/>
              <a:buChar char="●"/>
            </a:pPr>
            <a:r>
              <a:rPr lang="en-GB"/>
              <a:t>answer questions clearly </a:t>
            </a:r>
            <a:endParaRPr/>
          </a:p>
          <a:p>
            <a:pPr indent="-317500" lvl="0" marL="457200" rtl="0" algn="l">
              <a:lnSpc>
                <a:spcPct val="115000"/>
              </a:lnSpc>
              <a:spcBef>
                <a:spcPts val="0"/>
              </a:spcBef>
              <a:spcAft>
                <a:spcPts val="0"/>
              </a:spcAft>
              <a:buSzPts val="1400"/>
              <a:buChar char="●"/>
            </a:pPr>
            <a:r>
              <a:rPr lang="en-GB"/>
              <a:t>follow any instructions from the operator</a:t>
            </a:r>
            <a:endParaRPr/>
          </a:p>
          <a:p>
            <a:pPr indent="0" lvl="0" marL="0" rtl="0" algn="l">
              <a:lnSpc>
                <a:spcPct val="115000"/>
              </a:lnSpc>
              <a:spcBef>
                <a:spcPts val="1600"/>
              </a:spcBef>
              <a:spcAft>
                <a:spcPts val="1600"/>
              </a:spcAft>
              <a:buSzPts val="1400"/>
              <a:buNone/>
            </a:pPr>
            <a:r>
              <a:t/>
            </a:r>
            <a:endParaRPr/>
          </a:p>
        </p:txBody>
      </p:sp>
      <p:sp>
        <p:nvSpPr>
          <p:cNvPr id="276" name="Google Shape;276;p47"/>
          <p:cNvSpPr txBox="1"/>
          <p:nvPr>
            <p:ph idx="2" type="body"/>
          </p:nvPr>
        </p:nvSpPr>
        <p:spPr>
          <a:xfrm>
            <a:off x="6178800" y="216425"/>
            <a:ext cx="2695200" cy="1583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a:t>
            </a:r>
            <a:r>
              <a:rPr lang="en-GB" sz="1600"/>
              <a:t> </a:t>
            </a:r>
            <a:r>
              <a:rPr i="1" lang="en-GB" sz="1600"/>
              <a:t>how to make a clear and efficient call to emergency services if necessary.</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77" name="Google Shape;277;p4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78" name="Google Shape;278;p4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279" name="Google Shape;279;p47"/>
          <p:cNvSpPr txBox="1"/>
          <p:nvPr>
            <p:ph idx="2" type="body"/>
          </p:nvPr>
        </p:nvSpPr>
        <p:spPr>
          <a:xfrm>
            <a:off x="6178800" y="1966475"/>
            <a:ext cx="2695200" cy="1035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spcBef>
                <a:spcPts val="0"/>
              </a:spcBef>
              <a:spcAft>
                <a:spcPts val="0"/>
              </a:spcAft>
              <a:buSzPts val="1600"/>
              <a:buChar char="●"/>
            </a:pPr>
            <a:r>
              <a:rPr lang="en-GB" sz="1600"/>
              <a:t>Lifesaving skills</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Making a call in a stressful situation</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85" name="Google Shape;285;p4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Explain that when people are under stress it can be hard to think clearly and make decisions. </a:t>
            </a:r>
            <a:endParaRPr/>
          </a:p>
          <a:p>
            <a:pPr indent="0" lvl="0" marL="0" rtl="0" algn="l">
              <a:lnSpc>
                <a:spcPct val="115000"/>
              </a:lnSpc>
              <a:spcBef>
                <a:spcPts val="1600"/>
              </a:spcBef>
              <a:spcAft>
                <a:spcPts val="0"/>
              </a:spcAft>
              <a:buSzPts val="1400"/>
              <a:buNone/>
            </a:pPr>
            <a:r>
              <a:rPr lang="en-GB"/>
              <a:t>Tell pupils that: </a:t>
            </a:r>
            <a:endParaRPr/>
          </a:p>
          <a:p>
            <a:pPr indent="-317500" lvl="0" marL="457200" rtl="0" algn="l">
              <a:lnSpc>
                <a:spcPct val="115000"/>
              </a:lnSpc>
              <a:spcBef>
                <a:spcPts val="1000"/>
              </a:spcBef>
              <a:spcAft>
                <a:spcPts val="0"/>
              </a:spcAft>
              <a:buSzPts val="1400"/>
              <a:buChar char="●"/>
            </a:pPr>
            <a:r>
              <a:rPr lang="en-GB"/>
              <a:t>if they are alone and think a situation is an emergency but are not sure, it is right to call 999 (or 112) straight </a:t>
            </a:r>
            <a:r>
              <a:rPr lang="en-GB"/>
              <a:t>away</a:t>
            </a:r>
            <a:endParaRPr/>
          </a:p>
          <a:p>
            <a:pPr indent="-317500" lvl="0" marL="457200" rtl="0" algn="l">
              <a:lnSpc>
                <a:spcPct val="115000"/>
              </a:lnSpc>
              <a:spcBef>
                <a:spcPts val="0"/>
              </a:spcBef>
              <a:spcAft>
                <a:spcPts val="0"/>
              </a:spcAft>
              <a:buSzPts val="1400"/>
              <a:buChar char="●"/>
            </a:pPr>
            <a:r>
              <a:rPr lang="en-GB"/>
              <a:t>i</a:t>
            </a:r>
            <a:r>
              <a:rPr lang="en-GB"/>
              <a:t>f they do not feel able to make the call themselves they should try to find someone quickly - e.g. </a:t>
            </a:r>
            <a:r>
              <a:rPr lang="en-GB"/>
              <a:t>go into a shop and ask for help</a:t>
            </a:r>
            <a:endParaRPr/>
          </a:p>
          <a:p>
            <a:pPr indent="0" lvl="0" marL="0" rtl="0" algn="l">
              <a:lnSpc>
                <a:spcPct val="115000"/>
              </a:lnSpc>
              <a:spcBef>
                <a:spcPts val="1000"/>
              </a:spcBef>
              <a:spcAft>
                <a:spcPts val="1600"/>
              </a:spcAft>
              <a:buSzPts val="1400"/>
              <a:buNone/>
            </a:pPr>
            <a:r>
              <a:t/>
            </a:r>
            <a:endParaRPr/>
          </a:p>
        </p:txBody>
      </p:sp>
      <p:sp>
        <p:nvSpPr>
          <p:cNvPr id="286" name="Google Shape;286;p48"/>
          <p:cNvSpPr txBox="1"/>
          <p:nvPr>
            <p:ph idx="2" type="body"/>
          </p:nvPr>
        </p:nvSpPr>
        <p:spPr>
          <a:xfrm>
            <a:off x="6178800" y="216425"/>
            <a:ext cx="2695200" cy="1583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a:t>
            </a:r>
            <a:r>
              <a:rPr lang="en-GB" sz="1600"/>
              <a:t> </a:t>
            </a:r>
            <a:r>
              <a:rPr i="1" lang="en-GB" sz="1600"/>
              <a:t>how to make a clear and efficient call to emergency services if necessary.</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87" name="Google Shape;287;p4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88" name="Google Shape;288;p4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289" name="Google Shape;289;p48"/>
          <p:cNvSpPr txBox="1"/>
          <p:nvPr>
            <p:ph idx="2" type="body"/>
          </p:nvPr>
        </p:nvSpPr>
        <p:spPr>
          <a:xfrm>
            <a:off x="6178800" y="1966475"/>
            <a:ext cx="2695200" cy="1035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lnSpc>
                <a:spcPct val="115000"/>
              </a:lnSpc>
              <a:spcBef>
                <a:spcPts val="0"/>
              </a:spcBef>
              <a:spcAft>
                <a:spcPts val="0"/>
              </a:spcAft>
              <a:buSzPts val="1600"/>
              <a:buChar char="●"/>
            </a:pPr>
            <a:r>
              <a:rPr lang="en-GB" sz="1600"/>
              <a:t>Responding to stress</a:t>
            </a:r>
            <a:endParaRPr sz="1600"/>
          </a:p>
          <a:p>
            <a:pPr indent="-330200" lvl="0" marL="457200" rtl="0" algn="l">
              <a:lnSpc>
                <a:spcPct val="115000"/>
              </a:lnSpc>
              <a:spcBef>
                <a:spcPts val="0"/>
              </a:spcBef>
              <a:spcAft>
                <a:spcPts val="0"/>
              </a:spcAft>
              <a:buSzPts val="1600"/>
              <a:buChar char="●"/>
            </a:pPr>
            <a:r>
              <a:rPr lang="en-GB" sz="1600"/>
              <a:t>Mental wellbeing</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1310550" y="2150850"/>
            <a:ext cx="65229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Concepts of basic first aid</a:t>
            </a:r>
            <a:endParaRPr>
              <a:solidFill>
                <a:srgbClr val="073763"/>
              </a:solidFill>
            </a:endParaRPr>
          </a:p>
        </p:txBody>
      </p:sp>
      <p:sp>
        <p:nvSpPr>
          <p:cNvPr id="295" name="Google Shape;295;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Basic life support</a:t>
            </a:r>
            <a:endParaRPr>
              <a:solidFill>
                <a:srgbClr val="073763"/>
              </a:solidFill>
            </a:endParaRPr>
          </a:p>
        </p:txBody>
      </p:sp>
      <p:sp>
        <p:nvSpPr>
          <p:cNvPr id="301" name="Google Shape;301;p50"/>
          <p:cNvSpPr txBox="1"/>
          <p:nvPr>
            <p:ph idx="1" type="body"/>
          </p:nvPr>
        </p:nvSpPr>
        <p:spPr>
          <a:xfrm>
            <a:off x="270000" y="789000"/>
            <a:ext cx="577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Introduce the concept of ‘basic life support’ which consists of the following: </a:t>
            </a:r>
            <a:endParaRPr/>
          </a:p>
          <a:p>
            <a:pPr indent="-317500" lvl="0" marL="457200" rtl="0" algn="l">
              <a:lnSpc>
                <a:spcPct val="115000"/>
              </a:lnSpc>
              <a:spcBef>
                <a:spcPts val="1000"/>
              </a:spcBef>
              <a:spcAft>
                <a:spcPts val="0"/>
              </a:spcAft>
              <a:buSzPts val="1400"/>
              <a:buChar char="●"/>
            </a:pPr>
            <a:r>
              <a:rPr b="1" lang="en-GB"/>
              <a:t>Primary survey</a:t>
            </a:r>
            <a:r>
              <a:rPr lang="en-GB"/>
              <a:t> - an initial check of a casualty to assess their condition</a:t>
            </a:r>
            <a:endParaRPr/>
          </a:p>
          <a:p>
            <a:pPr indent="0" lvl="0" marL="0" rtl="0" algn="l">
              <a:lnSpc>
                <a:spcPct val="115000"/>
              </a:lnSpc>
              <a:spcBef>
                <a:spcPts val="1000"/>
              </a:spcBef>
              <a:spcAft>
                <a:spcPts val="0"/>
              </a:spcAft>
              <a:buNone/>
            </a:pPr>
            <a:r>
              <a:rPr lang="en-GB"/>
              <a:t>Then: </a:t>
            </a:r>
            <a:endParaRPr/>
          </a:p>
          <a:p>
            <a:pPr indent="-317500" lvl="0" marL="457200" rtl="0" algn="l">
              <a:lnSpc>
                <a:spcPct val="115000"/>
              </a:lnSpc>
              <a:spcBef>
                <a:spcPts val="1000"/>
              </a:spcBef>
              <a:spcAft>
                <a:spcPts val="0"/>
              </a:spcAft>
              <a:buSzPts val="1400"/>
              <a:buChar char="●"/>
            </a:pPr>
            <a:r>
              <a:rPr lang="en-GB"/>
              <a:t>If breathing - placing casualty in the ‘</a:t>
            </a:r>
            <a:r>
              <a:rPr b="1" lang="en-GB"/>
              <a:t>recovery position’ </a:t>
            </a:r>
            <a:endParaRPr>
              <a:solidFill>
                <a:srgbClr val="FF0000"/>
              </a:solidFill>
            </a:endParaRPr>
          </a:p>
          <a:p>
            <a:pPr indent="-317500" lvl="0" marL="457200" rtl="0" algn="l">
              <a:lnSpc>
                <a:spcPct val="115000"/>
              </a:lnSpc>
              <a:spcBef>
                <a:spcPts val="0"/>
              </a:spcBef>
              <a:spcAft>
                <a:spcPts val="0"/>
              </a:spcAft>
              <a:buSzPts val="1400"/>
              <a:buChar char="●"/>
            </a:pPr>
            <a:r>
              <a:rPr lang="en-GB"/>
              <a:t>If not breathing - </a:t>
            </a:r>
            <a:r>
              <a:rPr b="1" lang="en-GB"/>
              <a:t>performing ‘CPR’</a:t>
            </a:r>
            <a:r>
              <a:rPr lang="en-GB"/>
              <a:t> on casualty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rPr lang="en-GB" sz="1400"/>
              <a:t>CPR (cardiopulmonary resuscitation)</a:t>
            </a:r>
            <a:endParaRPr sz="1400"/>
          </a:p>
        </p:txBody>
      </p:sp>
      <p:sp>
        <p:nvSpPr>
          <p:cNvPr id="302" name="Google Shape;302;p50"/>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concepts of basic first-aid, for example dealing with common injuries, including head injuries.</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03" name="Google Shape;303;p5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4" name="Google Shape;304;p5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305" name="Google Shape;305;p50"/>
          <p:cNvSpPr txBox="1"/>
          <p:nvPr>
            <p:ph idx="2" type="body"/>
          </p:nvPr>
        </p:nvSpPr>
        <p:spPr>
          <a:xfrm>
            <a:off x="6178800" y="2253600"/>
            <a:ext cx="2695200" cy="9771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lnSpc>
                <a:spcPct val="115000"/>
              </a:lnSpc>
              <a:spcBef>
                <a:spcPts val="0"/>
              </a:spcBef>
              <a:spcAft>
                <a:spcPts val="0"/>
              </a:spcAft>
              <a:buSzPts val="1600"/>
              <a:buChar char="●"/>
            </a:pPr>
            <a:r>
              <a:rPr lang="en-GB" sz="1600"/>
              <a:t>Decision-making</a:t>
            </a:r>
            <a:endParaRPr sz="1600"/>
          </a:p>
          <a:p>
            <a:pPr indent="-330200" lvl="0" marL="457200" rtl="0" algn="l">
              <a:spcBef>
                <a:spcPts val="0"/>
              </a:spcBef>
              <a:spcAft>
                <a:spcPts val="0"/>
              </a:spcAft>
              <a:buSzPts val="1600"/>
              <a:buChar char="●"/>
            </a:pPr>
            <a:r>
              <a:rPr lang="en-GB" sz="1600"/>
              <a:t>Lifesaving skills</a:t>
            </a:r>
            <a:endParaRPr sz="1600"/>
          </a:p>
          <a:p>
            <a:pPr indent="0" lvl="0" marL="457200" rtl="0" algn="l">
              <a:lnSpc>
                <a:spcPct val="115000"/>
              </a:lnSpc>
              <a:spcBef>
                <a:spcPts val="0"/>
              </a:spcBef>
              <a:spcAft>
                <a:spcPts val="0"/>
              </a:spcAft>
              <a:buNone/>
            </a:pPr>
            <a:r>
              <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Primary survey</a:t>
            </a:r>
            <a:endParaRPr>
              <a:solidFill>
                <a:srgbClr val="073763"/>
              </a:solidFill>
            </a:endParaRPr>
          </a:p>
        </p:txBody>
      </p:sp>
      <p:sp>
        <p:nvSpPr>
          <p:cNvPr id="311" name="Google Shape;311;p5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 pupils about the ‘primary survey’ -  the </a:t>
            </a:r>
            <a:r>
              <a:rPr lang="en-GB"/>
              <a:t>initial check of a casualty to assess their condition before taking further action. </a:t>
            </a:r>
            <a:endParaRPr b="1"/>
          </a:p>
          <a:p>
            <a:pPr indent="0" lvl="0" marL="0" rtl="0" algn="l">
              <a:spcBef>
                <a:spcPts val="1000"/>
              </a:spcBef>
              <a:spcAft>
                <a:spcPts val="0"/>
              </a:spcAft>
              <a:buNone/>
            </a:pPr>
            <a:r>
              <a:rPr lang="en-GB"/>
              <a:t>U</a:t>
            </a:r>
            <a:r>
              <a:rPr lang="en-GB"/>
              <a:t>se quality resources to teach pupils: </a:t>
            </a:r>
            <a:endParaRPr b="1"/>
          </a:p>
          <a:p>
            <a:pPr indent="-317500" lvl="0" marL="457200" rtl="0" algn="l">
              <a:spcBef>
                <a:spcPts val="1000"/>
              </a:spcBef>
              <a:spcAft>
                <a:spcPts val="0"/>
              </a:spcAft>
              <a:buSzPts val="1400"/>
              <a:buChar char="●"/>
            </a:pPr>
            <a:r>
              <a:rPr lang="en-GB"/>
              <a:t>when to perform a primary survey</a:t>
            </a:r>
            <a:endParaRPr/>
          </a:p>
          <a:p>
            <a:pPr indent="-317500" lvl="0" marL="457200" rtl="0" algn="l">
              <a:spcBef>
                <a:spcPts val="0"/>
              </a:spcBef>
              <a:spcAft>
                <a:spcPts val="0"/>
              </a:spcAft>
              <a:buSzPts val="1400"/>
              <a:buChar char="●"/>
            </a:pPr>
            <a:r>
              <a:rPr lang="en-GB"/>
              <a:t>how to perform a primary survey</a:t>
            </a:r>
            <a:endParaRPr/>
          </a:p>
          <a:p>
            <a:pPr indent="-317500" lvl="0" marL="457200" rtl="0" algn="l">
              <a:spcBef>
                <a:spcPts val="0"/>
              </a:spcBef>
              <a:spcAft>
                <a:spcPts val="0"/>
              </a:spcAft>
              <a:buSzPts val="1400"/>
              <a:buChar char="●"/>
            </a:pPr>
            <a:r>
              <a:rPr lang="en-GB"/>
              <a:t>what to do next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b="1"/>
          </a:p>
        </p:txBody>
      </p:sp>
      <p:sp>
        <p:nvSpPr>
          <p:cNvPr id="312" name="Google Shape;312;p51"/>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concepts of basic first-aid, for example dealing with common injuries, including head injuries.</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13" name="Google Shape;313;p5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14" name="Google Shape;314;p5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315" name="Google Shape;315;p51"/>
          <p:cNvSpPr txBox="1"/>
          <p:nvPr>
            <p:ph idx="2" type="body"/>
          </p:nvPr>
        </p:nvSpPr>
        <p:spPr>
          <a:xfrm>
            <a:off x="6178800" y="2253600"/>
            <a:ext cx="2695200" cy="9771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spcBef>
                <a:spcPts val="0"/>
              </a:spcBef>
              <a:spcAft>
                <a:spcPts val="0"/>
              </a:spcAft>
              <a:buSzPts val="1600"/>
              <a:buChar char="●"/>
            </a:pPr>
            <a:r>
              <a:rPr lang="en-GB" sz="1600"/>
              <a:t>Decision-making</a:t>
            </a:r>
            <a:endParaRPr sz="1600"/>
          </a:p>
          <a:p>
            <a:pPr indent="-330200" lvl="0" marL="457200" rtl="0" algn="l">
              <a:spcBef>
                <a:spcPts val="0"/>
              </a:spcBef>
              <a:spcAft>
                <a:spcPts val="0"/>
              </a:spcAft>
              <a:buSzPts val="1600"/>
              <a:buChar char="●"/>
            </a:pPr>
            <a:r>
              <a:rPr lang="en-GB" sz="1600"/>
              <a:t>Lifesaving skills</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270000" y="216425"/>
            <a:ext cx="610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Recovery position</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21" name="Google Shape;321;p52"/>
          <p:cNvSpPr txBox="1"/>
          <p:nvPr>
            <p:ph idx="1" type="body"/>
          </p:nvPr>
        </p:nvSpPr>
        <p:spPr>
          <a:xfrm>
            <a:off x="270000" y="789000"/>
            <a:ext cx="577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about the ‘recovery position’.</a:t>
            </a:r>
            <a:endParaRPr/>
          </a:p>
          <a:p>
            <a:pPr indent="0" lvl="0" marL="0" rtl="0" algn="l">
              <a:spcBef>
                <a:spcPts val="1000"/>
              </a:spcBef>
              <a:spcAft>
                <a:spcPts val="0"/>
              </a:spcAft>
              <a:buClr>
                <a:schemeClr val="dk1"/>
              </a:buClr>
              <a:buSzPts val="1100"/>
              <a:buFont typeface="Arial"/>
              <a:buNone/>
            </a:pPr>
            <a:r>
              <a:rPr lang="en-GB"/>
              <a:t>Use quality resources to teach pupils: </a:t>
            </a:r>
            <a:endParaRPr b="1"/>
          </a:p>
          <a:p>
            <a:pPr indent="-317500" lvl="0" marL="457200" rtl="0" algn="l">
              <a:spcBef>
                <a:spcPts val="1000"/>
              </a:spcBef>
              <a:spcAft>
                <a:spcPts val="0"/>
              </a:spcAft>
              <a:buSzPts val="1400"/>
              <a:buChar char="●"/>
            </a:pPr>
            <a:r>
              <a:rPr lang="en-GB"/>
              <a:t>when to put a casualty in the recovery position, and when not to </a:t>
            </a:r>
            <a:endParaRPr/>
          </a:p>
          <a:p>
            <a:pPr indent="-317500" lvl="0" marL="457200" rtl="0" algn="l">
              <a:spcBef>
                <a:spcPts val="0"/>
              </a:spcBef>
              <a:spcAft>
                <a:spcPts val="0"/>
              </a:spcAft>
              <a:buSzPts val="1400"/>
              <a:buChar char="●"/>
            </a:pPr>
            <a:r>
              <a:rPr lang="en-GB"/>
              <a:t>how to put someone in the recovery position</a:t>
            </a:r>
            <a:endParaRPr/>
          </a:p>
          <a:p>
            <a:pPr indent="-317500" lvl="0" marL="457200" rtl="0" algn="l">
              <a:spcBef>
                <a:spcPts val="0"/>
              </a:spcBef>
              <a:spcAft>
                <a:spcPts val="0"/>
              </a:spcAft>
              <a:buSzPts val="1400"/>
              <a:buChar char="●"/>
            </a:pPr>
            <a:r>
              <a:rPr lang="en-GB"/>
              <a:t>what to do next</a:t>
            </a:r>
            <a:endParaRPr/>
          </a:p>
          <a:p>
            <a:pPr indent="0" lvl="0" marL="0" rtl="0" algn="l">
              <a:lnSpc>
                <a:spcPct val="115000"/>
              </a:lnSpc>
              <a:spcBef>
                <a:spcPts val="1600"/>
              </a:spcBef>
              <a:spcAft>
                <a:spcPts val="1600"/>
              </a:spcAft>
              <a:buSzPts val="1400"/>
              <a:buNone/>
            </a:pPr>
            <a:r>
              <a:rPr lang="en-GB"/>
              <a:t>Teach that there is a different way to put a casualty in the recovery position if you suspect a spinal injury. </a:t>
            </a:r>
            <a:endParaRPr sz="1800"/>
          </a:p>
        </p:txBody>
      </p:sp>
      <p:sp>
        <p:nvSpPr>
          <p:cNvPr id="322" name="Google Shape;322;p52"/>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a:t>
            </a:r>
            <a:r>
              <a:rPr i="1" lang="en-GB" sz="1600"/>
              <a:t>concepts of basic first-aid, for example dealing with common injuries, including head injuries.</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23" name="Google Shape;323;p52"/>
          <p:cNvSpPr txBox="1"/>
          <p:nvPr>
            <p:ph idx="12" type="sldNum"/>
          </p:nvPr>
        </p:nvSpPr>
        <p:spPr>
          <a:xfrm>
            <a:off x="8787600" y="47784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24" name="Google Shape;324;p5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325" name="Google Shape;325;p52"/>
          <p:cNvSpPr txBox="1"/>
          <p:nvPr>
            <p:ph idx="2" type="body"/>
          </p:nvPr>
        </p:nvSpPr>
        <p:spPr>
          <a:xfrm>
            <a:off x="6178800" y="2253600"/>
            <a:ext cx="2695200" cy="9771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spcBef>
                <a:spcPts val="0"/>
              </a:spcBef>
              <a:spcAft>
                <a:spcPts val="0"/>
              </a:spcAft>
              <a:buSzPts val="1600"/>
              <a:buChar char="●"/>
            </a:pPr>
            <a:r>
              <a:rPr lang="en-GB" sz="1600"/>
              <a:t>Lifesaving skills</a:t>
            </a:r>
            <a:endParaRPr sz="1600"/>
          </a:p>
          <a:p>
            <a:pPr indent="0" lvl="0" marL="457200" rtl="0" algn="l">
              <a:lnSpc>
                <a:spcPct val="115000"/>
              </a:lnSpc>
              <a:spcBef>
                <a:spcPts val="0"/>
              </a:spcBef>
              <a:spcAft>
                <a:spcPts val="0"/>
              </a:spcAft>
              <a:buNone/>
            </a:pPr>
            <a:r>
              <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Understanding CPR </a:t>
            </a:r>
            <a:endParaRPr>
              <a:solidFill>
                <a:srgbClr val="073763"/>
              </a:solidFill>
            </a:endParaRPr>
          </a:p>
        </p:txBody>
      </p:sp>
      <p:sp>
        <p:nvSpPr>
          <p:cNvPr id="331" name="Google Shape;331;p53"/>
          <p:cNvSpPr txBox="1"/>
          <p:nvPr>
            <p:ph idx="1" type="body"/>
          </p:nvPr>
        </p:nvSpPr>
        <p:spPr>
          <a:xfrm>
            <a:off x="270000" y="789000"/>
            <a:ext cx="59865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primary pupils the following principles in relation to CPR (cardiopulmonary resuscitation).</a:t>
            </a:r>
            <a:endParaRPr/>
          </a:p>
          <a:p>
            <a:pPr indent="-317500" lvl="0" marL="457200" rtl="0" algn="l">
              <a:lnSpc>
                <a:spcPct val="115000"/>
              </a:lnSpc>
              <a:spcBef>
                <a:spcPts val="1000"/>
              </a:spcBef>
              <a:spcAft>
                <a:spcPts val="0"/>
              </a:spcAft>
              <a:buSzPts val="1400"/>
              <a:buChar char="●"/>
            </a:pPr>
            <a:r>
              <a:rPr lang="en-GB"/>
              <a:t>CPR is a way to keep someone’s blood circulating if they have stopped breathing (respiratory arrest) and/or their heart has stopped (cardiac arrest). </a:t>
            </a:r>
            <a:endParaRPr/>
          </a:p>
          <a:p>
            <a:pPr indent="-317500" lvl="0" marL="457200" rtl="0" algn="l">
              <a:spcBef>
                <a:spcPts val="0"/>
              </a:spcBef>
              <a:spcAft>
                <a:spcPts val="0"/>
              </a:spcAft>
              <a:buSzPts val="1400"/>
              <a:buChar char="●"/>
            </a:pPr>
            <a:r>
              <a:rPr lang="en-GB"/>
              <a:t>If circulation/breathing </a:t>
            </a:r>
            <a:r>
              <a:rPr lang="en-GB"/>
              <a:t>stop</a:t>
            </a:r>
            <a:r>
              <a:rPr lang="en-GB"/>
              <a:t>s for too long people die.</a:t>
            </a:r>
            <a:endParaRPr/>
          </a:p>
          <a:p>
            <a:pPr indent="0" lvl="0" marL="0" rtl="0" algn="l">
              <a:lnSpc>
                <a:spcPct val="115000"/>
              </a:lnSpc>
              <a:spcBef>
                <a:spcPts val="1000"/>
              </a:spcBef>
              <a:spcAft>
                <a:spcPts val="0"/>
              </a:spcAft>
              <a:buNone/>
            </a:pPr>
            <a:r>
              <a:rPr lang="en-GB"/>
              <a:t>Introduce pupils to concepts of CPR such as:</a:t>
            </a:r>
            <a:endParaRPr/>
          </a:p>
          <a:p>
            <a:pPr indent="-317500" lvl="0" marL="457200" rtl="0" algn="l">
              <a:lnSpc>
                <a:spcPct val="115000"/>
              </a:lnSpc>
              <a:spcBef>
                <a:spcPts val="1000"/>
              </a:spcBef>
              <a:spcAft>
                <a:spcPts val="0"/>
              </a:spcAft>
              <a:buSzPts val="1400"/>
              <a:buChar char="●"/>
            </a:pPr>
            <a:r>
              <a:rPr lang="en-GB"/>
              <a:t>‘chest compressions’ (30 compressions)</a:t>
            </a:r>
            <a:endParaRPr/>
          </a:p>
          <a:p>
            <a:pPr indent="-317500" lvl="0" marL="457200" rtl="0" algn="l">
              <a:lnSpc>
                <a:spcPct val="115000"/>
              </a:lnSpc>
              <a:spcBef>
                <a:spcPts val="0"/>
              </a:spcBef>
              <a:spcAft>
                <a:spcPts val="0"/>
              </a:spcAft>
              <a:buSzPts val="1400"/>
              <a:buChar char="●"/>
            </a:pPr>
            <a:r>
              <a:rPr lang="en-GB"/>
              <a:t>‘rescue breaths’ (2 breaths)  </a:t>
            </a:r>
            <a:endParaRPr/>
          </a:p>
          <a:p>
            <a:pPr indent="0" lvl="0" marL="0" rtl="0" algn="l">
              <a:spcBef>
                <a:spcPts val="1000"/>
              </a:spcBef>
              <a:spcAft>
                <a:spcPts val="0"/>
              </a:spcAft>
              <a:buClr>
                <a:schemeClr val="dk1"/>
              </a:buClr>
              <a:buSzPts val="1100"/>
              <a:buFont typeface="Arial"/>
              <a:buNone/>
            </a:pPr>
            <a:r>
              <a:rPr lang="en-GB"/>
              <a:t>Pupils will learn practical CPR skills when they are a bit older (usually best taught after 12 years of age). </a:t>
            </a:r>
            <a:endParaRPr/>
          </a:p>
        </p:txBody>
      </p:sp>
      <p:sp>
        <p:nvSpPr>
          <p:cNvPr id="332" name="Google Shape;332;p53"/>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concepts of basic first-aid, for example dealing with common injuries, including head injuries.</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33" name="Google Shape;333;p5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34" name="Google Shape;334;p5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335" name="Google Shape;335;p53"/>
          <p:cNvSpPr txBox="1"/>
          <p:nvPr>
            <p:ph idx="2" type="body"/>
          </p:nvPr>
        </p:nvSpPr>
        <p:spPr>
          <a:xfrm>
            <a:off x="6178800" y="2253600"/>
            <a:ext cx="2695200" cy="9771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spcBef>
                <a:spcPts val="0"/>
              </a:spcBef>
              <a:spcAft>
                <a:spcPts val="0"/>
              </a:spcAft>
              <a:buSzPts val="1600"/>
              <a:buChar char="●"/>
            </a:pPr>
            <a:r>
              <a:rPr lang="en-GB" sz="1600"/>
              <a:t>Lifesaving skills</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About this training module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17" name="Google Shape;117;p27"/>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This non-statutory training module supplements the </a:t>
            </a:r>
            <a:r>
              <a:rPr lang="en-GB" sz="1800" u="sng">
                <a:solidFill>
                  <a:schemeClr val="accent5"/>
                </a:solidFill>
                <a:hlinkClick r:id="rId3"/>
              </a:rPr>
              <a:t>statutory guidance</a:t>
            </a:r>
            <a:r>
              <a:rPr lang="en-GB" sz="1800"/>
              <a:t> on teaching </a:t>
            </a:r>
            <a:r>
              <a:rPr b="1" lang="en-GB" sz="1800"/>
              <a:t>basic first aid</a:t>
            </a:r>
            <a:r>
              <a:rPr lang="en-GB" sz="1800"/>
              <a:t>, which schools should read in full.</a:t>
            </a:r>
            <a:endParaRPr sz="1800"/>
          </a:p>
          <a:p>
            <a:pPr indent="0" lvl="0" marL="0" rtl="0" algn="l">
              <a:spcBef>
                <a:spcPts val="1600"/>
              </a:spcBef>
              <a:spcAft>
                <a:spcPts val="0"/>
              </a:spcAft>
              <a:buNone/>
            </a:pPr>
            <a:r>
              <a:rPr lang="en-GB" sz="1800"/>
              <a:t>Schools can choose whether </a:t>
            </a:r>
            <a:r>
              <a:rPr lang="en-GB" sz="1800"/>
              <a:t>and how</a:t>
            </a:r>
            <a:r>
              <a:rPr lang="en-GB" sz="1800"/>
              <a:t>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indent="0" lvl="0" marL="0" rtl="0" algn="l">
              <a:spcBef>
                <a:spcPts val="1600"/>
              </a:spcBef>
              <a:spcAft>
                <a:spcPts val="1600"/>
              </a:spcAft>
              <a:buNone/>
            </a:pPr>
            <a:r>
              <a:rPr b="1" lang="en-GB" sz="1800"/>
              <a:t>Subject leads</a:t>
            </a:r>
            <a:r>
              <a:rPr lang="en-GB" sz="1800"/>
              <a:t> using this presentation in training should also refer to the </a:t>
            </a:r>
            <a:r>
              <a:rPr b="1" lang="en-GB" sz="1800"/>
              <a:t>‘Activities and templates for trainers’ </a:t>
            </a:r>
            <a:r>
              <a:rPr lang="en-GB" sz="1800"/>
              <a:t>section at the end to help shape their training session.</a:t>
            </a:r>
            <a:endParaRPr sz="1800"/>
          </a:p>
        </p:txBody>
      </p:sp>
      <p:sp>
        <p:nvSpPr>
          <p:cNvPr id="118" name="Google Shape;118;p27"/>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Understanding CPR (continued) </a:t>
            </a:r>
            <a:endParaRPr>
              <a:solidFill>
                <a:srgbClr val="073763"/>
              </a:solidFill>
            </a:endParaRPr>
          </a:p>
        </p:txBody>
      </p:sp>
      <p:sp>
        <p:nvSpPr>
          <p:cNvPr id="341" name="Google Shape;341;p54"/>
          <p:cNvSpPr txBox="1"/>
          <p:nvPr>
            <p:ph idx="1" type="body"/>
          </p:nvPr>
        </p:nvSpPr>
        <p:spPr>
          <a:xfrm>
            <a:off x="270000" y="789000"/>
            <a:ext cx="577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Also teach pupils the following important facts about CPR:</a:t>
            </a:r>
            <a:endParaRPr/>
          </a:p>
          <a:p>
            <a:pPr indent="-317500" lvl="0" marL="457200" rtl="0" algn="l">
              <a:spcBef>
                <a:spcPts val="1000"/>
              </a:spcBef>
              <a:spcAft>
                <a:spcPts val="0"/>
              </a:spcAft>
              <a:buSzPts val="1400"/>
              <a:buChar char="●"/>
            </a:pPr>
            <a:r>
              <a:rPr lang="en-GB"/>
              <a:t>n</a:t>
            </a:r>
            <a:r>
              <a:rPr lang="en-GB"/>
              <a:t>ever do CPR on someone if they are awake and breathing normally</a:t>
            </a:r>
            <a:endParaRPr/>
          </a:p>
          <a:p>
            <a:pPr indent="-317500" lvl="0" marL="457200" rtl="0" algn="l">
              <a:spcBef>
                <a:spcPts val="0"/>
              </a:spcBef>
              <a:spcAft>
                <a:spcPts val="0"/>
              </a:spcAft>
              <a:buSzPts val="1400"/>
              <a:buChar char="●"/>
            </a:pPr>
            <a:r>
              <a:rPr lang="en-GB"/>
              <a:t>anyone can do CPR until medical help arrives. You do not need to be a doctor</a:t>
            </a:r>
            <a:endParaRPr/>
          </a:p>
          <a:p>
            <a:pPr indent="-317500" lvl="0" marL="457200" rtl="0" algn="l">
              <a:spcBef>
                <a:spcPts val="0"/>
              </a:spcBef>
              <a:spcAft>
                <a:spcPts val="0"/>
              </a:spcAft>
              <a:buSzPts val="1400"/>
              <a:buChar char="●"/>
            </a:pPr>
            <a:r>
              <a:rPr lang="en-GB"/>
              <a:t>CPR can sometimes save a life</a:t>
            </a:r>
            <a:endParaRPr/>
          </a:p>
          <a:p>
            <a:pPr indent="-317500" lvl="0" marL="457200" rtl="0" algn="l">
              <a:lnSpc>
                <a:spcPct val="115000"/>
              </a:lnSpc>
              <a:spcBef>
                <a:spcPts val="0"/>
              </a:spcBef>
              <a:spcAft>
                <a:spcPts val="0"/>
              </a:spcAft>
              <a:buSzPts val="1400"/>
              <a:buChar char="●"/>
            </a:pPr>
            <a:r>
              <a:rPr lang="en-GB"/>
              <a:t>s</a:t>
            </a:r>
            <a:r>
              <a:rPr lang="en-GB"/>
              <a:t>ometimes a person will die, even if CPR is performed</a:t>
            </a:r>
            <a:endParaRPr sz="1800"/>
          </a:p>
        </p:txBody>
      </p:sp>
      <p:sp>
        <p:nvSpPr>
          <p:cNvPr id="342" name="Google Shape;342;p54"/>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concepts of basic first-aid, for example dealing with common injuries, including head injuries.</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43" name="Google Shape;343;p5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44" name="Google Shape;344;p5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345" name="Google Shape;345;p54"/>
          <p:cNvSpPr txBox="1"/>
          <p:nvPr>
            <p:ph idx="2" type="body"/>
          </p:nvPr>
        </p:nvSpPr>
        <p:spPr>
          <a:xfrm>
            <a:off x="6178800" y="2253600"/>
            <a:ext cx="2695200" cy="9771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spcBef>
                <a:spcPts val="0"/>
              </a:spcBef>
              <a:spcAft>
                <a:spcPts val="0"/>
              </a:spcAft>
              <a:buSzPts val="1600"/>
              <a:buChar char="●"/>
            </a:pPr>
            <a:r>
              <a:rPr lang="en-GB" sz="1600"/>
              <a:t>Lifesaving skills</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First aid skills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51" name="Google Shape;351;p55"/>
          <p:cNvSpPr txBox="1"/>
          <p:nvPr>
            <p:ph idx="1" type="body"/>
          </p:nvPr>
        </p:nvSpPr>
        <p:spPr>
          <a:xfrm>
            <a:off x="270000" y="789125"/>
            <a:ext cx="57756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Begin to teach pupils the first aid skills to deal with common injuries and health incidents such as:</a:t>
            </a:r>
            <a:endParaRPr sz="1800"/>
          </a:p>
          <a:p>
            <a:pPr indent="-342900" lvl="0" marL="457200" rtl="0" algn="l">
              <a:spcBef>
                <a:spcPts val="1600"/>
              </a:spcBef>
              <a:spcAft>
                <a:spcPts val="0"/>
              </a:spcAft>
              <a:buSzPts val="1800"/>
              <a:buChar char="●"/>
            </a:pPr>
            <a:r>
              <a:rPr lang="en-GB" sz="1800"/>
              <a:t>bites and stings</a:t>
            </a:r>
            <a:endParaRPr sz="1800"/>
          </a:p>
          <a:p>
            <a:pPr indent="-342900" lvl="0" marL="457200" rtl="0" algn="l">
              <a:spcBef>
                <a:spcPts val="0"/>
              </a:spcBef>
              <a:spcAft>
                <a:spcPts val="0"/>
              </a:spcAft>
              <a:buSzPts val="1800"/>
              <a:buChar char="●"/>
            </a:pPr>
            <a:r>
              <a:rPr lang="en-GB" sz="1800"/>
              <a:t>minor and major head injuries</a:t>
            </a:r>
            <a:endParaRPr sz="1800"/>
          </a:p>
          <a:p>
            <a:pPr indent="-342900" lvl="0" marL="457200" rtl="0" algn="l">
              <a:spcBef>
                <a:spcPts val="0"/>
              </a:spcBef>
              <a:spcAft>
                <a:spcPts val="0"/>
              </a:spcAft>
              <a:buSzPts val="1800"/>
              <a:buChar char="●"/>
            </a:pPr>
            <a:r>
              <a:rPr lang="en-GB" sz="1800"/>
              <a:t>minor and severe bleeding</a:t>
            </a:r>
            <a:endParaRPr sz="1800"/>
          </a:p>
          <a:p>
            <a:pPr indent="-342900" lvl="0" marL="457200" rtl="0" algn="l">
              <a:spcBef>
                <a:spcPts val="0"/>
              </a:spcBef>
              <a:spcAft>
                <a:spcPts val="0"/>
              </a:spcAft>
              <a:buSzPts val="1800"/>
              <a:buChar char="●"/>
            </a:pPr>
            <a:r>
              <a:rPr lang="en-GB" sz="1800"/>
              <a:t>shock</a:t>
            </a:r>
            <a:endParaRPr sz="1800"/>
          </a:p>
          <a:p>
            <a:pPr indent="-342900" lvl="0" marL="457200" rtl="0" algn="l">
              <a:spcBef>
                <a:spcPts val="0"/>
              </a:spcBef>
              <a:spcAft>
                <a:spcPts val="0"/>
              </a:spcAft>
              <a:buSzPts val="1800"/>
              <a:buChar char="●"/>
            </a:pPr>
            <a:r>
              <a:rPr lang="en-GB" sz="1800"/>
              <a:t>choking incidents</a:t>
            </a:r>
            <a:endParaRPr sz="1800"/>
          </a:p>
          <a:p>
            <a:pPr indent="-342900" lvl="0" marL="457200" rtl="0" algn="l">
              <a:spcBef>
                <a:spcPts val="0"/>
              </a:spcBef>
              <a:spcAft>
                <a:spcPts val="0"/>
              </a:spcAft>
              <a:buSzPts val="1800"/>
              <a:buChar char="●"/>
            </a:pPr>
            <a:r>
              <a:rPr lang="en-GB" sz="1800"/>
              <a:t>asthma</a:t>
            </a:r>
            <a:endParaRPr sz="900">
              <a:solidFill>
                <a:schemeClr val="dk1"/>
              </a:solidFill>
            </a:endParaRPr>
          </a:p>
          <a:p>
            <a:pPr indent="-342900" lvl="0" marL="457200" rtl="0" algn="l">
              <a:spcBef>
                <a:spcPts val="0"/>
              </a:spcBef>
              <a:spcAft>
                <a:spcPts val="0"/>
              </a:spcAft>
              <a:buSzPts val="1800"/>
              <a:buChar char="●"/>
            </a:pPr>
            <a:r>
              <a:rPr lang="en-GB" sz="1800"/>
              <a:t>severe allergic reaction </a:t>
            </a:r>
            <a:endParaRPr sz="1800"/>
          </a:p>
          <a:p>
            <a:pPr indent="-342900" lvl="0" marL="457200" rtl="0" algn="l">
              <a:spcBef>
                <a:spcPts val="0"/>
              </a:spcBef>
              <a:spcAft>
                <a:spcPts val="0"/>
              </a:spcAft>
              <a:buSzPts val="1800"/>
              <a:buChar char="●"/>
            </a:pPr>
            <a:r>
              <a:rPr lang="en-GB" sz="1800"/>
              <a:t>bone, muscle and joint injuries</a:t>
            </a:r>
            <a:endParaRPr sz="1800"/>
          </a:p>
          <a:p>
            <a:pPr indent="-342900" lvl="0" marL="457200" rtl="0" algn="l">
              <a:spcBef>
                <a:spcPts val="0"/>
              </a:spcBef>
              <a:spcAft>
                <a:spcPts val="0"/>
              </a:spcAft>
              <a:buSzPts val="1800"/>
              <a:buChar char="●"/>
            </a:pPr>
            <a:r>
              <a:rPr lang="en-GB" sz="1800"/>
              <a:t>additional injuries and conditions as appropriate</a:t>
            </a:r>
            <a:endParaRPr sz="1800"/>
          </a:p>
          <a:p>
            <a:pPr indent="0" lvl="0" marL="0" rtl="0" algn="l">
              <a:spcBef>
                <a:spcPts val="1600"/>
              </a:spcBef>
              <a:spcAft>
                <a:spcPts val="0"/>
              </a:spcAft>
              <a:buClr>
                <a:schemeClr val="dk1"/>
              </a:buClr>
              <a:buSzPts val="1100"/>
              <a:buFont typeface="Arial"/>
              <a:buNone/>
            </a:pPr>
            <a:r>
              <a:rPr b="1" lang="en-GB" sz="1800"/>
              <a:t>Use</a:t>
            </a:r>
            <a:r>
              <a:rPr b="1" lang="en-GB" sz="1800"/>
              <a:t> quality resources to teach first aid skills. </a:t>
            </a:r>
            <a:endParaRPr b="1"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52" name="Google Shape;352;p55"/>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53" name="Google Shape;353;p55"/>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concepts of basic first-aid, for example dealing with common injuries, including head injuries.</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54" name="Google Shape;354;p5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355" name="Google Shape;355;p55"/>
          <p:cNvSpPr txBox="1"/>
          <p:nvPr>
            <p:ph idx="2" type="body"/>
          </p:nvPr>
        </p:nvSpPr>
        <p:spPr>
          <a:xfrm>
            <a:off x="6178800" y="2253600"/>
            <a:ext cx="2695200" cy="9771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lnSpc>
                <a:spcPct val="115000"/>
              </a:lnSpc>
              <a:spcBef>
                <a:spcPts val="0"/>
              </a:spcBef>
              <a:spcAft>
                <a:spcPts val="0"/>
              </a:spcAft>
              <a:buSzPts val="1600"/>
              <a:buChar char="●"/>
            </a:pPr>
            <a:r>
              <a:rPr lang="en-GB" sz="1600"/>
              <a:t>Making decisions</a:t>
            </a:r>
            <a:endParaRPr sz="1600"/>
          </a:p>
          <a:p>
            <a:pPr indent="-330200" lvl="0" marL="457200" rtl="0" algn="l">
              <a:lnSpc>
                <a:spcPct val="115000"/>
              </a:lnSpc>
              <a:spcBef>
                <a:spcPts val="0"/>
              </a:spcBef>
              <a:spcAft>
                <a:spcPts val="0"/>
              </a:spcAft>
              <a:buSzPts val="1600"/>
              <a:buChar char="●"/>
            </a:pPr>
            <a:r>
              <a:rPr lang="en-GB" sz="1600"/>
              <a:t>Injuries</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6"/>
          <p:cNvSpPr txBox="1"/>
          <p:nvPr>
            <p:ph type="title"/>
          </p:nvPr>
        </p:nvSpPr>
        <p:spPr>
          <a:xfrm>
            <a:off x="2022750" y="2150850"/>
            <a:ext cx="50985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361" name="Google Shape;361;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62" name="Google Shape;362;p56"/>
          <p:cNvSpPr txBox="1"/>
          <p:nvPr>
            <p:ph idx="4294967295" type="body"/>
          </p:nvPr>
        </p:nvSpPr>
        <p:spPr>
          <a:xfrm>
            <a:off x="330200" y="3276600"/>
            <a:ext cx="8543700" cy="1099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t>STATUTORY GUIDANCE </a:t>
            </a:r>
            <a:br>
              <a:rPr b="1" lang="en-GB" sz="1600"/>
            </a:br>
            <a:r>
              <a:rPr i="1" lang="en-GB" sz="1800"/>
              <a:t>Schools should continue to develop knowledge on topics specified for primary as required and in addition cover the following content by the end of secondary. </a:t>
            </a:r>
            <a:r>
              <a:rPr lang="en-GB" sz="1800"/>
              <a:t>p36</a:t>
            </a:r>
            <a:endParaRPr sz="1800"/>
          </a:p>
          <a:p>
            <a:pPr indent="0" lvl="0" marL="0" rtl="0" algn="l">
              <a:lnSpc>
                <a:spcPct val="115000"/>
              </a:lnSpc>
              <a:spcBef>
                <a:spcPts val="1600"/>
              </a:spcBef>
              <a:spcAft>
                <a:spcPts val="0"/>
              </a:spcAft>
              <a:buSzPts val="1800"/>
              <a:buNone/>
            </a:pPr>
            <a:r>
              <a:t/>
            </a:r>
            <a:endParaRPr sz="1800"/>
          </a:p>
          <a:p>
            <a:pPr indent="0" lvl="0" marL="0" rtl="0" algn="l">
              <a:lnSpc>
                <a:spcPct val="115000"/>
              </a:lnSpc>
              <a:spcBef>
                <a:spcPts val="1600"/>
              </a:spcBef>
              <a:spcAft>
                <a:spcPts val="0"/>
              </a:spcAft>
              <a:buSzPts val="1800"/>
              <a:buNone/>
            </a:pPr>
            <a:r>
              <a:t/>
            </a:r>
            <a:endParaRPr sz="1800"/>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7"/>
          <p:cNvSpPr txBox="1"/>
          <p:nvPr>
            <p:ph type="title"/>
          </p:nvPr>
        </p:nvSpPr>
        <p:spPr>
          <a:xfrm>
            <a:off x="775875" y="2150850"/>
            <a:ext cx="75645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Basic treatment for common injuries</a:t>
            </a:r>
            <a:endParaRPr>
              <a:solidFill>
                <a:srgbClr val="073763"/>
              </a:solidFill>
            </a:endParaRPr>
          </a:p>
        </p:txBody>
      </p:sp>
      <p:sp>
        <p:nvSpPr>
          <p:cNvPr id="368" name="Google Shape;368;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Build on basic first aid skills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74" name="Google Shape;374;p58"/>
          <p:cNvSpPr txBox="1"/>
          <p:nvPr>
            <p:ph idx="1" type="body"/>
          </p:nvPr>
        </p:nvSpPr>
        <p:spPr>
          <a:xfrm>
            <a:off x="270000" y="789125"/>
            <a:ext cx="57756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Build on primary knowledge of how to</a:t>
            </a:r>
            <a:r>
              <a:rPr lang="en-GB" sz="1800"/>
              <a:t> deal with common injuries and health incidents such as:</a:t>
            </a:r>
            <a:endParaRPr sz="1800"/>
          </a:p>
          <a:p>
            <a:pPr indent="-342900" lvl="0" marL="457200" rtl="0" algn="l">
              <a:spcBef>
                <a:spcPts val="1600"/>
              </a:spcBef>
              <a:spcAft>
                <a:spcPts val="0"/>
              </a:spcAft>
              <a:buSzPts val="1800"/>
              <a:buChar char="●"/>
            </a:pPr>
            <a:r>
              <a:rPr lang="en-GB" sz="1800"/>
              <a:t>bites and stings</a:t>
            </a:r>
            <a:endParaRPr sz="1800"/>
          </a:p>
          <a:p>
            <a:pPr indent="-342900" lvl="0" marL="457200" rtl="0" algn="l">
              <a:spcBef>
                <a:spcPts val="0"/>
              </a:spcBef>
              <a:spcAft>
                <a:spcPts val="0"/>
              </a:spcAft>
              <a:buSzPts val="1800"/>
              <a:buChar char="●"/>
            </a:pPr>
            <a:r>
              <a:rPr lang="en-GB" sz="1800"/>
              <a:t>minor and major head injuries</a:t>
            </a:r>
            <a:endParaRPr sz="1800"/>
          </a:p>
          <a:p>
            <a:pPr indent="-342900" lvl="0" marL="457200" rtl="0" algn="l">
              <a:spcBef>
                <a:spcPts val="0"/>
              </a:spcBef>
              <a:spcAft>
                <a:spcPts val="0"/>
              </a:spcAft>
              <a:buSzPts val="1800"/>
              <a:buChar char="●"/>
            </a:pPr>
            <a:r>
              <a:rPr lang="en-GB" sz="1800"/>
              <a:t>minor and severe bleeding</a:t>
            </a:r>
            <a:endParaRPr sz="1800"/>
          </a:p>
          <a:p>
            <a:pPr indent="-342900" lvl="0" marL="457200" rtl="0" algn="l">
              <a:spcBef>
                <a:spcPts val="0"/>
              </a:spcBef>
              <a:spcAft>
                <a:spcPts val="0"/>
              </a:spcAft>
              <a:buSzPts val="1800"/>
              <a:buChar char="●"/>
            </a:pPr>
            <a:r>
              <a:rPr lang="en-GB" sz="1800"/>
              <a:t>shock</a:t>
            </a:r>
            <a:endParaRPr sz="1800"/>
          </a:p>
          <a:p>
            <a:pPr indent="-342900" lvl="0" marL="457200" rtl="0" algn="l">
              <a:spcBef>
                <a:spcPts val="0"/>
              </a:spcBef>
              <a:spcAft>
                <a:spcPts val="0"/>
              </a:spcAft>
              <a:buSzPts val="1800"/>
              <a:buChar char="●"/>
            </a:pPr>
            <a:r>
              <a:rPr lang="en-GB" sz="1800"/>
              <a:t>choking incidents</a:t>
            </a:r>
            <a:endParaRPr sz="1800"/>
          </a:p>
          <a:p>
            <a:pPr indent="-342900" lvl="0" marL="457200" rtl="0" algn="l">
              <a:spcBef>
                <a:spcPts val="0"/>
              </a:spcBef>
              <a:spcAft>
                <a:spcPts val="0"/>
              </a:spcAft>
              <a:buSzPts val="1800"/>
              <a:buChar char="●"/>
            </a:pPr>
            <a:r>
              <a:rPr lang="en-GB" sz="1800"/>
              <a:t>asthma</a:t>
            </a:r>
            <a:endParaRPr sz="900">
              <a:solidFill>
                <a:schemeClr val="dk1"/>
              </a:solidFill>
            </a:endParaRPr>
          </a:p>
          <a:p>
            <a:pPr indent="-342900" lvl="0" marL="457200" rtl="0" algn="l">
              <a:spcBef>
                <a:spcPts val="0"/>
              </a:spcBef>
              <a:spcAft>
                <a:spcPts val="0"/>
              </a:spcAft>
              <a:buSzPts val="1800"/>
              <a:buChar char="●"/>
            </a:pPr>
            <a:r>
              <a:rPr lang="en-GB" sz="1800"/>
              <a:t>severe allergic reaction</a:t>
            </a:r>
            <a:endParaRPr sz="1800"/>
          </a:p>
          <a:p>
            <a:pPr indent="-342900" lvl="0" marL="457200" rtl="0" algn="l">
              <a:spcBef>
                <a:spcPts val="0"/>
              </a:spcBef>
              <a:spcAft>
                <a:spcPts val="0"/>
              </a:spcAft>
              <a:buSzPts val="1800"/>
              <a:buChar char="●"/>
            </a:pPr>
            <a:r>
              <a:rPr lang="en-GB" sz="1800"/>
              <a:t>bone, muscle and joint injuries</a:t>
            </a:r>
            <a:endParaRPr sz="1800"/>
          </a:p>
          <a:p>
            <a:pPr indent="-342900" lvl="0" marL="457200" rtl="0" algn="l">
              <a:spcBef>
                <a:spcPts val="0"/>
              </a:spcBef>
              <a:spcAft>
                <a:spcPts val="0"/>
              </a:spcAft>
              <a:buSzPts val="1800"/>
              <a:buChar char="●"/>
            </a:pPr>
            <a:r>
              <a:rPr lang="en-GB" sz="1800"/>
              <a:t>additional injuries and conditions as appropriate</a:t>
            </a:r>
            <a:endParaRPr sz="1800"/>
          </a:p>
          <a:p>
            <a:pPr indent="0" lvl="0" marL="0" rtl="0" algn="l">
              <a:spcBef>
                <a:spcPts val="1600"/>
              </a:spcBef>
              <a:spcAft>
                <a:spcPts val="0"/>
              </a:spcAft>
              <a:buClr>
                <a:schemeClr val="dk1"/>
              </a:buClr>
              <a:buSzPts val="1100"/>
              <a:buFont typeface="Arial"/>
              <a:buNone/>
            </a:pPr>
            <a:r>
              <a:rPr b="1" lang="en-GB" sz="1800"/>
              <a:t>U</a:t>
            </a:r>
            <a:r>
              <a:rPr b="1" lang="en-GB" sz="1800"/>
              <a:t>se quality resources to teach first aid skills. </a:t>
            </a:r>
            <a:endParaRPr b="1"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75" name="Google Shape;375;p5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376" name="Google Shape;376;p58"/>
          <p:cNvSpPr txBox="1"/>
          <p:nvPr/>
        </p:nvSpPr>
        <p:spPr>
          <a:xfrm>
            <a:off x="6178800" y="216425"/>
            <a:ext cx="2695200" cy="1053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STATUTORY GUIDANCE </a:t>
            </a:r>
            <a:endParaRPr i="1" sz="1600">
              <a:solidFill>
                <a:srgbClr val="595959"/>
              </a:solidFill>
            </a:endParaRPr>
          </a:p>
          <a:p>
            <a:pPr indent="0" lvl="0" marL="0" rtl="0" algn="l">
              <a:lnSpc>
                <a:spcPct val="115000"/>
              </a:lnSpc>
              <a:spcBef>
                <a:spcPts val="0"/>
              </a:spcBef>
              <a:spcAft>
                <a:spcPts val="0"/>
              </a:spcAft>
              <a:buNone/>
            </a:pPr>
            <a:r>
              <a:rPr i="1" lang="en-GB" sz="1600">
                <a:solidFill>
                  <a:srgbClr val="595959"/>
                </a:solidFill>
              </a:rPr>
              <a:t>Know basic treatment for common injuries.</a:t>
            </a:r>
            <a:endParaRPr i="1" sz="1600">
              <a:solidFill>
                <a:srgbClr val="595959"/>
              </a:solidFill>
            </a:endParaRPr>
          </a:p>
          <a:p>
            <a:pPr indent="0" lvl="0" marL="0" rtl="0" algn="l">
              <a:lnSpc>
                <a:spcPct val="115000"/>
              </a:lnSpc>
              <a:spcBef>
                <a:spcPts val="0"/>
              </a:spcBef>
              <a:spcAft>
                <a:spcPts val="0"/>
              </a:spcAft>
              <a:buNone/>
            </a:pPr>
            <a:r>
              <a:t/>
            </a:r>
            <a:endParaRPr i="1" sz="1600">
              <a:solidFill>
                <a:srgbClr val="595959"/>
              </a:solidFill>
            </a:endParaRPr>
          </a:p>
          <a:p>
            <a:pPr indent="0" lvl="0" marL="0" rtl="0" algn="l">
              <a:lnSpc>
                <a:spcPct val="115000"/>
              </a:lnSpc>
              <a:spcBef>
                <a:spcPts val="0"/>
              </a:spcBef>
              <a:spcAft>
                <a:spcPts val="0"/>
              </a:spcAft>
              <a:buNone/>
            </a:pPr>
            <a:r>
              <a:t/>
            </a:r>
            <a:endParaRPr i="1" sz="1600">
              <a:solidFill>
                <a:srgbClr val="595959"/>
              </a:solidFill>
            </a:endParaRPr>
          </a:p>
        </p:txBody>
      </p:sp>
      <p:sp>
        <p:nvSpPr>
          <p:cNvPr id="377" name="Google Shape;377;p58"/>
          <p:cNvSpPr txBox="1"/>
          <p:nvPr/>
        </p:nvSpPr>
        <p:spPr>
          <a:xfrm>
            <a:off x="6178800" y="1427700"/>
            <a:ext cx="2695200" cy="1053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TEACHING POINTS</a:t>
            </a:r>
            <a:endParaRPr b="1" sz="1600">
              <a:solidFill>
                <a:srgbClr val="595959"/>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First aid skills</a:t>
            </a:r>
            <a:endParaRPr sz="1600">
              <a:solidFill>
                <a:schemeClr val="dk2"/>
              </a:solidFill>
            </a:endParaRPr>
          </a:p>
          <a:p>
            <a:pPr indent="0" lvl="0" marL="0" rtl="0" algn="l">
              <a:lnSpc>
                <a:spcPct val="115000"/>
              </a:lnSpc>
              <a:spcBef>
                <a:spcPts val="0"/>
              </a:spcBef>
              <a:spcAft>
                <a:spcPts val="0"/>
              </a:spcAft>
              <a:buNone/>
            </a:pPr>
            <a:r>
              <a:t/>
            </a:r>
            <a:endParaRPr sz="1600">
              <a:solidFill>
                <a:srgbClr val="595959"/>
              </a:solidFill>
            </a:endParaRPr>
          </a:p>
          <a:p>
            <a:pPr indent="0" lvl="0" marL="0" rtl="0" algn="l">
              <a:lnSpc>
                <a:spcPct val="115000"/>
              </a:lnSpc>
              <a:spcBef>
                <a:spcPts val="1600"/>
              </a:spcBef>
              <a:spcAft>
                <a:spcPts val="1600"/>
              </a:spcAft>
              <a:buNone/>
            </a:pPr>
            <a:r>
              <a:t/>
            </a:r>
            <a:endParaRPr sz="1600">
              <a:solidFill>
                <a:srgbClr val="595959"/>
              </a:solidFill>
            </a:endParaRPr>
          </a:p>
        </p:txBody>
      </p:sp>
      <p:sp>
        <p:nvSpPr>
          <p:cNvPr id="378" name="Google Shape;378;p58"/>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9"/>
          <p:cNvSpPr txBox="1"/>
          <p:nvPr>
            <p:ph type="title"/>
          </p:nvPr>
        </p:nvSpPr>
        <p:spPr>
          <a:xfrm>
            <a:off x="1033500" y="2150850"/>
            <a:ext cx="70770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Life-saving skills including CPR</a:t>
            </a:r>
            <a:endParaRPr>
              <a:solidFill>
                <a:srgbClr val="073763"/>
              </a:solidFill>
            </a:endParaRPr>
          </a:p>
        </p:txBody>
      </p:sp>
      <p:sp>
        <p:nvSpPr>
          <p:cNvPr id="384" name="Google Shape;384;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0"/>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Build on life-saving skills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90" name="Google Shape;390;p60"/>
          <p:cNvSpPr txBox="1"/>
          <p:nvPr>
            <p:ph idx="1" type="body"/>
          </p:nvPr>
        </p:nvSpPr>
        <p:spPr>
          <a:xfrm>
            <a:off x="270000" y="789125"/>
            <a:ext cx="57756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Build on life-saving knowledge and skills from primary on subjects including: </a:t>
            </a:r>
            <a:endParaRPr sz="1800"/>
          </a:p>
          <a:p>
            <a:pPr indent="-342900" lvl="0" marL="457200" rtl="0" algn="l">
              <a:spcBef>
                <a:spcPts val="1600"/>
              </a:spcBef>
              <a:spcAft>
                <a:spcPts val="0"/>
              </a:spcAft>
              <a:buSzPts val="1800"/>
              <a:buChar char="●"/>
            </a:pPr>
            <a:r>
              <a:rPr lang="en-GB" sz="1800"/>
              <a:t>basic life support</a:t>
            </a:r>
            <a:endParaRPr sz="1800"/>
          </a:p>
          <a:p>
            <a:pPr indent="-342900" lvl="0" marL="457200" rtl="0" algn="l">
              <a:spcBef>
                <a:spcPts val="0"/>
              </a:spcBef>
              <a:spcAft>
                <a:spcPts val="0"/>
              </a:spcAft>
              <a:buSzPts val="1800"/>
              <a:buChar char="●"/>
            </a:pPr>
            <a:r>
              <a:rPr lang="en-GB" sz="1800"/>
              <a:t>primary survey</a:t>
            </a:r>
            <a:endParaRPr sz="1800"/>
          </a:p>
          <a:p>
            <a:pPr indent="-342900" lvl="0" marL="457200" rtl="0" algn="l">
              <a:spcBef>
                <a:spcPts val="0"/>
              </a:spcBef>
              <a:spcAft>
                <a:spcPts val="0"/>
              </a:spcAft>
              <a:buSzPts val="1800"/>
              <a:buChar char="●"/>
            </a:pPr>
            <a:r>
              <a:rPr lang="en-GB" sz="1800"/>
              <a:t>recovery position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91" name="Google Shape;391;p60"/>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92" name="Google Shape;392;p6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393" name="Google Shape;393;p60"/>
          <p:cNvSpPr txBox="1"/>
          <p:nvPr/>
        </p:nvSpPr>
        <p:spPr>
          <a:xfrm>
            <a:off x="6178800" y="216425"/>
            <a:ext cx="2695200" cy="12531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STATUTORY GUIDANCE </a:t>
            </a:r>
            <a:br>
              <a:rPr b="1" lang="en-GB" sz="1600">
                <a:solidFill>
                  <a:srgbClr val="595959"/>
                </a:solidFill>
              </a:rPr>
            </a:br>
            <a:r>
              <a:rPr i="1" lang="en-GB" sz="1600">
                <a:solidFill>
                  <a:srgbClr val="595959"/>
                </a:solidFill>
              </a:rPr>
              <a:t>Know life-saving skills, including how to administer CPR.</a:t>
            </a:r>
            <a:endParaRPr i="1" sz="1600">
              <a:solidFill>
                <a:srgbClr val="595959"/>
              </a:solidFill>
            </a:endParaRPr>
          </a:p>
          <a:p>
            <a:pPr indent="0" lvl="0" marL="0" rtl="0" algn="l">
              <a:lnSpc>
                <a:spcPct val="115000"/>
              </a:lnSpc>
              <a:spcBef>
                <a:spcPts val="0"/>
              </a:spcBef>
              <a:spcAft>
                <a:spcPts val="0"/>
              </a:spcAft>
              <a:buNone/>
            </a:pPr>
            <a:r>
              <a:t/>
            </a:r>
            <a:endParaRPr i="1" sz="1600">
              <a:solidFill>
                <a:srgbClr val="595959"/>
              </a:solidFill>
            </a:endParaRPr>
          </a:p>
        </p:txBody>
      </p:sp>
      <p:sp>
        <p:nvSpPr>
          <p:cNvPr id="394" name="Google Shape;394;p60"/>
          <p:cNvSpPr txBox="1"/>
          <p:nvPr/>
        </p:nvSpPr>
        <p:spPr>
          <a:xfrm>
            <a:off x="6178800" y="1656300"/>
            <a:ext cx="2695200" cy="1053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TEACHING POINTS</a:t>
            </a:r>
            <a:endParaRPr b="1"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GB" sz="1600">
                <a:solidFill>
                  <a:srgbClr val="595959"/>
                </a:solidFill>
              </a:rPr>
              <a:t>Injuries</a:t>
            </a:r>
            <a:endParaRPr sz="1600">
              <a:solidFill>
                <a:srgbClr val="595959"/>
              </a:solidFill>
            </a:endParaRPr>
          </a:p>
          <a:p>
            <a:pPr indent="0" lvl="0" marL="0" rtl="0" algn="l">
              <a:lnSpc>
                <a:spcPct val="115000"/>
              </a:lnSpc>
              <a:spcBef>
                <a:spcPts val="1600"/>
              </a:spcBef>
              <a:spcAft>
                <a:spcPts val="1600"/>
              </a:spcAft>
              <a:buNone/>
            </a:pPr>
            <a:r>
              <a:t/>
            </a:r>
            <a:endParaRPr sz="1600">
              <a:solidFill>
                <a:srgbClr val="59595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1"/>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CPR</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00" name="Google Shape;400;p61"/>
          <p:cNvSpPr txBox="1"/>
          <p:nvPr>
            <p:ph idx="1" type="body"/>
          </p:nvPr>
        </p:nvSpPr>
        <p:spPr>
          <a:xfrm>
            <a:off x="270000" y="789125"/>
            <a:ext cx="57756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Build on</a:t>
            </a:r>
            <a:r>
              <a:rPr lang="en-GB" sz="1800"/>
              <a:t> primary awareness CPR. When pupils are ready, </a:t>
            </a:r>
            <a:r>
              <a:rPr b="1" lang="en-GB" sz="1800"/>
              <a:t>introduce practical CPR skills</a:t>
            </a:r>
            <a:r>
              <a:rPr lang="en-GB" sz="1800"/>
              <a:t> as well as extending pupils’ knowledge.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Teach pupils: </a:t>
            </a:r>
            <a:endParaRPr sz="1800"/>
          </a:p>
          <a:p>
            <a:pPr indent="-342900" lvl="0" marL="457200" rtl="0" algn="l">
              <a:spcBef>
                <a:spcPts val="1000"/>
              </a:spcBef>
              <a:spcAft>
                <a:spcPts val="0"/>
              </a:spcAft>
              <a:buSzPts val="1800"/>
              <a:buChar char="●"/>
            </a:pPr>
            <a:r>
              <a:rPr lang="en-GB" sz="1800"/>
              <a:t>when a casualty needs CPR</a:t>
            </a:r>
            <a:endParaRPr sz="1800"/>
          </a:p>
          <a:p>
            <a:pPr indent="-342900" lvl="0" marL="457200" rtl="0" algn="l">
              <a:spcBef>
                <a:spcPts val="0"/>
              </a:spcBef>
              <a:spcAft>
                <a:spcPts val="0"/>
              </a:spcAft>
              <a:buSzPts val="1800"/>
              <a:buChar char="●"/>
            </a:pPr>
            <a:r>
              <a:rPr lang="en-GB" sz="1800"/>
              <a:t>other actions you need to take (e.g. calling 999 (or 112), finding a defibrillator) </a:t>
            </a:r>
            <a:endParaRPr sz="1800"/>
          </a:p>
          <a:p>
            <a:pPr indent="-342900" lvl="0" marL="457200" rtl="0" algn="l">
              <a:spcBef>
                <a:spcPts val="0"/>
              </a:spcBef>
              <a:spcAft>
                <a:spcPts val="0"/>
              </a:spcAft>
              <a:buSzPts val="1800"/>
              <a:buChar char="●"/>
            </a:pPr>
            <a:r>
              <a:rPr lang="en-GB" sz="1800"/>
              <a:t>how to perform CPR </a:t>
            </a:r>
            <a:endParaRPr sz="1800"/>
          </a:p>
          <a:p>
            <a:pPr indent="-342900" lvl="0" marL="457200" rtl="0" algn="l">
              <a:spcBef>
                <a:spcPts val="0"/>
              </a:spcBef>
              <a:spcAft>
                <a:spcPts val="0"/>
              </a:spcAft>
              <a:buSzPts val="1800"/>
              <a:buChar char="●"/>
            </a:pPr>
            <a:r>
              <a:rPr lang="en-GB" sz="1800"/>
              <a:t>that you should try to perform chest compressions even if you cannot perform full CPR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01" name="Google Shape;401;p61"/>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02" name="Google Shape;402;p61"/>
          <p:cNvSpPr txBox="1"/>
          <p:nvPr/>
        </p:nvSpPr>
        <p:spPr>
          <a:xfrm>
            <a:off x="6178800" y="216425"/>
            <a:ext cx="2695200" cy="12531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STATUTORY GUIDANCE </a:t>
            </a:r>
            <a:br>
              <a:rPr b="1" lang="en-GB" sz="1600">
                <a:solidFill>
                  <a:srgbClr val="595959"/>
                </a:solidFill>
              </a:rPr>
            </a:br>
            <a:r>
              <a:rPr i="1" lang="en-GB" sz="1600">
                <a:solidFill>
                  <a:srgbClr val="595959"/>
                </a:solidFill>
              </a:rPr>
              <a:t>Know life-saving skills, including how to administer CPR.</a:t>
            </a:r>
            <a:endParaRPr i="1" sz="1600">
              <a:solidFill>
                <a:srgbClr val="595959"/>
              </a:solidFill>
            </a:endParaRPr>
          </a:p>
          <a:p>
            <a:pPr indent="0" lvl="0" marL="0" rtl="0" algn="l">
              <a:lnSpc>
                <a:spcPct val="115000"/>
              </a:lnSpc>
              <a:spcBef>
                <a:spcPts val="0"/>
              </a:spcBef>
              <a:spcAft>
                <a:spcPts val="0"/>
              </a:spcAft>
              <a:buNone/>
            </a:pPr>
            <a:r>
              <a:t/>
            </a:r>
            <a:endParaRPr i="1" sz="1600">
              <a:solidFill>
                <a:srgbClr val="595959"/>
              </a:solidFill>
            </a:endParaRPr>
          </a:p>
        </p:txBody>
      </p:sp>
      <p:sp>
        <p:nvSpPr>
          <p:cNvPr id="403" name="Google Shape;403;p61"/>
          <p:cNvSpPr txBox="1"/>
          <p:nvPr/>
        </p:nvSpPr>
        <p:spPr>
          <a:xfrm>
            <a:off x="6178800" y="1656300"/>
            <a:ext cx="2695200" cy="1053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TEACHING POINTS</a:t>
            </a:r>
            <a:endParaRPr b="1" sz="1600">
              <a:solidFill>
                <a:srgbClr val="595959"/>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Lifesaving skills</a:t>
            </a:r>
            <a:endParaRPr sz="1600">
              <a:solidFill>
                <a:schemeClr val="dk2"/>
              </a:solidFill>
            </a:endParaRPr>
          </a:p>
          <a:p>
            <a:pPr indent="0" lvl="0" marL="0" rtl="0" algn="l">
              <a:lnSpc>
                <a:spcPct val="115000"/>
              </a:lnSpc>
              <a:spcBef>
                <a:spcPts val="0"/>
              </a:spcBef>
              <a:spcAft>
                <a:spcPts val="0"/>
              </a:spcAft>
              <a:buNone/>
            </a:pPr>
            <a:r>
              <a:t/>
            </a:r>
            <a:endParaRPr sz="1600">
              <a:solidFill>
                <a:srgbClr val="595959"/>
              </a:solidFill>
            </a:endParaRPr>
          </a:p>
          <a:p>
            <a:pPr indent="0" lvl="0" marL="0" rtl="0" algn="l">
              <a:lnSpc>
                <a:spcPct val="115000"/>
              </a:lnSpc>
              <a:spcBef>
                <a:spcPts val="1600"/>
              </a:spcBef>
              <a:spcAft>
                <a:spcPts val="1600"/>
              </a:spcAft>
              <a:buNone/>
            </a:pPr>
            <a:r>
              <a:t/>
            </a:r>
            <a:endParaRPr sz="1600">
              <a:solidFill>
                <a:srgbClr val="595959"/>
              </a:solidFill>
            </a:endParaRPr>
          </a:p>
        </p:txBody>
      </p:sp>
      <p:sp>
        <p:nvSpPr>
          <p:cNvPr id="404" name="Google Shape;404;p61"/>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If you can’t do CPR yourself</a:t>
            </a:r>
            <a:endParaRPr>
              <a:solidFill>
                <a:srgbClr val="073763"/>
              </a:solidFill>
            </a:endParaRPr>
          </a:p>
        </p:txBody>
      </p:sp>
      <p:sp>
        <p:nvSpPr>
          <p:cNvPr id="410" name="Google Shape;410;p62"/>
          <p:cNvSpPr txBox="1"/>
          <p:nvPr>
            <p:ph idx="1" type="body"/>
          </p:nvPr>
        </p:nvSpPr>
        <p:spPr>
          <a:xfrm>
            <a:off x="270000" y="789000"/>
            <a:ext cx="577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Explain that people can still help even if they cannot do CPR themselves (e.g. they are not strong or confident enough). </a:t>
            </a:r>
            <a:endParaRPr/>
          </a:p>
          <a:p>
            <a:pPr indent="0" lvl="0" marL="0" rtl="0" algn="l">
              <a:lnSpc>
                <a:spcPct val="115000"/>
              </a:lnSpc>
              <a:spcBef>
                <a:spcPts val="1000"/>
              </a:spcBef>
              <a:spcAft>
                <a:spcPts val="0"/>
              </a:spcAft>
              <a:buNone/>
            </a:pPr>
            <a:r>
              <a:rPr lang="en-GB"/>
              <a:t>You can: </a:t>
            </a:r>
            <a:endParaRPr/>
          </a:p>
          <a:p>
            <a:pPr indent="-317500" lvl="0" marL="457200" rtl="0" algn="l">
              <a:lnSpc>
                <a:spcPct val="115000"/>
              </a:lnSpc>
              <a:spcBef>
                <a:spcPts val="0"/>
              </a:spcBef>
              <a:spcAft>
                <a:spcPts val="0"/>
              </a:spcAft>
              <a:buSzPts val="1400"/>
              <a:buChar char="●"/>
            </a:pPr>
            <a:r>
              <a:rPr lang="en-GB"/>
              <a:t>recognise an emergency, call 999 (or 112) and look out for the ambulance</a:t>
            </a:r>
            <a:endParaRPr/>
          </a:p>
          <a:p>
            <a:pPr indent="-317500" lvl="0" marL="457200" rtl="0" algn="l">
              <a:lnSpc>
                <a:spcPct val="115000"/>
              </a:lnSpc>
              <a:spcBef>
                <a:spcPts val="0"/>
              </a:spcBef>
              <a:spcAft>
                <a:spcPts val="0"/>
              </a:spcAft>
              <a:buSzPts val="1400"/>
              <a:buChar char="●"/>
            </a:pPr>
            <a:r>
              <a:rPr lang="en-GB"/>
              <a:t>call out for someone else to help give CPR</a:t>
            </a:r>
            <a:endParaRPr/>
          </a:p>
          <a:p>
            <a:pPr indent="-317500" lvl="0" marL="457200" rtl="0" algn="l">
              <a:lnSpc>
                <a:spcPct val="115000"/>
              </a:lnSpc>
              <a:spcBef>
                <a:spcPts val="0"/>
              </a:spcBef>
              <a:spcAft>
                <a:spcPts val="0"/>
              </a:spcAft>
              <a:buSzPts val="1400"/>
              <a:buChar char="●"/>
            </a:pPr>
            <a:r>
              <a:rPr lang="en-GB"/>
              <a:t>help</a:t>
            </a:r>
            <a:r>
              <a:rPr lang="en-GB"/>
              <a:t> someone else to perform CPR:</a:t>
            </a:r>
            <a:endParaRPr/>
          </a:p>
          <a:p>
            <a:pPr indent="-304800" lvl="1" marL="914400" rtl="0" algn="l">
              <a:lnSpc>
                <a:spcPct val="115000"/>
              </a:lnSpc>
              <a:spcBef>
                <a:spcPts val="0"/>
              </a:spcBef>
              <a:spcAft>
                <a:spcPts val="0"/>
              </a:spcAft>
              <a:buSzPts val="1200"/>
              <a:buChar char="○"/>
            </a:pPr>
            <a:r>
              <a:rPr lang="en-GB" sz="1800"/>
              <a:t>talk them through the steps</a:t>
            </a:r>
            <a:endParaRPr sz="1800"/>
          </a:p>
          <a:p>
            <a:pPr indent="-304800" lvl="1" marL="914400" rtl="0" algn="l">
              <a:lnSpc>
                <a:spcPct val="115000"/>
              </a:lnSpc>
              <a:spcBef>
                <a:spcPts val="0"/>
              </a:spcBef>
              <a:spcAft>
                <a:spcPts val="0"/>
              </a:spcAft>
              <a:buSzPts val="1200"/>
              <a:buChar char="○"/>
            </a:pPr>
            <a:r>
              <a:rPr lang="en-GB" sz="1800"/>
              <a:t>count chest compressions/breaths for them</a:t>
            </a:r>
            <a:endParaRPr sz="1800"/>
          </a:p>
          <a:p>
            <a:pPr indent="-304800" lvl="1" marL="914400" rtl="0" algn="l">
              <a:lnSpc>
                <a:spcPct val="115000"/>
              </a:lnSpc>
              <a:spcBef>
                <a:spcPts val="0"/>
              </a:spcBef>
              <a:spcAft>
                <a:spcPts val="0"/>
              </a:spcAft>
              <a:buSzPts val="1200"/>
              <a:buChar char="○"/>
            </a:pPr>
            <a:r>
              <a:rPr lang="en-GB" sz="1800"/>
              <a:t>provide ‘moral support’ and reassurance that they are doing the right things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600"/>
              </a:spcBef>
              <a:spcAft>
                <a:spcPts val="1600"/>
              </a:spcAft>
              <a:buSzPts val="1400"/>
              <a:buNone/>
            </a:pPr>
            <a:r>
              <a:t/>
            </a:r>
            <a:endParaRPr sz="1800"/>
          </a:p>
        </p:txBody>
      </p:sp>
      <p:sp>
        <p:nvSpPr>
          <p:cNvPr id="411" name="Google Shape;411;p62"/>
          <p:cNvSpPr txBox="1"/>
          <p:nvPr>
            <p:ph idx="12" type="sldNum"/>
          </p:nvPr>
        </p:nvSpPr>
        <p:spPr>
          <a:xfrm>
            <a:off x="8787600" y="4806900"/>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12" name="Google Shape;412;p6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13" name="Google Shape;413;p62"/>
          <p:cNvSpPr txBox="1"/>
          <p:nvPr/>
        </p:nvSpPr>
        <p:spPr>
          <a:xfrm>
            <a:off x="6178800" y="216425"/>
            <a:ext cx="2695200" cy="12531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STATUTORY GUIDANCE </a:t>
            </a:r>
            <a:br>
              <a:rPr b="1" lang="en-GB" sz="1600">
                <a:solidFill>
                  <a:srgbClr val="595959"/>
                </a:solidFill>
              </a:rPr>
            </a:br>
            <a:r>
              <a:rPr i="1" lang="en-GB" sz="1600">
                <a:solidFill>
                  <a:srgbClr val="595959"/>
                </a:solidFill>
              </a:rPr>
              <a:t>Know life-saving skills, including how to administer CPR.</a:t>
            </a:r>
            <a:endParaRPr i="1" sz="1600">
              <a:solidFill>
                <a:srgbClr val="595959"/>
              </a:solidFill>
            </a:endParaRPr>
          </a:p>
          <a:p>
            <a:pPr indent="0" lvl="0" marL="0" rtl="0" algn="l">
              <a:lnSpc>
                <a:spcPct val="115000"/>
              </a:lnSpc>
              <a:spcBef>
                <a:spcPts val="0"/>
              </a:spcBef>
              <a:spcAft>
                <a:spcPts val="0"/>
              </a:spcAft>
              <a:buNone/>
            </a:pPr>
            <a:r>
              <a:t/>
            </a:r>
            <a:endParaRPr i="1" sz="1600">
              <a:solidFill>
                <a:srgbClr val="595959"/>
              </a:solidFill>
            </a:endParaRPr>
          </a:p>
        </p:txBody>
      </p:sp>
      <p:sp>
        <p:nvSpPr>
          <p:cNvPr id="414" name="Google Shape;414;p62"/>
          <p:cNvSpPr txBox="1"/>
          <p:nvPr/>
        </p:nvSpPr>
        <p:spPr>
          <a:xfrm>
            <a:off x="6178800" y="1656300"/>
            <a:ext cx="2695200" cy="1053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TEACHING POINTS</a:t>
            </a:r>
            <a:endParaRPr b="1"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GB" sz="1600">
                <a:solidFill>
                  <a:srgbClr val="595959"/>
                </a:solidFill>
              </a:rPr>
              <a:t>Decision-making</a:t>
            </a:r>
            <a:endParaRPr sz="1600">
              <a:solidFill>
                <a:srgbClr val="595959"/>
              </a:solidFill>
            </a:endParaRPr>
          </a:p>
          <a:p>
            <a:pPr indent="0" lvl="0" marL="0" rtl="0" algn="l">
              <a:lnSpc>
                <a:spcPct val="115000"/>
              </a:lnSpc>
              <a:spcBef>
                <a:spcPts val="1600"/>
              </a:spcBef>
              <a:spcAft>
                <a:spcPts val="1600"/>
              </a:spcAft>
              <a:buNone/>
            </a:pPr>
            <a:r>
              <a:t/>
            </a:r>
            <a:endParaRPr sz="1600">
              <a:solidFill>
                <a:srgbClr val="59595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63"/>
          <p:cNvSpPr txBox="1"/>
          <p:nvPr>
            <p:ph type="title"/>
          </p:nvPr>
        </p:nvSpPr>
        <p:spPr>
          <a:xfrm>
            <a:off x="1310550" y="2150850"/>
            <a:ext cx="65229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Defibrillators</a:t>
            </a:r>
            <a:endParaRPr>
              <a:solidFill>
                <a:srgbClr val="073763"/>
              </a:solidFill>
            </a:endParaRPr>
          </a:p>
        </p:txBody>
      </p:sp>
      <p:sp>
        <p:nvSpPr>
          <p:cNvPr id="420" name="Google Shape;420;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1362300" y="2150850"/>
            <a:ext cx="64194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Teaching the new curriculum</a:t>
            </a:r>
            <a:endParaRPr>
              <a:solidFill>
                <a:srgbClr val="FFFFFF"/>
              </a:solidFill>
            </a:endParaRPr>
          </a:p>
        </p:txBody>
      </p:sp>
      <p:sp>
        <p:nvSpPr>
          <p:cNvPr id="124" name="Google Shape;12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4"/>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Understanding </a:t>
            </a:r>
            <a:r>
              <a:rPr lang="en-GB">
                <a:solidFill>
                  <a:srgbClr val="073763"/>
                </a:solidFill>
              </a:rPr>
              <a:t>defibrillators (AEDs) </a:t>
            </a:r>
            <a:r>
              <a:rPr lang="en-GB">
                <a:solidFill>
                  <a:srgbClr val="073763"/>
                </a:solidFill>
              </a:rPr>
              <a:t>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26" name="Google Shape;426;p64"/>
          <p:cNvSpPr txBox="1"/>
          <p:nvPr>
            <p:ph idx="1" type="body"/>
          </p:nvPr>
        </p:nvSpPr>
        <p:spPr>
          <a:xfrm>
            <a:off x="270000" y="789125"/>
            <a:ext cx="57756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an AED (automated external defibrillator) is a portable electronic machine that can detect the abnormal heart rhythms </a:t>
            </a:r>
            <a:r>
              <a:rPr lang="en-GB" sz="1800"/>
              <a:t>that are </a:t>
            </a:r>
            <a:r>
              <a:rPr lang="en-GB" sz="1800"/>
              <a:t>present when someone has a cardiac arrest.</a:t>
            </a:r>
            <a:endParaRPr sz="1800"/>
          </a:p>
          <a:p>
            <a:pPr indent="0" lvl="0" marL="0" rtl="0" algn="l">
              <a:spcBef>
                <a:spcPts val="1600"/>
              </a:spcBef>
              <a:spcAft>
                <a:spcPts val="0"/>
              </a:spcAft>
              <a:buNone/>
            </a:pPr>
            <a:r>
              <a:rPr lang="en-GB" sz="1800"/>
              <a:t>When an abnormal rhythm is detected, the machine delivers an electric charge/shock that might be able to restart the heart or establish a </a:t>
            </a:r>
            <a:r>
              <a:rPr lang="en-GB" sz="1800"/>
              <a:t>regular</a:t>
            </a:r>
            <a:r>
              <a:rPr lang="en-GB" sz="1800"/>
              <a:t> rhythm. The sooner the heart is restarted, the better the casualty’s chance of survival. </a:t>
            </a:r>
            <a:endParaRPr sz="1800"/>
          </a:p>
          <a:p>
            <a:pPr indent="0" lvl="0" marL="0" rtl="0" algn="l">
              <a:spcBef>
                <a:spcPts val="1600"/>
              </a:spcBef>
              <a:spcAft>
                <a:spcPts val="0"/>
              </a:spcAft>
              <a:buNone/>
            </a:pPr>
            <a:r>
              <a:rPr lang="en-GB" sz="1800"/>
              <a:t>Explain</a:t>
            </a:r>
            <a:r>
              <a:rPr lang="en-GB" sz="1800"/>
              <a:t> that it can take 8 to 10 mins for an ambulance to come. So using an AED could save a life.</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27" name="Google Shape;427;p6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28" name="Google Shape;428;p64"/>
          <p:cNvSpPr txBox="1"/>
          <p:nvPr/>
        </p:nvSpPr>
        <p:spPr>
          <a:xfrm>
            <a:off x="6178800" y="216425"/>
            <a:ext cx="2695200" cy="12531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STATUTORY GUIDANCE </a:t>
            </a:r>
            <a:br>
              <a:rPr b="1" lang="en-GB" sz="1600">
                <a:solidFill>
                  <a:srgbClr val="595959"/>
                </a:solidFill>
              </a:rPr>
            </a:br>
            <a:r>
              <a:rPr i="1" lang="en-GB" sz="1600">
                <a:solidFill>
                  <a:srgbClr val="595959"/>
                </a:solidFill>
              </a:rPr>
              <a:t>Know the purpose of defibrillators and when one might be needed.</a:t>
            </a:r>
            <a:endParaRPr i="1" sz="1600">
              <a:solidFill>
                <a:srgbClr val="595959"/>
              </a:solidFill>
            </a:endParaRPr>
          </a:p>
          <a:p>
            <a:pPr indent="0" lvl="0" marL="0" rtl="0" algn="l">
              <a:lnSpc>
                <a:spcPct val="115000"/>
              </a:lnSpc>
              <a:spcBef>
                <a:spcPts val="0"/>
              </a:spcBef>
              <a:spcAft>
                <a:spcPts val="0"/>
              </a:spcAft>
              <a:buNone/>
            </a:pPr>
            <a:r>
              <a:t/>
            </a:r>
            <a:endParaRPr i="1" sz="1600">
              <a:solidFill>
                <a:srgbClr val="595959"/>
              </a:solidFill>
            </a:endParaRPr>
          </a:p>
        </p:txBody>
      </p:sp>
      <p:sp>
        <p:nvSpPr>
          <p:cNvPr id="429" name="Google Shape;429;p64"/>
          <p:cNvSpPr txBox="1"/>
          <p:nvPr/>
        </p:nvSpPr>
        <p:spPr>
          <a:xfrm>
            <a:off x="6178800" y="1656300"/>
            <a:ext cx="2695200" cy="1053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TEACHING POINTS</a:t>
            </a:r>
            <a:endParaRPr b="1" sz="1600">
              <a:solidFill>
                <a:srgbClr val="595959"/>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Lifesaving skills</a:t>
            </a:r>
            <a:endParaRPr sz="1600">
              <a:solidFill>
                <a:schemeClr val="dk2"/>
              </a:solidFill>
            </a:endParaRPr>
          </a:p>
          <a:p>
            <a:pPr indent="0" lvl="0" marL="0" rtl="0" algn="l">
              <a:lnSpc>
                <a:spcPct val="115000"/>
              </a:lnSpc>
              <a:spcBef>
                <a:spcPts val="0"/>
              </a:spcBef>
              <a:spcAft>
                <a:spcPts val="0"/>
              </a:spcAft>
              <a:buNone/>
            </a:pPr>
            <a:r>
              <a:t/>
            </a:r>
            <a:endParaRPr sz="1600">
              <a:solidFill>
                <a:srgbClr val="595959"/>
              </a:solidFill>
            </a:endParaRPr>
          </a:p>
          <a:p>
            <a:pPr indent="0" lvl="0" marL="0" rtl="0" algn="l">
              <a:lnSpc>
                <a:spcPct val="115000"/>
              </a:lnSpc>
              <a:spcBef>
                <a:spcPts val="1600"/>
              </a:spcBef>
              <a:spcAft>
                <a:spcPts val="1600"/>
              </a:spcAft>
              <a:buNone/>
            </a:pPr>
            <a:r>
              <a:t/>
            </a:r>
            <a:endParaRPr sz="1600">
              <a:solidFill>
                <a:srgbClr val="595959"/>
              </a:solidFill>
            </a:endParaRPr>
          </a:p>
        </p:txBody>
      </p:sp>
      <p:sp>
        <p:nvSpPr>
          <p:cNvPr id="430" name="Google Shape;430;p64"/>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5"/>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Finding an AED</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36" name="Google Shape;436;p65"/>
          <p:cNvSpPr txBox="1"/>
          <p:nvPr>
            <p:ph idx="1" type="body"/>
          </p:nvPr>
        </p:nvSpPr>
        <p:spPr>
          <a:xfrm>
            <a:off x="270000" y="789125"/>
            <a:ext cx="57756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you can find AEDs in public places such as offices, schools, gyms, shopping centres, supermarkets, stations and airports. Look out for ‘AED’ s</a:t>
            </a:r>
            <a:r>
              <a:rPr lang="en-GB" sz="1800"/>
              <a:t>ignage and when you ring 999 they’ll be able to tell you where to find one.</a:t>
            </a:r>
            <a:endParaRPr sz="1800"/>
          </a:p>
          <a:p>
            <a:pPr indent="0" lvl="0" marL="0" rtl="0" algn="l">
              <a:spcBef>
                <a:spcPts val="1600"/>
              </a:spcBef>
              <a:spcAft>
                <a:spcPts val="0"/>
              </a:spcAft>
              <a:buNone/>
            </a:pPr>
            <a:r>
              <a:rPr lang="en-GB" sz="1800"/>
              <a:t>In some places AEDs are kept in an unlocked cabinet. If a cabinet is locked the emergency services operator will give you a code over the phone that you can use to unlock it. </a:t>
            </a:r>
            <a:endParaRPr sz="1800"/>
          </a:p>
          <a:p>
            <a:pPr indent="0" lvl="0" marL="0" rtl="0" algn="l">
              <a:spcBef>
                <a:spcPts val="1600"/>
              </a:spcBef>
              <a:spcAft>
                <a:spcPts val="0"/>
              </a:spcAft>
              <a:buNone/>
            </a:pPr>
            <a:r>
              <a:rPr lang="en-GB" sz="1800"/>
              <a:t>If possible, one person should perform CPR while another person finds an AED.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37" name="Google Shape;437;p65"/>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38" name="Google Shape;438;p65"/>
          <p:cNvSpPr txBox="1"/>
          <p:nvPr/>
        </p:nvSpPr>
        <p:spPr>
          <a:xfrm>
            <a:off x="6178800" y="216425"/>
            <a:ext cx="2695200" cy="12531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STATUTORY GUIDANCE </a:t>
            </a:r>
            <a:br>
              <a:rPr b="1" lang="en-GB" sz="1600">
                <a:solidFill>
                  <a:srgbClr val="595959"/>
                </a:solidFill>
              </a:rPr>
            </a:br>
            <a:r>
              <a:rPr i="1" lang="en-GB" sz="1600">
                <a:solidFill>
                  <a:srgbClr val="595959"/>
                </a:solidFill>
              </a:rPr>
              <a:t>Know the purpose of defibrillators and when one might be needed.</a:t>
            </a:r>
            <a:endParaRPr i="1" sz="1600">
              <a:solidFill>
                <a:srgbClr val="595959"/>
              </a:solidFill>
            </a:endParaRPr>
          </a:p>
          <a:p>
            <a:pPr indent="0" lvl="0" marL="0" rtl="0" algn="l">
              <a:lnSpc>
                <a:spcPct val="115000"/>
              </a:lnSpc>
              <a:spcBef>
                <a:spcPts val="0"/>
              </a:spcBef>
              <a:spcAft>
                <a:spcPts val="0"/>
              </a:spcAft>
              <a:buNone/>
            </a:pPr>
            <a:r>
              <a:t/>
            </a:r>
            <a:endParaRPr i="1" sz="1600">
              <a:solidFill>
                <a:srgbClr val="595959"/>
              </a:solidFill>
            </a:endParaRPr>
          </a:p>
        </p:txBody>
      </p:sp>
      <p:sp>
        <p:nvSpPr>
          <p:cNvPr id="439" name="Google Shape;439;p65"/>
          <p:cNvSpPr txBox="1"/>
          <p:nvPr/>
        </p:nvSpPr>
        <p:spPr>
          <a:xfrm>
            <a:off x="6178800" y="1656300"/>
            <a:ext cx="2695200" cy="1053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TEACHING POINTS</a:t>
            </a:r>
            <a:endParaRPr b="1" sz="1600">
              <a:solidFill>
                <a:srgbClr val="595959"/>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Lifesaving skills</a:t>
            </a:r>
            <a:endParaRPr sz="1600">
              <a:solidFill>
                <a:schemeClr val="dk2"/>
              </a:solidFill>
            </a:endParaRPr>
          </a:p>
          <a:p>
            <a:pPr indent="0" lvl="0" marL="0" rtl="0" algn="l">
              <a:lnSpc>
                <a:spcPct val="115000"/>
              </a:lnSpc>
              <a:spcBef>
                <a:spcPts val="0"/>
              </a:spcBef>
              <a:spcAft>
                <a:spcPts val="0"/>
              </a:spcAft>
              <a:buNone/>
            </a:pPr>
            <a:r>
              <a:t/>
            </a:r>
            <a:endParaRPr sz="1600">
              <a:solidFill>
                <a:srgbClr val="595959"/>
              </a:solidFill>
            </a:endParaRPr>
          </a:p>
          <a:p>
            <a:pPr indent="0" lvl="0" marL="0" rtl="0" algn="l">
              <a:lnSpc>
                <a:spcPct val="115000"/>
              </a:lnSpc>
              <a:spcBef>
                <a:spcPts val="1600"/>
              </a:spcBef>
              <a:spcAft>
                <a:spcPts val="1600"/>
              </a:spcAft>
              <a:buNone/>
            </a:pPr>
            <a:r>
              <a:t/>
            </a:r>
            <a:endParaRPr sz="1600">
              <a:solidFill>
                <a:srgbClr val="595959"/>
              </a:solidFill>
            </a:endParaRPr>
          </a:p>
        </p:txBody>
      </p:sp>
      <p:sp>
        <p:nvSpPr>
          <p:cNvPr id="440" name="Google Shape;440;p65"/>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6"/>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Using an AED</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46" name="Google Shape;446;p66"/>
          <p:cNvSpPr txBox="1"/>
          <p:nvPr>
            <p:ph idx="1" type="body"/>
          </p:nvPr>
        </p:nvSpPr>
        <p:spPr>
          <a:xfrm>
            <a:off x="270000" y="789125"/>
            <a:ext cx="57756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that an AED is easy to use and safe. It cannot harm the casualty because it detects when shock is needed (irregular heart rhythm) and only works in that situation.</a:t>
            </a:r>
            <a:endParaRPr b="1" sz="1800"/>
          </a:p>
          <a:p>
            <a:pPr indent="0" lvl="0" marL="0" rtl="0" algn="l">
              <a:spcBef>
                <a:spcPts val="1600"/>
              </a:spcBef>
              <a:spcAft>
                <a:spcPts val="0"/>
              </a:spcAft>
              <a:buClr>
                <a:schemeClr val="dk1"/>
              </a:buClr>
              <a:buSzPts val="1100"/>
              <a:buFont typeface="Arial"/>
              <a:buNone/>
            </a:pPr>
            <a:r>
              <a:rPr lang="en-GB" sz="1800"/>
              <a:t>Anyone can can use an AED - you do not need to be a medical professional or first aider. The machine will have instructions that tell you what to do. </a:t>
            </a:r>
            <a:endParaRPr sz="1800"/>
          </a:p>
          <a:p>
            <a:pPr indent="0" lvl="0" marL="0" rtl="0" algn="l">
              <a:spcBef>
                <a:spcPts val="1600"/>
              </a:spcBef>
              <a:spcAft>
                <a:spcPts val="0"/>
              </a:spcAft>
              <a:buNone/>
            </a:pPr>
            <a:r>
              <a:rPr lang="en-GB" sz="1800"/>
              <a:t>Teach that it is always better to try to use an AED if someone’s heart has stopped than to do nothing. </a:t>
            </a:r>
            <a:endParaRPr sz="1800"/>
          </a:p>
          <a:p>
            <a:pPr indent="0" lvl="0" marL="0" rtl="0" algn="l">
              <a:spcBef>
                <a:spcPts val="1600"/>
              </a:spcBef>
              <a:spcAft>
                <a:spcPts val="0"/>
              </a:spcAft>
              <a:buNone/>
            </a:pPr>
            <a:r>
              <a:rPr lang="en-GB" sz="1800"/>
              <a:t>Use quality resources to show pupils how to use an AED.</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47" name="Google Shape;447;p6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48" name="Google Shape;448;p66"/>
          <p:cNvSpPr txBox="1"/>
          <p:nvPr/>
        </p:nvSpPr>
        <p:spPr>
          <a:xfrm>
            <a:off x="6178800" y="216425"/>
            <a:ext cx="2695200" cy="12531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STATUTORY GUIDANCE </a:t>
            </a:r>
            <a:br>
              <a:rPr b="1" lang="en-GB" sz="1600">
                <a:solidFill>
                  <a:srgbClr val="595959"/>
                </a:solidFill>
              </a:rPr>
            </a:br>
            <a:r>
              <a:rPr i="1" lang="en-GB" sz="1600">
                <a:solidFill>
                  <a:srgbClr val="595959"/>
                </a:solidFill>
              </a:rPr>
              <a:t>Know the purpose of defibrillators and when one might be needed.</a:t>
            </a:r>
            <a:endParaRPr i="1" sz="1600">
              <a:solidFill>
                <a:srgbClr val="595959"/>
              </a:solidFill>
            </a:endParaRPr>
          </a:p>
          <a:p>
            <a:pPr indent="0" lvl="0" marL="0" rtl="0" algn="l">
              <a:lnSpc>
                <a:spcPct val="115000"/>
              </a:lnSpc>
              <a:spcBef>
                <a:spcPts val="0"/>
              </a:spcBef>
              <a:spcAft>
                <a:spcPts val="0"/>
              </a:spcAft>
              <a:buNone/>
            </a:pPr>
            <a:r>
              <a:t/>
            </a:r>
            <a:endParaRPr i="1" sz="1600">
              <a:solidFill>
                <a:srgbClr val="595959"/>
              </a:solidFill>
            </a:endParaRPr>
          </a:p>
        </p:txBody>
      </p:sp>
      <p:sp>
        <p:nvSpPr>
          <p:cNvPr id="449" name="Google Shape;449;p66"/>
          <p:cNvSpPr txBox="1"/>
          <p:nvPr/>
        </p:nvSpPr>
        <p:spPr>
          <a:xfrm>
            <a:off x="6178800" y="1656300"/>
            <a:ext cx="2695200" cy="1053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595959"/>
                </a:solidFill>
              </a:rPr>
              <a:t>TEACHING POINTS</a:t>
            </a:r>
            <a:endParaRPr b="1" sz="1600">
              <a:solidFill>
                <a:srgbClr val="595959"/>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Lifesaving skills</a:t>
            </a:r>
            <a:endParaRPr sz="1600">
              <a:solidFill>
                <a:schemeClr val="dk2"/>
              </a:solidFill>
            </a:endParaRPr>
          </a:p>
          <a:p>
            <a:pPr indent="0" lvl="0" marL="0" rtl="0" algn="l">
              <a:lnSpc>
                <a:spcPct val="115000"/>
              </a:lnSpc>
              <a:spcBef>
                <a:spcPts val="0"/>
              </a:spcBef>
              <a:spcAft>
                <a:spcPts val="0"/>
              </a:spcAft>
              <a:buNone/>
            </a:pPr>
            <a:r>
              <a:t/>
            </a:r>
            <a:endParaRPr sz="1600">
              <a:solidFill>
                <a:srgbClr val="595959"/>
              </a:solidFill>
            </a:endParaRPr>
          </a:p>
          <a:p>
            <a:pPr indent="0" lvl="0" marL="0" rtl="0" algn="l">
              <a:lnSpc>
                <a:spcPct val="115000"/>
              </a:lnSpc>
              <a:spcBef>
                <a:spcPts val="1600"/>
              </a:spcBef>
              <a:spcAft>
                <a:spcPts val="1600"/>
              </a:spcAft>
              <a:buNone/>
            </a:pPr>
            <a:r>
              <a:t/>
            </a:r>
            <a:endParaRPr sz="1600">
              <a:solidFill>
                <a:srgbClr val="595959"/>
              </a:solidFill>
            </a:endParaRPr>
          </a:p>
        </p:txBody>
      </p:sp>
      <p:sp>
        <p:nvSpPr>
          <p:cNvPr id="450" name="Google Shape;450;p66"/>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7"/>
          <p:cNvSpPr txBox="1"/>
          <p:nvPr>
            <p:ph type="title"/>
          </p:nvPr>
        </p:nvSpPr>
        <p:spPr>
          <a:xfrm>
            <a:off x="1747200" y="2150850"/>
            <a:ext cx="58962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Examples of g</a:t>
            </a:r>
            <a:r>
              <a:rPr lang="en-GB">
                <a:solidFill>
                  <a:srgbClr val="FFFFFF"/>
                </a:solidFill>
              </a:rPr>
              <a:t>ood practice</a:t>
            </a:r>
            <a:endParaRPr>
              <a:solidFill>
                <a:srgbClr val="FFFFFF"/>
              </a:solidFill>
            </a:endParaRPr>
          </a:p>
        </p:txBody>
      </p:sp>
      <p:sp>
        <p:nvSpPr>
          <p:cNvPr id="456" name="Google Shape;456;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8"/>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62" name="Google Shape;462;p68"/>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t>The following are just some of the approaches you might consider  when preparing to teach about basic first aid. </a:t>
            </a:r>
            <a:endParaRPr/>
          </a:p>
          <a:p>
            <a:pPr indent="0" lvl="0" marL="0" marR="0" rtl="0" algn="l">
              <a:lnSpc>
                <a:spcPct val="115000"/>
              </a:lnSpc>
              <a:spcBef>
                <a:spcPts val="1600"/>
              </a:spcBef>
              <a:spcAft>
                <a:spcPts val="0"/>
              </a:spcAft>
              <a:buNone/>
            </a:pPr>
            <a:r>
              <a:rPr lang="en-GB"/>
              <a:t>You will need to adapt these approaches to ensure they are age appropriate and developmentally appropriate for your pupils. </a:t>
            </a:r>
            <a:endParaRPr sz="1800"/>
          </a:p>
          <a:p>
            <a:pPr indent="0" lvl="0" marL="457200" rtl="0" algn="l">
              <a:lnSpc>
                <a:spcPct val="115000"/>
              </a:lnSpc>
              <a:spcBef>
                <a:spcPts val="1600"/>
              </a:spcBef>
              <a:spcAft>
                <a:spcPts val="1600"/>
              </a:spcAft>
              <a:buSzPts val="1400"/>
              <a:buNone/>
            </a:pPr>
            <a:r>
              <a:t/>
            </a:r>
            <a:endParaRPr sz="1800"/>
          </a:p>
        </p:txBody>
      </p:sp>
      <p:sp>
        <p:nvSpPr>
          <p:cNvPr id="463" name="Google Shape;463;p68"/>
          <p:cNvSpPr txBox="1"/>
          <p:nvPr>
            <p:ph idx="12" type="sldNum"/>
          </p:nvPr>
        </p:nvSpPr>
        <p:spPr>
          <a:xfrm>
            <a:off x="8787600" y="47784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64" name="Google Shape;464;p68"/>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9"/>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a:t>
            </a:r>
            <a:r>
              <a:rPr lang="en-GB">
                <a:solidFill>
                  <a:srgbClr val="073763"/>
                </a:solidFill>
              </a:rPr>
              <a:t>practice approaches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70" name="Google Shape;470;p69"/>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Ensure first aid </a:t>
            </a:r>
            <a:r>
              <a:rPr b="1" lang="en-GB" sz="1800"/>
              <a:t>skills</a:t>
            </a:r>
            <a:r>
              <a:rPr b="1" lang="en-GB" sz="1800"/>
              <a:t> are taught at the right time</a:t>
            </a:r>
            <a:r>
              <a:rPr lang="en-GB" sz="1800"/>
              <a:t> so that pupils are not lacking the knowledge they need to make informed decisions in an emergency.</a:t>
            </a:r>
            <a:endParaRPr sz="1800"/>
          </a:p>
          <a:p>
            <a:pPr indent="0" lvl="0" marL="0" rtl="0" algn="l">
              <a:spcBef>
                <a:spcPts val="1000"/>
              </a:spcBef>
              <a:spcAft>
                <a:spcPts val="0"/>
              </a:spcAft>
              <a:buNone/>
            </a:pPr>
            <a:r>
              <a:rPr b="1" lang="en-GB" sz="1800"/>
              <a:t>Check content of sessions will not adversely affect any pupils</a:t>
            </a:r>
            <a:r>
              <a:rPr lang="en-GB" sz="1800"/>
              <a:t> - e.g. where they or a family member have experienced a traumatic first aid emergency. </a:t>
            </a:r>
            <a:endParaRPr sz="1800"/>
          </a:p>
          <a:p>
            <a:pPr indent="0" lvl="0" marL="0" rtl="0" algn="l">
              <a:spcBef>
                <a:spcPts val="1000"/>
              </a:spcBef>
              <a:spcAft>
                <a:spcPts val="0"/>
              </a:spcAft>
              <a:buClr>
                <a:schemeClr val="dk1"/>
              </a:buClr>
              <a:buSzPts val="1400"/>
              <a:buFont typeface="Arial"/>
              <a:buNone/>
            </a:pPr>
            <a:r>
              <a:rPr lang="en-GB" sz="1800"/>
              <a:t>As many emergency calls are made from people’s homes schools may want to </a:t>
            </a:r>
            <a:r>
              <a:rPr b="1" lang="en-GB" sz="1800"/>
              <a:t>encourage pupils to learn or carry a note of their home address </a:t>
            </a:r>
            <a:r>
              <a:rPr lang="en-GB" sz="1800"/>
              <a:t>so they are able to give the correct details to emergency services if needed. </a:t>
            </a:r>
            <a:endParaRPr sz="1800"/>
          </a:p>
          <a:p>
            <a:pPr indent="0" lvl="0" marL="0" rtl="0" algn="l">
              <a:spcBef>
                <a:spcPts val="16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spcBef>
                <a:spcPts val="0"/>
              </a:spcBef>
              <a:spcAft>
                <a:spcPts val="0"/>
              </a:spcAft>
              <a:buNone/>
            </a:pPr>
            <a:r>
              <a:t/>
            </a:r>
            <a:endParaRPr b="1"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471" name="Google Shape;471;p69"/>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472" name="Google Shape;472;p69"/>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70"/>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practice approaches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78" name="Google Shape;478;p70"/>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t>Give pupils </a:t>
            </a:r>
            <a:r>
              <a:rPr b="1" lang="en-GB" sz="1800"/>
              <a:t>opportunities to handle relevant objects</a:t>
            </a:r>
            <a:r>
              <a:rPr lang="en-GB" sz="1800"/>
              <a:t> (e.g. first aid box including bandages, and lifesaving equipment) and to ask questions about them. </a:t>
            </a:r>
            <a:endParaRPr sz="1800">
              <a:solidFill>
                <a:srgbClr val="FF0000"/>
              </a:solidFill>
            </a:endParaRPr>
          </a:p>
          <a:p>
            <a:pPr indent="0" lvl="0" marL="0" rtl="0" algn="l">
              <a:spcBef>
                <a:spcPts val="1000"/>
              </a:spcBef>
              <a:spcAft>
                <a:spcPts val="0"/>
              </a:spcAft>
              <a:buClr>
                <a:schemeClr val="dk1"/>
              </a:buClr>
              <a:buSzPts val="1100"/>
              <a:buFont typeface="Arial"/>
              <a:buNone/>
            </a:pPr>
            <a:r>
              <a:rPr lang="en-GB" sz="1800"/>
              <a:t>Consider </a:t>
            </a:r>
            <a:r>
              <a:rPr b="1" lang="en-GB" sz="1800"/>
              <a:t>giving older pupils opportunities to practise skills by </a:t>
            </a:r>
            <a:r>
              <a:rPr b="1" lang="en-GB" sz="1800"/>
              <a:t>demonstrating</a:t>
            </a:r>
            <a:r>
              <a:rPr b="1" lang="en-GB" sz="1800"/>
              <a:t> what they have learnt to younger pupils</a:t>
            </a:r>
            <a:r>
              <a:rPr lang="en-GB" sz="1800"/>
              <a:t>, with teachers checking for accuracy and understanding.</a:t>
            </a:r>
            <a:endParaRPr sz="1800"/>
          </a:p>
          <a:p>
            <a:pPr indent="0" lvl="0" marL="0" rtl="0" algn="l">
              <a:spcBef>
                <a:spcPts val="1000"/>
              </a:spcBef>
              <a:spcAft>
                <a:spcPts val="0"/>
              </a:spcAft>
              <a:buClr>
                <a:schemeClr val="dk1"/>
              </a:buClr>
              <a:buSzPts val="1100"/>
              <a:buFont typeface="Arial"/>
              <a:buNone/>
            </a:pPr>
            <a:r>
              <a:rPr b="1" lang="en-GB" sz="1800"/>
              <a:t>Use purpose-made CPR manikins</a:t>
            </a:r>
            <a:r>
              <a:rPr lang="en-GB" sz="1800"/>
              <a:t> to demonstrate skills and give pupils opportunities to practise. </a:t>
            </a:r>
            <a:endParaRPr sz="1800"/>
          </a:p>
          <a:p>
            <a:pPr indent="0" lvl="0" marL="0" rtl="0" algn="l">
              <a:spcBef>
                <a:spcPts val="1000"/>
              </a:spcBef>
              <a:spcAft>
                <a:spcPts val="0"/>
              </a:spcAft>
              <a:buClr>
                <a:schemeClr val="dk1"/>
              </a:buClr>
              <a:buSzPts val="1100"/>
              <a:buFont typeface="Arial"/>
              <a:buNone/>
            </a:pPr>
            <a:r>
              <a:rPr b="1" lang="en-GB" sz="1800"/>
              <a:t>Involve pupils in cleaning/disinfecting CPR manikins</a:t>
            </a:r>
            <a:r>
              <a:rPr lang="en-GB" sz="1800"/>
              <a:t> before and after use to reassure them and to embed good hygiene practice. </a:t>
            </a:r>
            <a:endParaRPr sz="1800"/>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sp>
        <p:nvSpPr>
          <p:cNvPr id="479" name="Google Shape;479;p70"/>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480" name="Google Shape;480;p70"/>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71"/>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practice approaches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86" name="Google Shape;486;p71"/>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t>Be ready to answer </a:t>
            </a:r>
            <a:r>
              <a:rPr b="1" lang="en-GB" sz="1800"/>
              <a:t>questions about people who don’t want to be </a:t>
            </a:r>
            <a:r>
              <a:rPr b="1" lang="en-GB" sz="1800"/>
              <a:t>resuscitated</a:t>
            </a:r>
            <a:r>
              <a:rPr lang="en-GB" sz="1800"/>
              <a:t>.</a:t>
            </a:r>
            <a:r>
              <a:rPr lang="en-GB" sz="1800"/>
              <a:t> In this scenario a person should let the emergency services know the wishes of the individual and they would give advice. </a:t>
            </a:r>
            <a:endParaRPr sz="1800"/>
          </a:p>
          <a:p>
            <a:pPr indent="0" lvl="0" marL="0" rtl="0" algn="l">
              <a:spcBef>
                <a:spcPts val="1000"/>
              </a:spcBef>
              <a:spcAft>
                <a:spcPts val="0"/>
              </a:spcAft>
              <a:buClr>
                <a:schemeClr val="dk1"/>
              </a:buClr>
              <a:buSzPts val="1100"/>
              <a:buFont typeface="Arial"/>
              <a:buNone/>
            </a:pPr>
            <a:r>
              <a:rPr lang="en-GB" sz="1800"/>
              <a:t>Encourage</a:t>
            </a:r>
            <a:r>
              <a:rPr lang="en-GB" sz="1800"/>
              <a:t> pupils to </a:t>
            </a:r>
            <a:r>
              <a:rPr b="1" lang="en-GB" sz="1800"/>
              <a:t>recognise how health and environmental factors can be related to an emergency situation</a:t>
            </a:r>
            <a:r>
              <a:rPr lang="en-GB" sz="1800"/>
              <a:t>, e.g. eating and choking, or pollution and asthma.</a:t>
            </a:r>
            <a:endParaRPr sz="1800"/>
          </a:p>
          <a:p>
            <a:pPr indent="0" lvl="0" marL="0" rtl="0" algn="l">
              <a:spcBef>
                <a:spcPts val="1000"/>
              </a:spcBef>
              <a:spcAft>
                <a:spcPts val="0"/>
              </a:spcAft>
              <a:buClr>
                <a:schemeClr val="dk1"/>
              </a:buClr>
              <a:buSzPts val="1100"/>
              <a:buFont typeface="Arial"/>
              <a:buNone/>
            </a:pPr>
            <a:r>
              <a:rPr lang="en-GB" sz="1800"/>
              <a:t>Use </a:t>
            </a:r>
            <a:r>
              <a:rPr b="1" lang="en-GB" sz="1800"/>
              <a:t>medically/scientifically correct language</a:t>
            </a:r>
            <a:r>
              <a:rPr lang="en-GB" sz="1800"/>
              <a:t> to accurately describe human anatomy and processes of the body.</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sp>
        <p:nvSpPr>
          <p:cNvPr id="487" name="Google Shape;487;p71"/>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488" name="Google Shape;488;p71"/>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72"/>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practice approaches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94" name="Google Shape;494;p72"/>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t>Ensure ample time is allowed for observing and practising first aid skills </a:t>
            </a:r>
            <a:r>
              <a:rPr lang="en-GB" sz="1800"/>
              <a:t>so that pupils are able to develop their abilities and confidence.</a:t>
            </a:r>
            <a:endParaRPr sz="1800"/>
          </a:p>
          <a:p>
            <a:pPr indent="0" lvl="0" marL="0" rtl="0" algn="l">
              <a:spcBef>
                <a:spcPts val="1000"/>
              </a:spcBef>
              <a:spcAft>
                <a:spcPts val="0"/>
              </a:spcAft>
              <a:buClr>
                <a:schemeClr val="dk1"/>
              </a:buClr>
              <a:buSzPts val="1100"/>
              <a:buFont typeface="Arial"/>
              <a:buNone/>
            </a:pPr>
            <a:r>
              <a:rPr b="1" lang="en-GB" sz="1800"/>
              <a:t>Ensure staff and pupils are aware of school first aiders, and the location of first aid </a:t>
            </a:r>
            <a:r>
              <a:rPr b="1" lang="en-GB" sz="1800"/>
              <a:t>equipment</a:t>
            </a:r>
            <a:r>
              <a:rPr lang="en-GB" sz="1800"/>
              <a:t>,</a:t>
            </a:r>
            <a:r>
              <a:rPr lang="en-GB" sz="1800"/>
              <a:t> </a:t>
            </a:r>
            <a:r>
              <a:rPr lang="en-GB" sz="1800"/>
              <a:t>including</a:t>
            </a:r>
            <a:r>
              <a:rPr lang="en-GB" sz="1800"/>
              <a:t> AED if the school has one. </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sp>
        <p:nvSpPr>
          <p:cNvPr id="495" name="Google Shape;495;p72"/>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496" name="Google Shape;496;p72"/>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73"/>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a:t>
            </a:r>
            <a:r>
              <a:rPr lang="en-GB">
                <a:solidFill>
                  <a:srgbClr val="073763"/>
                </a:solidFill>
              </a:rPr>
              <a:t>urther information</a:t>
            </a:r>
            <a:endParaRPr>
              <a:solidFill>
                <a:srgbClr val="073763"/>
              </a:solidFill>
            </a:endParaRPr>
          </a:p>
        </p:txBody>
      </p:sp>
      <p:sp>
        <p:nvSpPr>
          <p:cNvPr id="502" name="Google Shape;502;p73"/>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Schools may want to refer to organisations such as the following for further information and teaching </a:t>
            </a:r>
            <a:r>
              <a:rPr lang="en-GB" sz="1800"/>
              <a:t>resources:</a:t>
            </a:r>
            <a:endParaRPr/>
          </a:p>
          <a:p>
            <a:pPr indent="0" lvl="0" marL="0" rtl="0" algn="l">
              <a:spcBef>
                <a:spcPts val="1600"/>
              </a:spcBef>
              <a:spcAft>
                <a:spcPts val="0"/>
              </a:spcAft>
              <a:buNone/>
            </a:pPr>
            <a:r>
              <a:rPr lang="en-GB" sz="1800" u="sng">
                <a:solidFill>
                  <a:schemeClr val="accent5"/>
                </a:solidFill>
                <a:hlinkClick r:id="rId3"/>
              </a:rPr>
              <a:t>NHS website</a:t>
            </a:r>
            <a:r>
              <a:rPr lang="en-GB" sz="1800"/>
              <a:t> </a:t>
            </a:r>
            <a:endParaRPr sz="1800"/>
          </a:p>
          <a:p>
            <a:pPr indent="0" lvl="0" marL="0" rtl="0" algn="l">
              <a:spcBef>
                <a:spcPts val="1600"/>
              </a:spcBef>
              <a:spcAft>
                <a:spcPts val="0"/>
              </a:spcAft>
              <a:buNone/>
            </a:pPr>
            <a:r>
              <a:rPr lang="en-GB" sz="1800" u="sng">
                <a:solidFill>
                  <a:schemeClr val="hlink"/>
                </a:solidFill>
                <a:hlinkClick r:id="rId4"/>
              </a:rPr>
              <a:t>St John Ambulance</a:t>
            </a:r>
            <a:r>
              <a:rPr lang="en-GB" sz="1800"/>
              <a:t> (includes resources)</a:t>
            </a:r>
            <a:endParaRPr sz="1800"/>
          </a:p>
          <a:p>
            <a:pPr indent="0" lvl="0" marL="0" rtl="0" algn="l">
              <a:spcBef>
                <a:spcPts val="1600"/>
              </a:spcBef>
              <a:spcAft>
                <a:spcPts val="0"/>
              </a:spcAft>
              <a:buClr>
                <a:schemeClr val="dk1"/>
              </a:buClr>
              <a:buSzPts val="1100"/>
              <a:buFont typeface="Arial"/>
              <a:buNone/>
            </a:pPr>
            <a:r>
              <a:rPr lang="en-GB" sz="1800" u="sng">
                <a:solidFill>
                  <a:schemeClr val="accent5"/>
                </a:solidFill>
                <a:hlinkClick r:id="rId5"/>
              </a:rPr>
              <a:t>Resuscitation Council</a:t>
            </a:r>
            <a:r>
              <a:rPr lang="en-GB" sz="1800"/>
              <a:t> (includes resources)</a:t>
            </a:r>
            <a:endParaRPr sz="1800"/>
          </a:p>
          <a:p>
            <a:pPr indent="0" lvl="0" marL="0" rtl="0" algn="l">
              <a:spcBef>
                <a:spcPts val="1600"/>
              </a:spcBef>
              <a:spcAft>
                <a:spcPts val="1600"/>
              </a:spcAft>
              <a:buNone/>
            </a:pPr>
            <a:r>
              <a:t/>
            </a:r>
            <a:endParaRPr>
              <a:solidFill>
                <a:schemeClr val="dk1"/>
              </a:solidFill>
            </a:endParaRPr>
          </a:p>
        </p:txBody>
      </p:sp>
      <p:sp>
        <p:nvSpPr>
          <p:cNvPr id="503" name="Google Shape;503;p73"/>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504" name="Google Shape;504;p73"/>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Using resources to teach basic first aid</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30" name="Google Shape;130;p29"/>
          <p:cNvSpPr txBox="1"/>
          <p:nvPr>
            <p:ph idx="1" type="body"/>
          </p:nvPr>
        </p:nvSpPr>
        <p:spPr>
          <a:xfrm>
            <a:off x="270000" y="914400"/>
            <a:ext cx="738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t>Teachers should always </a:t>
            </a:r>
            <a:r>
              <a:rPr b="1" lang="en-GB" sz="1800"/>
              <a:t>refer to and use up-to-date resources from recognised experts</a:t>
            </a:r>
            <a:r>
              <a:rPr lang="en-GB" sz="1800"/>
              <a:t> in order to deliver teaching on basic first aid. </a:t>
            </a:r>
            <a:endParaRPr sz="1800"/>
          </a:p>
          <a:p>
            <a:pPr indent="0" lvl="0" marL="0" rtl="0" algn="l">
              <a:spcBef>
                <a:spcPts val="1600"/>
              </a:spcBef>
              <a:spcAft>
                <a:spcPts val="0"/>
              </a:spcAft>
              <a:buClr>
                <a:schemeClr val="dk1"/>
              </a:buClr>
              <a:buSzPts val="1100"/>
              <a:buFont typeface="Arial"/>
              <a:buNone/>
            </a:pPr>
            <a:r>
              <a:rPr lang="en-GB" sz="1800"/>
              <a:t>Due to the practical nature of this topic, schools </a:t>
            </a:r>
            <a:r>
              <a:rPr lang="en-GB" sz="1800"/>
              <a:t>may</a:t>
            </a:r>
            <a:r>
              <a:rPr lang="en-GB" sz="1800"/>
              <a:t> want to incorporate the following in lessons: </a:t>
            </a:r>
            <a:endParaRPr sz="1800"/>
          </a:p>
          <a:p>
            <a:pPr indent="-342900" lvl="0" marL="457200" rtl="0" algn="l">
              <a:spcBef>
                <a:spcPts val="1600"/>
              </a:spcBef>
              <a:spcAft>
                <a:spcPts val="0"/>
              </a:spcAft>
              <a:buSzPts val="1800"/>
              <a:buChar char="●"/>
            </a:pPr>
            <a:r>
              <a:rPr lang="en-GB" sz="1800"/>
              <a:t>quality audiovisual content</a:t>
            </a:r>
            <a:endParaRPr sz="1800"/>
          </a:p>
          <a:p>
            <a:pPr indent="-342900" lvl="0" marL="457200" rtl="0" algn="l">
              <a:spcBef>
                <a:spcPts val="0"/>
              </a:spcBef>
              <a:spcAft>
                <a:spcPts val="0"/>
              </a:spcAft>
              <a:buSzPts val="1800"/>
              <a:buChar char="●"/>
            </a:pPr>
            <a:r>
              <a:rPr lang="en-GB" sz="1800"/>
              <a:t>practical demonstrations </a:t>
            </a:r>
            <a:endParaRPr sz="1800"/>
          </a:p>
          <a:p>
            <a:pPr indent="-342900" lvl="0" marL="457200" rtl="0" algn="l">
              <a:spcBef>
                <a:spcPts val="0"/>
              </a:spcBef>
              <a:spcAft>
                <a:spcPts val="0"/>
              </a:spcAft>
              <a:buSzPts val="1800"/>
              <a:buChar char="●"/>
            </a:pPr>
            <a:r>
              <a:rPr lang="en-GB" sz="1800"/>
              <a:t>opportunities for pupils to practise skills</a:t>
            </a:r>
            <a:endParaRPr sz="1800"/>
          </a:p>
          <a:p>
            <a:pPr indent="0" lvl="0" marL="0" rtl="0" algn="l">
              <a:spcBef>
                <a:spcPts val="1600"/>
              </a:spcBef>
              <a:spcAft>
                <a:spcPts val="1600"/>
              </a:spcAft>
              <a:buNone/>
            </a:pPr>
            <a:r>
              <a:rPr lang="en-GB" sz="1800" u="sng">
                <a:solidFill>
                  <a:srgbClr val="0000FF"/>
                </a:solidFill>
              </a:rPr>
              <a:t>Find relevant resources</a:t>
            </a:r>
            <a:endParaRPr sz="1800" u="sng">
              <a:solidFill>
                <a:srgbClr val="0000FF"/>
              </a:solidFill>
            </a:endParaRPr>
          </a:p>
        </p:txBody>
      </p:sp>
      <p:sp>
        <p:nvSpPr>
          <p:cNvPr id="131" name="Google Shape;131;p29"/>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74"/>
          <p:cNvSpPr txBox="1"/>
          <p:nvPr>
            <p:ph type="title"/>
          </p:nvPr>
        </p:nvSpPr>
        <p:spPr>
          <a:xfrm>
            <a:off x="641550" y="2150850"/>
            <a:ext cx="78609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A</a:t>
            </a:r>
            <a:r>
              <a:rPr lang="en-GB">
                <a:solidFill>
                  <a:srgbClr val="FFFFFF"/>
                </a:solidFill>
              </a:rPr>
              <a:t>ctivities and templates for trainers</a:t>
            </a:r>
            <a:endParaRPr>
              <a:solidFill>
                <a:srgbClr val="FFFFFF"/>
              </a:solidFill>
            </a:endParaRPr>
          </a:p>
        </p:txBody>
      </p:sp>
      <p:sp>
        <p:nvSpPr>
          <p:cNvPr id="510" name="Google Shape;510;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75"/>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About these activities and templates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16" name="Google Shape;516;p75"/>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Subject leads can use the following templates and training activities to plan training on teaching the new curriculum topics. </a:t>
            </a:r>
            <a:endParaRPr sz="1800"/>
          </a:p>
          <a:p>
            <a:pPr indent="0" lvl="0" marL="0" rtl="0" algn="l">
              <a:spcBef>
                <a:spcPts val="1600"/>
              </a:spcBef>
              <a:spcAft>
                <a:spcPts val="0"/>
              </a:spcAft>
              <a:buNone/>
            </a:pPr>
            <a:r>
              <a:rPr lang="en-GB" sz="1800"/>
              <a:t>You can: </a:t>
            </a:r>
            <a:endParaRPr sz="1800"/>
          </a:p>
          <a:p>
            <a:pPr indent="-342900" lvl="0" marL="457200" rtl="0" algn="l">
              <a:spcBef>
                <a:spcPts val="1600"/>
              </a:spcBef>
              <a:spcAft>
                <a:spcPts val="0"/>
              </a:spcAft>
              <a:buSzPts val="1800"/>
              <a:buChar char="●"/>
            </a:pPr>
            <a:r>
              <a:rPr b="1" lang="en-GB" sz="1800"/>
              <a:t>add information to slides</a:t>
            </a:r>
            <a:r>
              <a:rPr lang="en-GB" sz="1800"/>
              <a:t> - eg about your school provision  </a:t>
            </a:r>
            <a:endParaRPr sz="1800"/>
          </a:p>
          <a:p>
            <a:pPr indent="-342900" lvl="0" marL="457200" rtl="0" algn="l">
              <a:spcBef>
                <a:spcPts val="0"/>
              </a:spcBef>
              <a:spcAft>
                <a:spcPts val="0"/>
              </a:spcAft>
              <a:buSzPts val="1800"/>
              <a:buChar char="●"/>
            </a:pPr>
            <a:r>
              <a:rPr b="1" lang="en-GB" sz="1800"/>
              <a:t>move slides</a:t>
            </a:r>
            <a:r>
              <a:rPr lang="en-GB" sz="1800"/>
              <a:t> - e.g. ‘Rate your confidence (before training)’ - to the point in the presentation where you want to carry out that activity</a:t>
            </a:r>
            <a:endParaRPr sz="1800"/>
          </a:p>
          <a:p>
            <a:pPr indent="-342900" lvl="0" marL="457200" rtl="0" algn="l">
              <a:spcBef>
                <a:spcPts val="0"/>
              </a:spcBef>
              <a:spcAft>
                <a:spcPts val="0"/>
              </a:spcAft>
              <a:buSzPts val="1800"/>
              <a:buChar char="●"/>
            </a:pPr>
            <a:r>
              <a:rPr b="1" lang="en-GB" sz="1800"/>
              <a:t>delete slides</a:t>
            </a:r>
            <a:r>
              <a:rPr lang="en-GB" sz="1800"/>
              <a:t> if you are not covering those curriculum elements at this time </a:t>
            </a:r>
            <a:endParaRPr sz="1800"/>
          </a:p>
        </p:txBody>
      </p:sp>
      <p:sp>
        <p:nvSpPr>
          <p:cNvPr id="517" name="Google Shape;517;p75"/>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7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activity: </a:t>
            </a:r>
            <a:endParaRPr>
              <a:solidFill>
                <a:srgbClr val="073763"/>
              </a:solidFill>
            </a:endParaRPr>
          </a:p>
          <a:p>
            <a:pPr indent="0" lvl="0" marL="0" rtl="0" algn="ctr">
              <a:spcBef>
                <a:spcPts val="0"/>
              </a:spcBef>
              <a:spcAft>
                <a:spcPts val="0"/>
              </a:spcAft>
              <a:buNone/>
            </a:pPr>
            <a:r>
              <a:rPr lang="en-GB">
                <a:solidFill>
                  <a:srgbClr val="073763"/>
                </a:solidFill>
              </a:rPr>
              <a:t>Rate your confidence</a:t>
            </a:r>
            <a:endParaRPr>
              <a:solidFill>
                <a:srgbClr val="073763"/>
              </a:solidFill>
            </a:endParaRPr>
          </a:p>
        </p:txBody>
      </p:sp>
      <p:sp>
        <p:nvSpPr>
          <p:cNvPr id="523" name="Google Shape;523;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7"/>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Trainer notes: Rate your confidence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29" name="Google Shape;529;p77"/>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Ask your colleagues to rate confidence before and after topic training using the slides in this deck.</a:t>
            </a:r>
            <a:endParaRPr sz="1800"/>
          </a:p>
          <a:p>
            <a:pPr indent="0" lvl="0" marL="0" rtl="0" algn="l">
              <a:spcBef>
                <a:spcPts val="1600"/>
              </a:spcBef>
              <a:spcAft>
                <a:spcPts val="0"/>
              </a:spcAft>
              <a:buNone/>
            </a:pPr>
            <a:r>
              <a:rPr b="1" lang="en-GB" sz="2200"/>
              <a:t>Before training</a:t>
            </a:r>
            <a:br>
              <a:rPr lang="en-GB" sz="1800"/>
            </a:br>
            <a:r>
              <a:rPr lang="en-GB" sz="1800"/>
              <a:t>Ask teachers to think about where they currently fit on the scale. </a:t>
            </a:r>
            <a:endParaRPr sz="1800"/>
          </a:p>
          <a:p>
            <a:pPr indent="0" lvl="0" marL="0" rtl="0" algn="l">
              <a:spcBef>
                <a:spcPts val="1600"/>
              </a:spcBef>
              <a:spcAft>
                <a:spcPts val="0"/>
              </a:spcAft>
              <a:buNone/>
            </a:pPr>
            <a:r>
              <a:rPr b="1" lang="en-GB" sz="2200"/>
              <a:t>After</a:t>
            </a:r>
            <a:r>
              <a:rPr b="1" lang="en-GB" sz="2200"/>
              <a:t> training</a:t>
            </a:r>
            <a:br>
              <a:rPr lang="en-GB" sz="1800"/>
            </a:br>
            <a:r>
              <a:rPr lang="en-GB" sz="1800"/>
              <a:t>Ask teachers to rate their confidence again and talk about changes. You might want to repeat this activity at later check ins.</a:t>
            </a:r>
            <a:endParaRPr sz="1800"/>
          </a:p>
          <a:p>
            <a:pPr indent="0" lvl="0" marL="0" rtl="0" algn="l">
              <a:spcBef>
                <a:spcPts val="1600"/>
              </a:spcBef>
              <a:spcAft>
                <a:spcPts val="0"/>
              </a:spcAft>
              <a:buNone/>
            </a:pPr>
            <a:r>
              <a:rPr lang="en-GB" sz="1800"/>
              <a:t>If teachers still rate confidence as low, discuss ways you can develop their subject knowledge, offer peer support etc.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30" name="Google Shape;530;p77"/>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7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2400">
                <a:solidFill>
                  <a:srgbClr val="434343"/>
                </a:solidFill>
              </a:rPr>
              <a:t>How do you feel about teaching this topic? </a:t>
            </a:r>
            <a:endParaRPr b="1" sz="2400">
              <a:solidFill>
                <a:srgbClr val="434343"/>
              </a:solidFill>
            </a:endParaRPr>
          </a:p>
        </p:txBody>
      </p:sp>
      <p:cxnSp>
        <p:nvCxnSpPr>
          <p:cNvPr id="536" name="Google Shape;536;p78"/>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537" name="Google Shape;537;p78"/>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538" name="Google Shape;538;p78"/>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539" name="Google Shape;539;p78"/>
          <p:cNvGraphicFramePr/>
          <p:nvPr/>
        </p:nvGraphicFramePr>
        <p:xfrm>
          <a:off x="850650" y="3474650"/>
          <a:ext cx="3000000" cy="3000000"/>
        </p:xfrm>
        <a:graphic>
          <a:graphicData uri="http://schemas.openxmlformats.org/drawingml/2006/table">
            <a:tbl>
              <a:tblPr>
                <a:noFill/>
                <a:tableStyleId>{8808A8CD-03FA-4D18-861B-F242E521DD2E}</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540" name="Google Shape;540;p78"/>
          <p:cNvSpPr txBox="1"/>
          <p:nvPr>
            <p:ph type="title"/>
          </p:nvPr>
        </p:nvSpPr>
        <p:spPr>
          <a:xfrm>
            <a:off x="270000" y="216425"/>
            <a:ext cx="856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Rate your confidence (before training)</a:t>
            </a:r>
            <a:endParaRPr b="1">
              <a:solidFill>
                <a:srgbClr val="073763"/>
              </a:solidFill>
            </a:endParaRPr>
          </a:p>
          <a:p>
            <a:pPr indent="0" lvl="0" marL="0" rtl="0" algn="l">
              <a:spcBef>
                <a:spcPts val="0"/>
              </a:spcBef>
              <a:spcAft>
                <a:spcPts val="0"/>
              </a:spcAft>
              <a:buNone/>
            </a:pPr>
            <a:r>
              <a:t/>
            </a:r>
            <a:endParaRPr>
              <a:solidFill>
                <a:srgbClr val="073763"/>
              </a:solidFill>
            </a:endParaRPr>
          </a:p>
        </p:txBody>
      </p:sp>
      <p:sp>
        <p:nvSpPr>
          <p:cNvPr id="541" name="Google Shape;541;p78"/>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9"/>
          <p:cNvSpPr txBox="1"/>
          <p:nvPr>
            <p:ph type="title"/>
          </p:nvPr>
        </p:nvSpPr>
        <p:spPr>
          <a:xfrm>
            <a:off x="270000" y="216425"/>
            <a:ext cx="856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a:t>
            </a:r>
            <a:r>
              <a:rPr lang="en-GB">
                <a:solidFill>
                  <a:srgbClr val="073763"/>
                </a:solidFill>
              </a:rPr>
              <a:t>ate your confidence (after training) </a:t>
            </a:r>
            <a:endParaRPr>
              <a:solidFill>
                <a:srgbClr val="073763"/>
              </a:solidFill>
            </a:endParaRPr>
          </a:p>
        </p:txBody>
      </p:sp>
      <p:sp>
        <p:nvSpPr>
          <p:cNvPr id="547" name="Google Shape;547;p79"/>
          <p:cNvSpPr txBox="1"/>
          <p:nvPr/>
        </p:nvSpPr>
        <p:spPr>
          <a:xfrm>
            <a:off x="311700" y="1067938"/>
            <a:ext cx="8520600" cy="350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GB" sz="2400">
                <a:solidFill>
                  <a:srgbClr val="434343"/>
                </a:solidFill>
              </a:rPr>
              <a:t>How do you feel now? What support/info could help? </a:t>
            </a:r>
            <a:endParaRPr b="1" sz="2400">
              <a:solidFill>
                <a:srgbClr val="434343"/>
              </a:solidFill>
            </a:endParaRPr>
          </a:p>
          <a:p>
            <a:pPr indent="0" lvl="0" marL="0" rtl="0" algn="l">
              <a:lnSpc>
                <a:spcPct val="115000"/>
              </a:lnSpc>
              <a:spcBef>
                <a:spcPts val="1600"/>
              </a:spcBef>
              <a:spcAft>
                <a:spcPts val="1600"/>
              </a:spcAft>
              <a:buNone/>
            </a:pPr>
            <a:r>
              <a:t/>
            </a:r>
            <a:endParaRPr sz="2400">
              <a:solidFill>
                <a:srgbClr val="434343"/>
              </a:solidFill>
            </a:endParaRPr>
          </a:p>
        </p:txBody>
      </p:sp>
      <p:cxnSp>
        <p:nvCxnSpPr>
          <p:cNvPr id="548" name="Google Shape;548;p79"/>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549" name="Google Shape;549;p79"/>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550" name="Google Shape;550;p79"/>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551" name="Google Shape;551;p79"/>
          <p:cNvGraphicFramePr/>
          <p:nvPr/>
        </p:nvGraphicFramePr>
        <p:xfrm>
          <a:off x="850650" y="3474650"/>
          <a:ext cx="3000000" cy="3000000"/>
        </p:xfrm>
        <a:graphic>
          <a:graphicData uri="http://schemas.openxmlformats.org/drawingml/2006/table">
            <a:tbl>
              <a:tblPr>
                <a:noFill/>
                <a:tableStyleId>{8808A8CD-03FA-4D18-861B-F242E521DD2E}</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552" name="Google Shape;552;p79"/>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8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t>
            </a:r>
            <a:r>
              <a:rPr lang="en-GB">
                <a:solidFill>
                  <a:srgbClr val="073763"/>
                </a:solidFill>
              </a:rPr>
              <a:t>Our school’ templates</a:t>
            </a:r>
            <a:endParaRPr>
              <a:solidFill>
                <a:srgbClr val="073763"/>
              </a:solidFill>
            </a:endParaRPr>
          </a:p>
        </p:txBody>
      </p:sp>
      <p:sp>
        <p:nvSpPr>
          <p:cNvPr id="558" name="Google Shape;558;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81"/>
          <p:cNvSpPr txBox="1"/>
          <p:nvPr>
            <p:ph type="title"/>
          </p:nvPr>
        </p:nvSpPr>
        <p:spPr>
          <a:xfrm>
            <a:off x="270000" y="216425"/>
            <a:ext cx="759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First aid support at </a:t>
            </a:r>
            <a:r>
              <a:rPr lang="en-GB">
                <a:solidFill>
                  <a:srgbClr val="FF0000"/>
                </a:solidFill>
              </a:rPr>
              <a:t>[school name]</a:t>
            </a:r>
            <a:r>
              <a:rPr lang="en-GB">
                <a:solidFill>
                  <a:srgbClr val="FF0000"/>
                </a:solidFill>
              </a:rPr>
              <a:t> </a:t>
            </a:r>
            <a:endParaRPr>
              <a:solidFill>
                <a:srgbClr val="FF0000"/>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64" name="Google Shape;564;p81"/>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434343"/>
                </a:solidFill>
              </a:rPr>
              <a:t>Our leads </a:t>
            </a:r>
            <a:endParaRPr b="1" sz="2200">
              <a:solidFill>
                <a:srgbClr val="434343"/>
              </a:solidFill>
            </a:endParaRPr>
          </a:p>
          <a:p>
            <a:pPr indent="0" lvl="0" marL="0" rtl="0" algn="l">
              <a:spcBef>
                <a:spcPts val="0"/>
              </a:spcBef>
              <a:spcAft>
                <a:spcPts val="0"/>
              </a:spcAft>
              <a:buNone/>
            </a:pPr>
            <a:r>
              <a:rPr lang="en-GB" sz="1800">
                <a:solidFill>
                  <a:srgbClr val="FF0000"/>
                </a:solidFill>
              </a:rPr>
              <a:t>[Names, contact details of first aid leads]</a:t>
            </a:r>
            <a:endParaRPr sz="1800">
              <a:solidFill>
                <a:srgbClr val="FF0000"/>
              </a:solidFill>
            </a:endParaRPr>
          </a:p>
          <a:p>
            <a:pPr indent="0" lvl="0" marL="0" rtl="0" algn="l">
              <a:spcBef>
                <a:spcPts val="1000"/>
              </a:spcBef>
              <a:spcAft>
                <a:spcPts val="0"/>
              </a:spcAft>
              <a:buNone/>
            </a:pPr>
            <a:r>
              <a:rPr b="1" lang="en-GB" sz="2200">
                <a:solidFill>
                  <a:srgbClr val="434343"/>
                </a:solidFill>
              </a:rPr>
              <a:t>Our policies</a:t>
            </a:r>
            <a:endParaRPr b="1" sz="2200">
              <a:solidFill>
                <a:srgbClr val="434343"/>
              </a:solidFill>
            </a:endParaRPr>
          </a:p>
          <a:p>
            <a:pPr indent="0" lvl="0" marL="0" rtl="0" algn="l">
              <a:spcBef>
                <a:spcPts val="0"/>
              </a:spcBef>
              <a:spcAft>
                <a:spcPts val="0"/>
              </a:spcAft>
              <a:buNone/>
            </a:pPr>
            <a:r>
              <a:rPr lang="en-GB" sz="1800">
                <a:solidFill>
                  <a:srgbClr val="FF0000"/>
                </a:solidFill>
              </a:rPr>
              <a:t>[Add details - eg school policy on PSHE, first aid, training opportunities]</a:t>
            </a:r>
            <a:endParaRPr sz="1800">
              <a:solidFill>
                <a:srgbClr val="FF0000"/>
              </a:solidFill>
            </a:endParaRPr>
          </a:p>
          <a:p>
            <a:pPr indent="0" lvl="0" marL="0" rtl="0" algn="l">
              <a:spcBef>
                <a:spcPts val="1600"/>
              </a:spcBef>
              <a:spcAft>
                <a:spcPts val="0"/>
              </a:spcAft>
              <a:buNone/>
            </a:pPr>
            <a:r>
              <a:rPr b="1" lang="en-GB" sz="2200">
                <a:solidFill>
                  <a:srgbClr val="434343"/>
                </a:solidFill>
              </a:rPr>
              <a:t>Specialist support</a:t>
            </a:r>
            <a:br>
              <a:rPr b="1" lang="en-GB" sz="2200">
                <a:solidFill>
                  <a:srgbClr val="434343"/>
                </a:solidFill>
              </a:rPr>
            </a:br>
            <a:r>
              <a:rPr lang="en-GB" sz="1800">
                <a:solidFill>
                  <a:srgbClr val="FF0000"/>
                </a:solidFill>
              </a:rPr>
              <a:t>[Add details - eg providers school already works with]</a:t>
            </a:r>
            <a:endParaRPr sz="1800">
              <a:solidFill>
                <a:srgbClr val="FF0000"/>
              </a:solidFill>
            </a:endParaRPr>
          </a:p>
          <a:p>
            <a:pPr indent="0" lvl="0" marL="0" rtl="0" algn="l">
              <a:spcBef>
                <a:spcPts val="1600"/>
              </a:spcBef>
              <a:spcAft>
                <a:spcPts val="0"/>
              </a:spcAft>
              <a:buClr>
                <a:schemeClr val="dk1"/>
              </a:buClr>
              <a:buSzPts val="1100"/>
              <a:buFont typeface="Arial"/>
              <a:buNone/>
            </a:pPr>
            <a:r>
              <a:rPr b="1" lang="en-GB" sz="2200">
                <a:solidFill>
                  <a:srgbClr val="434343"/>
                </a:solidFill>
              </a:rPr>
              <a:t>Other information </a:t>
            </a:r>
            <a:endParaRPr b="1" sz="2200">
              <a:solidFill>
                <a:srgbClr val="434343"/>
              </a:solidFill>
            </a:endParaRPr>
          </a:p>
          <a:p>
            <a:pPr indent="0" lvl="0" marL="0" rtl="0" algn="l">
              <a:spcBef>
                <a:spcPts val="0"/>
              </a:spcBef>
              <a:spcAft>
                <a:spcPts val="0"/>
              </a:spcAft>
              <a:buNone/>
            </a:pPr>
            <a:r>
              <a:rPr lang="en-GB" sz="1800">
                <a:solidFill>
                  <a:srgbClr val="FF0000"/>
                </a:solidFill>
              </a:rPr>
              <a:t>[Add resources]</a:t>
            </a:r>
            <a:br>
              <a:rPr lang="en-GB" sz="1800">
                <a:solidFill>
                  <a:srgbClr val="434343"/>
                </a:solidFill>
              </a:rPr>
            </a:br>
            <a:endParaRPr b="1" sz="2200">
              <a:solidFill>
                <a:srgbClr val="FF0000"/>
              </a:solidFill>
            </a:endParaRPr>
          </a:p>
          <a:p>
            <a:pPr indent="0" lvl="0" marL="0" rtl="0" algn="l">
              <a:spcBef>
                <a:spcPts val="1600"/>
              </a:spcBef>
              <a:spcAft>
                <a:spcPts val="1600"/>
              </a:spcAft>
              <a:buNone/>
            </a:pPr>
            <a:r>
              <a:t/>
            </a:r>
            <a:endParaRPr sz="1800">
              <a:solidFill>
                <a:srgbClr val="434343"/>
              </a:solidFill>
            </a:endParaRPr>
          </a:p>
        </p:txBody>
      </p:sp>
      <p:sp>
        <p:nvSpPr>
          <p:cNvPr id="565" name="Google Shape;565;p81"/>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82"/>
          <p:cNvSpPr txBox="1"/>
          <p:nvPr>
            <p:ph type="title"/>
          </p:nvPr>
        </p:nvSpPr>
        <p:spPr>
          <a:xfrm>
            <a:off x="270000" y="216425"/>
            <a:ext cx="759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First aid </a:t>
            </a:r>
            <a:r>
              <a:rPr lang="en-GB">
                <a:solidFill>
                  <a:srgbClr val="073763"/>
                </a:solidFill>
              </a:rPr>
              <a:t>at </a:t>
            </a:r>
            <a:r>
              <a:rPr lang="en-GB">
                <a:solidFill>
                  <a:srgbClr val="FF0000"/>
                </a:solidFill>
              </a:rPr>
              <a:t>[school name] </a:t>
            </a:r>
            <a:endParaRPr>
              <a:solidFill>
                <a:srgbClr val="FF0000"/>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71" name="Google Shape;571;p82"/>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Ways in which we already teach about basic first aid at our school:</a:t>
            </a:r>
            <a:endParaRPr sz="1800"/>
          </a:p>
          <a:p>
            <a:pPr indent="-342900" lvl="0" marL="457200" rtl="0" algn="l">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0" lvl="0" marL="0" rtl="0" algn="l">
              <a:spcBef>
                <a:spcPts val="1600"/>
              </a:spcBef>
              <a:spcAft>
                <a:spcPts val="0"/>
              </a:spcAft>
              <a:buNone/>
            </a:pPr>
            <a:r>
              <a:rPr b="1" lang="en-GB" sz="2200">
                <a:solidFill>
                  <a:srgbClr val="434343"/>
                </a:solidFill>
              </a:rPr>
              <a:t>Our first aid equipment</a:t>
            </a:r>
            <a:endParaRPr b="1" sz="2200">
              <a:solidFill>
                <a:srgbClr val="434343"/>
              </a:solidFill>
            </a:endParaRPr>
          </a:p>
          <a:p>
            <a:pPr indent="-342900" lvl="0" marL="457200" rtl="0" algn="l">
              <a:spcBef>
                <a:spcPts val="1600"/>
              </a:spcBef>
              <a:spcAft>
                <a:spcPts val="0"/>
              </a:spcAft>
              <a:buClr>
                <a:srgbClr val="FF0000"/>
              </a:buClr>
              <a:buSzPts val="1800"/>
              <a:buChar char="●"/>
            </a:pPr>
            <a:r>
              <a:rPr lang="en-GB" sz="1800">
                <a:solidFill>
                  <a:srgbClr val="FF0000"/>
                </a:solidFill>
              </a:rPr>
              <a:t>[Add details of equipment and location]</a:t>
            </a:r>
            <a:endParaRPr sz="1800">
              <a:solidFill>
                <a:srgbClr val="FF0000"/>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 of equipment and location]</a:t>
            </a:r>
            <a:endParaRPr b="1" sz="2200">
              <a:solidFill>
                <a:srgbClr val="434343"/>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 of equipment and location]</a:t>
            </a:r>
            <a:endParaRPr b="1" sz="2200">
              <a:solidFill>
                <a:srgbClr val="434343"/>
              </a:solidFill>
            </a:endParaRPr>
          </a:p>
          <a:p>
            <a:pPr indent="0" lvl="0" marL="0" rtl="0" algn="l">
              <a:spcBef>
                <a:spcPts val="1600"/>
              </a:spcBef>
              <a:spcAft>
                <a:spcPts val="0"/>
              </a:spcAft>
              <a:buNone/>
            </a:pPr>
            <a:r>
              <a:t/>
            </a:r>
            <a:endParaRPr sz="1800">
              <a:solidFill>
                <a:srgbClr val="FF0000"/>
              </a:solidFill>
            </a:endParaRPr>
          </a:p>
          <a:p>
            <a:pPr indent="0" lvl="0" marL="0" rtl="0" algn="l">
              <a:spcBef>
                <a:spcPts val="1600"/>
              </a:spcBef>
              <a:spcAft>
                <a:spcPts val="0"/>
              </a:spcAft>
              <a:buNone/>
            </a:pPr>
            <a:r>
              <a:t/>
            </a:r>
            <a:endParaRPr b="1" sz="2200">
              <a:solidFill>
                <a:srgbClr val="FF0000"/>
              </a:solidFill>
            </a:endParaRPr>
          </a:p>
          <a:p>
            <a:pPr indent="0" lvl="0" marL="0" rtl="0" algn="l">
              <a:spcBef>
                <a:spcPts val="1600"/>
              </a:spcBef>
              <a:spcAft>
                <a:spcPts val="1600"/>
              </a:spcAft>
              <a:buNone/>
            </a:pPr>
            <a:r>
              <a:t/>
            </a:r>
            <a:endParaRPr sz="1800">
              <a:solidFill>
                <a:srgbClr val="434343"/>
              </a:solidFill>
            </a:endParaRPr>
          </a:p>
        </p:txBody>
      </p:sp>
      <p:sp>
        <p:nvSpPr>
          <p:cNvPr id="572" name="Google Shape;572;p82"/>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8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a:t>
            </a:r>
            <a:r>
              <a:rPr lang="en-GB">
                <a:solidFill>
                  <a:srgbClr val="073763"/>
                </a:solidFill>
              </a:rPr>
              <a:t>ctivity: </a:t>
            </a:r>
            <a:endParaRPr>
              <a:solidFill>
                <a:srgbClr val="073763"/>
              </a:solidFill>
            </a:endParaRPr>
          </a:p>
          <a:p>
            <a:pPr indent="0" lvl="0" marL="0" rtl="0" algn="ctr">
              <a:spcBef>
                <a:spcPts val="0"/>
              </a:spcBef>
              <a:spcAft>
                <a:spcPts val="0"/>
              </a:spcAft>
              <a:buNone/>
            </a:pPr>
            <a:r>
              <a:rPr lang="en-GB">
                <a:solidFill>
                  <a:srgbClr val="073763"/>
                </a:solidFill>
              </a:rPr>
              <a:t>Dealing with difficult questions</a:t>
            </a:r>
            <a:endParaRPr>
              <a:solidFill>
                <a:srgbClr val="073763"/>
              </a:solidFill>
            </a:endParaRPr>
          </a:p>
        </p:txBody>
      </p:sp>
      <p:sp>
        <p:nvSpPr>
          <p:cNvPr id="578" name="Google Shape;578;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Related topics</a:t>
            </a:r>
            <a:endParaRPr>
              <a:solidFill>
                <a:srgbClr val="073763"/>
              </a:solidFill>
            </a:endParaRPr>
          </a:p>
        </p:txBody>
      </p:sp>
      <p:sp>
        <p:nvSpPr>
          <p:cNvPr id="137" name="Google Shape;137;p30"/>
          <p:cNvSpPr txBox="1"/>
          <p:nvPr>
            <p:ph idx="1" type="body"/>
          </p:nvPr>
        </p:nvSpPr>
        <p:spPr>
          <a:xfrm>
            <a:off x="270000" y="914400"/>
            <a:ext cx="735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Basic first aid is related to the science curriculum as well as topics such as:</a:t>
            </a:r>
            <a:endParaRPr sz="1800"/>
          </a:p>
          <a:p>
            <a:pPr indent="-342900" lvl="0" marL="457200" rtl="0" algn="l">
              <a:spcBef>
                <a:spcPts val="1600"/>
              </a:spcBef>
              <a:spcAft>
                <a:spcPts val="0"/>
              </a:spcAft>
              <a:buSzPts val="1800"/>
              <a:buChar char="●"/>
            </a:pPr>
            <a:r>
              <a:rPr lang="en-GB" sz="1800"/>
              <a:t>Health and prevention</a:t>
            </a:r>
            <a:endParaRPr sz="1800"/>
          </a:p>
          <a:p>
            <a:pPr indent="-342900" lvl="0" marL="457200" rtl="0" algn="l">
              <a:spcBef>
                <a:spcPts val="0"/>
              </a:spcBef>
              <a:spcAft>
                <a:spcPts val="0"/>
              </a:spcAft>
              <a:buSzPts val="1800"/>
              <a:buChar char="●"/>
            </a:pPr>
            <a:r>
              <a:rPr lang="en-GB" sz="1800"/>
              <a:t>Physical health and fitness</a:t>
            </a:r>
            <a:endParaRPr sz="1800"/>
          </a:p>
          <a:p>
            <a:pPr indent="-342900" lvl="0" marL="457200" rtl="0" algn="l">
              <a:spcBef>
                <a:spcPts val="0"/>
              </a:spcBef>
              <a:spcAft>
                <a:spcPts val="0"/>
              </a:spcAft>
              <a:buSzPts val="1800"/>
              <a:buChar char="●"/>
            </a:pPr>
            <a:r>
              <a:rPr lang="en-GB" sz="1800"/>
              <a:t>Healthy eating</a:t>
            </a:r>
            <a:endParaRPr sz="1800"/>
          </a:p>
          <a:p>
            <a:pPr indent="-342900" lvl="0" marL="457200" rtl="0" algn="l">
              <a:spcBef>
                <a:spcPts val="0"/>
              </a:spcBef>
              <a:spcAft>
                <a:spcPts val="0"/>
              </a:spcAft>
              <a:buSzPts val="1800"/>
              <a:buChar char="●"/>
            </a:pPr>
            <a:r>
              <a:rPr lang="en-GB" sz="1800"/>
              <a:t>Drugs, alcohol and tobacco</a:t>
            </a:r>
            <a:endParaRPr sz="1800"/>
          </a:p>
          <a:p>
            <a:pPr indent="0" lvl="0" marL="0" rtl="0" algn="l">
              <a:spcBef>
                <a:spcPts val="1600"/>
              </a:spcBef>
              <a:spcAft>
                <a:spcPts val="0"/>
              </a:spcAft>
              <a:buNone/>
            </a:pPr>
            <a:r>
              <a:rPr lang="en-GB" sz="1800"/>
              <a:t>Therefore you should: </a:t>
            </a:r>
            <a:endParaRPr sz="1800"/>
          </a:p>
          <a:p>
            <a:pPr indent="-342900" lvl="0" marL="457200" rtl="0" algn="l">
              <a:spcBef>
                <a:spcPts val="1600"/>
              </a:spcBef>
              <a:spcAft>
                <a:spcPts val="0"/>
              </a:spcAft>
              <a:buSzPts val="1800"/>
              <a:buChar char="●"/>
            </a:pPr>
            <a:r>
              <a:rPr b="1" lang="en-GB" sz="1800"/>
              <a:t>consider</a:t>
            </a:r>
            <a:r>
              <a:rPr lang="en-GB" sz="1800"/>
              <a:t> </a:t>
            </a:r>
            <a:r>
              <a:rPr b="1" lang="en-GB" sz="1800"/>
              <a:t>thematic links </a:t>
            </a:r>
            <a:r>
              <a:rPr lang="en-GB" sz="1800"/>
              <a:t>when planning and delivering lessons</a:t>
            </a:r>
            <a:endParaRPr sz="1800"/>
          </a:p>
          <a:p>
            <a:pPr indent="-342900" lvl="0" marL="457200" rtl="0" algn="l">
              <a:spcBef>
                <a:spcPts val="0"/>
              </a:spcBef>
              <a:spcAft>
                <a:spcPts val="0"/>
              </a:spcAft>
              <a:buSzPts val="1800"/>
              <a:buChar char="●"/>
            </a:pPr>
            <a:r>
              <a:rPr lang="en-GB" sz="1800"/>
              <a:t>find ways to </a:t>
            </a:r>
            <a:r>
              <a:rPr b="1" lang="en-GB" sz="1800"/>
              <a:t>link knowledge and vocabulary </a:t>
            </a:r>
            <a:r>
              <a:rPr lang="en-GB" sz="1800"/>
              <a:t>across topics</a:t>
            </a:r>
            <a:endParaRPr sz="1800"/>
          </a:p>
          <a:p>
            <a:pPr indent="0" lvl="0" marL="0" rtl="0" algn="l">
              <a:spcBef>
                <a:spcPts val="1600"/>
              </a:spcBef>
              <a:spcAft>
                <a:spcPts val="1600"/>
              </a:spcAft>
              <a:buNone/>
            </a:pPr>
            <a:r>
              <a:t/>
            </a:r>
            <a:endParaRPr sz="1800"/>
          </a:p>
        </p:txBody>
      </p:sp>
      <p:sp>
        <p:nvSpPr>
          <p:cNvPr id="138" name="Google Shape;138;p30"/>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84"/>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(Trainer notes)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84" name="Google Shape;584;p84"/>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Use the following slides in your training to help teachers:</a:t>
            </a:r>
            <a:endParaRPr sz="1800"/>
          </a:p>
          <a:p>
            <a:pPr indent="-342900" lvl="0" marL="457200" rtl="0" algn="l">
              <a:spcBef>
                <a:spcPts val="1600"/>
              </a:spcBef>
              <a:spcAft>
                <a:spcPts val="0"/>
              </a:spcAft>
              <a:buSzPts val="1800"/>
              <a:buChar char="●"/>
            </a:pPr>
            <a:r>
              <a:rPr b="1" lang="en-GB" sz="1800"/>
              <a:t>share concerns</a:t>
            </a:r>
            <a:r>
              <a:rPr lang="en-GB" sz="1800"/>
              <a:t> about questions they could be asked by pupils</a:t>
            </a:r>
            <a:endParaRPr sz="1800"/>
          </a:p>
          <a:p>
            <a:pPr indent="-342900" lvl="0" marL="457200" rtl="0" algn="l">
              <a:spcBef>
                <a:spcPts val="0"/>
              </a:spcBef>
              <a:spcAft>
                <a:spcPts val="0"/>
              </a:spcAft>
              <a:buSzPts val="1800"/>
              <a:buChar char="●"/>
            </a:pPr>
            <a:r>
              <a:rPr b="1" lang="en-GB" sz="1800"/>
              <a:t>strategise</a:t>
            </a:r>
            <a:r>
              <a:rPr lang="en-GB" sz="1800"/>
              <a:t> ways to avoid and answer such questions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85" name="Google Shape;585;p84"/>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85"/>
          <p:cNvSpPr/>
          <p:nvPr/>
        </p:nvSpPr>
        <p:spPr>
          <a:xfrm>
            <a:off x="645450" y="12707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 you say?</a:t>
            </a:r>
            <a:endParaRPr b="0" i="0" sz="2000" u="none" cap="none" strike="noStrike">
              <a:solidFill>
                <a:srgbClr val="000000"/>
              </a:solidFill>
              <a:latin typeface="Arial"/>
              <a:ea typeface="Arial"/>
              <a:cs typeface="Arial"/>
              <a:sym typeface="Arial"/>
            </a:endParaRPr>
          </a:p>
        </p:txBody>
      </p:sp>
      <p:sp>
        <p:nvSpPr>
          <p:cNvPr id="591" name="Google Shape;591;p85"/>
          <p:cNvSpPr/>
          <p:nvPr/>
        </p:nvSpPr>
        <p:spPr>
          <a:xfrm>
            <a:off x="5820325" y="1270750"/>
            <a:ext cx="28725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latin typeface="Arial"/>
                <a:ea typeface="Arial"/>
                <a:cs typeface="Arial"/>
                <a:sym typeface="Arial"/>
              </a:rPr>
              <a:t>What wouldn’t you say?</a:t>
            </a:r>
            <a:endParaRPr b="0" i="0" sz="2000" u="none" cap="none" strike="noStrike">
              <a:latin typeface="Arial"/>
              <a:ea typeface="Arial"/>
              <a:cs typeface="Arial"/>
              <a:sym typeface="Arial"/>
            </a:endParaRPr>
          </a:p>
        </p:txBody>
      </p:sp>
      <p:sp>
        <p:nvSpPr>
          <p:cNvPr id="592" name="Google Shape;592;p85"/>
          <p:cNvSpPr/>
          <p:nvPr/>
        </p:nvSpPr>
        <p:spPr>
          <a:xfrm>
            <a:off x="645450" y="36318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Follow up</a:t>
            </a:r>
            <a:endParaRPr b="0" i="0" sz="2000" u="none" cap="none" strike="noStrike">
              <a:solidFill>
                <a:srgbClr val="000000"/>
              </a:solidFill>
              <a:latin typeface="Arial"/>
              <a:ea typeface="Arial"/>
              <a:cs typeface="Arial"/>
              <a:sym typeface="Arial"/>
            </a:endParaRPr>
          </a:p>
        </p:txBody>
      </p:sp>
      <p:sp>
        <p:nvSpPr>
          <p:cNvPr id="593" name="Google Shape;593;p85"/>
          <p:cNvSpPr/>
          <p:nvPr/>
        </p:nvSpPr>
        <p:spPr>
          <a:xfrm>
            <a:off x="5935250" y="3631850"/>
            <a:ext cx="27576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How could this have been prevented?</a:t>
            </a:r>
            <a:endParaRPr b="0" i="0" sz="2000" u="none" cap="none" strike="noStrike">
              <a:solidFill>
                <a:srgbClr val="000000"/>
              </a:solidFill>
              <a:latin typeface="Arial"/>
              <a:ea typeface="Arial"/>
              <a:cs typeface="Arial"/>
              <a:sym typeface="Arial"/>
            </a:endParaRPr>
          </a:p>
        </p:txBody>
      </p:sp>
      <p:sp>
        <p:nvSpPr>
          <p:cNvPr id="594" name="Google Shape;594;p85"/>
          <p:cNvSpPr/>
          <p:nvPr/>
        </p:nvSpPr>
        <p:spPr>
          <a:xfrm>
            <a:off x="1461250" y="2234450"/>
            <a:ext cx="6419100" cy="11964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000">
                <a:solidFill>
                  <a:srgbClr val="FF0000"/>
                </a:solidFill>
              </a:rPr>
              <a:t>[Prepare ‘difficult’ questions to discuss in training or give teachers a blank version to fill with their own Qs]</a:t>
            </a:r>
            <a:endParaRPr b="0" sz="2000" u="none" cap="none" strike="noStrike">
              <a:solidFill>
                <a:srgbClr val="FF0000"/>
              </a:solidFill>
              <a:latin typeface="Arial"/>
              <a:ea typeface="Arial"/>
              <a:cs typeface="Arial"/>
              <a:sym typeface="Arial"/>
            </a:endParaRPr>
          </a:p>
        </p:txBody>
      </p:sp>
      <p:sp>
        <p:nvSpPr>
          <p:cNvPr id="595" name="Google Shape;595;p85"/>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96" name="Google Shape;596;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86"/>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02" name="Google Shape;602;p86"/>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Pupils may well ask questions because they: </a:t>
            </a:r>
            <a:endParaRPr sz="1800"/>
          </a:p>
          <a:p>
            <a:pPr indent="-342900" lvl="0" marL="457200" rtl="0" algn="l">
              <a:spcBef>
                <a:spcPts val="1600"/>
              </a:spcBef>
              <a:spcAft>
                <a:spcPts val="0"/>
              </a:spcAft>
              <a:buSzPts val="1800"/>
              <a:buChar char="●"/>
            </a:pPr>
            <a:r>
              <a:rPr lang="en-GB" sz="1800"/>
              <a:t>want information</a:t>
            </a:r>
            <a:endParaRPr sz="1800"/>
          </a:p>
          <a:p>
            <a:pPr indent="-342900" lvl="0" marL="457200" rtl="0" algn="l">
              <a:spcBef>
                <a:spcPts val="0"/>
              </a:spcBef>
              <a:spcAft>
                <a:spcPts val="0"/>
              </a:spcAft>
              <a:buSzPts val="1800"/>
              <a:buChar char="●"/>
            </a:pPr>
            <a:r>
              <a:rPr lang="en-GB" sz="1800"/>
              <a:t>are seeking permission - “Is it OK if I …?”</a:t>
            </a:r>
            <a:endParaRPr sz="1800"/>
          </a:p>
          <a:p>
            <a:pPr indent="-342900" lvl="0" marL="457200" rtl="0" algn="l">
              <a:spcBef>
                <a:spcPts val="0"/>
              </a:spcBef>
              <a:spcAft>
                <a:spcPts val="0"/>
              </a:spcAft>
              <a:buSzPts val="1800"/>
              <a:buChar char="●"/>
            </a:pPr>
            <a:r>
              <a:rPr lang="en-GB" sz="1800"/>
              <a:t>are trying to shock or get attention </a:t>
            </a:r>
            <a:endParaRPr sz="1800"/>
          </a:p>
          <a:p>
            <a:pPr indent="-342900" lvl="0" marL="457200" rtl="0" algn="l">
              <a:spcBef>
                <a:spcPts val="0"/>
              </a:spcBef>
              <a:spcAft>
                <a:spcPts val="0"/>
              </a:spcAft>
              <a:buSzPts val="1800"/>
              <a:buChar char="●"/>
            </a:pPr>
            <a:r>
              <a:rPr lang="en-GB" sz="1800"/>
              <a:t>have related personal beliefs</a:t>
            </a:r>
            <a:endParaRPr sz="1800"/>
          </a:p>
          <a:p>
            <a:pPr indent="0" lvl="0" marL="0" rtl="0" algn="l">
              <a:spcBef>
                <a:spcPts val="1600"/>
              </a:spcBef>
              <a:spcAft>
                <a:spcPts val="0"/>
              </a:spcAft>
              <a:buNone/>
            </a:pPr>
            <a:r>
              <a:rPr lang="en-GB" sz="1800"/>
              <a:t>Remember:</a:t>
            </a:r>
            <a:endParaRPr sz="1800"/>
          </a:p>
          <a:p>
            <a:pPr indent="-342900" lvl="0" marL="457200" rtl="0" algn="l">
              <a:spcBef>
                <a:spcPts val="1600"/>
              </a:spcBef>
              <a:spcAft>
                <a:spcPts val="0"/>
              </a:spcAft>
              <a:buSzPts val="1800"/>
              <a:buChar char="●"/>
            </a:pPr>
            <a:r>
              <a:rPr lang="en-GB" sz="1800"/>
              <a:t>don’t feel pressured or that you have to answer straight away</a:t>
            </a:r>
            <a:endParaRPr sz="1800"/>
          </a:p>
          <a:p>
            <a:pPr indent="-342900" lvl="0" marL="457200" rtl="0" algn="l">
              <a:spcBef>
                <a:spcPts val="0"/>
              </a:spcBef>
              <a:spcAft>
                <a:spcPts val="0"/>
              </a:spcAft>
              <a:buSzPts val="1800"/>
              <a:buChar char="●"/>
            </a:pPr>
            <a:r>
              <a:rPr lang="en-GB" sz="1800"/>
              <a:t>don’t disclose personal information - use third-person examples, say ‘some people...’</a:t>
            </a:r>
            <a:endParaRPr sz="1800"/>
          </a:p>
          <a:p>
            <a:pPr indent="-342900" lvl="0" marL="457200" rtl="0" algn="l">
              <a:spcBef>
                <a:spcPts val="0"/>
              </a:spcBef>
              <a:spcAft>
                <a:spcPts val="0"/>
              </a:spcAft>
              <a:buSzPts val="1800"/>
              <a:buChar char="●"/>
            </a:pPr>
            <a:r>
              <a:rPr lang="en-GB" sz="1800"/>
              <a:t>seek advice if you need it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603" name="Google Shape;603;p86"/>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8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Additional slides for structuring training</a:t>
            </a:r>
            <a:endParaRPr>
              <a:solidFill>
                <a:srgbClr val="073763"/>
              </a:solidFill>
            </a:endParaRPr>
          </a:p>
        </p:txBody>
      </p:sp>
      <p:sp>
        <p:nvSpPr>
          <p:cNvPr id="609" name="Google Shape;609;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88"/>
          <p:cNvSpPr txBox="1"/>
          <p:nvPr>
            <p:ph type="ctrTitle"/>
          </p:nvPr>
        </p:nvSpPr>
        <p:spPr>
          <a:xfrm>
            <a:off x="311700" y="18223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basic first aid</a:t>
            </a:r>
            <a:endParaRPr sz="3600">
              <a:solidFill>
                <a:srgbClr val="073763"/>
              </a:solidFill>
            </a:endParaRPr>
          </a:p>
        </p:txBody>
      </p:sp>
      <p:sp>
        <p:nvSpPr>
          <p:cNvPr id="615" name="Google Shape;615;p88"/>
          <p:cNvSpPr txBox="1"/>
          <p:nvPr>
            <p:ph idx="1" type="subTitle"/>
          </p:nvPr>
        </p:nvSpPr>
        <p:spPr>
          <a:xfrm>
            <a:off x="1337100" y="2985600"/>
            <a:ext cx="6545400" cy="569100"/>
          </a:xfrm>
          <a:prstGeom prst="rect">
            <a:avLst/>
          </a:prstGeom>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Physical health and mental wellbeing</a:t>
            </a:r>
            <a:endParaRPr sz="2400">
              <a:solidFill>
                <a:srgbClr val="073763"/>
              </a:solidFill>
            </a:endParaRPr>
          </a:p>
          <a:p>
            <a:pPr indent="0" lvl="0" marL="0" rtl="0" algn="ctr">
              <a:spcBef>
                <a:spcPts val="0"/>
              </a:spcBef>
              <a:spcAft>
                <a:spcPts val="0"/>
              </a:spcAft>
              <a:buNone/>
            </a:pPr>
            <a:r>
              <a:t/>
            </a:r>
            <a:endParaRPr sz="2400">
              <a:solidFill>
                <a:srgbClr val="073763"/>
              </a:solidFill>
            </a:endParaRPr>
          </a:p>
        </p:txBody>
      </p:sp>
      <p:sp>
        <p:nvSpPr>
          <p:cNvPr id="616" name="Google Shape;616;p88"/>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617" name="Google Shape;617;p88"/>
          <p:cNvSpPr txBox="1"/>
          <p:nvPr>
            <p:ph type="ctrTitle"/>
          </p:nvPr>
        </p:nvSpPr>
        <p:spPr>
          <a:xfrm>
            <a:off x="311700" y="628025"/>
            <a:ext cx="8520600" cy="5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
        <p:nvSpPr>
          <p:cNvPr id="618" name="Google Shape;618;p88"/>
          <p:cNvSpPr txBox="1"/>
          <p:nvPr>
            <p:ph idx="1" type="subTitle"/>
          </p:nvPr>
        </p:nvSpPr>
        <p:spPr>
          <a:xfrm>
            <a:off x="117900" y="909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0000"/>
                </a:solidFill>
              </a:rPr>
              <a:t>ADAPT THIS FOR YOUR OWN PRESENTATION </a:t>
            </a:r>
            <a:endParaRPr sz="2400">
              <a:solidFill>
                <a:srgbClr val="FF0000"/>
              </a:solidFill>
            </a:endParaRPr>
          </a:p>
        </p:txBody>
      </p:sp>
      <p:sp>
        <p:nvSpPr>
          <p:cNvPr id="619" name="Google Shape;619;p88"/>
          <p:cNvSpPr txBox="1"/>
          <p:nvPr>
            <p:ph idx="1" type="subTitle"/>
          </p:nvPr>
        </p:nvSpPr>
        <p:spPr>
          <a:xfrm>
            <a:off x="1337100" y="3596125"/>
            <a:ext cx="6545400" cy="5691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0000"/>
                </a:solidFill>
              </a:rPr>
              <a:t>[YOUR NAME, YOUR SCHOOL]</a:t>
            </a:r>
            <a:endParaRPr sz="1800">
              <a:solidFill>
                <a:srgbClr val="FF0000"/>
              </a:solidFill>
            </a:endParaRPr>
          </a:p>
        </p:txBody>
      </p:sp>
      <p:sp>
        <p:nvSpPr>
          <p:cNvPr id="620" name="Google Shape;620;p88"/>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621" name="Google Shape;621;p88"/>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E06666"/>
                </a:solidFill>
              </a:rPr>
              <a:t>Primary</a:t>
            </a:r>
            <a:endParaRPr sz="2000">
              <a:solidFill>
                <a:srgbClr val="E0666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89"/>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What you get out of today</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27" name="Google Shape;627;p89"/>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indent="0" lvl="0" marL="0" rtl="0" algn="l">
              <a:spcBef>
                <a:spcPts val="0"/>
              </a:spcBef>
              <a:spcAft>
                <a:spcPts val="0"/>
              </a:spcAft>
              <a:buClr>
                <a:schemeClr val="dk1"/>
              </a:buClr>
              <a:buSzPts val="1800"/>
              <a:buFont typeface="Arial"/>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know what is included in the statutory guidance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know some of the ways you can teach the topic knowledge</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feel more confident teaching about </a:t>
            </a:r>
            <a:r>
              <a:rPr b="1" lang="en-GB" sz="1800">
                <a:solidFill>
                  <a:srgbClr val="434343"/>
                </a:solidFill>
              </a:rPr>
              <a:t>basic first aid</a:t>
            </a:r>
            <a:endParaRPr b="1"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1600"/>
              </a:spcBef>
              <a:spcAft>
                <a:spcPts val="1600"/>
              </a:spcAft>
              <a:buNone/>
            </a:pPr>
            <a:r>
              <a:t/>
            </a:r>
            <a:endParaRPr sz="1800"/>
          </a:p>
        </p:txBody>
      </p:sp>
      <p:sp>
        <p:nvSpPr>
          <p:cNvPr id="628" name="Google Shape;628;p89"/>
          <p:cNvSpPr txBox="1"/>
          <p:nvPr>
            <p:ph idx="4294967295" type="subTitle"/>
          </p:nvPr>
        </p:nvSpPr>
        <p:spPr>
          <a:xfrm>
            <a:off x="117900" y="39009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629" name="Google Shape;629;p89"/>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90"/>
          <p:cNvSpPr txBox="1"/>
          <p:nvPr>
            <p:ph type="title"/>
          </p:nvPr>
        </p:nvSpPr>
        <p:spPr>
          <a:xfrm>
            <a:off x="311700" y="1160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Any questions?</a:t>
            </a:r>
            <a:endParaRPr>
              <a:solidFill>
                <a:srgbClr val="073763"/>
              </a:solidFill>
            </a:endParaRPr>
          </a:p>
        </p:txBody>
      </p:sp>
      <p:sp>
        <p:nvSpPr>
          <p:cNvPr id="635" name="Google Shape;635;p90"/>
          <p:cNvSpPr txBox="1"/>
          <p:nvPr>
            <p:ph type="title"/>
          </p:nvPr>
        </p:nvSpPr>
        <p:spPr>
          <a:xfrm>
            <a:off x="311700" y="33474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What support do you need?</a:t>
            </a:r>
            <a:endParaRPr>
              <a:solidFill>
                <a:srgbClr val="073763"/>
              </a:solidFill>
            </a:endParaRPr>
          </a:p>
        </p:txBody>
      </p:sp>
      <p:sp>
        <p:nvSpPr>
          <p:cNvPr id="636" name="Google Shape;636;p90"/>
          <p:cNvSpPr txBox="1"/>
          <p:nvPr>
            <p:ph idx="4294967295" type="subTitle"/>
          </p:nvPr>
        </p:nvSpPr>
        <p:spPr>
          <a:xfrm>
            <a:off x="117900" y="1671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637" name="Google Shape;637;p90"/>
          <p:cNvSpPr txBox="1"/>
          <p:nvPr>
            <p:ph type="title"/>
          </p:nvPr>
        </p:nvSpPr>
        <p:spPr>
          <a:xfrm>
            <a:off x="311700" y="2303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Any </a:t>
            </a:r>
            <a:r>
              <a:rPr lang="en-GB">
                <a:solidFill>
                  <a:srgbClr val="073763"/>
                </a:solidFill>
              </a:rPr>
              <a:t>concerns</a:t>
            </a:r>
            <a:r>
              <a:rPr lang="en-GB">
                <a:solidFill>
                  <a:srgbClr val="073763"/>
                </a:solidFill>
              </a:rPr>
              <a:t>?</a:t>
            </a:r>
            <a:endParaRPr>
              <a:solidFill>
                <a:srgbClr val="073763"/>
              </a:solidFill>
            </a:endParaRPr>
          </a:p>
        </p:txBody>
      </p:sp>
      <p:sp>
        <p:nvSpPr>
          <p:cNvPr id="638" name="Google Shape;638;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91"/>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073763"/>
                </a:solidFill>
              </a:rPr>
              <a:t>XX%</a:t>
            </a:r>
            <a:endParaRPr>
              <a:solidFill>
                <a:srgbClr val="073763"/>
              </a:solidFill>
            </a:endParaRPr>
          </a:p>
        </p:txBody>
      </p:sp>
      <p:sp>
        <p:nvSpPr>
          <p:cNvPr id="644" name="Google Shape;644;p9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645" name="Google Shape;645;p91"/>
          <p:cNvSpPr txBox="1"/>
          <p:nvPr>
            <p:ph idx="4294967295" type="subTitle"/>
          </p:nvPr>
        </p:nvSpPr>
        <p:spPr>
          <a:xfrm>
            <a:off x="117900" y="1671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646" name="Google Shape;646;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73763"/>
                </a:solidFill>
              </a:rPr>
              <a:t>Protecting our health and that of others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44" name="Google Shape;144;p31"/>
          <p:cNvSpPr txBox="1"/>
          <p:nvPr>
            <p:ph idx="1" type="body"/>
          </p:nvPr>
        </p:nvSpPr>
        <p:spPr>
          <a:xfrm>
            <a:off x="270000" y="914400"/>
            <a:ext cx="72855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From September 2020 schools must have regard to the </a:t>
            </a:r>
            <a:r>
              <a:rPr b="1" lang="en-GB" sz="1800"/>
              <a:t>new statutory guidance</a:t>
            </a:r>
            <a:r>
              <a:rPr lang="en-GB" sz="1800"/>
              <a:t> for teaching basic first aid</a:t>
            </a:r>
            <a:r>
              <a:rPr lang="en-GB" sz="1800"/>
              <a:t>, The guidance explains how this teaching fits into the wider topic of health education.</a:t>
            </a:r>
            <a:endParaRPr sz="1800"/>
          </a:p>
        </p:txBody>
      </p:sp>
      <p:sp>
        <p:nvSpPr>
          <p:cNvPr id="145" name="Google Shape;145;p31"/>
          <p:cNvSpPr txBox="1"/>
          <p:nvPr>
            <p:ph idx="1" type="body"/>
          </p:nvPr>
        </p:nvSpPr>
        <p:spPr>
          <a:xfrm>
            <a:off x="346200" y="2140200"/>
            <a:ext cx="6763800" cy="20253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600"/>
              <a:t>STATUTORY GUIDANCE</a:t>
            </a:r>
            <a:br>
              <a:rPr i="1" lang="en-GB" sz="1800"/>
            </a:br>
            <a:r>
              <a:rPr i="1" lang="en-GB" sz="1800"/>
              <a:t>Teachers should go on to talk about the steps pupils can take to protect and support their own and others’ health and wellbeing, including simple self-care techniques, personal hygiene, prevention of health and wellbeing problems and basic first aid. </a:t>
            </a:r>
            <a:r>
              <a:rPr lang="en-GB" sz="1800"/>
              <a:t>(</a:t>
            </a:r>
            <a:r>
              <a:rPr lang="en-GB" sz="1800"/>
              <a:t>p32</a:t>
            </a:r>
            <a:r>
              <a:rPr lang="en-GB" sz="1800"/>
              <a:t>)</a:t>
            </a:r>
            <a:endParaRPr sz="1800"/>
          </a:p>
          <a:p>
            <a:pPr indent="0" lvl="0" marL="0" rtl="0" algn="l">
              <a:spcBef>
                <a:spcPts val="1600"/>
              </a:spcBef>
              <a:spcAft>
                <a:spcPts val="1600"/>
              </a:spcAft>
              <a:buNone/>
            </a:pPr>
            <a:r>
              <a:t/>
            </a:r>
            <a:endParaRPr sz="1800"/>
          </a:p>
        </p:txBody>
      </p:sp>
      <p:sp>
        <p:nvSpPr>
          <p:cNvPr id="146" name="Google Shape;146;p31"/>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52" name="Google Shape;152;p32"/>
          <p:cNvSpPr txBox="1"/>
          <p:nvPr>
            <p:ph idx="1" type="body"/>
          </p:nvPr>
        </p:nvSpPr>
        <p:spPr>
          <a:xfrm>
            <a:off x="270000" y="914400"/>
            <a:ext cx="7458000" cy="8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Some slides in this training have a </a:t>
            </a:r>
            <a:r>
              <a:rPr b="1" lang="en-GB" sz="1800">
                <a:solidFill>
                  <a:srgbClr val="E06666"/>
                </a:solidFill>
              </a:rPr>
              <a:t>Primary</a:t>
            </a:r>
            <a:r>
              <a:rPr lang="en-GB" sz="1800"/>
              <a:t> or </a:t>
            </a:r>
            <a:r>
              <a:rPr b="1" lang="en-GB" sz="1800">
                <a:solidFill>
                  <a:srgbClr val="6D9EEB"/>
                </a:solidFill>
              </a:rPr>
              <a:t>Secondary</a:t>
            </a:r>
            <a:r>
              <a:rPr lang="en-GB" sz="1800"/>
              <a:t> label to indicate that the material is usually first introduced in that phase.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53" name="Google Shape;153;p32"/>
          <p:cNvSpPr txBox="1"/>
          <p:nvPr>
            <p:ph idx="12" type="sldNum"/>
          </p:nvPr>
        </p:nvSpPr>
        <p:spPr>
          <a:xfrm>
            <a:off x="4290975" y="4810975"/>
            <a:ext cx="3720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54" name="Google Shape;154;p32"/>
          <p:cNvSpPr txBox="1"/>
          <p:nvPr>
            <p:ph idx="1" type="body"/>
          </p:nvPr>
        </p:nvSpPr>
        <p:spPr>
          <a:xfrm>
            <a:off x="270000" y="2861800"/>
            <a:ext cx="7458000" cy="19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GB" sz="1800"/>
              <a:t>Using your knowledge of your pupils and school community you can:</a:t>
            </a:r>
            <a:endParaRPr sz="1800"/>
          </a:p>
          <a:p>
            <a:pPr indent="-342900" lvl="0" marL="457200" rtl="0" algn="l">
              <a:spcBef>
                <a:spcPts val="1000"/>
              </a:spcBef>
              <a:spcAft>
                <a:spcPts val="0"/>
              </a:spcAft>
              <a:buSzPts val="1800"/>
              <a:buChar char="●"/>
            </a:pPr>
            <a:r>
              <a:rPr lang="en-GB" sz="1800"/>
              <a:t>introduce secondary content in primary with pupils who are ready </a:t>
            </a:r>
            <a:endParaRPr sz="1800"/>
          </a:p>
          <a:p>
            <a:pPr indent="-342900" lvl="0" marL="457200" rtl="0" algn="l">
              <a:spcBef>
                <a:spcPts val="0"/>
              </a:spcBef>
              <a:spcAft>
                <a:spcPts val="0"/>
              </a:spcAft>
              <a:buSzPts val="1800"/>
              <a:buChar char="●"/>
            </a:pPr>
            <a:r>
              <a:rPr lang="en-GB" sz="1800"/>
              <a:t>teach the primary content in early secondary lessons to pupils who need to build knowledge before secondary content is taught</a:t>
            </a:r>
            <a:endParaRPr/>
          </a:p>
          <a:p>
            <a:pPr indent="0" lvl="0" marL="0" rtl="0" algn="l">
              <a:spcBef>
                <a:spcPts val="1600"/>
              </a:spcBef>
              <a:spcAft>
                <a:spcPts val="0"/>
              </a:spcAft>
              <a:buClr>
                <a:schemeClr val="dk1"/>
              </a:buClr>
              <a:buSzPts val="1400"/>
              <a:buFont typeface="Arial"/>
              <a:buNone/>
            </a:pPr>
            <a:r>
              <a:t/>
            </a:r>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55" name="Google Shape;155;p32"/>
          <p:cNvSpPr txBox="1"/>
          <p:nvPr>
            <p:ph idx="1" type="body"/>
          </p:nvPr>
        </p:nvSpPr>
        <p:spPr>
          <a:xfrm>
            <a:off x="270000" y="1752600"/>
            <a:ext cx="7458000" cy="10488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GB" sz="1600"/>
              <a:t>STATUTORY GUIDANCE</a:t>
            </a:r>
            <a:br>
              <a:rPr b="1" lang="en-GB" sz="1600"/>
            </a:br>
            <a:r>
              <a:rPr i="1" lang="en-GB" sz="1800"/>
              <a:t>Schools have flexibility to design and plan age-appropriate subject content. </a:t>
            </a:r>
            <a:r>
              <a:rPr lang="en-GB" sz="1800"/>
              <a:t>(p31)</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Pupils with SEND</a:t>
            </a:r>
            <a:endParaRPr>
              <a:solidFill>
                <a:srgbClr val="073763"/>
              </a:solidFill>
            </a:endParaRPr>
          </a:p>
        </p:txBody>
      </p:sp>
      <p:sp>
        <p:nvSpPr>
          <p:cNvPr id="161" name="Google Shape;161;p33"/>
          <p:cNvSpPr txBox="1"/>
          <p:nvPr>
            <p:ph idx="1" type="body"/>
          </p:nvPr>
        </p:nvSpPr>
        <p:spPr>
          <a:xfrm>
            <a:off x="270000" y="914400"/>
            <a:ext cx="7851300" cy="3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You will need to </a:t>
            </a:r>
            <a:r>
              <a:rPr b="1" lang="en-GB" sz="1800"/>
              <a:t>plan lessons to allow all pupils to access and practise the core knowledge</a:t>
            </a:r>
            <a:r>
              <a:rPr lang="en-GB" sz="1800"/>
              <a:t>, using your expertise as you normally would.</a:t>
            </a:r>
            <a:endParaRPr sz="1800"/>
          </a:p>
          <a:p>
            <a:pPr indent="0" lvl="0" marL="0" rtl="0" algn="l">
              <a:spcBef>
                <a:spcPts val="1600"/>
              </a:spcBef>
              <a:spcAft>
                <a:spcPts val="1600"/>
              </a:spcAft>
              <a:buNone/>
            </a:pPr>
            <a:r>
              <a:rPr lang="en-GB" sz="1800"/>
              <a:t>Y</a:t>
            </a:r>
            <a:r>
              <a:rPr lang="en-GB" sz="1800"/>
              <a:t>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b="1" sz="1800"/>
          </a:p>
        </p:txBody>
      </p:sp>
      <p:sp>
        <p:nvSpPr>
          <p:cNvPr id="162" name="Google Shape;162;p33"/>
          <p:cNvSpPr txBox="1"/>
          <p:nvPr/>
        </p:nvSpPr>
        <p:spPr>
          <a:xfrm>
            <a:off x="270000" y="3015475"/>
            <a:ext cx="8410800" cy="1795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rPr>
              <a:t>STATUTORY GUIDANCE</a:t>
            </a:r>
            <a:endParaRPr b="1" sz="1600">
              <a:solidFill>
                <a:schemeClr val="dk2"/>
              </a:solidFill>
            </a:endParaRPr>
          </a:p>
          <a:p>
            <a:pPr indent="0" lvl="0" marL="0" rtl="0" algn="l">
              <a:spcBef>
                <a:spcPts val="0"/>
              </a:spcBef>
              <a:spcAft>
                <a:spcPts val="0"/>
              </a:spcAft>
              <a:buNone/>
            </a:pPr>
            <a:r>
              <a:rPr i="1" lang="en-GB" sz="1800">
                <a:solidFill>
                  <a:schemeClr val="dk2"/>
                </a:solidFil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a:t>
            </a:r>
            <a:r>
              <a:rPr lang="en-GB" sz="1800">
                <a:solidFill>
                  <a:schemeClr val="dk2"/>
                </a:solidFill>
              </a:rPr>
              <a:t>(p15)</a:t>
            </a:r>
            <a:endParaRPr sz="1800">
              <a:solidFill>
                <a:schemeClr val="dk2"/>
              </a:solidFill>
            </a:endParaRPr>
          </a:p>
        </p:txBody>
      </p:sp>
      <p:sp>
        <p:nvSpPr>
          <p:cNvPr id="163" name="Google Shape;163;p33"/>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