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7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36">
          <p15:clr>
            <a:srgbClr val="9AA0A6"/>
          </p15:clr>
        </p15:guide>
        <p15:guide id="4" orient="horz" pos="3116">
          <p15:clr>
            <a:srgbClr val="9AA0A6"/>
          </p15:clr>
        </p15:guide>
        <p15:guide id="5" pos="5590">
          <p15:clr>
            <a:srgbClr val="9AA0A6"/>
          </p15:clr>
        </p15:guide>
        <p15:guide id="6" pos="2031">
          <p15:clr>
            <a:srgbClr val="9AA0A6"/>
          </p15:clr>
        </p15:guide>
        <p15:guide id="7" pos="170">
          <p15:clr>
            <a:srgbClr val="9AA0A6"/>
          </p15:clr>
        </p15:guide>
        <p15:guide id="8" pos="3729">
          <p15:clr>
            <a:srgbClr val="9AA0A6"/>
          </p15:clr>
        </p15:guide>
        <p15:guide id="9" pos="3808">
          <p15:clr>
            <a:srgbClr val="9AA0A6"/>
          </p15:clr>
        </p15:guide>
        <p15:guide id="10" pos="4699">
          <p15:clr>
            <a:srgbClr val="9AA0A6"/>
          </p15:clr>
        </p15:guide>
        <p15:guide id="11" orient="horz" pos="497">
          <p15:clr>
            <a:srgbClr val="9AA0A6"/>
          </p15:clr>
        </p15:guide>
        <p15:guide id="12" orient="horz" pos="576">
          <p15:clr>
            <a:srgbClr val="9AA0A6"/>
          </p15:clr>
        </p15:guide>
        <p15:guide id="13" pos="1101">
          <p15:clr>
            <a:srgbClr val="9AA0A6"/>
          </p15:clr>
        </p15:guide>
        <p15:guide id="14" orient="horz" pos="13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2C64D-D7C1-403D-9C2F-DBAED825242E}" v="3" dt="2020-04-19T11:14:56.660"/>
  </p1510:revLst>
</p1510:revInfo>
</file>

<file path=ppt/tableStyles.xml><?xml version="1.0" encoding="utf-8"?>
<a:tblStyleLst xmlns:a="http://schemas.openxmlformats.org/drawingml/2006/main" def="{ABEC7FE1-76D0-46E5-808C-BE6E6DD3EE21}">
  <a:tblStyle styleId="{ABEC7FE1-76D0-46E5-808C-BE6E6DD3EE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50D69D4-6A2D-45AD-8B30-65E33ACF80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51" y="915"/>
      </p:cViewPr>
      <p:guideLst>
        <p:guide orient="horz" pos="1620"/>
        <p:guide pos="2880"/>
        <p:guide orient="horz" pos="136"/>
        <p:guide orient="horz" pos="3116"/>
        <p:guide pos="5590"/>
        <p:guide pos="2031"/>
        <p:guide pos="170"/>
        <p:guide pos="3729"/>
        <p:guide pos="3808"/>
        <p:guide pos="4699"/>
        <p:guide orient="horz" pos="497"/>
        <p:guide orient="horz" pos="576"/>
        <p:guide pos="1101"/>
        <p:guide orient="horz" pos="13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WSON, Catherine" userId="61639cc2-6d54-462a-b4b0-89c4cc7abcaa" providerId="ADAL" clId="{7EA2C64D-D7C1-403D-9C2F-DBAED825242E}"/>
    <pc:docChg chg="custSel modSld">
      <pc:chgData name="LAWSON, Catherine" userId="61639cc2-6d54-462a-b4b0-89c4cc7abcaa" providerId="ADAL" clId="{7EA2C64D-D7C1-403D-9C2F-DBAED825242E}" dt="2020-04-19T11:43:56.478" v="183"/>
      <pc:docMkLst>
        <pc:docMk/>
      </pc:docMkLst>
      <pc:sldChg chg="modSp">
        <pc:chgData name="LAWSON, Catherine" userId="61639cc2-6d54-462a-b4b0-89c4cc7abcaa" providerId="ADAL" clId="{7EA2C64D-D7C1-403D-9C2F-DBAED825242E}" dt="2020-04-19T11:16:46.164" v="8"/>
        <pc:sldMkLst>
          <pc:docMk/>
          <pc:sldMk cId="0" sldId="256"/>
        </pc:sldMkLst>
        <pc:spChg chg="ord">
          <ac:chgData name="LAWSON, Catherine" userId="61639cc2-6d54-462a-b4b0-89c4cc7abcaa" providerId="ADAL" clId="{7EA2C64D-D7C1-403D-9C2F-DBAED825242E}" dt="2020-04-19T11:16:35.870" v="7"/>
          <ac:spMkLst>
            <pc:docMk/>
            <pc:sldMk cId="0" sldId="256"/>
            <ac:spMk id="99" creationId="{00000000-0000-0000-0000-000000000000}"/>
          </ac:spMkLst>
        </pc:spChg>
        <pc:spChg chg="mod">
          <ac:chgData name="LAWSON, Catherine" userId="61639cc2-6d54-462a-b4b0-89c4cc7abcaa" providerId="ADAL" clId="{7EA2C64D-D7C1-403D-9C2F-DBAED825242E}" dt="2020-04-19T11:14:43.393" v="0" actId="13244"/>
          <ac:spMkLst>
            <pc:docMk/>
            <pc:sldMk cId="0" sldId="256"/>
            <ac:spMk id="100" creationId="{00000000-0000-0000-0000-000000000000}"/>
          </ac:spMkLst>
        </pc:spChg>
        <pc:spChg chg="mod">
          <ac:chgData name="LAWSON, Catherine" userId="61639cc2-6d54-462a-b4b0-89c4cc7abcaa" providerId="ADAL" clId="{7EA2C64D-D7C1-403D-9C2F-DBAED825242E}" dt="2020-04-19T11:14:48.998" v="1" actId="13244"/>
          <ac:spMkLst>
            <pc:docMk/>
            <pc:sldMk cId="0" sldId="256"/>
            <ac:spMk id="101" creationId="{00000000-0000-0000-0000-000000000000}"/>
          </ac:spMkLst>
        </pc:spChg>
        <pc:spChg chg="mod ord">
          <ac:chgData name="LAWSON, Catherine" userId="61639cc2-6d54-462a-b4b0-89c4cc7abcaa" providerId="ADAL" clId="{7EA2C64D-D7C1-403D-9C2F-DBAED825242E}" dt="2020-04-19T11:16:46.164" v="8"/>
          <ac:spMkLst>
            <pc:docMk/>
            <pc:sldMk cId="0" sldId="256"/>
            <ac:spMk id="103" creationId="{00000000-0000-0000-0000-000000000000}"/>
          </ac:spMkLst>
        </pc:spChg>
      </pc:sldChg>
      <pc:sldChg chg="modSp">
        <pc:chgData name="LAWSON, Catherine" userId="61639cc2-6d54-462a-b4b0-89c4cc7abcaa" providerId="ADAL" clId="{7EA2C64D-D7C1-403D-9C2F-DBAED825242E}" dt="2020-04-19T11:16:25.365" v="6"/>
        <pc:sldMkLst>
          <pc:docMk/>
          <pc:sldMk cId="0" sldId="262"/>
        </pc:sldMkLst>
        <pc:spChg chg="ord">
          <ac:chgData name="LAWSON, Catherine" userId="61639cc2-6d54-462a-b4b0-89c4cc7abcaa" providerId="ADAL" clId="{7EA2C64D-D7C1-403D-9C2F-DBAED825242E}" dt="2020-04-19T11:16:19.934" v="5"/>
          <ac:spMkLst>
            <pc:docMk/>
            <pc:sldMk cId="0" sldId="262"/>
            <ac:spMk id="146" creationId="{00000000-0000-0000-0000-000000000000}"/>
          </ac:spMkLst>
        </pc:spChg>
        <pc:spChg chg="ord">
          <ac:chgData name="LAWSON, Catherine" userId="61639cc2-6d54-462a-b4b0-89c4cc7abcaa" providerId="ADAL" clId="{7EA2C64D-D7C1-403D-9C2F-DBAED825242E}" dt="2020-04-19T11:16:25.365" v="6"/>
          <ac:spMkLst>
            <pc:docMk/>
            <pc:sldMk cId="0" sldId="262"/>
            <ac:spMk id="148" creationId="{00000000-0000-0000-0000-000000000000}"/>
          </ac:spMkLst>
        </pc:spChg>
      </pc:sldChg>
      <pc:sldChg chg="modSp">
        <pc:chgData name="LAWSON, Catherine" userId="61639cc2-6d54-462a-b4b0-89c4cc7abcaa" providerId="ADAL" clId="{7EA2C64D-D7C1-403D-9C2F-DBAED825242E}" dt="2020-04-19T11:17:00.074" v="11"/>
        <pc:sldMkLst>
          <pc:docMk/>
          <pc:sldMk cId="0" sldId="271"/>
        </pc:sldMkLst>
        <pc:spChg chg="ord">
          <ac:chgData name="LAWSON, Catherine" userId="61639cc2-6d54-462a-b4b0-89c4cc7abcaa" providerId="ADAL" clId="{7EA2C64D-D7C1-403D-9C2F-DBAED825242E}" dt="2020-04-19T11:17:00.074" v="11"/>
          <ac:spMkLst>
            <pc:docMk/>
            <pc:sldMk cId="0" sldId="271"/>
            <ac:spMk id="210" creationId="{00000000-0000-0000-0000-000000000000}"/>
          </ac:spMkLst>
        </pc:spChg>
      </pc:sldChg>
      <pc:sldChg chg="modSp">
        <pc:chgData name="LAWSON, Catherine" userId="61639cc2-6d54-462a-b4b0-89c4cc7abcaa" providerId="ADAL" clId="{7EA2C64D-D7C1-403D-9C2F-DBAED825242E}" dt="2020-04-19T11:17:19.597" v="14"/>
        <pc:sldMkLst>
          <pc:docMk/>
          <pc:sldMk cId="0" sldId="272"/>
        </pc:sldMkLst>
        <pc:spChg chg="ord">
          <ac:chgData name="LAWSON, Catherine" userId="61639cc2-6d54-462a-b4b0-89c4cc7abcaa" providerId="ADAL" clId="{7EA2C64D-D7C1-403D-9C2F-DBAED825242E}" dt="2020-04-19T11:17:19.597" v="14"/>
          <ac:spMkLst>
            <pc:docMk/>
            <pc:sldMk cId="0" sldId="272"/>
            <ac:spMk id="220" creationId="{00000000-0000-0000-0000-000000000000}"/>
          </ac:spMkLst>
        </pc:spChg>
      </pc:sldChg>
      <pc:sldChg chg="modSp">
        <pc:chgData name="LAWSON, Catherine" userId="61639cc2-6d54-462a-b4b0-89c4cc7abcaa" providerId="ADAL" clId="{7EA2C64D-D7C1-403D-9C2F-DBAED825242E}" dt="2020-04-19T11:17:40.964" v="17"/>
        <pc:sldMkLst>
          <pc:docMk/>
          <pc:sldMk cId="0" sldId="273"/>
        </pc:sldMkLst>
        <pc:spChg chg="ord">
          <ac:chgData name="LAWSON, Catherine" userId="61639cc2-6d54-462a-b4b0-89c4cc7abcaa" providerId="ADAL" clId="{7EA2C64D-D7C1-403D-9C2F-DBAED825242E}" dt="2020-04-19T11:17:37.391" v="16"/>
          <ac:spMkLst>
            <pc:docMk/>
            <pc:sldMk cId="0" sldId="273"/>
            <ac:spMk id="231" creationId="{00000000-0000-0000-0000-000000000000}"/>
          </ac:spMkLst>
        </pc:spChg>
        <pc:spChg chg="ord">
          <ac:chgData name="LAWSON, Catherine" userId="61639cc2-6d54-462a-b4b0-89c4cc7abcaa" providerId="ADAL" clId="{7EA2C64D-D7C1-403D-9C2F-DBAED825242E}" dt="2020-04-19T11:17:40.964" v="17"/>
          <ac:spMkLst>
            <pc:docMk/>
            <pc:sldMk cId="0" sldId="273"/>
            <ac:spMk id="232" creationId="{00000000-0000-0000-0000-000000000000}"/>
          </ac:spMkLst>
        </pc:spChg>
      </pc:sldChg>
      <pc:sldChg chg="modSp">
        <pc:chgData name="LAWSON, Catherine" userId="61639cc2-6d54-462a-b4b0-89c4cc7abcaa" providerId="ADAL" clId="{7EA2C64D-D7C1-403D-9C2F-DBAED825242E}" dt="2020-04-19T11:29:47.557" v="26"/>
        <pc:sldMkLst>
          <pc:docMk/>
          <pc:sldMk cId="0" sldId="274"/>
        </pc:sldMkLst>
        <pc:spChg chg="ord">
          <ac:chgData name="LAWSON, Catherine" userId="61639cc2-6d54-462a-b4b0-89c4cc7abcaa" providerId="ADAL" clId="{7EA2C64D-D7C1-403D-9C2F-DBAED825242E}" dt="2020-04-19T11:29:47.557" v="26"/>
          <ac:spMkLst>
            <pc:docMk/>
            <pc:sldMk cId="0" sldId="274"/>
            <ac:spMk id="239" creationId="{00000000-0000-0000-0000-000000000000}"/>
          </ac:spMkLst>
        </pc:spChg>
        <pc:spChg chg="ord">
          <ac:chgData name="LAWSON, Catherine" userId="61639cc2-6d54-462a-b4b0-89c4cc7abcaa" providerId="ADAL" clId="{7EA2C64D-D7C1-403D-9C2F-DBAED825242E}" dt="2020-04-19T11:29:41.223" v="25"/>
          <ac:spMkLst>
            <pc:docMk/>
            <pc:sldMk cId="0" sldId="274"/>
            <ac:spMk id="240" creationId="{00000000-0000-0000-0000-000000000000}"/>
          </ac:spMkLst>
        </pc:spChg>
        <pc:spChg chg="ord">
          <ac:chgData name="LAWSON, Catherine" userId="61639cc2-6d54-462a-b4b0-89c4cc7abcaa" providerId="ADAL" clId="{7EA2C64D-D7C1-403D-9C2F-DBAED825242E}" dt="2020-04-19T11:29:31.386" v="22"/>
          <ac:spMkLst>
            <pc:docMk/>
            <pc:sldMk cId="0" sldId="274"/>
            <ac:spMk id="241" creationId="{00000000-0000-0000-0000-000000000000}"/>
          </ac:spMkLst>
        </pc:spChg>
        <pc:spChg chg="ord">
          <ac:chgData name="LAWSON, Catherine" userId="61639cc2-6d54-462a-b4b0-89c4cc7abcaa" providerId="ADAL" clId="{7EA2C64D-D7C1-403D-9C2F-DBAED825242E}" dt="2020-04-19T11:29:29.151" v="21"/>
          <ac:spMkLst>
            <pc:docMk/>
            <pc:sldMk cId="0" sldId="274"/>
            <ac:spMk id="242" creationId="{00000000-0000-0000-0000-000000000000}"/>
          </ac:spMkLst>
        </pc:spChg>
      </pc:sldChg>
      <pc:sldChg chg="modSp">
        <pc:chgData name="LAWSON, Catherine" userId="61639cc2-6d54-462a-b4b0-89c4cc7abcaa" providerId="ADAL" clId="{7EA2C64D-D7C1-403D-9C2F-DBAED825242E}" dt="2020-04-19T11:37:45.061" v="69"/>
        <pc:sldMkLst>
          <pc:docMk/>
          <pc:sldMk cId="0" sldId="275"/>
        </pc:sldMkLst>
        <pc:spChg chg="ord">
          <ac:chgData name="LAWSON, Catherine" userId="61639cc2-6d54-462a-b4b0-89c4cc7abcaa" providerId="ADAL" clId="{7EA2C64D-D7C1-403D-9C2F-DBAED825242E}" dt="2020-04-19T11:29:58.629" v="29"/>
          <ac:spMkLst>
            <pc:docMk/>
            <pc:sldMk cId="0" sldId="275"/>
            <ac:spMk id="250" creationId="{00000000-0000-0000-0000-000000000000}"/>
          </ac:spMkLst>
        </pc:spChg>
        <pc:spChg chg="ord">
          <ac:chgData name="LAWSON, Catherine" userId="61639cc2-6d54-462a-b4b0-89c4cc7abcaa" providerId="ADAL" clId="{7EA2C64D-D7C1-403D-9C2F-DBAED825242E}" dt="2020-04-19T11:37:45.061" v="69"/>
          <ac:spMkLst>
            <pc:docMk/>
            <pc:sldMk cId="0" sldId="275"/>
            <ac:spMk id="253" creationId="{00000000-0000-0000-0000-000000000000}"/>
          </ac:spMkLst>
        </pc:spChg>
      </pc:sldChg>
      <pc:sldChg chg="modSp">
        <pc:chgData name="LAWSON, Catherine" userId="61639cc2-6d54-462a-b4b0-89c4cc7abcaa" providerId="ADAL" clId="{7EA2C64D-D7C1-403D-9C2F-DBAED825242E}" dt="2020-04-19T11:37:39.023" v="67"/>
        <pc:sldMkLst>
          <pc:docMk/>
          <pc:sldMk cId="0" sldId="276"/>
        </pc:sldMkLst>
        <pc:spChg chg="ord">
          <ac:chgData name="LAWSON, Catherine" userId="61639cc2-6d54-462a-b4b0-89c4cc7abcaa" providerId="ADAL" clId="{7EA2C64D-D7C1-403D-9C2F-DBAED825242E}" dt="2020-04-19T11:30:07.309" v="32"/>
          <ac:spMkLst>
            <pc:docMk/>
            <pc:sldMk cId="0" sldId="276"/>
            <ac:spMk id="260" creationId="{00000000-0000-0000-0000-000000000000}"/>
          </ac:spMkLst>
        </pc:spChg>
        <pc:spChg chg="ord">
          <ac:chgData name="LAWSON, Catherine" userId="61639cc2-6d54-462a-b4b0-89c4cc7abcaa" providerId="ADAL" clId="{7EA2C64D-D7C1-403D-9C2F-DBAED825242E}" dt="2020-04-19T11:37:39.023" v="67"/>
          <ac:spMkLst>
            <pc:docMk/>
            <pc:sldMk cId="0" sldId="276"/>
            <ac:spMk id="263" creationId="{00000000-0000-0000-0000-000000000000}"/>
          </ac:spMkLst>
        </pc:spChg>
      </pc:sldChg>
      <pc:sldChg chg="modSp">
        <pc:chgData name="LAWSON, Catherine" userId="61639cc2-6d54-462a-b4b0-89c4cc7abcaa" providerId="ADAL" clId="{7EA2C64D-D7C1-403D-9C2F-DBAED825242E}" dt="2020-04-19T11:30:15.279" v="35"/>
        <pc:sldMkLst>
          <pc:docMk/>
          <pc:sldMk cId="0" sldId="277"/>
        </pc:sldMkLst>
        <pc:spChg chg="ord">
          <ac:chgData name="LAWSON, Catherine" userId="61639cc2-6d54-462a-b4b0-89c4cc7abcaa" providerId="ADAL" clId="{7EA2C64D-D7C1-403D-9C2F-DBAED825242E}" dt="2020-04-19T11:30:15.279" v="35"/>
          <ac:spMkLst>
            <pc:docMk/>
            <pc:sldMk cId="0" sldId="277"/>
            <ac:spMk id="270" creationId="{00000000-0000-0000-0000-000000000000}"/>
          </ac:spMkLst>
        </pc:spChg>
      </pc:sldChg>
      <pc:sldChg chg="modSp">
        <pc:chgData name="LAWSON, Catherine" userId="61639cc2-6d54-462a-b4b0-89c4cc7abcaa" providerId="ADAL" clId="{7EA2C64D-D7C1-403D-9C2F-DBAED825242E}" dt="2020-04-19T11:30:21.596" v="38"/>
        <pc:sldMkLst>
          <pc:docMk/>
          <pc:sldMk cId="0" sldId="278"/>
        </pc:sldMkLst>
        <pc:spChg chg="ord">
          <ac:chgData name="LAWSON, Catherine" userId="61639cc2-6d54-462a-b4b0-89c4cc7abcaa" providerId="ADAL" clId="{7EA2C64D-D7C1-403D-9C2F-DBAED825242E}" dt="2020-04-19T11:30:21.596" v="38"/>
          <ac:spMkLst>
            <pc:docMk/>
            <pc:sldMk cId="0" sldId="278"/>
            <ac:spMk id="280" creationId="{00000000-0000-0000-0000-000000000000}"/>
          </ac:spMkLst>
        </pc:spChg>
      </pc:sldChg>
      <pc:sldChg chg="modSp">
        <pc:chgData name="LAWSON, Catherine" userId="61639cc2-6d54-462a-b4b0-89c4cc7abcaa" providerId="ADAL" clId="{7EA2C64D-D7C1-403D-9C2F-DBAED825242E}" dt="2020-04-19T11:30:27.783" v="41"/>
        <pc:sldMkLst>
          <pc:docMk/>
          <pc:sldMk cId="0" sldId="279"/>
        </pc:sldMkLst>
        <pc:spChg chg="ord">
          <ac:chgData name="LAWSON, Catherine" userId="61639cc2-6d54-462a-b4b0-89c4cc7abcaa" providerId="ADAL" clId="{7EA2C64D-D7C1-403D-9C2F-DBAED825242E}" dt="2020-04-19T11:30:27.783" v="41"/>
          <ac:spMkLst>
            <pc:docMk/>
            <pc:sldMk cId="0" sldId="279"/>
            <ac:spMk id="290" creationId="{00000000-0000-0000-0000-000000000000}"/>
          </ac:spMkLst>
        </pc:spChg>
      </pc:sldChg>
      <pc:sldChg chg="modSp">
        <pc:chgData name="LAWSON, Catherine" userId="61639cc2-6d54-462a-b4b0-89c4cc7abcaa" providerId="ADAL" clId="{7EA2C64D-D7C1-403D-9C2F-DBAED825242E}" dt="2020-04-19T11:30:33.136" v="44"/>
        <pc:sldMkLst>
          <pc:docMk/>
          <pc:sldMk cId="0" sldId="280"/>
        </pc:sldMkLst>
        <pc:spChg chg="ord">
          <ac:chgData name="LAWSON, Catherine" userId="61639cc2-6d54-462a-b4b0-89c4cc7abcaa" providerId="ADAL" clId="{7EA2C64D-D7C1-403D-9C2F-DBAED825242E}" dt="2020-04-19T11:30:33.136" v="44"/>
          <ac:spMkLst>
            <pc:docMk/>
            <pc:sldMk cId="0" sldId="280"/>
            <ac:spMk id="300" creationId="{00000000-0000-0000-0000-000000000000}"/>
          </ac:spMkLst>
        </pc:spChg>
      </pc:sldChg>
      <pc:sldChg chg="modSp">
        <pc:chgData name="LAWSON, Catherine" userId="61639cc2-6d54-462a-b4b0-89c4cc7abcaa" providerId="ADAL" clId="{7EA2C64D-D7C1-403D-9C2F-DBAED825242E}" dt="2020-04-19T11:30:49.203" v="51"/>
        <pc:sldMkLst>
          <pc:docMk/>
          <pc:sldMk cId="0" sldId="282"/>
        </pc:sldMkLst>
        <pc:spChg chg="ord">
          <ac:chgData name="LAWSON, Catherine" userId="61639cc2-6d54-462a-b4b0-89c4cc7abcaa" providerId="ADAL" clId="{7EA2C64D-D7C1-403D-9C2F-DBAED825242E}" dt="2020-04-19T11:30:42.627" v="47"/>
          <ac:spMkLst>
            <pc:docMk/>
            <pc:sldMk cId="0" sldId="282"/>
            <ac:spMk id="317" creationId="{00000000-0000-0000-0000-000000000000}"/>
          </ac:spMkLst>
        </pc:spChg>
        <pc:spChg chg="ord">
          <ac:chgData name="LAWSON, Catherine" userId="61639cc2-6d54-462a-b4b0-89c4cc7abcaa" providerId="ADAL" clId="{7EA2C64D-D7C1-403D-9C2F-DBAED825242E}" dt="2020-04-19T11:30:49.203" v="51"/>
          <ac:spMkLst>
            <pc:docMk/>
            <pc:sldMk cId="0" sldId="282"/>
            <ac:spMk id="318" creationId="{00000000-0000-0000-0000-000000000000}"/>
          </ac:spMkLst>
        </pc:spChg>
      </pc:sldChg>
      <pc:sldChg chg="modSp">
        <pc:chgData name="LAWSON, Catherine" userId="61639cc2-6d54-462a-b4b0-89c4cc7abcaa" providerId="ADAL" clId="{7EA2C64D-D7C1-403D-9C2F-DBAED825242E}" dt="2020-04-19T11:31:02.995" v="58"/>
        <pc:sldMkLst>
          <pc:docMk/>
          <pc:sldMk cId="0" sldId="283"/>
        </pc:sldMkLst>
        <pc:spChg chg="ord">
          <ac:chgData name="LAWSON, Catherine" userId="61639cc2-6d54-462a-b4b0-89c4cc7abcaa" providerId="ADAL" clId="{7EA2C64D-D7C1-403D-9C2F-DBAED825242E}" dt="2020-04-19T11:30:59.699" v="54"/>
          <ac:spMkLst>
            <pc:docMk/>
            <pc:sldMk cId="0" sldId="283"/>
            <ac:spMk id="327" creationId="{00000000-0000-0000-0000-000000000000}"/>
          </ac:spMkLst>
        </pc:spChg>
        <pc:spChg chg="ord">
          <ac:chgData name="LAWSON, Catherine" userId="61639cc2-6d54-462a-b4b0-89c4cc7abcaa" providerId="ADAL" clId="{7EA2C64D-D7C1-403D-9C2F-DBAED825242E}" dt="2020-04-19T11:31:02.995" v="58"/>
          <ac:spMkLst>
            <pc:docMk/>
            <pc:sldMk cId="0" sldId="283"/>
            <ac:spMk id="328" creationId="{00000000-0000-0000-0000-000000000000}"/>
          </ac:spMkLst>
        </pc:spChg>
      </pc:sldChg>
      <pc:sldChg chg="modSp">
        <pc:chgData name="LAWSON, Catherine" userId="61639cc2-6d54-462a-b4b0-89c4cc7abcaa" providerId="ADAL" clId="{7EA2C64D-D7C1-403D-9C2F-DBAED825242E}" dt="2020-04-19T11:37:32.094" v="65"/>
        <pc:sldMkLst>
          <pc:docMk/>
          <pc:sldMk cId="0" sldId="284"/>
        </pc:sldMkLst>
        <pc:spChg chg="ord">
          <ac:chgData name="LAWSON, Catherine" userId="61639cc2-6d54-462a-b4b0-89c4cc7abcaa" providerId="ADAL" clId="{7EA2C64D-D7C1-403D-9C2F-DBAED825242E}" dt="2020-04-19T11:37:28.509" v="61"/>
          <ac:spMkLst>
            <pc:docMk/>
            <pc:sldMk cId="0" sldId="284"/>
            <ac:spMk id="337" creationId="{00000000-0000-0000-0000-000000000000}"/>
          </ac:spMkLst>
        </pc:spChg>
        <pc:spChg chg="ord">
          <ac:chgData name="LAWSON, Catherine" userId="61639cc2-6d54-462a-b4b0-89c4cc7abcaa" providerId="ADAL" clId="{7EA2C64D-D7C1-403D-9C2F-DBAED825242E}" dt="2020-04-19T11:37:32.094" v="65"/>
          <ac:spMkLst>
            <pc:docMk/>
            <pc:sldMk cId="0" sldId="284"/>
            <ac:spMk id="338" creationId="{00000000-0000-0000-0000-000000000000}"/>
          </ac:spMkLst>
        </pc:spChg>
      </pc:sldChg>
      <pc:sldChg chg="modSp">
        <pc:chgData name="LAWSON, Catherine" userId="61639cc2-6d54-462a-b4b0-89c4cc7abcaa" providerId="ADAL" clId="{7EA2C64D-D7C1-403D-9C2F-DBAED825242E}" dt="2020-04-19T11:38:01.653" v="76"/>
        <pc:sldMkLst>
          <pc:docMk/>
          <pc:sldMk cId="0" sldId="285"/>
        </pc:sldMkLst>
        <pc:spChg chg="ord">
          <ac:chgData name="LAWSON, Catherine" userId="61639cc2-6d54-462a-b4b0-89c4cc7abcaa" providerId="ADAL" clId="{7EA2C64D-D7C1-403D-9C2F-DBAED825242E}" dt="2020-04-19T11:37:55.283" v="72"/>
          <ac:spMkLst>
            <pc:docMk/>
            <pc:sldMk cId="0" sldId="285"/>
            <ac:spMk id="347" creationId="{00000000-0000-0000-0000-000000000000}"/>
          </ac:spMkLst>
        </pc:spChg>
        <pc:spChg chg="ord">
          <ac:chgData name="LAWSON, Catherine" userId="61639cc2-6d54-462a-b4b0-89c4cc7abcaa" providerId="ADAL" clId="{7EA2C64D-D7C1-403D-9C2F-DBAED825242E}" dt="2020-04-19T11:38:01.653" v="76"/>
          <ac:spMkLst>
            <pc:docMk/>
            <pc:sldMk cId="0" sldId="285"/>
            <ac:spMk id="348" creationId="{00000000-0000-0000-0000-000000000000}"/>
          </ac:spMkLst>
        </pc:spChg>
      </pc:sldChg>
      <pc:sldChg chg="modSp">
        <pc:chgData name="LAWSON, Catherine" userId="61639cc2-6d54-462a-b4b0-89c4cc7abcaa" providerId="ADAL" clId="{7EA2C64D-D7C1-403D-9C2F-DBAED825242E}" dt="2020-04-19T11:38:13.894" v="83"/>
        <pc:sldMkLst>
          <pc:docMk/>
          <pc:sldMk cId="0" sldId="286"/>
        </pc:sldMkLst>
        <pc:spChg chg="ord">
          <ac:chgData name="LAWSON, Catherine" userId="61639cc2-6d54-462a-b4b0-89c4cc7abcaa" providerId="ADAL" clId="{7EA2C64D-D7C1-403D-9C2F-DBAED825242E}" dt="2020-04-19T11:38:09.774" v="79"/>
          <ac:spMkLst>
            <pc:docMk/>
            <pc:sldMk cId="0" sldId="286"/>
            <ac:spMk id="357" creationId="{00000000-0000-0000-0000-000000000000}"/>
          </ac:spMkLst>
        </pc:spChg>
        <pc:spChg chg="ord">
          <ac:chgData name="LAWSON, Catherine" userId="61639cc2-6d54-462a-b4b0-89c4cc7abcaa" providerId="ADAL" clId="{7EA2C64D-D7C1-403D-9C2F-DBAED825242E}" dt="2020-04-19T11:38:13.894" v="83"/>
          <ac:spMkLst>
            <pc:docMk/>
            <pc:sldMk cId="0" sldId="286"/>
            <ac:spMk id="358" creationId="{00000000-0000-0000-0000-000000000000}"/>
          </ac:spMkLst>
        </pc:spChg>
      </pc:sldChg>
      <pc:sldChg chg="modSp">
        <pc:chgData name="LAWSON, Catherine" userId="61639cc2-6d54-462a-b4b0-89c4cc7abcaa" providerId="ADAL" clId="{7EA2C64D-D7C1-403D-9C2F-DBAED825242E}" dt="2020-04-19T11:38:27.056" v="87"/>
        <pc:sldMkLst>
          <pc:docMk/>
          <pc:sldMk cId="0" sldId="287"/>
        </pc:sldMkLst>
        <pc:spChg chg="ord">
          <ac:chgData name="LAWSON, Catherine" userId="61639cc2-6d54-462a-b4b0-89c4cc7abcaa" providerId="ADAL" clId="{7EA2C64D-D7C1-403D-9C2F-DBAED825242E}" dt="2020-04-19T11:38:21.232" v="85"/>
          <ac:spMkLst>
            <pc:docMk/>
            <pc:sldMk cId="0" sldId="287"/>
            <ac:spMk id="368" creationId="{00000000-0000-0000-0000-000000000000}"/>
          </ac:spMkLst>
        </pc:spChg>
        <pc:spChg chg="ord">
          <ac:chgData name="LAWSON, Catherine" userId="61639cc2-6d54-462a-b4b0-89c4cc7abcaa" providerId="ADAL" clId="{7EA2C64D-D7C1-403D-9C2F-DBAED825242E}" dt="2020-04-19T11:38:27.056" v="87"/>
          <ac:spMkLst>
            <pc:docMk/>
            <pc:sldMk cId="0" sldId="287"/>
            <ac:spMk id="370" creationId="{00000000-0000-0000-0000-000000000000}"/>
          </ac:spMkLst>
        </pc:spChg>
      </pc:sldChg>
      <pc:sldChg chg="modSp">
        <pc:chgData name="LAWSON, Catherine" userId="61639cc2-6d54-462a-b4b0-89c4cc7abcaa" providerId="ADAL" clId="{7EA2C64D-D7C1-403D-9C2F-DBAED825242E}" dt="2020-04-19T11:38:32.095" v="89"/>
        <pc:sldMkLst>
          <pc:docMk/>
          <pc:sldMk cId="0" sldId="288"/>
        </pc:sldMkLst>
        <pc:spChg chg="ord">
          <ac:chgData name="LAWSON, Catherine" userId="61639cc2-6d54-462a-b4b0-89c4cc7abcaa" providerId="ADAL" clId="{7EA2C64D-D7C1-403D-9C2F-DBAED825242E}" dt="2020-04-19T11:38:32.095" v="89"/>
          <ac:spMkLst>
            <pc:docMk/>
            <pc:sldMk cId="0" sldId="288"/>
            <ac:spMk id="378" creationId="{00000000-0000-0000-0000-000000000000}"/>
          </ac:spMkLst>
        </pc:spChg>
      </pc:sldChg>
      <pc:sldChg chg="modSp">
        <pc:chgData name="LAWSON, Catherine" userId="61639cc2-6d54-462a-b4b0-89c4cc7abcaa" providerId="ADAL" clId="{7EA2C64D-D7C1-403D-9C2F-DBAED825242E}" dt="2020-04-19T11:38:45.307" v="91"/>
        <pc:sldMkLst>
          <pc:docMk/>
          <pc:sldMk cId="0" sldId="289"/>
        </pc:sldMkLst>
        <pc:spChg chg="ord">
          <ac:chgData name="LAWSON, Catherine" userId="61639cc2-6d54-462a-b4b0-89c4cc7abcaa" providerId="ADAL" clId="{7EA2C64D-D7C1-403D-9C2F-DBAED825242E}" dt="2020-04-19T11:38:45.307" v="91"/>
          <ac:spMkLst>
            <pc:docMk/>
            <pc:sldMk cId="0" sldId="289"/>
            <ac:spMk id="388" creationId="{00000000-0000-0000-0000-000000000000}"/>
          </ac:spMkLst>
        </pc:spChg>
      </pc:sldChg>
      <pc:sldChg chg="addSp delSp modSp">
        <pc:chgData name="LAWSON, Catherine" userId="61639cc2-6d54-462a-b4b0-89c4cc7abcaa" providerId="ADAL" clId="{7EA2C64D-D7C1-403D-9C2F-DBAED825242E}" dt="2020-04-19T11:39:18.134" v="101" actId="478"/>
        <pc:sldMkLst>
          <pc:docMk/>
          <pc:sldMk cId="0" sldId="290"/>
        </pc:sldMkLst>
        <pc:spChg chg="add del mod">
          <ac:chgData name="LAWSON, Catherine" userId="61639cc2-6d54-462a-b4b0-89c4cc7abcaa" providerId="ADAL" clId="{7EA2C64D-D7C1-403D-9C2F-DBAED825242E}" dt="2020-04-19T11:39:15.834" v="100" actId="478"/>
          <ac:spMkLst>
            <pc:docMk/>
            <pc:sldMk cId="0" sldId="290"/>
            <ac:spMk id="3" creationId="{37DEE17D-FF6B-4116-927D-388FC8B1D7C0}"/>
          </ac:spMkLst>
        </pc:spChg>
        <pc:spChg chg="add del mod">
          <ac:chgData name="LAWSON, Catherine" userId="61639cc2-6d54-462a-b4b0-89c4cc7abcaa" providerId="ADAL" clId="{7EA2C64D-D7C1-403D-9C2F-DBAED825242E}" dt="2020-04-19T11:39:18.134" v="101" actId="478"/>
          <ac:spMkLst>
            <pc:docMk/>
            <pc:sldMk cId="0" sldId="290"/>
            <ac:spMk id="5" creationId="{E4721D9F-A238-42D2-AC54-C8D3A119AD3E}"/>
          </ac:spMkLst>
        </pc:spChg>
        <pc:spChg chg="del">
          <ac:chgData name="LAWSON, Catherine" userId="61639cc2-6d54-462a-b4b0-89c4cc7abcaa" providerId="ADAL" clId="{7EA2C64D-D7C1-403D-9C2F-DBAED825242E}" dt="2020-04-19T11:39:08.145" v="98" actId="478"/>
          <ac:spMkLst>
            <pc:docMk/>
            <pc:sldMk cId="0" sldId="290"/>
            <ac:spMk id="397" creationId="{00000000-0000-0000-0000-000000000000}"/>
          </ac:spMkLst>
        </pc:spChg>
        <pc:spChg chg="ord">
          <ac:chgData name="LAWSON, Catherine" userId="61639cc2-6d54-462a-b4b0-89c4cc7abcaa" providerId="ADAL" clId="{7EA2C64D-D7C1-403D-9C2F-DBAED825242E}" dt="2020-04-19T11:38:54.299" v="95"/>
          <ac:spMkLst>
            <pc:docMk/>
            <pc:sldMk cId="0" sldId="290"/>
            <ac:spMk id="398" creationId="{00000000-0000-0000-0000-000000000000}"/>
          </ac:spMkLst>
        </pc:spChg>
        <pc:spChg chg="del">
          <ac:chgData name="LAWSON, Catherine" userId="61639cc2-6d54-462a-b4b0-89c4cc7abcaa" providerId="ADAL" clId="{7EA2C64D-D7C1-403D-9C2F-DBAED825242E}" dt="2020-04-19T11:39:11.295" v="99" actId="478"/>
          <ac:spMkLst>
            <pc:docMk/>
            <pc:sldMk cId="0" sldId="290"/>
            <ac:spMk id="399" creationId="{00000000-0000-0000-0000-000000000000}"/>
          </ac:spMkLst>
        </pc:spChg>
        <pc:spChg chg="ord">
          <ac:chgData name="LAWSON, Catherine" userId="61639cc2-6d54-462a-b4b0-89c4cc7abcaa" providerId="ADAL" clId="{7EA2C64D-D7C1-403D-9C2F-DBAED825242E}" dt="2020-04-19T11:39:02.409" v="97"/>
          <ac:spMkLst>
            <pc:docMk/>
            <pc:sldMk cId="0" sldId="290"/>
            <ac:spMk id="400" creationId="{00000000-0000-0000-0000-000000000000}"/>
          </ac:spMkLst>
        </pc:spChg>
      </pc:sldChg>
      <pc:sldChg chg="modSp">
        <pc:chgData name="LAWSON, Catherine" userId="61639cc2-6d54-462a-b4b0-89c4cc7abcaa" providerId="ADAL" clId="{7EA2C64D-D7C1-403D-9C2F-DBAED825242E}" dt="2020-04-19T11:39:37.896" v="104"/>
        <pc:sldMkLst>
          <pc:docMk/>
          <pc:sldMk cId="0" sldId="291"/>
        </pc:sldMkLst>
        <pc:spChg chg="ord">
          <ac:chgData name="LAWSON, Catherine" userId="61639cc2-6d54-462a-b4b0-89c4cc7abcaa" providerId="ADAL" clId="{7EA2C64D-D7C1-403D-9C2F-DBAED825242E}" dt="2020-04-19T11:39:37.896" v="104"/>
          <ac:spMkLst>
            <pc:docMk/>
            <pc:sldMk cId="0" sldId="291"/>
            <ac:spMk id="409" creationId="{00000000-0000-0000-0000-000000000000}"/>
          </ac:spMkLst>
        </pc:spChg>
      </pc:sldChg>
      <pc:sldChg chg="modSp">
        <pc:chgData name="LAWSON, Catherine" userId="61639cc2-6d54-462a-b4b0-89c4cc7abcaa" providerId="ADAL" clId="{7EA2C64D-D7C1-403D-9C2F-DBAED825242E}" dt="2020-04-19T11:39:51.110" v="106"/>
        <pc:sldMkLst>
          <pc:docMk/>
          <pc:sldMk cId="0" sldId="292"/>
        </pc:sldMkLst>
        <pc:spChg chg="ord">
          <ac:chgData name="LAWSON, Catherine" userId="61639cc2-6d54-462a-b4b0-89c4cc7abcaa" providerId="ADAL" clId="{7EA2C64D-D7C1-403D-9C2F-DBAED825242E}" dt="2020-04-19T11:39:51.110" v="106"/>
          <ac:spMkLst>
            <pc:docMk/>
            <pc:sldMk cId="0" sldId="292"/>
            <ac:spMk id="420" creationId="{00000000-0000-0000-0000-000000000000}"/>
          </ac:spMkLst>
        </pc:spChg>
      </pc:sldChg>
      <pc:sldChg chg="modSp">
        <pc:chgData name="LAWSON, Catherine" userId="61639cc2-6d54-462a-b4b0-89c4cc7abcaa" providerId="ADAL" clId="{7EA2C64D-D7C1-403D-9C2F-DBAED825242E}" dt="2020-04-19T11:39:58.771" v="108"/>
        <pc:sldMkLst>
          <pc:docMk/>
          <pc:sldMk cId="0" sldId="293"/>
        </pc:sldMkLst>
        <pc:spChg chg="ord">
          <ac:chgData name="LAWSON, Catherine" userId="61639cc2-6d54-462a-b4b0-89c4cc7abcaa" providerId="ADAL" clId="{7EA2C64D-D7C1-403D-9C2F-DBAED825242E}" dt="2020-04-19T11:39:58.771" v="108"/>
          <ac:spMkLst>
            <pc:docMk/>
            <pc:sldMk cId="0" sldId="293"/>
            <ac:spMk id="430" creationId="{00000000-0000-0000-0000-000000000000}"/>
          </ac:spMkLst>
        </pc:spChg>
      </pc:sldChg>
      <pc:sldChg chg="modSp">
        <pc:chgData name="LAWSON, Catherine" userId="61639cc2-6d54-462a-b4b0-89c4cc7abcaa" providerId="ADAL" clId="{7EA2C64D-D7C1-403D-9C2F-DBAED825242E}" dt="2020-04-19T11:40:09.866" v="115"/>
        <pc:sldMkLst>
          <pc:docMk/>
          <pc:sldMk cId="0" sldId="294"/>
        </pc:sldMkLst>
        <pc:spChg chg="ord">
          <ac:chgData name="LAWSON, Catherine" userId="61639cc2-6d54-462a-b4b0-89c4cc7abcaa" providerId="ADAL" clId="{7EA2C64D-D7C1-403D-9C2F-DBAED825242E}" dt="2020-04-19T11:40:06.119" v="111"/>
          <ac:spMkLst>
            <pc:docMk/>
            <pc:sldMk cId="0" sldId="294"/>
            <ac:spMk id="439" creationId="{00000000-0000-0000-0000-000000000000}"/>
          </ac:spMkLst>
        </pc:spChg>
        <pc:spChg chg="ord">
          <ac:chgData name="LAWSON, Catherine" userId="61639cc2-6d54-462a-b4b0-89c4cc7abcaa" providerId="ADAL" clId="{7EA2C64D-D7C1-403D-9C2F-DBAED825242E}" dt="2020-04-19T11:40:09.866" v="115"/>
          <ac:spMkLst>
            <pc:docMk/>
            <pc:sldMk cId="0" sldId="294"/>
            <ac:spMk id="440" creationId="{00000000-0000-0000-0000-000000000000}"/>
          </ac:spMkLst>
        </pc:spChg>
      </pc:sldChg>
      <pc:sldChg chg="modSp">
        <pc:chgData name="LAWSON, Catherine" userId="61639cc2-6d54-462a-b4b0-89c4cc7abcaa" providerId="ADAL" clId="{7EA2C64D-D7C1-403D-9C2F-DBAED825242E}" dt="2020-04-19T11:40:22.216" v="122"/>
        <pc:sldMkLst>
          <pc:docMk/>
          <pc:sldMk cId="0" sldId="295"/>
        </pc:sldMkLst>
        <pc:spChg chg="ord">
          <ac:chgData name="LAWSON, Catherine" userId="61639cc2-6d54-462a-b4b0-89c4cc7abcaa" providerId="ADAL" clId="{7EA2C64D-D7C1-403D-9C2F-DBAED825242E}" dt="2020-04-19T11:40:18.334" v="118"/>
          <ac:spMkLst>
            <pc:docMk/>
            <pc:sldMk cId="0" sldId="295"/>
            <ac:spMk id="449" creationId="{00000000-0000-0000-0000-000000000000}"/>
          </ac:spMkLst>
        </pc:spChg>
        <pc:spChg chg="ord">
          <ac:chgData name="LAWSON, Catherine" userId="61639cc2-6d54-462a-b4b0-89c4cc7abcaa" providerId="ADAL" clId="{7EA2C64D-D7C1-403D-9C2F-DBAED825242E}" dt="2020-04-19T11:40:22.216" v="122"/>
          <ac:spMkLst>
            <pc:docMk/>
            <pc:sldMk cId="0" sldId="295"/>
            <ac:spMk id="450" creationId="{00000000-0000-0000-0000-000000000000}"/>
          </ac:spMkLst>
        </pc:spChg>
      </pc:sldChg>
      <pc:sldChg chg="modSp">
        <pc:chgData name="LAWSON, Catherine" userId="61639cc2-6d54-462a-b4b0-89c4cc7abcaa" providerId="ADAL" clId="{7EA2C64D-D7C1-403D-9C2F-DBAED825242E}" dt="2020-04-19T11:40:32.172" v="124"/>
        <pc:sldMkLst>
          <pc:docMk/>
          <pc:sldMk cId="0" sldId="296"/>
        </pc:sldMkLst>
        <pc:spChg chg="ord">
          <ac:chgData name="LAWSON, Catherine" userId="61639cc2-6d54-462a-b4b0-89c4cc7abcaa" providerId="ADAL" clId="{7EA2C64D-D7C1-403D-9C2F-DBAED825242E}" dt="2020-04-19T11:40:32.172" v="124"/>
          <ac:spMkLst>
            <pc:docMk/>
            <pc:sldMk cId="0" sldId="296"/>
            <ac:spMk id="460" creationId="{00000000-0000-0000-0000-000000000000}"/>
          </ac:spMkLst>
        </pc:spChg>
      </pc:sldChg>
      <pc:sldChg chg="modSp">
        <pc:chgData name="LAWSON, Catherine" userId="61639cc2-6d54-462a-b4b0-89c4cc7abcaa" providerId="ADAL" clId="{7EA2C64D-D7C1-403D-9C2F-DBAED825242E}" dt="2020-04-19T11:40:38.641" v="126"/>
        <pc:sldMkLst>
          <pc:docMk/>
          <pc:sldMk cId="0" sldId="297"/>
        </pc:sldMkLst>
        <pc:spChg chg="ord">
          <ac:chgData name="LAWSON, Catherine" userId="61639cc2-6d54-462a-b4b0-89c4cc7abcaa" providerId="ADAL" clId="{7EA2C64D-D7C1-403D-9C2F-DBAED825242E}" dt="2020-04-19T11:40:38.641" v="126"/>
          <ac:spMkLst>
            <pc:docMk/>
            <pc:sldMk cId="0" sldId="297"/>
            <ac:spMk id="470" creationId="{00000000-0000-0000-0000-000000000000}"/>
          </ac:spMkLst>
        </pc:spChg>
      </pc:sldChg>
      <pc:sldChg chg="modSp">
        <pc:chgData name="LAWSON, Catherine" userId="61639cc2-6d54-462a-b4b0-89c4cc7abcaa" providerId="ADAL" clId="{7EA2C64D-D7C1-403D-9C2F-DBAED825242E}" dt="2020-04-19T11:40:42.810" v="128"/>
        <pc:sldMkLst>
          <pc:docMk/>
          <pc:sldMk cId="0" sldId="298"/>
        </pc:sldMkLst>
        <pc:spChg chg="ord">
          <ac:chgData name="LAWSON, Catherine" userId="61639cc2-6d54-462a-b4b0-89c4cc7abcaa" providerId="ADAL" clId="{7EA2C64D-D7C1-403D-9C2F-DBAED825242E}" dt="2020-04-19T11:40:42.810" v="128"/>
          <ac:spMkLst>
            <pc:docMk/>
            <pc:sldMk cId="0" sldId="298"/>
            <ac:spMk id="480" creationId="{00000000-0000-0000-0000-000000000000}"/>
          </ac:spMkLst>
        </pc:spChg>
      </pc:sldChg>
      <pc:sldChg chg="modSp">
        <pc:chgData name="LAWSON, Catherine" userId="61639cc2-6d54-462a-b4b0-89c4cc7abcaa" providerId="ADAL" clId="{7EA2C64D-D7C1-403D-9C2F-DBAED825242E}" dt="2020-04-19T11:40:47.002" v="130"/>
        <pc:sldMkLst>
          <pc:docMk/>
          <pc:sldMk cId="0" sldId="299"/>
        </pc:sldMkLst>
        <pc:spChg chg="ord">
          <ac:chgData name="LAWSON, Catherine" userId="61639cc2-6d54-462a-b4b0-89c4cc7abcaa" providerId="ADAL" clId="{7EA2C64D-D7C1-403D-9C2F-DBAED825242E}" dt="2020-04-19T11:40:47.002" v="130"/>
          <ac:spMkLst>
            <pc:docMk/>
            <pc:sldMk cId="0" sldId="299"/>
            <ac:spMk id="490" creationId="{00000000-0000-0000-0000-000000000000}"/>
          </ac:spMkLst>
        </pc:spChg>
      </pc:sldChg>
      <pc:sldChg chg="modSp">
        <pc:chgData name="LAWSON, Catherine" userId="61639cc2-6d54-462a-b4b0-89c4cc7abcaa" providerId="ADAL" clId="{7EA2C64D-D7C1-403D-9C2F-DBAED825242E}" dt="2020-04-19T11:40:51.484" v="132"/>
        <pc:sldMkLst>
          <pc:docMk/>
          <pc:sldMk cId="0" sldId="300"/>
        </pc:sldMkLst>
        <pc:spChg chg="ord">
          <ac:chgData name="LAWSON, Catherine" userId="61639cc2-6d54-462a-b4b0-89c4cc7abcaa" providerId="ADAL" clId="{7EA2C64D-D7C1-403D-9C2F-DBAED825242E}" dt="2020-04-19T11:40:51.484" v="132"/>
          <ac:spMkLst>
            <pc:docMk/>
            <pc:sldMk cId="0" sldId="300"/>
            <ac:spMk id="500" creationId="{00000000-0000-0000-0000-000000000000}"/>
          </ac:spMkLst>
        </pc:spChg>
      </pc:sldChg>
      <pc:sldChg chg="modSp">
        <pc:chgData name="LAWSON, Catherine" userId="61639cc2-6d54-462a-b4b0-89c4cc7abcaa" providerId="ADAL" clId="{7EA2C64D-D7C1-403D-9C2F-DBAED825242E}" dt="2020-04-19T11:40:55.461" v="134"/>
        <pc:sldMkLst>
          <pc:docMk/>
          <pc:sldMk cId="0" sldId="301"/>
        </pc:sldMkLst>
        <pc:spChg chg="ord">
          <ac:chgData name="LAWSON, Catherine" userId="61639cc2-6d54-462a-b4b0-89c4cc7abcaa" providerId="ADAL" clId="{7EA2C64D-D7C1-403D-9C2F-DBAED825242E}" dt="2020-04-19T11:40:55.461" v="134"/>
          <ac:spMkLst>
            <pc:docMk/>
            <pc:sldMk cId="0" sldId="301"/>
            <ac:spMk id="510" creationId="{00000000-0000-0000-0000-000000000000}"/>
          </ac:spMkLst>
        </pc:spChg>
      </pc:sldChg>
      <pc:sldChg chg="modSp">
        <pc:chgData name="LAWSON, Catherine" userId="61639cc2-6d54-462a-b4b0-89c4cc7abcaa" providerId="ADAL" clId="{7EA2C64D-D7C1-403D-9C2F-DBAED825242E}" dt="2020-04-19T11:41:00.874" v="136"/>
        <pc:sldMkLst>
          <pc:docMk/>
          <pc:sldMk cId="0" sldId="302"/>
        </pc:sldMkLst>
        <pc:spChg chg="ord">
          <ac:chgData name="LAWSON, Catherine" userId="61639cc2-6d54-462a-b4b0-89c4cc7abcaa" providerId="ADAL" clId="{7EA2C64D-D7C1-403D-9C2F-DBAED825242E}" dt="2020-04-19T11:41:00.874" v="136"/>
          <ac:spMkLst>
            <pc:docMk/>
            <pc:sldMk cId="0" sldId="302"/>
            <ac:spMk id="520" creationId="{00000000-0000-0000-0000-000000000000}"/>
          </ac:spMkLst>
        </pc:spChg>
      </pc:sldChg>
      <pc:sldChg chg="modSp">
        <pc:chgData name="LAWSON, Catherine" userId="61639cc2-6d54-462a-b4b0-89c4cc7abcaa" providerId="ADAL" clId="{7EA2C64D-D7C1-403D-9C2F-DBAED825242E}" dt="2020-04-19T11:41:06.018" v="138"/>
        <pc:sldMkLst>
          <pc:docMk/>
          <pc:sldMk cId="0" sldId="303"/>
        </pc:sldMkLst>
        <pc:spChg chg="ord">
          <ac:chgData name="LAWSON, Catherine" userId="61639cc2-6d54-462a-b4b0-89c4cc7abcaa" providerId="ADAL" clId="{7EA2C64D-D7C1-403D-9C2F-DBAED825242E}" dt="2020-04-19T11:41:06.018" v="138"/>
          <ac:spMkLst>
            <pc:docMk/>
            <pc:sldMk cId="0" sldId="303"/>
            <ac:spMk id="530" creationId="{00000000-0000-0000-0000-000000000000}"/>
          </ac:spMkLst>
        </pc:spChg>
      </pc:sldChg>
      <pc:sldChg chg="modSp">
        <pc:chgData name="LAWSON, Catherine" userId="61639cc2-6d54-462a-b4b0-89c4cc7abcaa" providerId="ADAL" clId="{7EA2C64D-D7C1-403D-9C2F-DBAED825242E}" dt="2020-04-19T11:41:25.299" v="146"/>
        <pc:sldMkLst>
          <pc:docMk/>
          <pc:sldMk cId="0" sldId="314"/>
        </pc:sldMkLst>
        <pc:spChg chg="ord">
          <ac:chgData name="LAWSON, Catherine" userId="61639cc2-6d54-462a-b4b0-89c4cc7abcaa" providerId="ADAL" clId="{7EA2C64D-D7C1-403D-9C2F-DBAED825242E}" dt="2020-04-19T11:41:18.731" v="143"/>
          <ac:spMkLst>
            <pc:docMk/>
            <pc:sldMk cId="0" sldId="314"/>
            <ac:spMk id="614" creationId="{00000000-0000-0000-0000-000000000000}"/>
          </ac:spMkLst>
        </pc:spChg>
        <pc:cxnChg chg="ord">
          <ac:chgData name="LAWSON, Catherine" userId="61639cc2-6d54-462a-b4b0-89c4cc7abcaa" providerId="ADAL" clId="{7EA2C64D-D7C1-403D-9C2F-DBAED825242E}" dt="2020-04-19T11:41:25.299" v="146"/>
          <ac:cxnSpMkLst>
            <pc:docMk/>
            <pc:sldMk cId="0" sldId="314"/>
            <ac:cxnSpMk id="610" creationId="{00000000-0000-0000-0000-000000000000}"/>
          </ac:cxnSpMkLst>
        </pc:cxnChg>
      </pc:sldChg>
      <pc:sldChg chg="modSp">
        <pc:chgData name="LAWSON, Catherine" userId="61639cc2-6d54-462a-b4b0-89c4cc7abcaa" providerId="ADAL" clId="{7EA2C64D-D7C1-403D-9C2F-DBAED825242E}" dt="2020-04-19T11:42:08.233" v="157"/>
        <pc:sldMkLst>
          <pc:docMk/>
          <pc:sldMk cId="0" sldId="321"/>
        </pc:sldMkLst>
        <pc:spChg chg="ord">
          <ac:chgData name="LAWSON, Catherine" userId="61639cc2-6d54-462a-b4b0-89c4cc7abcaa" providerId="ADAL" clId="{7EA2C64D-D7C1-403D-9C2F-DBAED825242E}" dt="2020-04-19T11:42:08.233" v="157"/>
          <ac:spMkLst>
            <pc:docMk/>
            <pc:sldMk cId="0" sldId="321"/>
            <ac:spMk id="668" creationId="{00000000-0000-0000-0000-000000000000}"/>
          </ac:spMkLst>
        </pc:spChg>
        <pc:spChg chg="ord">
          <ac:chgData name="LAWSON, Catherine" userId="61639cc2-6d54-462a-b4b0-89c4cc7abcaa" providerId="ADAL" clId="{7EA2C64D-D7C1-403D-9C2F-DBAED825242E}" dt="2020-04-19T11:41:47.900" v="151"/>
          <ac:spMkLst>
            <pc:docMk/>
            <pc:sldMk cId="0" sldId="321"/>
            <ac:spMk id="669" creationId="{00000000-0000-0000-0000-000000000000}"/>
          </ac:spMkLst>
        </pc:spChg>
      </pc:sldChg>
      <pc:sldChg chg="modSp">
        <pc:chgData name="LAWSON, Catherine" userId="61639cc2-6d54-462a-b4b0-89c4cc7abcaa" providerId="ADAL" clId="{7EA2C64D-D7C1-403D-9C2F-DBAED825242E}" dt="2020-04-19T11:42:18.363" v="158"/>
        <pc:sldMkLst>
          <pc:docMk/>
          <pc:sldMk cId="0" sldId="325"/>
        </pc:sldMkLst>
        <pc:spChg chg="ord">
          <ac:chgData name="LAWSON, Catherine" userId="61639cc2-6d54-462a-b4b0-89c4cc7abcaa" providerId="ADAL" clId="{7EA2C64D-D7C1-403D-9C2F-DBAED825242E}" dt="2020-04-19T11:42:18.363" v="158"/>
          <ac:spMkLst>
            <pc:docMk/>
            <pc:sldMk cId="0" sldId="325"/>
            <ac:spMk id="696" creationId="{00000000-0000-0000-0000-000000000000}"/>
          </ac:spMkLst>
        </pc:spChg>
      </pc:sldChg>
      <pc:sldChg chg="modSp">
        <pc:chgData name="LAWSON, Catherine" userId="61639cc2-6d54-462a-b4b0-89c4cc7abcaa" providerId="ADAL" clId="{7EA2C64D-D7C1-403D-9C2F-DBAED825242E}" dt="2020-04-19T11:43:56.478" v="183"/>
        <pc:sldMkLst>
          <pc:docMk/>
          <pc:sldMk cId="0" sldId="327"/>
        </pc:sldMkLst>
        <pc:spChg chg="ord">
          <ac:chgData name="LAWSON, Catherine" userId="61639cc2-6d54-462a-b4b0-89c4cc7abcaa" providerId="ADAL" clId="{7EA2C64D-D7C1-403D-9C2F-DBAED825242E}" dt="2020-04-19T11:43:50.988" v="182"/>
          <ac:spMkLst>
            <pc:docMk/>
            <pc:sldMk cId="0" sldId="327"/>
            <ac:spMk id="708" creationId="{00000000-0000-0000-0000-000000000000}"/>
          </ac:spMkLst>
        </pc:spChg>
        <pc:spChg chg="ord">
          <ac:chgData name="LAWSON, Catherine" userId="61639cc2-6d54-462a-b4b0-89c4cc7abcaa" providerId="ADAL" clId="{7EA2C64D-D7C1-403D-9C2F-DBAED825242E}" dt="2020-04-19T11:42:45.974" v="169"/>
          <ac:spMkLst>
            <pc:docMk/>
            <pc:sldMk cId="0" sldId="327"/>
            <ac:spMk id="710" creationId="{00000000-0000-0000-0000-000000000000}"/>
          </ac:spMkLst>
        </pc:spChg>
        <pc:spChg chg="ord">
          <ac:chgData name="LAWSON, Catherine" userId="61639cc2-6d54-462a-b4b0-89c4cc7abcaa" providerId="ADAL" clId="{7EA2C64D-D7C1-403D-9C2F-DBAED825242E}" dt="2020-04-19T11:42:32.240" v="165"/>
          <ac:spMkLst>
            <pc:docMk/>
            <pc:sldMk cId="0" sldId="327"/>
            <ac:spMk id="711" creationId="{00000000-0000-0000-0000-000000000000}"/>
          </ac:spMkLst>
        </pc:spChg>
        <pc:spChg chg="ord">
          <ac:chgData name="LAWSON, Catherine" userId="61639cc2-6d54-462a-b4b0-89c4cc7abcaa" providerId="ADAL" clId="{7EA2C64D-D7C1-403D-9C2F-DBAED825242E}" dt="2020-04-19T11:43:56.478" v="183"/>
          <ac:spMkLst>
            <pc:docMk/>
            <pc:sldMk cId="0" sldId="327"/>
            <ac:spMk id="712" creationId="{00000000-0000-0000-0000-000000000000}"/>
          </ac:spMkLst>
        </pc:spChg>
        <pc:spChg chg="ord">
          <ac:chgData name="LAWSON, Catherine" userId="61639cc2-6d54-462a-b4b0-89c4cc7abcaa" providerId="ADAL" clId="{7EA2C64D-D7C1-403D-9C2F-DBAED825242E}" dt="2020-04-19T11:42:54.997" v="171"/>
          <ac:spMkLst>
            <pc:docMk/>
            <pc:sldMk cId="0" sldId="327"/>
            <ac:spMk id="714" creationId="{00000000-0000-0000-0000-000000000000}"/>
          </ac:spMkLst>
        </pc:spChg>
        <pc:spChg chg="ord">
          <ac:chgData name="LAWSON, Catherine" userId="61639cc2-6d54-462a-b4b0-89c4cc7abcaa" providerId="ADAL" clId="{7EA2C64D-D7C1-403D-9C2F-DBAED825242E}" dt="2020-04-19T11:42:42.985" v="166"/>
          <ac:spMkLst>
            <pc:docMk/>
            <pc:sldMk cId="0" sldId="327"/>
            <ac:spMk id="715" creationId="{00000000-0000-0000-0000-000000000000}"/>
          </ac:spMkLst>
        </pc:spChg>
      </pc:sldChg>
      <pc:sldChg chg="modSp">
        <pc:chgData name="LAWSON, Catherine" userId="61639cc2-6d54-462a-b4b0-89c4cc7abcaa" providerId="ADAL" clId="{7EA2C64D-D7C1-403D-9C2F-DBAED825242E}" dt="2020-04-19T11:43:44.232" v="180"/>
        <pc:sldMkLst>
          <pc:docMk/>
          <pc:sldMk cId="0" sldId="329"/>
        </pc:sldMkLst>
        <pc:spChg chg="ord">
          <ac:chgData name="LAWSON, Catherine" userId="61639cc2-6d54-462a-b4b0-89c4cc7abcaa" providerId="ADAL" clId="{7EA2C64D-D7C1-403D-9C2F-DBAED825242E}" dt="2020-04-19T11:43:36.584" v="178"/>
          <ac:spMkLst>
            <pc:docMk/>
            <pc:sldMk cId="0" sldId="329"/>
            <ac:spMk id="728" creationId="{00000000-0000-0000-0000-000000000000}"/>
          </ac:spMkLst>
        </pc:spChg>
        <pc:spChg chg="ord">
          <ac:chgData name="LAWSON, Catherine" userId="61639cc2-6d54-462a-b4b0-89c4cc7abcaa" providerId="ADAL" clId="{7EA2C64D-D7C1-403D-9C2F-DBAED825242E}" dt="2020-04-19T11:43:05.796" v="173"/>
          <ac:spMkLst>
            <pc:docMk/>
            <pc:sldMk cId="0" sldId="329"/>
            <ac:spMk id="730" creationId="{00000000-0000-0000-0000-000000000000}"/>
          </ac:spMkLst>
        </pc:spChg>
        <pc:spChg chg="ord">
          <ac:chgData name="LAWSON, Catherine" userId="61639cc2-6d54-462a-b4b0-89c4cc7abcaa" providerId="ADAL" clId="{7EA2C64D-D7C1-403D-9C2F-DBAED825242E}" dt="2020-04-19T11:43:44.232" v="180"/>
          <ac:spMkLst>
            <pc:docMk/>
            <pc:sldMk cId="0" sldId="329"/>
            <ac:spMk id="731" creationId="{00000000-0000-0000-0000-000000000000}"/>
          </ac:spMkLst>
        </pc:spChg>
      </pc:sldChg>
      <pc:sldChg chg="modSp">
        <pc:chgData name="LAWSON, Catherine" userId="61639cc2-6d54-462a-b4b0-89c4cc7abcaa" providerId="ADAL" clId="{7EA2C64D-D7C1-403D-9C2F-DBAED825242E}" dt="2020-04-19T11:43:25.117" v="177"/>
        <pc:sldMkLst>
          <pc:docMk/>
          <pc:sldMk cId="0" sldId="330"/>
        </pc:sldMkLst>
        <pc:spChg chg="ord">
          <ac:chgData name="LAWSON, Catherine" userId="61639cc2-6d54-462a-b4b0-89c4cc7abcaa" providerId="ADAL" clId="{7EA2C64D-D7C1-403D-9C2F-DBAED825242E}" dt="2020-04-19T11:43:25.117" v="177"/>
          <ac:spMkLst>
            <pc:docMk/>
            <pc:sldMk cId="0" sldId="330"/>
            <ac:spMk id="737" creationId="{00000000-0000-0000-0000-000000000000}"/>
          </ac:spMkLst>
        </pc:spChg>
        <pc:spChg chg="ord">
          <ac:chgData name="LAWSON, Catherine" userId="61639cc2-6d54-462a-b4b0-89c4cc7abcaa" providerId="ADAL" clId="{7EA2C64D-D7C1-403D-9C2F-DBAED825242E}" dt="2020-04-19T11:43:21.996" v="176"/>
          <ac:spMkLst>
            <pc:docMk/>
            <pc:sldMk cId="0" sldId="330"/>
            <ac:spMk id="73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7f2d7ec47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7f2d7ec47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6c7af754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6c7af754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fad1ffc7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fad1ffc7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de33451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de33451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de334518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de334518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f584e6781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7f584e6781_0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2f441225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82f441225d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2f441225d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82f441225d_0_1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2f441225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82f441225d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fbd0450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7fbd0450a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6ac11c440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6ac11c440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2f441225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82f441225d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2f441225d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82f441225d_0_2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fbd0450a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7fbd0450ae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2f441225d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82f441225d_0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7fbd0450a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7fbd0450ae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fad1ffc7b_7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7fad1ffc7b_7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f584e678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7f584e6781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2f441225d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82f441225d_0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2f441225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82f441225d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fad1ffc7b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7fad1ffc7b_1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6c7af7548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6c7af754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82f441225d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82f441225d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2f441225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82f441225d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82f441225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82f441225d_0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7fbd0450ae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g7fbd0450ae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82f441225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82f441225d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7fad1ffc7b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g7fad1ffc7b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82f441225d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82f441225d_0_2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82f441225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82f441225d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2f441225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g82f441225d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82f441225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g82f441225d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6b178712f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6b178712f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2f441225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g82f441225d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82f441225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g82f441225d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7fad1ffc7b_7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g7fad1ffc7b_7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2f441225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g82f441225d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82f441225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g82f441225d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82f441225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g82f441225d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82f44122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g82f441225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82f441225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g82f441225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82f441225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g82f441225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7ef6a99b16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7ef6a99b16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b178712f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b178712f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7f4bc455e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1" name="Google Shape;541;g7f4bc455e8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7ef6a99b16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7ef6a99b16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82f441225d_0_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82f441225d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7fad1ffc7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7fad1ffc7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76c7af754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76c7af754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76beb97f7a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76beb97f7a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7e18c8cc5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7e18c8cc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76c7af754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76c7af754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76b178712f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76b178712f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76b178712f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76b178712f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e18c8cc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e18c8cc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76b178712f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76b178712f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76b178712f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76b178712f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76b178712f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76b178712f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76b178712f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76b178712f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76c7af7548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76c7af7548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76b178712f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76b178712f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7de334518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g7de3345185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7de334518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7de334518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7fbd0450ae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7fbd0450ae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7fbd0450ae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7fbd0450ae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f584e678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7f584e6781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7fbd0450ae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7fbd0450ae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76c7af7548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76c7af75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7ef6a99b16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7ef6a99b16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76b178712f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76b178712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76c7af754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76c7af754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7e18c8cc5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7e18c8cc5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6b178712f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6b178712f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f2d7ec4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f2d7ec4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270000" y="722992"/>
            <a:ext cx="6030600" cy="3771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72" name="Google Shape;72;p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73" name="Google Shape;7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9" name="Google Shape;79;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0" name="Google Shape;8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3" name="Google Shape;8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7" name="Google Shape;87;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9" name="Google Shape;8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gov.uk/government/publications/new-rules-about-tobacco-e-cigarettes-and-smoking-1-october-2015/new-rules-about-tobacco-e-cigarettes-and-smoking-1-october-2015"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s://www.gov.uk/alcohol-young-people-law"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nhs.uk/common-health-questions/lifestyle/what-are-the-health-risks-of-smoking/"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v.uk/smoking-at-work-the-law"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www.gov.uk/government/publications/new-rules-about-tobacco-e-cigarettes-and-smoking-1-october-2015/new-rules-about-tobacco-e-cigarettes-and-smoking-1-october-201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nhs.uk/live-well/alcohol-support/the-risks-of-drinking-too-much/"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nhs.uk/live-well/healthy-body/addiction-what-is-it/"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www.talktofrank.com/drugs-a-z"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government/publications/relationships-education-relationships-and-sex-education-rse-and-health-education"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www.talktofrank.com/drugs-a-z"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www.nhs.uk/live-well/healthy-body/drugs-and-the-brain/"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www.gov.uk/penalties-drug-possession-dealing" TargetMode="External"/><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www.nhs.uk/live-well/alcohol-support/the-risks-of-drinking-too-much/"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www.nhs.uk/live-well/alcohol-support/calculating-alcohol-units/" TargetMode="External"/><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hyperlink" Target="https://www.nhs.uk/conditions/alcohol-misuse/"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www.nhs.uk/conditions/alcohol-poisoning/"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nhs.uk/live-well/alcohol-support/the-risks-of-drinking-too-much/" TargetMode="External"/><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www.nhs.uk/news/pregnancy-and-child/cannabis-has-more-lasting-effect-teenage-brains-alcohol/" TargetMode="External"/><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s://www.nhs.uk/live-well/healthy-body/addiction-what-is-it/" TargetMode="External"/><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s://www.nhs.uk/using-the-nhs/nhs-services/pharmacies/dangers-of-buying-medicines-online/" TargetMode="External"/><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hyperlink" Target="https://www.nhs.uk/common-health-questions/lifestyle/what-are-the-health-risks-of-smokin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hyperlink" Target="https://www.nhs.uk/smokefree/why-quit/rollup-chewing-tobacco-pipes-shisha"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nhs.uk/live-well/quit-smoking/"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hyperlink" Target="https://www.nhs.uk/smokefree"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www.talktofrank.com/drugs-a-z" TargetMode="External"/><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hyperlink" Target="https://www.nhs.uk/"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hyperlink" Target="https://www.talktofrank.com/"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www.gov.uk/government/publications/send-code-of-practice-0-to-25"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1" name="Google Shape;101;p25"/>
          <p:cNvSpPr txBox="1">
            <a:spLocks noGrp="1"/>
          </p:cNvSpPr>
          <p:nvPr>
            <p:ph type="ctrTitle"/>
          </p:nvPr>
        </p:nvSpPr>
        <p:spPr>
          <a:xfrm>
            <a:off x="311700" y="222125"/>
            <a:ext cx="8520600" cy="97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000">
                <a:solidFill>
                  <a:srgbClr val="073763"/>
                </a:solidFill>
              </a:rPr>
              <a:t>Training module</a:t>
            </a:r>
            <a:endParaRPr sz="3000">
              <a:solidFill>
                <a:srgbClr val="073763"/>
              </a:solidFill>
            </a:endParaRPr>
          </a:p>
        </p:txBody>
      </p:sp>
      <p:sp>
        <p:nvSpPr>
          <p:cNvPr id="99" name="Google Shape;99;p25"/>
          <p:cNvSpPr txBox="1">
            <a:spLocks noGrp="1"/>
          </p:cNvSpPr>
          <p:nvPr>
            <p:ph type="ctrTitle"/>
          </p:nvPr>
        </p:nvSpPr>
        <p:spPr>
          <a:xfrm>
            <a:off x="311700" y="1822325"/>
            <a:ext cx="8520600" cy="97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solidFill>
                  <a:srgbClr val="073763"/>
                </a:solidFill>
              </a:rPr>
              <a:t>Teaching about drugs, alcohol </a:t>
            </a:r>
            <a:endParaRPr sz="3600">
              <a:solidFill>
                <a:srgbClr val="073763"/>
              </a:solidFill>
            </a:endParaRPr>
          </a:p>
          <a:p>
            <a:pPr marL="0" lvl="0" indent="0" algn="ctr" rtl="0">
              <a:spcBef>
                <a:spcPts val="0"/>
              </a:spcBef>
              <a:spcAft>
                <a:spcPts val="0"/>
              </a:spcAft>
              <a:buNone/>
            </a:pPr>
            <a:r>
              <a:rPr lang="en-GB" sz="3600">
                <a:solidFill>
                  <a:srgbClr val="073763"/>
                </a:solidFill>
              </a:rPr>
              <a:t>and tobacco</a:t>
            </a:r>
            <a:endParaRPr sz="3600">
              <a:solidFill>
                <a:srgbClr val="073763"/>
              </a:solidFill>
            </a:endParaRPr>
          </a:p>
        </p:txBody>
      </p:sp>
      <p:sp>
        <p:nvSpPr>
          <p:cNvPr id="102" name="Google Shape;102;p25"/>
          <p:cNvSpPr txBox="1"/>
          <p:nvPr/>
        </p:nvSpPr>
        <p:spPr>
          <a:xfrm>
            <a:off x="1387949" y="2928085"/>
            <a:ext cx="6368100" cy="569100"/>
          </a:xfrm>
          <a:prstGeom prst="rect">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rgbClr val="073763"/>
                </a:solidFill>
              </a:rPr>
              <a:t>Part of: Physical health and mental wellbeing</a:t>
            </a:r>
            <a:endParaRPr sz="2400">
              <a:solidFill>
                <a:srgbClr val="073763"/>
              </a:solidFill>
            </a:endParaRPr>
          </a:p>
        </p:txBody>
      </p:sp>
      <p:sp>
        <p:nvSpPr>
          <p:cNvPr id="103" name="Google Shape;103;p25"/>
          <p:cNvSpPr txBox="1"/>
          <p:nvPr/>
        </p:nvSpPr>
        <p:spPr>
          <a:xfrm>
            <a:off x="4483875" y="4412025"/>
            <a:ext cx="1608600" cy="4980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6D9EEB"/>
                </a:solidFill>
              </a:rPr>
              <a:t>Secondary</a:t>
            </a:r>
            <a:endParaRPr sz="2000">
              <a:solidFill>
                <a:srgbClr val="6D9EEB"/>
              </a:solidFill>
            </a:endParaRPr>
          </a:p>
        </p:txBody>
      </p:sp>
      <p:sp>
        <p:nvSpPr>
          <p:cNvPr id="104" name="Google Shape;104;p25"/>
          <p:cNvSpPr txBox="1"/>
          <p:nvPr/>
        </p:nvSpPr>
        <p:spPr>
          <a:xfrm>
            <a:off x="3082100" y="4412025"/>
            <a:ext cx="1257900" cy="4980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E06666"/>
                </a:solidFill>
              </a:rPr>
              <a:t>Primary</a:t>
            </a:r>
            <a:endParaRPr sz="2000">
              <a:solidFill>
                <a:srgbClr val="E06666"/>
              </a:solidFill>
            </a:endParaRPr>
          </a:p>
        </p:txBody>
      </p:sp>
      <p:sp>
        <p:nvSpPr>
          <p:cNvPr id="100" name="Google Shape;100;p25"/>
          <p:cNvSpPr txBox="1">
            <a:spLocks noGrp="1"/>
          </p:cNvSpPr>
          <p:nvPr>
            <p:ph type="subTitle" idx="1"/>
          </p:nvPr>
        </p:nvSpPr>
        <p:spPr>
          <a:xfrm>
            <a:off x="7397250" y="4497250"/>
            <a:ext cx="1486200" cy="498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FF0000"/>
                </a:solidFill>
              </a:rPr>
              <a:t>DATE TBC</a:t>
            </a:r>
            <a:endParaRPr sz="20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title"/>
          </p:nvPr>
        </p:nvSpPr>
        <p:spPr>
          <a:xfrm>
            <a:off x="1235700" y="2150850"/>
            <a:ext cx="66726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Safeguarding and ground rules</a:t>
            </a:r>
            <a:endParaRPr>
              <a:solidFill>
                <a:srgbClr val="FFFFFF"/>
              </a:solidFill>
            </a:endParaRPr>
          </a:p>
        </p:txBody>
      </p:sp>
      <p:sp>
        <p:nvSpPr>
          <p:cNvPr id="169" name="Google Shape;16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Safeguarding</a:t>
            </a:r>
            <a:endParaRPr>
              <a:solidFill>
                <a:srgbClr val="073763"/>
              </a:solidFill>
            </a:endParaRPr>
          </a:p>
        </p:txBody>
      </p:sp>
      <p:sp>
        <p:nvSpPr>
          <p:cNvPr id="175" name="Google Shape;175;p35"/>
          <p:cNvSpPr txBox="1">
            <a:spLocks noGrp="1"/>
          </p:cNvSpPr>
          <p:nvPr>
            <p:ph type="body" idx="1"/>
          </p:nvPr>
        </p:nvSpPr>
        <p:spPr>
          <a:xfrm>
            <a:off x="270000" y="914400"/>
            <a:ext cx="79473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marL="0" lvl="0" indent="0" algn="l" rtl="0">
              <a:spcBef>
                <a:spcPts val="1600"/>
              </a:spcBef>
              <a:spcAft>
                <a:spcPts val="0"/>
              </a:spcAft>
              <a:buNone/>
            </a:pPr>
            <a:r>
              <a:rPr lang="en-GB" sz="1800"/>
              <a:t>Also make sure you follow safeguarding procedures, including:</a:t>
            </a:r>
            <a:endParaRPr sz="1800"/>
          </a:p>
          <a:p>
            <a:pPr marL="457200" lvl="0" indent="-342900" algn="l" rtl="0">
              <a:spcBef>
                <a:spcPts val="1600"/>
              </a:spcBef>
              <a:spcAft>
                <a:spcPts val="0"/>
              </a:spcAft>
              <a:buSzPts val="1800"/>
              <a:buChar char="●"/>
            </a:pPr>
            <a:r>
              <a:rPr lang="en-GB" sz="1800" b="1"/>
              <a:t>setting ground rules</a:t>
            </a:r>
            <a:r>
              <a:rPr lang="en-GB" sz="1800"/>
              <a:t> for lessons, where needed, particularly around not sharing personal information</a:t>
            </a:r>
            <a:endParaRPr sz="1800"/>
          </a:p>
          <a:p>
            <a:pPr marL="457200" lvl="0" indent="-342900" algn="l" rtl="0">
              <a:spcBef>
                <a:spcPts val="0"/>
              </a:spcBef>
              <a:spcAft>
                <a:spcPts val="0"/>
              </a:spcAft>
              <a:buSzPts val="1800"/>
              <a:buChar char="●"/>
            </a:pPr>
            <a:r>
              <a:rPr lang="en-GB" sz="1800" b="1"/>
              <a:t>stopping discussions if personal information is shared</a:t>
            </a:r>
            <a:r>
              <a:rPr lang="en-GB" sz="1800"/>
              <a:t> in lessons and following up with pupils later where needed</a:t>
            </a:r>
            <a:endParaRPr sz="1800"/>
          </a:p>
          <a:p>
            <a:pPr marL="457200" lvl="0" indent="-342900" algn="l" rtl="0">
              <a:spcBef>
                <a:spcPts val="0"/>
              </a:spcBef>
              <a:spcAft>
                <a:spcPts val="0"/>
              </a:spcAft>
              <a:buSzPts val="1800"/>
              <a:buChar char="●"/>
            </a:pPr>
            <a:r>
              <a:rPr lang="en-GB" sz="1800" b="1"/>
              <a:t>not promising confidentiality</a:t>
            </a:r>
            <a:r>
              <a:rPr lang="en-GB" sz="1800"/>
              <a:t> if a pupil confides something concerning</a:t>
            </a:r>
            <a:endParaRPr sz="1800"/>
          </a:p>
          <a:p>
            <a:pPr marL="457200" lvl="0" indent="-342900" algn="l" rtl="0">
              <a:spcBef>
                <a:spcPts val="0"/>
              </a:spcBef>
              <a:spcAft>
                <a:spcPts val="0"/>
              </a:spcAft>
              <a:buSzPts val="1800"/>
              <a:buChar char="●"/>
            </a:pPr>
            <a:r>
              <a:rPr lang="en-GB" sz="1800" b="1"/>
              <a:t>telling pupils they can ask for help </a:t>
            </a:r>
            <a:r>
              <a:rPr lang="en-GB" sz="1800"/>
              <a:t>and they will be taken seriously</a:t>
            </a:r>
            <a:endParaRPr sz="1800"/>
          </a:p>
          <a:p>
            <a:pPr marL="0" lvl="0" indent="0" algn="l" rtl="0">
              <a:spcBef>
                <a:spcPts val="1600"/>
              </a:spcBef>
              <a:spcAft>
                <a:spcPts val="0"/>
              </a:spcAft>
              <a:buNone/>
            </a:pPr>
            <a:endParaRPr sz="1800"/>
          </a:p>
          <a:p>
            <a:pPr marL="0" lvl="0" indent="0" algn="l" rtl="0">
              <a:spcBef>
                <a:spcPts val="0"/>
              </a:spcBef>
              <a:spcAft>
                <a:spcPts val="0"/>
              </a:spcAft>
              <a:buNone/>
            </a:pPr>
            <a:endParaRPr sz="1800"/>
          </a:p>
        </p:txBody>
      </p:sp>
      <p:sp>
        <p:nvSpPr>
          <p:cNvPr id="176" name="Google Shape;176;p35"/>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6"/>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Safeguarding and this topic</a:t>
            </a:r>
            <a:endParaRPr>
              <a:solidFill>
                <a:srgbClr val="073763"/>
              </a:solidFill>
            </a:endParaRPr>
          </a:p>
        </p:txBody>
      </p:sp>
      <p:sp>
        <p:nvSpPr>
          <p:cNvPr id="182" name="Google Shape;182;p36"/>
          <p:cNvSpPr txBox="1">
            <a:spLocks noGrp="1"/>
          </p:cNvSpPr>
          <p:nvPr>
            <p:ph type="body" idx="1"/>
          </p:nvPr>
        </p:nvSpPr>
        <p:spPr>
          <a:xfrm>
            <a:off x="270000" y="914400"/>
            <a:ext cx="79473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In addition to general safeguarding principles teachers may need to be prepared to deal with the following in a way that safeguards pupils in line with school policies: </a:t>
            </a:r>
            <a:endParaRPr sz="1800"/>
          </a:p>
          <a:p>
            <a:pPr marL="457200" lvl="0" indent="-342900" algn="l" rtl="0">
              <a:spcBef>
                <a:spcPts val="1600"/>
              </a:spcBef>
              <a:spcAft>
                <a:spcPts val="0"/>
              </a:spcAft>
              <a:buSzPts val="1800"/>
              <a:buChar char="●"/>
            </a:pPr>
            <a:r>
              <a:rPr lang="en-GB" sz="1800"/>
              <a:t>disclosure of pupil’s own or other pupils substance abuse </a:t>
            </a:r>
            <a:endParaRPr sz="1800"/>
          </a:p>
          <a:p>
            <a:pPr marL="457200" lvl="0" indent="-342900" algn="l" rtl="0">
              <a:spcBef>
                <a:spcPts val="0"/>
              </a:spcBef>
              <a:spcAft>
                <a:spcPts val="0"/>
              </a:spcAft>
              <a:buSzPts val="1800"/>
              <a:buChar char="●"/>
            </a:pPr>
            <a:r>
              <a:rPr lang="en-GB" sz="1800"/>
              <a:t>disclosure and/or concern about substance abuse by adults (including family) - e.g. fears about health, legal penalties</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0"/>
              </a:spcBef>
              <a:spcAft>
                <a:spcPts val="0"/>
              </a:spcAft>
              <a:buNone/>
            </a:pPr>
            <a:endParaRPr sz="1800"/>
          </a:p>
        </p:txBody>
      </p:sp>
      <p:sp>
        <p:nvSpPr>
          <p:cNvPr id="183" name="Google Shape;183;p36"/>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7"/>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Create class ground rules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89" name="Google Shape;189;p37"/>
          <p:cNvSpPr txBox="1">
            <a:spLocks noGrp="1"/>
          </p:cNvSpPr>
          <p:nvPr>
            <p:ph type="body" idx="1"/>
          </p:nvPr>
        </p:nvSpPr>
        <p:spPr>
          <a:xfrm>
            <a:off x="270000" y="914400"/>
            <a:ext cx="73800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Clear class ground rules can help when teaching about sensitive topics. They also support confidentiality and safeguarding of pupils. </a:t>
            </a:r>
            <a:endParaRPr sz="1800"/>
          </a:p>
          <a:p>
            <a:pPr marL="0" lvl="0" indent="0" algn="l" rtl="0">
              <a:spcBef>
                <a:spcPts val="1600"/>
              </a:spcBef>
              <a:spcAft>
                <a:spcPts val="0"/>
              </a:spcAft>
              <a:buNone/>
            </a:pPr>
            <a:r>
              <a:rPr lang="en-GB" sz="1800"/>
              <a:t>Good practice is for ground rules to be: </a:t>
            </a:r>
            <a:endParaRPr sz="1800"/>
          </a:p>
          <a:p>
            <a:pPr marL="457200" lvl="0" indent="-342900" algn="l" rtl="0">
              <a:spcBef>
                <a:spcPts val="1600"/>
              </a:spcBef>
              <a:spcAft>
                <a:spcPts val="0"/>
              </a:spcAft>
              <a:buSzPts val="1800"/>
              <a:buChar char="●"/>
            </a:pPr>
            <a:r>
              <a:rPr lang="en-GB" sz="1800" b="1"/>
              <a:t>discussed</a:t>
            </a:r>
            <a:r>
              <a:rPr lang="en-GB" sz="1800"/>
              <a:t> and understood by all</a:t>
            </a:r>
            <a:endParaRPr sz="1800"/>
          </a:p>
          <a:p>
            <a:pPr marL="457200" lvl="0" indent="-342900" algn="l" rtl="0">
              <a:spcBef>
                <a:spcPts val="0"/>
              </a:spcBef>
              <a:spcAft>
                <a:spcPts val="0"/>
              </a:spcAft>
              <a:buSzPts val="1800"/>
              <a:buChar char="●"/>
            </a:pPr>
            <a:r>
              <a:rPr lang="en-GB" sz="1800" b="1"/>
              <a:t>clear</a:t>
            </a:r>
            <a:r>
              <a:rPr lang="en-GB" sz="1800"/>
              <a:t> and practical</a:t>
            </a:r>
            <a:endParaRPr sz="1800"/>
          </a:p>
          <a:p>
            <a:pPr marL="457200" lvl="0" indent="-342900" algn="l" rtl="0">
              <a:spcBef>
                <a:spcPts val="0"/>
              </a:spcBef>
              <a:spcAft>
                <a:spcPts val="0"/>
              </a:spcAft>
              <a:buSzPts val="1800"/>
              <a:buChar char="●"/>
            </a:pPr>
            <a:r>
              <a:rPr lang="en-GB" sz="1800" b="1"/>
              <a:t>modelled</a:t>
            </a:r>
            <a:r>
              <a:rPr lang="en-GB" sz="1800"/>
              <a:t> by the teacher</a:t>
            </a:r>
            <a:endParaRPr sz="1800"/>
          </a:p>
          <a:p>
            <a:pPr marL="457200" lvl="0" indent="-342900" algn="l" rtl="0">
              <a:spcBef>
                <a:spcPts val="0"/>
              </a:spcBef>
              <a:spcAft>
                <a:spcPts val="0"/>
              </a:spcAft>
              <a:buSzPts val="1800"/>
              <a:buChar char="●"/>
            </a:pPr>
            <a:r>
              <a:rPr lang="en-GB" sz="1800" b="1"/>
              <a:t>followed</a:t>
            </a:r>
            <a:r>
              <a:rPr lang="en-GB" sz="1800"/>
              <a:t> consistently and enforced </a:t>
            </a:r>
            <a:endParaRPr sz="1800"/>
          </a:p>
          <a:p>
            <a:pPr marL="457200" lvl="0" indent="-342900" algn="l" rtl="0">
              <a:spcBef>
                <a:spcPts val="0"/>
              </a:spcBef>
              <a:spcAft>
                <a:spcPts val="0"/>
              </a:spcAft>
              <a:buSzPts val="1800"/>
              <a:buChar char="●"/>
            </a:pPr>
            <a:r>
              <a:rPr lang="en-GB" sz="1800" b="1"/>
              <a:t>updated</a:t>
            </a:r>
            <a:r>
              <a:rPr lang="en-GB" sz="1800"/>
              <a:t> when needed</a:t>
            </a:r>
            <a:endParaRPr sz="1800"/>
          </a:p>
          <a:p>
            <a:pPr marL="457200" lvl="0" indent="-342900" algn="l" rtl="0">
              <a:spcBef>
                <a:spcPts val="0"/>
              </a:spcBef>
              <a:spcAft>
                <a:spcPts val="0"/>
              </a:spcAft>
              <a:buSzPts val="1800"/>
              <a:buChar char="●"/>
            </a:pPr>
            <a:r>
              <a:rPr lang="en-GB" sz="1800" b="1"/>
              <a:t>visible</a:t>
            </a:r>
            <a:r>
              <a:rPr lang="en-GB" sz="1800"/>
              <a:t> in lessons (for example, posters)</a:t>
            </a:r>
            <a:endParaRPr sz="1800"/>
          </a:p>
          <a:p>
            <a:pPr marL="0" lvl="0" indent="0" algn="l" rtl="0">
              <a:spcBef>
                <a:spcPts val="1600"/>
              </a:spcBef>
              <a:spcAft>
                <a:spcPts val="1600"/>
              </a:spcAft>
              <a:buNone/>
            </a:pPr>
            <a:endParaRPr sz="1800"/>
          </a:p>
        </p:txBody>
      </p:sp>
      <p:sp>
        <p:nvSpPr>
          <p:cNvPr id="190" name="Google Shape;190;p37"/>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8"/>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Example ground rules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96" name="Google Shape;196;p38"/>
          <p:cNvSpPr txBox="1">
            <a:spLocks noGrp="1"/>
          </p:cNvSpPr>
          <p:nvPr>
            <p:ph type="body" idx="1"/>
          </p:nvPr>
        </p:nvSpPr>
        <p:spPr>
          <a:xfrm>
            <a:off x="270000" y="914400"/>
            <a:ext cx="73800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b="1"/>
              <a:t>Respect privacy</a:t>
            </a:r>
            <a:r>
              <a:rPr lang="en-GB" sz="1800"/>
              <a:t>. We can discuss examples but don’t use names or descriptions that identify anyone, including ourselves. We never put anyone ‘on the spot’ (no personal questions or pressure to answer).</a:t>
            </a:r>
            <a:endParaRPr sz="1800"/>
          </a:p>
          <a:p>
            <a:pPr marL="0" lvl="0" indent="0" algn="l" rtl="0">
              <a:spcBef>
                <a:spcPts val="1600"/>
              </a:spcBef>
              <a:spcAft>
                <a:spcPts val="0"/>
              </a:spcAft>
              <a:buClr>
                <a:schemeClr val="dk1"/>
              </a:buClr>
              <a:buSzPts val="1100"/>
              <a:buFont typeface="Arial"/>
              <a:buNone/>
            </a:pPr>
            <a:r>
              <a:rPr lang="en-GB" sz="1800" b="1"/>
              <a:t>Listen to others</a:t>
            </a:r>
            <a:r>
              <a:rPr lang="en-GB" sz="1800"/>
              <a:t>. It’s okay to challenge a view or disagree, but we listen properly before making assumptions or deciding how to respond. Everyone has the right to feel listened to. </a:t>
            </a:r>
            <a:endParaRPr sz="1800"/>
          </a:p>
          <a:p>
            <a:pPr marL="0" lvl="0" indent="0" algn="l" rtl="0">
              <a:spcBef>
                <a:spcPts val="1600"/>
              </a:spcBef>
              <a:spcAft>
                <a:spcPts val="0"/>
              </a:spcAft>
              <a:buClr>
                <a:schemeClr val="dk1"/>
              </a:buClr>
              <a:buSzPts val="1100"/>
              <a:buFont typeface="Arial"/>
              <a:buNone/>
            </a:pPr>
            <a:r>
              <a:rPr lang="en-GB" sz="1800" b="1"/>
              <a:t>No judgement</a:t>
            </a:r>
            <a:r>
              <a:rPr lang="en-GB" sz="1800"/>
              <a:t>. We can explore beliefs and misunderstandings about a topic without fear of being judged. </a:t>
            </a:r>
            <a:endParaRPr sz="1800"/>
          </a:p>
          <a:p>
            <a:pPr marL="0" lvl="0" indent="0" algn="l" rtl="0">
              <a:spcBef>
                <a:spcPts val="1600"/>
              </a:spcBef>
              <a:spcAft>
                <a:spcPts val="1600"/>
              </a:spcAft>
              <a:buClr>
                <a:schemeClr val="dk1"/>
              </a:buClr>
              <a:buSzPts val="1100"/>
              <a:buFont typeface="Arial"/>
              <a:buNone/>
            </a:pPr>
            <a:r>
              <a:rPr lang="en-GB" sz="1800" b="1"/>
              <a:t>Right to pass</a:t>
            </a:r>
            <a:r>
              <a:rPr lang="en-GB" sz="1800"/>
              <a:t>. Every pupil has the right to choose not to answer a question or join the discussion if a topic makes them uncomfortable.</a:t>
            </a:r>
            <a:endParaRPr sz="1800"/>
          </a:p>
        </p:txBody>
      </p:sp>
      <p:sp>
        <p:nvSpPr>
          <p:cNvPr id="197" name="Google Shape;197;p38"/>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2327550" y="2150850"/>
            <a:ext cx="4488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203" name="Google Shape;203;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drugs</a:t>
            </a:r>
            <a:endParaRPr>
              <a:solidFill>
                <a:srgbClr val="073763"/>
              </a:solidFill>
            </a:endParaRPr>
          </a:p>
        </p:txBody>
      </p:sp>
      <p:sp>
        <p:nvSpPr>
          <p:cNvPr id="209" name="Google Shape;209;p4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that drugs are substances that change how the body functions and feels. </a:t>
            </a:r>
            <a:endParaRPr/>
          </a:p>
          <a:p>
            <a:pPr marL="0" lvl="0" indent="0" algn="l" rtl="0">
              <a:lnSpc>
                <a:spcPct val="115000"/>
              </a:lnSpc>
              <a:spcBef>
                <a:spcPts val="1000"/>
              </a:spcBef>
              <a:spcAft>
                <a:spcPts val="0"/>
              </a:spcAft>
              <a:buNone/>
            </a:pPr>
            <a:r>
              <a:rPr lang="en-GB"/>
              <a:t>Teach pupils that there are different types of drugs:</a:t>
            </a:r>
            <a:endParaRPr/>
          </a:p>
          <a:p>
            <a:pPr marL="457200" lvl="0" indent="-317500" algn="l" rtl="0">
              <a:lnSpc>
                <a:spcPct val="115000"/>
              </a:lnSpc>
              <a:spcBef>
                <a:spcPts val="1000"/>
              </a:spcBef>
              <a:spcAft>
                <a:spcPts val="0"/>
              </a:spcAft>
              <a:buSzPts val="1400"/>
              <a:buChar char="●"/>
            </a:pPr>
            <a:r>
              <a:rPr lang="en-GB" b="1"/>
              <a:t>medicines</a:t>
            </a:r>
            <a:r>
              <a:rPr lang="en-GB"/>
              <a:t> (prescribed and ‘over the counter’, e.g. paracetamol)</a:t>
            </a:r>
            <a:endParaRPr/>
          </a:p>
          <a:p>
            <a:pPr marL="457200" lvl="0" indent="-317500" algn="l" rtl="0">
              <a:lnSpc>
                <a:spcPct val="115000"/>
              </a:lnSpc>
              <a:spcBef>
                <a:spcPts val="0"/>
              </a:spcBef>
              <a:spcAft>
                <a:spcPts val="0"/>
              </a:spcAft>
              <a:buSzPts val="1400"/>
              <a:buChar char="●"/>
            </a:pPr>
            <a:r>
              <a:rPr lang="en-GB" b="1"/>
              <a:t>legal drugs that are not medicines</a:t>
            </a:r>
            <a:r>
              <a:rPr lang="en-GB"/>
              <a:t> (e.g. alcohol, tobacco and caffeine)</a:t>
            </a:r>
            <a:endParaRPr/>
          </a:p>
          <a:p>
            <a:pPr marL="457200" lvl="0" indent="-317500" algn="l" rtl="0">
              <a:lnSpc>
                <a:spcPct val="115000"/>
              </a:lnSpc>
              <a:spcBef>
                <a:spcPts val="0"/>
              </a:spcBef>
              <a:spcAft>
                <a:spcPts val="0"/>
              </a:spcAft>
              <a:buSzPts val="1400"/>
              <a:buChar char="●"/>
            </a:pPr>
            <a:r>
              <a:rPr lang="en-GB" b="1"/>
              <a:t>illegal drugs </a:t>
            </a:r>
            <a:r>
              <a:rPr lang="en-GB"/>
              <a:t>(give examples if appropriate)</a:t>
            </a: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211" name="Google Shape;211;p40"/>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12" name="Google Shape;212;p40"/>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spcBef>
                <a:spcPts val="0"/>
              </a:spcBef>
              <a:spcAft>
                <a:spcPts val="0"/>
              </a:spcAft>
              <a:buSzPts val="1600"/>
              <a:buChar char="●"/>
            </a:pPr>
            <a:r>
              <a:rPr lang="en-GB" sz="1600"/>
              <a:t>Link with science</a:t>
            </a:r>
            <a:endParaRPr sz="1600"/>
          </a:p>
          <a:p>
            <a:pPr marL="457200" lvl="0" indent="-330200" algn="l" rtl="0">
              <a:spcBef>
                <a:spcPts val="0"/>
              </a:spcBef>
              <a:spcAft>
                <a:spcPts val="0"/>
              </a:spcAft>
              <a:buSzPts val="1600"/>
              <a:buChar char="●"/>
            </a:pPr>
            <a:r>
              <a:rPr lang="en-GB" sz="1600"/>
              <a:t>Personal health</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13" name="Google Shape;213;p40"/>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10" name="Google Shape;210;p4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Age restrictions (smoking, alcohol)</a:t>
            </a:r>
            <a:endParaRPr>
              <a:solidFill>
                <a:srgbClr val="073763"/>
              </a:solidFill>
            </a:endParaRPr>
          </a:p>
        </p:txBody>
      </p:sp>
      <p:sp>
        <p:nvSpPr>
          <p:cNvPr id="219" name="Google Shape;219;p41"/>
          <p:cNvSpPr txBox="1">
            <a:spLocks noGrp="1"/>
          </p:cNvSpPr>
          <p:nvPr>
            <p:ph type="body" idx="1"/>
          </p:nvPr>
        </p:nvSpPr>
        <p:spPr>
          <a:xfrm>
            <a:off x="270000" y="789000"/>
            <a:ext cx="59547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that some legal drugs have age restrictions to protect young people. </a:t>
            </a:r>
            <a:endParaRPr/>
          </a:p>
          <a:p>
            <a:pPr marL="0" lvl="0" indent="0" algn="l" rtl="0">
              <a:lnSpc>
                <a:spcPct val="115000"/>
              </a:lnSpc>
              <a:spcBef>
                <a:spcPts val="1000"/>
              </a:spcBef>
              <a:spcAft>
                <a:spcPts val="0"/>
              </a:spcAft>
              <a:buNone/>
            </a:pPr>
            <a:r>
              <a:rPr lang="en-GB" b="1"/>
              <a:t>Smoking: </a:t>
            </a:r>
            <a:r>
              <a:rPr lang="en-GB"/>
              <a:t>You must be 18 or older to buy cigarettes in the UK. It is illegal to sell tobacco or electronic cigarettes (e-cigarettes) or e-liquids to anyone under 18, or to buy them for for anyone under 18. Teacher reference: </a:t>
            </a:r>
            <a:r>
              <a:rPr lang="en-GB" u="sng">
                <a:solidFill>
                  <a:schemeClr val="hlink"/>
                </a:solidFill>
                <a:hlinkClick r:id="rId3"/>
              </a:rPr>
              <a:t>Rules about tobacco, e-cigarettes and smoking</a:t>
            </a:r>
            <a:r>
              <a:rPr lang="en-GB"/>
              <a:t> (GOV.UK)</a:t>
            </a:r>
            <a:endParaRPr/>
          </a:p>
          <a:p>
            <a:pPr marL="0" lvl="0" indent="0" algn="l" rtl="0">
              <a:lnSpc>
                <a:spcPct val="115000"/>
              </a:lnSpc>
              <a:spcBef>
                <a:spcPts val="1000"/>
              </a:spcBef>
              <a:spcAft>
                <a:spcPts val="0"/>
              </a:spcAft>
              <a:buNone/>
            </a:pPr>
            <a:r>
              <a:rPr lang="en-GB" b="1"/>
              <a:t>Alcohol: </a:t>
            </a:r>
            <a:r>
              <a:rPr lang="en-GB"/>
              <a:t>It is illegal to buy or try to buy alcohol if you are under 18. It is also illegal to sell alcohol to or buy alcohol for under 18s. Ensure pupils understand the other laws about alcohol and young people. Teacher reference: </a:t>
            </a:r>
            <a:r>
              <a:rPr lang="en-GB" u="sng">
                <a:solidFill>
                  <a:schemeClr val="hlink"/>
                </a:solidFill>
                <a:hlinkClick r:id="rId4"/>
              </a:rPr>
              <a:t>Alcohol and young people</a:t>
            </a:r>
            <a:r>
              <a:rPr lang="en-GB"/>
              <a:t> (GOV.UK)</a:t>
            </a: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221" name="Google Shape;221;p41"/>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22" name="Google Shape;222;p41"/>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 </a:t>
            </a:r>
            <a:endParaRPr sz="1600"/>
          </a:p>
          <a:p>
            <a:pPr marL="457200" lvl="0" indent="-330200" algn="l" rtl="0">
              <a:lnSpc>
                <a:spcPct val="115000"/>
              </a:lnSpc>
              <a:spcBef>
                <a:spcPts val="0"/>
              </a:spcBef>
              <a:spcAft>
                <a:spcPts val="0"/>
              </a:spcAft>
              <a:buSzPts val="1600"/>
              <a:buChar char="●"/>
            </a:pPr>
            <a:r>
              <a:rPr lang="en-GB" sz="1600"/>
              <a:t>The law</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23" name="Google Shape;223;p41"/>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20" name="Google Shape;220;p4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Smoking risks (1)</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29" name="Google Shape;229;p42"/>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a:t>Teach pupils about the harms of smoking and that there is a</a:t>
            </a:r>
            <a:r>
              <a:rPr lang="en-GB">
                <a:solidFill>
                  <a:schemeClr val="dk1"/>
                </a:solidFill>
              </a:rPr>
              <a:t> </a:t>
            </a:r>
            <a:r>
              <a:rPr lang="en-GB" u="sng">
                <a:solidFill>
                  <a:schemeClr val="hlink"/>
                </a:solidFill>
                <a:hlinkClick r:id="rId3"/>
              </a:rPr>
              <a:t>strong link between smoking and serious health conditions</a:t>
            </a:r>
            <a:r>
              <a:rPr lang="en-GB">
                <a:solidFill>
                  <a:schemeClr val="dk1"/>
                </a:solidFill>
              </a:rPr>
              <a:t>. </a:t>
            </a:r>
            <a:endParaRPr>
              <a:solidFill>
                <a:schemeClr val="dk1"/>
              </a:solidFill>
            </a:endParaRPr>
          </a:p>
          <a:p>
            <a:pPr marL="0" lvl="0" indent="0" algn="l" rtl="0">
              <a:lnSpc>
                <a:spcPct val="115000"/>
              </a:lnSpc>
              <a:spcBef>
                <a:spcPts val="1000"/>
              </a:spcBef>
              <a:spcAft>
                <a:spcPts val="0"/>
              </a:spcAft>
              <a:buSzPts val="1400"/>
              <a:buNone/>
            </a:pPr>
            <a:r>
              <a:rPr lang="en-GB"/>
              <a:t>Explain that </a:t>
            </a:r>
            <a:r>
              <a:rPr lang="en-GB" b="1"/>
              <a:t>smoking is highly addictive</a:t>
            </a:r>
            <a:r>
              <a:rPr lang="en-GB"/>
              <a:t> and why this means it is hard for people to stop smoking once they start. </a:t>
            </a:r>
            <a:endParaRPr/>
          </a:p>
          <a:p>
            <a:pPr marL="0" lvl="0" indent="0" algn="l" rtl="0">
              <a:lnSpc>
                <a:spcPct val="115000"/>
              </a:lnSpc>
              <a:spcBef>
                <a:spcPts val="1600"/>
              </a:spcBef>
              <a:spcAft>
                <a:spcPts val="0"/>
              </a:spcAft>
              <a:buSzPts val="1400"/>
              <a:buNone/>
            </a:pPr>
            <a:r>
              <a:rPr lang="en-GB"/>
              <a:t>Teachers may also want to explain to pupils the factors that can contribute to someone starting or continuing to smoke, such as social / peer pressure, and strategies to resist pressure. </a:t>
            </a: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1600"/>
              </a:spcAft>
              <a:buSzPts val="1400"/>
              <a:buNone/>
            </a:pPr>
            <a:endParaRPr>
              <a:solidFill>
                <a:schemeClr val="dk1"/>
              </a:solidFill>
            </a:endParaRPr>
          </a:p>
        </p:txBody>
      </p:sp>
      <p:sp>
        <p:nvSpPr>
          <p:cNvPr id="230" name="Google Shape;230;p42"/>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33" name="Google Shape;233;p42"/>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Tobacco risks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32" name="Google Shape;232;p42"/>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31" name="Google Shape;231;p4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Smoking risks (2)</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39" name="Google Shape;239;p43"/>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about the significant health risks of ‘passive smoking’. This is when someone inhales smoke in the air caused by someone else smoking.</a:t>
            </a:r>
            <a:endParaRPr/>
          </a:p>
          <a:p>
            <a:pPr marL="0" lvl="0" indent="0" algn="l" rtl="0">
              <a:lnSpc>
                <a:spcPct val="115000"/>
              </a:lnSpc>
              <a:spcBef>
                <a:spcPts val="1000"/>
              </a:spcBef>
              <a:spcAft>
                <a:spcPts val="0"/>
              </a:spcAft>
              <a:buSzPts val="1400"/>
              <a:buNone/>
            </a:pPr>
            <a:r>
              <a:rPr lang="en-GB"/>
              <a:t>Explain that due to the risks of passive smoking, it is against the law (UK) to smoke in:</a:t>
            </a:r>
            <a:endParaRPr/>
          </a:p>
          <a:p>
            <a:pPr marL="457200" lvl="0" indent="-317500" algn="l" rtl="0">
              <a:lnSpc>
                <a:spcPct val="115000"/>
              </a:lnSpc>
              <a:spcBef>
                <a:spcPts val="0"/>
              </a:spcBef>
              <a:spcAft>
                <a:spcPts val="0"/>
              </a:spcAft>
              <a:buSzPts val="1400"/>
              <a:buChar char="●"/>
            </a:pPr>
            <a:r>
              <a:rPr lang="en-GB"/>
              <a:t>enclosed public buildings and on public transport</a:t>
            </a:r>
            <a:endParaRPr/>
          </a:p>
          <a:p>
            <a:pPr marL="457200" lvl="0" indent="-317500" algn="l" rtl="0">
              <a:lnSpc>
                <a:spcPct val="115000"/>
              </a:lnSpc>
              <a:spcBef>
                <a:spcPts val="0"/>
              </a:spcBef>
              <a:spcAft>
                <a:spcPts val="0"/>
              </a:spcAft>
              <a:buSzPts val="1400"/>
              <a:buChar char="●"/>
            </a:pPr>
            <a:r>
              <a:rPr lang="en-GB"/>
              <a:t>workplaces</a:t>
            </a:r>
            <a:endParaRPr/>
          </a:p>
          <a:p>
            <a:pPr marL="0" lvl="0" indent="0" algn="l" rtl="0">
              <a:lnSpc>
                <a:spcPct val="115000"/>
              </a:lnSpc>
              <a:spcBef>
                <a:spcPts val="1000"/>
              </a:spcBef>
              <a:spcAft>
                <a:spcPts val="0"/>
              </a:spcAft>
              <a:buNone/>
            </a:pPr>
            <a:r>
              <a:rPr lang="en-GB"/>
              <a:t>Explain that it is also illegal to smoke in an enclosed private vehicle if someone under 18 is also present. </a:t>
            </a:r>
            <a:endParaRPr/>
          </a:p>
          <a:p>
            <a:pPr marL="0" lvl="0" indent="0" algn="l" rtl="0">
              <a:lnSpc>
                <a:spcPct val="115000"/>
              </a:lnSpc>
              <a:spcBef>
                <a:spcPts val="1000"/>
              </a:spcBef>
              <a:spcAft>
                <a:spcPts val="0"/>
              </a:spcAft>
              <a:buNone/>
            </a:pPr>
            <a:r>
              <a:rPr lang="en-GB"/>
              <a:t>Teacher reference: </a:t>
            </a:r>
            <a:r>
              <a:rPr lang="en-GB" u="sng">
                <a:solidFill>
                  <a:schemeClr val="hlink"/>
                </a:solidFill>
                <a:hlinkClick r:id="rId3"/>
              </a:rPr>
              <a:t>Smoking at work: the law</a:t>
            </a:r>
            <a:r>
              <a:rPr lang="en-GB"/>
              <a:t> and </a:t>
            </a:r>
            <a:r>
              <a:rPr lang="en-GB" u="sng">
                <a:solidFill>
                  <a:schemeClr val="hlink"/>
                </a:solidFill>
                <a:hlinkClick r:id="rId4"/>
              </a:rPr>
              <a:t>Rules about smoking in private vehicles</a:t>
            </a:r>
            <a:r>
              <a:rPr lang="en-GB"/>
              <a:t> (GOV.UK)</a:t>
            </a: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1600"/>
              </a:spcAft>
              <a:buSzPts val="1400"/>
              <a:buNone/>
            </a:pPr>
            <a:endParaRPr>
              <a:solidFill>
                <a:schemeClr val="dk1"/>
              </a:solidFill>
            </a:endParaRPr>
          </a:p>
        </p:txBody>
      </p:sp>
      <p:sp>
        <p:nvSpPr>
          <p:cNvPr id="240" name="Google Shape;240;p43"/>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43" name="Google Shape;243;p43"/>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spcBef>
                <a:spcPts val="0"/>
              </a:spcBef>
              <a:spcAft>
                <a:spcPts val="0"/>
              </a:spcAft>
              <a:buSzPts val="1600"/>
              <a:buChar char="●"/>
            </a:pPr>
            <a:r>
              <a:rPr lang="en-GB" sz="1600"/>
              <a:t>Tobacco risks</a:t>
            </a:r>
            <a:endParaRPr sz="1600"/>
          </a:p>
          <a:p>
            <a:pPr marL="457200" lvl="0" indent="0" algn="l" rtl="0">
              <a:lnSpc>
                <a:spcPct val="115000"/>
              </a:lnSpc>
              <a:spcBef>
                <a:spcPts val="0"/>
              </a:spcBef>
              <a:spcAft>
                <a:spcPts val="0"/>
              </a:spcAft>
              <a:buNone/>
            </a:pP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42" name="Google Shape;242;p43"/>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41" name="Google Shape;241;p4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Contents</a:t>
            </a:r>
            <a:endParaRPr>
              <a:solidFill>
                <a:srgbClr val="073763"/>
              </a:solidFill>
            </a:endParaRPr>
          </a:p>
        </p:txBody>
      </p:sp>
      <p:graphicFrame>
        <p:nvGraphicFramePr>
          <p:cNvPr id="110" name="Google Shape;110;p26"/>
          <p:cNvGraphicFramePr/>
          <p:nvPr/>
        </p:nvGraphicFramePr>
        <p:xfrm>
          <a:off x="270000" y="914395"/>
          <a:ext cx="8741875" cy="3771250"/>
        </p:xfrm>
        <a:graphic>
          <a:graphicData uri="http://schemas.openxmlformats.org/drawingml/2006/table">
            <a:tbl>
              <a:tblPr>
                <a:noFill/>
                <a:tableStyleId>{ABEC7FE1-76D0-46E5-808C-BE6E6DD3EE21}</a:tableStyleId>
              </a:tblPr>
              <a:tblGrid>
                <a:gridCol w="896575">
                  <a:extLst>
                    <a:ext uri="{9D8B030D-6E8A-4147-A177-3AD203B41FA5}">
                      <a16:colId xmlns:a16="http://schemas.microsoft.com/office/drawing/2014/main" val="20000"/>
                    </a:ext>
                  </a:extLst>
                </a:gridCol>
                <a:gridCol w="7845300">
                  <a:extLst>
                    <a:ext uri="{9D8B030D-6E8A-4147-A177-3AD203B41FA5}">
                      <a16:colId xmlns:a16="http://schemas.microsoft.com/office/drawing/2014/main" val="20001"/>
                    </a:ext>
                  </a:extLst>
                </a:gridCol>
              </a:tblGrid>
              <a:tr h="538750">
                <a:tc>
                  <a:txBody>
                    <a:bodyPr/>
                    <a:lstStyle/>
                    <a:p>
                      <a:pPr marL="0" lvl="0" indent="0" algn="l" rtl="0">
                        <a:spcBef>
                          <a:spcPts val="0"/>
                        </a:spcBef>
                        <a:spcAft>
                          <a:spcPts val="0"/>
                        </a:spcAft>
                        <a:buNone/>
                      </a:pPr>
                      <a:r>
                        <a:rPr lang="en-GB" sz="2200">
                          <a:solidFill>
                            <a:srgbClr val="073763"/>
                          </a:solidFill>
                        </a:rPr>
                        <a:t>  3</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a:solidFill>
                            <a:srgbClr val="073763"/>
                          </a:solidFill>
                        </a:rPr>
                        <a:t>About this training module</a:t>
                      </a:r>
                      <a:r>
                        <a:rPr lang="en-GB" sz="2200">
                          <a:solidFill>
                            <a:srgbClr val="FF0000"/>
                          </a:solidFill>
                        </a:rPr>
                        <a:t> </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38750">
                <a:tc>
                  <a:txBody>
                    <a:bodyPr/>
                    <a:lstStyle/>
                    <a:p>
                      <a:pPr marL="0" lvl="0" indent="0" algn="l" rtl="0">
                        <a:spcBef>
                          <a:spcPts val="0"/>
                        </a:spcBef>
                        <a:spcAft>
                          <a:spcPts val="0"/>
                        </a:spcAft>
                        <a:buNone/>
                      </a:pPr>
                      <a:r>
                        <a:rPr lang="en-GB" sz="2200">
                          <a:solidFill>
                            <a:srgbClr val="073763"/>
                          </a:solidFill>
                        </a:rPr>
                        <a:t>  4</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a:solidFill>
                            <a:srgbClr val="073763"/>
                          </a:solidFill>
                        </a:rPr>
                        <a:t>Teaching the new curriculum</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38750">
                <a:tc>
                  <a:txBody>
                    <a:bodyPr/>
                    <a:lstStyle/>
                    <a:p>
                      <a:pPr marL="0" lvl="0" indent="0" algn="l" rtl="0">
                        <a:spcBef>
                          <a:spcPts val="0"/>
                        </a:spcBef>
                        <a:spcAft>
                          <a:spcPts val="0"/>
                        </a:spcAft>
                        <a:buNone/>
                      </a:pPr>
                      <a:r>
                        <a:rPr lang="en-GB" sz="2200">
                          <a:solidFill>
                            <a:srgbClr val="073763"/>
                          </a:solidFill>
                        </a:rPr>
                        <a:t>10</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a:solidFill>
                            <a:srgbClr val="073763"/>
                          </a:solidFill>
                        </a:rPr>
                        <a:t>Safeguarding and ground rules</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38750">
                <a:tc>
                  <a:txBody>
                    <a:bodyPr/>
                    <a:lstStyle/>
                    <a:p>
                      <a:pPr marL="0" lvl="0" indent="0" algn="l" rtl="0">
                        <a:spcBef>
                          <a:spcPts val="0"/>
                        </a:spcBef>
                        <a:spcAft>
                          <a:spcPts val="0"/>
                        </a:spcAft>
                        <a:buNone/>
                      </a:pPr>
                      <a:r>
                        <a:rPr lang="en-GB" sz="2200">
                          <a:solidFill>
                            <a:srgbClr val="073763"/>
                          </a:solidFill>
                        </a:rPr>
                        <a:t>15</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b="1">
                          <a:solidFill>
                            <a:srgbClr val="073763"/>
                          </a:solidFill>
                        </a:rPr>
                        <a:t>Primary curriculum</a:t>
                      </a:r>
                      <a:endParaRPr sz="2200" b="1">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538750">
                <a:tc>
                  <a:txBody>
                    <a:bodyPr/>
                    <a:lstStyle/>
                    <a:p>
                      <a:pPr marL="0" lvl="0" indent="0" algn="l" rtl="0">
                        <a:spcBef>
                          <a:spcPts val="0"/>
                        </a:spcBef>
                        <a:spcAft>
                          <a:spcPts val="0"/>
                        </a:spcAft>
                        <a:buNone/>
                      </a:pPr>
                      <a:r>
                        <a:rPr lang="en-GB" sz="2200">
                          <a:solidFill>
                            <a:srgbClr val="073763"/>
                          </a:solidFill>
                        </a:rPr>
                        <a:t>26</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b="1">
                          <a:solidFill>
                            <a:srgbClr val="073763"/>
                          </a:solidFill>
                        </a:rPr>
                        <a:t>Secondary curriculum</a:t>
                      </a:r>
                      <a:endParaRPr sz="2200" b="1">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538750">
                <a:tc>
                  <a:txBody>
                    <a:bodyPr/>
                    <a:lstStyle/>
                    <a:p>
                      <a:pPr marL="0" lvl="0" indent="0" algn="l" rtl="0">
                        <a:spcBef>
                          <a:spcPts val="0"/>
                        </a:spcBef>
                        <a:spcAft>
                          <a:spcPts val="0"/>
                        </a:spcAft>
                        <a:buNone/>
                      </a:pPr>
                      <a:r>
                        <a:rPr lang="en-GB" sz="2200">
                          <a:solidFill>
                            <a:srgbClr val="073763"/>
                          </a:solidFill>
                        </a:rPr>
                        <a:t>49</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a:solidFill>
                            <a:srgbClr val="073763"/>
                          </a:solidFill>
                        </a:rPr>
                        <a:t>Examples of good practice </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538750">
                <a:tc>
                  <a:txBody>
                    <a:bodyPr/>
                    <a:lstStyle/>
                    <a:p>
                      <a:pPr marL="0" lvl="0" indent="0" algn="l" rtl="0">
                        <a:spcBef>
                          <a:spcPts val="0"/>
                        </a:spcBef>
                        <a:spcAft>
                          <a:spcPts val="0"/>
                        </a:spcAft>
                        <a:buNone/>
                      </a:pPr>
                      <a:r>
                        <a:rPr lang="en-GB" sz="2200">
                          <a:solidFill>
                            <a:srgbClr val="073763"/>
                          </a:solidFill>
                        </a:rPr>
                        <a:t>55</a:t>
                      </a:r>
                      <a:endParaRPr sz="220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2200" dirty="0">
                          <a:solidFill>
                            <a:srgbClr val="073763"/>
                          </a:solidFill>
                        </a:rPr>
                        <a:t>Activities and templates for trainers</a:t>
                      </a:r>
                      <a:endParaRPr sz="2200" dirty="0">
                        <a:solidFill>
                          <a:srgbClr val="07376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11" name="Google Shape;111;p26"/>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Alcohol use</a:t>
            </a:r>
            <a:endParaRPr>
              <a:solidFill>
                <a:srgbClr val="073763"/>
              </a:solidFill>
            </a:endParaRPr>
          </a:p>
        </p:txBody>
      </p:sp>
      <p:sp>
        <p:nvSpPr>
          <p:cNvPr id="249" name="Google Shape;249;p4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about </a:t>
            </a:r>
            <a:r>
              <a:rPr lang="en-GB" u="sng">
                <a:solidFill>
                  <a:schemeClr val="hlink"/>
                </a:solidFill>
                <a:hlinkClick r:id="rId3"/>
              </a:rPr>
              <a:t>alcohol risks</a:t>
            </a:r>
            <a:r>
              <a:rPr lang="en-GB"/>
              <a:t> to physical and mental health, and that when people drink more than a certain amount (NHS guidelines) the risks increase. </a:t>
            </a:r>
            <a:endParaRPr/>
          </a:p>
          <a:p>
            <a:pPr marL="0" lvl="0" indent="0" algn="l" rtl="0">
              <a:spcBef>
                <a:spcPts val="1000"/>
              </a:spcBef>
              <a:spcAft>
                <a:spcPts val="0"/>
              </a:spcAft>
              <a:buNone/>
            </a:pPr>
            <a:r>
              <a:rPr lang="en-GB"/>
              <a:t>Teach that </a:t>
            </a:r>
            <a:r>
              <a:rPr lang="en-GB" b="1"/>
              <a:t>alcohol can be addictive</a:t>
            </a:r>
            <a:r>
              <a:rPr lang="en-GB"/>
              <a:t> and why this means it can be hard for people to give up or cut back their drinking.</a:t>
            </a:r>
            <a:endParaRPr/>
          </a:p>
          <a:p>
            <a:pPr marL="0" lvl="0" indent="0" algn="l" rtl="0">
              <a:lnSpc>
                <a:spcPct val="115000"/>
              </a:lnSpc>
              <a:spcBef>
                <a:spcPts val="1000"/>
              </a:spcBef>
              <a:spcAft>
                <a:spcPts val="0"/>
              </a:spcAft>
              <a:buNone/>
            </a:pPr>
            <a:r>
              <a:rPr lang="en-GB"/>
              <a:t>Explain that lots of people choose not to drink any alcohol, introducing vocabulary such as ‘teetotal’.</a:t>
            </a:r>
            <a:endParaRPr/>
          </a:p>
          <a:p>
            <a:pPr marL="0" lvl="0" indent="0" algn="l" rtl="0">
              <a:lnSpc>
                <a:spcPct val="115000"/>
              </a:lnSpc>
              <a:spcBef>
                <a:spcPts val="1000"/>
              </a:spcBef>
              <a:spcAft>
                <a:spcPts val="0"/>
              </a:spcAft>
              <a:buNone/>
            </a:pPr>
            <a:r>
              <a:rPr lang="en-GB"/>
              <a:t>Teachers can refer to faith perspectives, e.g. that some religions, such as Islam, prohibit or strongly discourage drinking alcohol.</a:t>
            </a:r>
            <a:endParaRPr/>
          </a:p>
          <a:p>
            <a:pPr marL="0" lvl="0" indent="0" algn="l" rtl="0">
              <a:lnSpc>
                <a:spcPct val="115000"/>
              </a:lnSpc>
              <a:spcBef>
                <a:spcPts val="100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251" name="Google Shape;251;p44"/>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52" name="Google Shape;252;p44"/>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spcBef>
                <a:spcPts val="0"/>
              </a:spcBef>
              <a:spcAft>
                <a:spcPts val="0"/>
              </a:spcAft>
              <a:buSzPts val="1600"/>
              <a:buChar char="●"/>
            </a:pPr>
            <a:r>
              <a:rPr lang="en-GB" sz="1600"/>
              <a:t>Personal health</a:t>
            </a:r>
            <a:endParaRPr sz="1600"/>
          </a:p>
          <a:p>
            <a:pPr marL="457200" lvl="0" indent="-330200" algn="l" rtl="0">
              <a:spcBef>
                <a:spcPts val="0"/>
              </a:spcBef>
              <a:spcAft>
                <a:spcPts val="0"/>
              </a:spcAft>
              <a:buSzPts val="1600"/>
              <a:buChar char="●"/>
            </a:pPr>
            <a:r>
              <a:rPr lang="en-GB" sz="1600"/>
              <a:t>Alcohol harms</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53" name="Google Shape;253;p44"/>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50" name="Google Shape;250;p4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Illegal drugs risks</a:t>
            </a:r>
            <a:endParaRPr>
              <a:solidFill>
                <a:srgbClr val="073763"/>
              </a:solidFill>
            </a:endParaRPr>
          </a:p>
        </p:txBody>
      </p:sp>
      <p:sp>
        <p:nvSpPr>
          <p:cNvPr id="259" name="Google Shape;259;p4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that it can be </a:t>
            </a:r>
            <a:r>
              <a:rPr lang="en-GB" b="1"/>
              <a:t>highly dangerous to take illegal drugs</a:t>
            </a:r>
            <a:r>
              <a:rPr lang="en-GB"/>
              <a:t> because they can cause serious harm to physical and mental health, and even death. The effects of illegal drugs can be very fast.</a:t>
            </a:r>
            <a:endParaRPr/>
          </a:p>
          <a:p>
            <a:pPr marL="0" lvl="0" indent="0" algn="l" rtl="0">
              <a:lnSpc>
                <a:spcPct val="115000"/>
              </a:lnSpc>
              <a:spcBef>
                <a:spcPts val="1000"/>
              </a:spcBef>
              <a:spcAft>
                <a:spcPts val="0"/>
              </a:spcAft>
              <a:buNone/>
            </a:pPr>
            <a:r>
              <a:rPr lang="en-GB"/>
              <a:t>Teach that people are also committing a </a:t>
            </a:r>
            <a:r>
              <a:rPr lang="en-GB" b="1"/>
              <a:t>serious crime</a:t>
            </a:r>
            <a:r>
              <a:rPr lang="en-GB"/>
              <a:t> if they possess, buy or sell illegal drugs. </a:t>
            </a:r>
            <a:endParaRPr/>
          </a:p>
          <a:p>
            <a:pPr marL="0" lvl="0" indent="0" algn="l" rtl="0">
              <a:lnSpc>
                <a:spcPct val="115000"/>
              </a:lnSpc>
              <a:spcBef>
                <a:spcPts val="1000"/>
              </a:spcBef>
              <a:spcAft>
                <a:spcPts val="0"/>
              </a:spcAft>
              <a:buNone/>
            </a:pPr>
            <a:r>
              <a:rPr lang="en-GB"/>
              <a:t>Explain that some illegal drugs can also be highly addictive.</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261" name="Google Shape;261;p45"/>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62" name="Google Shape;262;p45"/>
          <p:cNvSpPr txBox="1">
            <a:spLocks noGrp="1"/>
          </p:cNvSpPr>
          <p:nvPr>
            <p:ph type="body" idx="2"/>
          </p:nvPr>
        </p:nvSpPr>
        <p:spPr>
          <a:xfrm>
            <a:off x="6178800" y="2423675"/>
            <a:ext cx="2695200" cy="1290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spcBef>
                <a:spcPts val="0"/>
              </a:spcBef>
              <a:spcAft>
                <a:spcPts val="0"/>
              </a:spcAft>
              <a:buSzPts val="1600"/>
              <a:buChar char="●"/>
            </a:pPr>
            <a:r>
              <a:rPr lang="en-GB" sz="1600"/>
              <a:t>Personal health</a:t>
            </a:r>
            <a:endParaRPr sz="1600"/>
          </a:p>
          <a:p>
            <a:pPr marL="457200" lvl="0" indent="-330200" algn="l" rtl="0">
              <a:spcBef>
                <a:spcPts val="0"/>
              </a:spcBef>
              <a:spcAft>
                <a:spcPts val="0"/>
              </a:spcAft>
              <a:buSzPts val="1600"/>
              <a:buChar char="●"/>
            </a:pPr>
            <a:r>
              <a:rPr lang="en-GB" sz="1600"/>
              <a:t>The law</a:t>
            </a:r>
            <a:endParaRPr sz="1600"/>
          </a:p>
          <a:p>
            <a:pPr marL="457200" lvl="0" indent="-330200" algn="l" rtl="0">
              <a:spcBef>
                <a:spcPts val="0"/>
              </a:spcBef>
              <a:spcAft>
                <a:spcPts val="0"/>
              </a:spcAft>
              <a:buSzPts val="1600"/>
              <a:buChar char="●"/>
            </a:pPr>
            <a:r>
              <a:rPr lang="en-GB" sz="1600"/>
              <a:t>Drugs risks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63" name="Google Shape;263;p45"/>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60" name="Google Shape;260;p4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Prescription drugs risks</a:t>
            </a:r>
            <a:endParaRPr>
              <a:solidFill>
                <a:srgbClr val="073763"/>
              </a:solidFill>
            </a:endParaRPr>
          </a:p>
        </p:txBody>
      </p:sp>
      <p:sp>
        <p:nvSpPr>
          <p:cNvPr id="269" name="Google Shape;269;p4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Teach that </a:t>
            </a:r>
            <a:r>
              <a:rPr lang="en-GB" b="1"/>
              <a:t>legal drugs / medicines can cause serious harm</a:t>
            </a:r>
            <a:r>
              <a:rPr lang="en-GB"/>
              <a:t> to people’s health and wellbeing if misused. This includes both prescribed and ‘over the counter’ medicines such as e.g. paracetamol).</a:t>
            </a:r>
            <a:endParaRPr/>
          </a:p>
          <a:p>
            <a:pPr marL="0" lvl="0" indent="0" algn="l" rtl="0">
              <a:lnSpc>
                <a:spcPct val="115000"/>
              </a:lnSpc>
              <a:spcBef>
                <a:spcPts val="1000"/>
              </a:spcBef>
              <a:spcAft>
                <a:spcPts val="0"/>
              </a:spcAft>
              <a:buNone/>
            </a:pPr>
            <a:r>
              <a:rPr lang="en-GB"/>
              <a:t>Explain that people should only take medicines that a doctor or parent/carer tells them to take. It is very dangerous to other people’s prescription drugs, which could make them unwell.</a:t>
            </a:r>
            <a:endParaRPr/>
          </a:p>
          <a:p>
            <a:pPr marL="0" lvl="0" indent="0" algn="l" rtl="0">
              <a:lnSpc>
                <a:spcPct val="115000"/>
              </a:lnSpc>
              <a:spcBef>
                <a:spcPts val="1000"/>
              </a:spcBef>
              <a:spcAft>
                <a:spcPts val="0"/>
              </a:spcAft>
              <a:buNone/>
            </a:pPr>
            <a:r>
              <a:rPr lang="en-GB"/>
              <a:t>Explain that some legal drugs can also be highly addictive if misused.</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271" name="Google Shape;271;p46"/>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72" name="Google Shape;272;p46"/>
          <p:cNvSpPr txBox="1">
            <a:spLocks noGrp="1"/>
          </p:cNvSpPr>
          <p:nvPr>
            <p:ph type="body" idx="2"/>
          </p:nvPr>
        </p:nvSpPr>
        <p:spPr>
          <a:xfrm>
            <a:off x="6178800" y="2423675"/>
            <a:ext cx="2695200" cy="10392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spcBef>
                <a:spcPts val="0"/>
              </a:spcBef>
              <a:spcAft>
                <a:spcPts val="0"/>
              </a:spcAft>
              <a:buSzPts val="1600"/>
              <a:buChar char="●"/>
            </a:pPr>
            <a:r>
              <a:rPr lang="en-GB" sz="1600"/>
              <a:t>Personal health</a:t>
            </a:r>
            <a:endParaRPr sz="1600"/>
          </a:p>
          <a:p>
            <a:pPr marL="457200" lvl="0" indent="-330200" algn="l" rtl="0">
              <a:spcBef>
                <a:spcPts val="0"/>
              </a:spcBef>
              <a:spcAft>
                <a:spcPts val="0"/>
              </a:spcAft>
              <a:buSzPts val="1600"/>
              <a:buChar char="●"/>
            </a:pPr>
            <a:r>
              <a:rPr lang="en-GB" sz="1600"/>
              <a:t>Drugs risks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73" name="Google Shape;273;p46"/>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70" name="Google Shape;270;p4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Addiction risk</a:t>
            </a:r>
            <a:endParaRPr>
              <a:solidFill>
                <a:srgbClr val="073763"/>
              </a:solidFill>
            </a:endParaRPr>
          </a:p>
        </p:txBody>
      </p:sp>
      <p:sp>
        <p:nvSpPr>
          <p:cNvPr id="279" name="Google Shape;279;p4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GB"/>
              <a:t>Teach pupils that smoking, drinking alcohol and taking certain types of drugs can be addictive (varies by substance and frequency of use) and what this means.</a:t>
            </a:r>
            <a:endParaRPr/>
          </a:p>
          <a:p>
            <a:pPr marL="0" lvl="0" indent="0" algn="l" rtl="0">
              <a:spcBef>
                <a:spcPts val="1600"/>
              </a:spcBef>
              <a:spcAft>
                <a:spcPts val="0"/>
              </a:spcAft>
              <a:buClr>
                <a:schemeClr val="dk1"/>
              </a:buClr>
              <a:buSzPts val="1400"/>
              <a:buFont typeface="Arial"/>
              <a:buNone/>
            </a:pPr>
            <a:r>
              <a:rPr lang="en-GB"/>
              <a:t>Explain why it is hard for people to stop smoking drinking alcohol or taking drugs once they have an addiction. </a:t>
            </a:r>
            <a:endParaRPr/>
          </a:p>
          <a:p>
            <a:pPr marL="0" lvl="0" indent="0" algn="l" rtl="0">
              <a:spcBef>
                <a:spcPts val="1600"/>
              </a:spcBef>
              <a:spcAft>
                <a:spcPts val="0"/>
              </a:spcAft>
              <a:buClr>
                <a:schemeClr val="dk1"/>
              </a:buClr>
              <a:buSzPts val="1400"/>
              <a:buFont typeface="Arial"/>
              <a:buNone/>
            </a:pPr>
            <a:r>
              <a:rPr lang="en-GB"/>
              <a:t>Explain that there is </a:t>
            </a:r>
            <a:r>
              <a:rPr lang="en-GB" b="1"/>
              <a:t>help available</a:t>
            </a:r>
            <a:r>
              <a:rPr lang="en-GB"/>
              <a:t> for people who want to stop smoking, drinking alcohol or taking drugs. </a:t>
            </a:r>
            <a:endParaRPr/>
          </a:p>
          <a:p>
            <a:pPr marL="0" lvl="0" indent="0" algn="l" rtl="0">
              <a:lnSpc>
                <a:spcPct val="115000"/>
              </a:lnSpc>
              <a:spcBef>
                <a:spcPts val="1600"/>
              </a:spcBef>
              <a:spcAft>
                <a:spcPts val="0"/>
              </a:spcAft>
              <a:buNone/>
            </a:pPr>
            <a:r>
              <a:rPr lang="en-GB"/>
              <a:t>Teacher reference: </a:t>
            </a:r>
            <a:r>
              <a:rPr lang="en-GB" u="sng">
                <a:solidFill>
                  <a:schemeClr val="hlink"/>
                </a:solidFill>
                <a:hlinkClick r:id="rId3"/>
              </a:rPr>
              <a:t>Addiction: What is it?</a:t>
            </a:r>
            <a:r>
              <a:rPr lang="en-GB"/>
              <a:t> (NHS)</a:t>
            </a: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281" name="Google Shape;281;p47"/>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82" name="Google Shape;282;p47"/>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Self-help</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83" name="Google Shape;283;p47"/>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80" name="Google Shape;280;p4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Understanding substance risks</a:t>
            </a:r>
            <a:endParaRPr>
              <a:solidFill>
                <a:srgbClr val="073763"/>
              </a:solidFill>
            </a:endParaRPr>
          </a:p>
        </p:txBody>
      </p:sp>
      <p:sp>
        <p:nvSpPr>
          <p:cNvPr id="289" name="Google Shape;289;p48"/>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Ensure pupils understand that although alcohol, smoking and drugs all carry risks, the risks are different and </a:t>
            </a:r>
            <a:r>
              <a:rPr lang="en-GB" b="1"/>
              <a:t>some substances are higher risk than others</a:t>
            </a:r>
            <a:r>
              <a:rPr lang="en-GB"/>
              <a:t>. </a:t>
            </a:r>
            <a:endParaRPr/>
          </a:p>
          <a:p>
            <a:pPr marL="0" lvl="0" indent="0" algn="l" rtl="0">
              <a:lnSpc>
                <a:spcPct val="115000"/>
              </a:lnSpc>
              <a:spcBef>
                <a:spcPts val="1000"/>
              </a:spcBef>
              <a:spcAft>
                <a:spcPts val="0"/>
              </a:spcAft>
              <a:buNone/>
            </a:pPr>
            <a:r>
              <a:rPr lang="en-GB"/>
              <a:t>For example, when used in small quantities alcohol is low risk. However, illegal drugs can be fast-acting and life threatening, including the first time they are used. </a:t>
            </a: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291" name="Google Shape;291;p48"/>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92" name="Google Shape;292;p48"/>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Substance risks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293" name="Google Shape;293;p48"/>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290" name="Google Shape;290;p4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Link between drugs and crime</a:t>
            </a:r>
            <a:endParaRPr>
              <a:solidFill>
                <a:srgbClr val="073763"/>
              </a:solidFill>
            </a:endParaRPr>
          </a:p>
        </p:txBody>
      </p:sp>
      <p:sp>
        <p:nvSpPr>
          <p:cNvPr id="299" name="Google Shape;299;p4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that there is a link between drugs and crime, including illegal ‘county lines’ gangs.</a:t>
            </a:r>
            <a:endParaRPr/>
          </a:p>
          <a:p>
            <a:pPr marL="0" lvl="0" indent="0" algn="l" rtl="0">
              <a:lnSpc>
                <a:spcPct val="115000"/>
              </a:lnSpc>
              <a:spcBef>
                <a:spcPts val="1000"/>
              </a:spcBef>
              <a:spcAft>
                <a:spcPts val="0"/>
              </a:spcAft>
              <a:buNone/>
            </a:pPr>
            <a:r>
              <a:rPr lang="en-GB"/>
              <a:t>Explain that illegal gangs sometimes get young people involved in crime by offering them things like drugs, money and friendship.</a:t>
            </a:r>
            <a:endParaRPr/>
          </a:p>
          <a:p>
            <a:pPr marL="0" lvl="0" indent="0" algn="l" rtl="0">
              <a:lnSpc>
                <a:spcPct val="115000"/>
              </a:lnSpc>
              <a:spcBef>
                <a:spcPts val="1000"/>
              </a:spcBef>
              <a:spcAft>
                <a:spcPts val="0"/>
              </a:spcAft>
              <a:buNone/>
            </a:pPr>
            <a:r>
              <a:rPr lang="en-GB"/>
              <a:t>Teach pupils that if someone pressures them to join a gang they can talk to a trusted adult at home or at school and will get support. </a:t>
            </a: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301" name="Google Shape;301;p49"/>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harmful substances and associated risks, including smoking, alcohol use and drug-taking.</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02" name="Google Shape;302;p49"/>
          <p:cNvSpPr txBox="1">
            <a:spLocks noGrp="1"/>
          </p:cNvSpPr>
          <p:nvPr>
            <p:ph type="body" idx="2"/>
          </p:nvPr>
        </p:nvSpPr>
        <p:spPr>
          <a:xfrm>
            <a:off x="6178800" y="2423675"/>
            <a:ext cx="2695200" cy="1269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 </a:t>
            </a:r>
            <a:endParaRPr sz="1600"/>
          </a:p>
          <a:p>
            <a:pPr marL="457200" lvl="0" indent="-330200" algn="l" rtl="0">
              <a:lnSpc>
                <a:spcPct val="115000"/>
              </a:lnSpc>
              <a:spcBef>
                <a:spcPts val="0"/>
              </a:spcBef>
              <a:spcAft>
                <a:spcPts val="0"/>
              </a:spcAft>
              <a:buSzPts val="1600"/>
              <a:buChar char="●"/>
            </a:pPr>
            <a:r>
              <a:rPr lang="en-GB" sz="1600"/>
              <a:t>The law</a:t>
            </a:r>
            <a:endParaRPr sz="1600"/>
          </a:p>
          <a:p>
            <a:pPr marL="457200" lvl="0" indent="-330200" algn="l" rtl="0">
              <a:lnSpc>
                <a:spcPct val="115000"/>
              </a:lnSpc>
              <a:spcBef>
                <a:spcPts val="0"/>
              </a:spcBef>
              <a:spcAft>
                <a:spcPts val="0"/>
              </a:spcAft>
              <a:buSzPts val="1600"/>
              <a:buChar char="●"/>
            </a:pPr>
            <a:r>
              <a:rPr lang="en-GB" sz="1600"/>
              <a:t>Self-help</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03" name="Google Shape;303;p49"/>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
        <p:nvSpPr>
          <p:cNvPr id="300" name="Google Shape;300;p4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2022750" y="2150850"/>
            <a:ext cx="50985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309" name="Google Shape;309;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26</a:t>
            </a:fld>
            <a:endParaRPr/>
          </a:p>
        </p:txBody>
      </p:sp>
      <p:sp>
        <p:nvSpPr>
          <p:cNvPr id="310" name="Google Shape;310;p50"/>
          <p:cNvSpPr txBox="1">
            <a:spLocks noGrp="1"/>
          </p:cNvSpPr>
          <p:nvPr>
            <p:ph type="body" idx="4294967295"/>
          </p:nvPr>
        </p:nvSpPr>
        <p:spPr>
          <a:xfrm>
            <a:off x="330200" y="3276600"/>
            <a:ext cx="8543700" cy="1099200"/>
          </a:xfrm>
          <a:prstGeom prst="rect">
            <a:avLst/>
          </a:prstGeom>
          <a:solidFill>
            <a:srgbClr val="D9D9D9"/>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600" b="1"/>
              <a:t>STATUTORY GUIDANCE </a:t>
            </a:r>
            <a:br>
              <a:rPr lang="en-GB" sz="1600" b="1"/>
            </a:br>
            <a:r>
              <a:rPr lang="en-GB" sz="1800" i="1"/>
              <a:t>Schools should continue to develop knowledge on topics specified for primary as required and in addition cover the following content by the end of secondary. </a:t>
            </a:r>
            <a:r>
              <a:rPr lang="en-GB" sz="1800"/>
              <a:t>(p36)</a:t>
            </a:r>
            <a:endParaRPr sz="1800"/>
          </a:p>
          <a:p>
            <a:pPr marL="0" lvl="0" indent="0" algn="l" rtl="0">
              <a:lnSpc>
                <a:spcPct val="115000"/>
              </a:lnSpc>
              <a:spcBef>
                <a:spcPts val="1600"/>
              </a:spcBef>
              <a:spcAft>
                <a:spcPts val="0"/>
              </a:spcAft>
              <a:buSzPts val="1800"/>
              <a:buNone/>
            </a:pPr>
            <a:endParaRPr sz="1800"/>
          </a:p>
          <a:p>
            <a:pPr marL="0" lvl="0" indent="0" algn="l" rtl="0">
              <a:lnSpc>
                <a:spcPct val="115000"/>
              </a:lnSpc>
              <a:spcBef>
                <a:spcPts val="1600"/>
              </a:spcBef>
              <a:spcAft>
                <a:spcPts val="0"/>
              </a:spcAft>
              <a:buSzPts val="1800"/>
              <a:buNone/>
            </a:pPr>
            <a:endParaRPr sz="1800"/>
          </a:p>
          <a:p>
            <a:pPr marL="0" lvl="0" indent="0" algn="l" rtl="0">
              <a:lnSpc>
                <a:spcPct val="115000"/>
              </a:lnSpc>
              <a:spcBef>
                <a:spcPts val="1600"/>
              </a:spcBef>
              <a:spcAft>
                <a:spcPts val="1600"/>
              </a:spcAft>
              <a:buSzPts val="1800"/>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drugs</a:t>
            </a:r>
            <a:endParaRPr>
              <a:solidFill>
                <a:srgbClr val="073763"/>
              </a:solidFill>
            </a:endParaRPr>
          </a:p>
        </p:txBody>
      </p:sp>
      <p:sp>
        <p:nvSpPr>
          <p:cNvPr id="316" name="Google Shape;316;p5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Building on knowledge from primary, teach pupils that drugs are defined as: </a:t>
            </a:r>
            <a:r>
              <a:rPr lang="en-GB" i="1"/>
              <a:t>“a medicine or other substance which has a physiological effect when ingested or otherwise introduced into the body.”</a:t>
            </a:r>
            <a:endParaRPr i="1"/>
          </a:p>
          <a:p>
            <a:pPr marL="0" lvl="0" indent="0" algn="l" rtl="0">
              <a:lnSpc>
                <a:spcPct val="115000"/>
              </a:lnSpc>
              <a:spcBef>
                <a:spcPts val="1000"/>
              </a:spcBef>
              <a:spcAft>
                <a:spcPts val="0"/>
              </a:spcAft>
              <a:buNone/>
            </a:pPr>
            <a:r>
              <a:rPr lang="en-GB"/>
              <a:t>This means that a drug is something that changes how the body functions and feels. </a:t>
            </a:r>
            <a:endParaRPr/>
          </a:p>
          <a:p>
            <a:pPr marL="0" lvl="0" indent="0" algn="l" rtl="0">
              <a:lnSpc>
                <a:spcPct val="115000"/>
              </a:lnSpc>
              <a:spcBef>
                <a:spcPts val="1000"/>
              </a:spcBef>
              <a:spcAft>
                <a:spcPts val="0"/>
              </a:spcAft>
              <a:buNone/>
            </a:pPr>
            <a:r>
              <a:rPr lang="en-GB"/>
              <a:t>Teach pupils that there are different types of drugs:</a:t>
            </a:r>
            <a:endParaRPr/>
          </a:p>
          <a:p>
            <a:pPr marL="457200" lvl="0" indent="-317500" algn="l" rtl="0">
              <a:lnSpc>
                <a:spcPct val="115000"/>
              </a:lnSpc>
              <a:spcBef>
                <a:spcPts val="1000"/>
              </a:spcBef>
              <a:spcAft>
                <a:spcPts val="0"/>
              </a:spcAft>
              <a:buSzPts val="1400"/>
              <a:buChar char="●"/>
            </a:pPr>
            <a:r>
              <a:rPr lang="en-GB" b="1"/>
              <a:t>medicines</a:t>
            </a:r>
            <a:r>
              <a:rPr lang="en-GB"/>
              <a:t> (prescribed and ‘over the counter’)</a:t>
            </a:r>
            <a:endParaRPr/>
          </a:p>
          <a:p>
            <a:pPr marL="457200" lvl="0" indent="-317500" algn="l" rtl="0">
              <a:lnSpc>
                <a:spcPct val="115000"/>
              </a:lnSpc>
              <a:spcBef>
                <a:spcPts val="0"/>
              </a:spcBef>
              <a:spcAft>
                <a:spcPts val="0"/>
              </a:spcAft>
              <a:buSzPts val="1400"/>
              <a:buChar char="●"/>
            </a:pPr>
            <a:r>
              <a:rPr lang="en-GB" b="1"/>
              <a:t>legal drugs that are not medicines</a:t>
            </a:r>
            <a:r>
              <a:rPr lang="en-GB"/>
              <a:t> (e.g. alcohol, tobacco, caffeine, so-called ‘legal highs’)</a:t>
            </a:r>
            <a:endParaRPr/>
          </a:p>
          <a:p>
            <a:pPr marL="457200" lvl="0" indent="-317500" algn="l" rtl="0">
              <a:lnSpc>
                <a:spcPct val="115000"/>
              </a:lnSpc>
              <a:spcBef>
                <a:spcPts val="0"/>
              </a:spcBef>
              <a:spcAft>
                <a:spcPts val="0"/>
              </a:spcAft>
              <a:buSzPts val="1400"/>
              <a:buChar char="●"/>
            </a:pPr>
            <a:r>
              <a:rPr lang="en-GB" b="1"/>
              <a:t>illegal drugs</a:t>
            </a:r>
            <a:endParaRPr b="1"/>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319" name="Google Shape;319;p51"/>
          <p:cNvSpPr txBox="1">
            <a:spLocks noGrp="1"/>
          </p:cNvSpPr>
          <p:nvPr>
            <p:ph type="body" idx="2"/>
          </p:nvPr>
        </p:nvSpPr>
        <p:spPr>
          <a:xfrm>
            <a:off x="6178800" y="216425"/>
            <a:ext cx="2695200" cy="2310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drugs and their associated risks, including the link between drug use, and the associated risks, including the link to serious mental health conditions.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20" name="Google Shape;320;p51"/>
          <p:cNvSpPr txBox="1">
            <a:spLocks noGrp="1"/>
          </p:cNvSpPr>
          <p:nvPr>
            <p:ph type="body" idx="2"/>
          </p:nvPr>
        </p:nvSpPr>
        <p:spPr>
          <a:xfrm>
            <a:off x="6178800" y="26522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Link with science</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18" name="Google Shape;318;p51"/>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17" name="Google Shape;317;p5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Illegal drugs</a:t>
            </a:r>
            <a:endParaRPr>
              <a:solidFill>
                <a:srgbClr val="073763"/>
              </a:solidFill>
            </a:endParaRPr>
          </a:p>
        </p:txBody>
      </p:sp>
      <p:sp>
        <p:nvSpPr>
          <p:cNvPr id="326" name="Google Shape;326;p52"/>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that there are different types of illegal drugs and that some are ‘stimulants’ and some are ‘depressants.’</a:t>
            </a:r>
            <a:endParaRPr/>
          </a:p>
          <a:p>
            <a:pPr marL="0" lvl="0" indent="0" algn="l" rtl="0">
              <a:lnSpc>
                <a:spcPct val="115000"/>
              </a:lnSpc>
              <a:spcBef>
                <a:spcPts val="1000"/>
              </a:spcBef>
              <a:spcAft>
                <a:spcPts val="0"/>
              </a:spcAft>
              <a:buNone/>
            </a:pPr>
            <a:r>
              <a:rPr lang="en-GB"/>
              <a:t>Make pupils aware of some common illegal drugs, such as cocaine, ecstasy, heroin and cannabis.</a:t>
            </a:r>
            <a:endParaRPr/>
          </a:p>
          <a:p>
            <a:pPr marL="0" lvl="0" indent="0" algn="l" rtl="0">
              <a:lnSpc>
                <a:spcPct val="115000"/>
              </a:lnSpc>
              <a:spcBef>
                <a:spcPts val="1000"/>
              </a:spcBef>
              <a:spcAft>
                <a:spcPts val="0"/>
              </a:spcAft>
              <a:buNone/>
            </a:pPr>
            <a:r>
              <a:rPr lang="en-GB"/>
              <a:t>Teachers may consider pupils’ context, including prevalence of certain drugs in the wider community, when planning the content of lessons. </a:t>
            </a:r>
            <a:endParaRPr/>
          </a:p>
          <a:p>
            <a:pPr marL="0" lvl="0" indent="0" algn="l" rtl="0">
              <a:spcBef>
                <a:spcPts val="1000"/>
              </a:spcBef>
              <a:spcAft>
                <a:spcPts val="0"/>
              </a:spcAft>
              <a:buClr>
                <a:schemeClr val="dk1"/>
              </a:buClr>
              <a:buSzPts val="1100"/>
              <a:buFont typeface="Arial"/>
              <a:buNone/>
            </a:pPr>
            <a:r>
              <a:rPr lang="en-GB"/>
              <a:t>Teacher reference: </a:t>
            </a:r>
            <a:r>
              <a:rPr lang="en-GB" u="sng">
                <a:solidFill>
                  <a:schemeClr val="accent5"/>
                </a:solidFill>
                <a:hlinkClick r:id="rId3"/>
              </a:rPr>
              <a:t>Frank A-Z of drugs</a:t>
            </a:r>
            <a:r>
              <a:rPr lang="en-GB"/>
              <a:t> (not recommended that pupils are referred to website)</a:t>
            </a: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329" name="Google Shape;329;p52"/>
          <p:cNvSpPr txBox="1">
            <a:spLocks noGrp="1"/>
          </p:cNvSpPr>
          <p:nvPr>
            <p:ph type="body" idx="2"/>
          </p:nvPr>
        </p:nvSpPr>
        <p:spPr>
          <a:xfrm>
            <a:off x="6178800" y="216425"/>
            <a:ext cx="2695200" cy="2310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drugs and their associated risks, including the link between drug use, and the associated risks, including the link to serious mental health conditions.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30" name="Google Shape;330;p52"/>
          <p:cNvSpPr txBox="1">
            <a:spLocks noGrp="1"/>
          </p:cNvSpPr>
          <p:nvPr>
            <p:ph type="body" idx="2"/>
          </p:nvPr>
        </p:nvSpPr>
        <p:spPr>
          <a:xfrm>
            <a:off x="6178800" y="2652275"/>
            <a:ext cx="2695200" cy="12684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Link with science </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The law</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28" name="Google Shape;328;p52"/>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27" name="Google Shape;327;p5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Substance misuse</a:t>
            </a:r>
            <a:endParaRPr>
              <a:solidFill>
                <a:srgbClr val="073763"/>
              </a:solidFill>
            </a:endParaRPr>
          </a:p>
        </p:txBody>
      </p:sp>
      <p:sp>
        <p:nvSpPr>
          <p:cNvPr id="336" name="Google Shape;336;p53"/>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that there are some legal substances that people sometimes misuse as drugs. </a:t>
            </a:r>
            <a:endParaRPr/>
          </a:p>
          <a:p>
            <a:pPr marL="0" lvl="0" indent="0" algn="l" rtl="0">
              <a:lnSpc>
                <a:spcPct val="115000"/>
              </a:lnSpc>
              <a:spcBef>
                <a:spcPts val="1000"/>
              </a:spcBef>
              <a:spcAft>
                <a:spcPts val="0"/>
              </a:spcAft>
              <a:buNone/>
            </a:pPr>
            <a:r>
              <a:rPr lang="en-GB"/>
              <a:t>Explain that any substance used for purposes other than those intended can be dangerous and should not be misused.</a:t>
            </a:r>
            <a:endParaRPr/>
          </a:p>
          <a:p>
            <a:pPr marL="0" lvl="0" indent="0" algn="l" rtl="0">
              <a:spcBef>
                <a:spcPts val="0"/>
              </a:spcBef>
              <a:spcAft>
                <a:spcPts val="0"/>
              </a:spcAft>
              <a:buClr>
                <a:schemeClr val="dk1"/>
              </a:buClr>
              <a:buSzPts val="1100"/>
              <a:buFont typeface="Arial"/>
              <a:buNone/>
            </a:pPr>
            <a:endParaRPr>
              <a:solidFill>
                <a:srgbClr val="FF0000"/>
              </a:solidFill>
            </a:endParaRPr>
          </a:p>
          <a:p>
            <a:pPr marL="457200" lvl="0" indent="0" algn="l" rtl="0">
              <a:lnSpc>
                <a:spcPct val="115000"/>
              </a:lnSpc>
              <a:spcBef>
                <a:spcPts val="16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339" name="Google Shape;339;p53"/>
          <p:cNvSpPr txBox="1">
            <a:spLocks noGrp="1"/>
          </p:cNvSpPr>
          <p:nvPr>
            <p:ph type="body" idx="2"/>
          </p:nvPr>
        </p:nvSpPr>
        <p:spPr>
          <a:xfrm>
            <a:off x="6178800" y="216425"/>
            <a:ext cx="2695200" cy="2310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drugs and their associated risks, including the link between drug use, and the associated risks, including the link to serious mental health conditions.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40" name="Google Shape;340;p53"/>
          <p:cNvSpPr txBox="1">
            <a:spLocks noGrp="1"/>
          </p:cNvSpPr>
          <p:nvPr>
            <p:ph type="body" idx="2"/>
          </p:nvPr>
        </p:nvSpPr>
        <p:spPr>
          <a:xfrm>
            <a:off x="6178800" y="2652275"/>
            <a:ext cx="2695200" cy="9972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The law</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38" name="Google Shape;338;p53"/>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37" name="Google Shape;337;p5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About this training module</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17" name="Google Shape;117;p27"/>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This non-statutory training module supplements the </a:t>
            </a:r>
            <a:r>
              <a:rPr lang="en-GB" sz="1800" u="sng">
                <a:solidFill>
                  <a:schemeClr val="accent5"/>
                </a:solidFill>
                <a:hlinkClick r:id="rId3"/>
              </a:rPr>
              <a:t>statutory guidance</a:t>
            </a:r>
            <a:r>
              <a:rPr lang="en-GB" sz="1800"/>
              <a:t> on teaching </a:t>
            </a:r>
            <a:r>
              <a:rPr lang="en-GB" sz="1800" b="1"/>
              <a:t>drugs, alcohol and tobacco</a:t>
            </a:r>
            <a:r>
              <a:rPr lang="en-GB" sz="1800"/>
              <a:t>, which schools should read in full.</a:t>
            </a:r>
            <a:endParaRPr sz="1800"/>
          </a:p>
          <a:p>
            <a:pPr marL="0" lvl="0" indent="0" algn="l" rtl="0">
              <a:spcBef>
                <a:spcPts val="1600"/>
              </a:spcBef>
              <a:spcAft>
                <a:spcPts val="0"/>
              </a:spcAft>
              <a:buNone/>
            </a:pPr>
            <a:r>
              <a:rPr lang="en-GB" sz="1800"/>
              <a:t>Schools can choose whether and how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marL="0" lvl="0" indent="0" algn="l" rtl="0">
              <a:spcBef>
                <a:spcPts val="1600"/>
              </a:spcBef>
              <a:spcAft>
                <a:spcPts val="1600"/>
              </a:spcAft>
              <a:buNone/>
            </a:pPr>
            <a:r>
              <a:rPr lang="en-GB" sz="1800" b="1"/>
              <a:t>Subject leads</a:t>
            </a:r>
            <a:r>
              <a:rPr lang="en-GB" sz="1800"/>
              <a:t> using this presentation in training should also refer to the </a:t>
            </a:r>
            <a:r>
              <a:rPr lang="en-GB" sz="1800" b="1"/>
              <a:t>‘Activities and templates for trainers’ </a:t>
            </a:r>
            <a:r>
              <a:rPr lang="en-GB" sz="1800"/>
              <a:t>section at the end to help shape their training session.</a:t>
            </a:r>
            <a:endParaRPr sz="1800"/>
          </a:p>
        </p:txBody>
      </p:sp>
      <p:sp>
        <p:nvSpPr>
          <p:cNvPr id="118" name="Google Shape;118;p27"/>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Health risks of illegal drugs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46" name="Google Shape;346;p54"/>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Explain that illegal drugs can be highly dangerous. </a:t>
            </a:r>
            <a:endParaRPr/>
          </a:p>
          <a:p>
            <a:pPr marL="0" lvl="0" indent="0" algn="l" rtl="0">
              <a:lnSpc>
                <a:spcPct val="115000"/>
              </a:lnSpc>
              <a:spcBef>
                <a:spcPts val="1000"/>
              </a:spcBef>
              <a:spcAft>
                <a:spcPts val="0"/>
              </a:spcAft>
              <a:buNone/>
            </a:pPr>
            <a:r>
              <a:rPr lang="en-GB"/>
              <a:t>Teach that illegal drugs can: </a:t>
            </a:r>
            <a:endParaRPr/>
          </a:p>
          <a:p>
            <a:pPr marL="457200" lvl="0" indent="-317500" algn="l" rtl="0">
              <a:lnSpc>
                <a:spcPct val="115000"/>
              </a:lnSpc>
              <a:spcBef>
                <a:spcPts val="0"/>
              </a:spcBef>
              <a:spcAft>
                <a:spcPts val="0"/>
              </a:spcAft>
              <a:buSzPts val="1400"/>
              <a:buChar char="●"/>
            </a:pPr>
            <a:r>
              <a:rPr lang="en-GB"/>
              <a:t>contain uncontrolled quantities of dangerous chemicals</a:t>
            </a:r>
            <a:endParaRPr/>
          </a:p>
          <a:p>
            <a:pPr marL="457200" lvl="0" indent="-317500" algn="l" rtl="0">
              <a:lnSpc>
                <a:spcPct val="115000"/>
              </a:lnSpc>
              <a:spcBef>
                <a:spcPts val="0"/>
              </a:spcBef>
              <a:spcAft>
                <a:spcPts val="0"/>
              </a:spcAft>
              <a:buSzPts val="1400"/>
              <a:buChar char="●"/>
            </a:pPr>
            <a:r>
              <a:rPr lang="en-GB"/>
              <a:t>have serious short- and long-term health risks</a:t>
            </a:r>
            <a:endParaRPr/>
          </a:p>
          <a:p>
            <a:pPr marL="457200" lvl="0" indent="-317500" algn="l" rtl="0">
              <a:lnSpc>
                <a:spcPct val="115000"/>
              </a:lnSpc>
              <a:spcBef>
                <a:spcPts val="0"/>
              </a:spcBef>
              <a:spcAft>
                <a:spcPts val="0"/>
              </a:spcAft>
              <a:buSzPts val="1400"/>
              <a:buChar char="●"/>
            </a:pPr>
            <a:r>
              <a:rPr lang="en-GB"/>
              <a:t>carry a risk of death the first time they are used </a:t>
            </a:r>
            <a:endParaRPr/>
          </a:p>
          <a:p>
            <a:pPr marL="457200" lvl="0" indent="-317500" algn="l" rtl="0">
              <a:lnSpc>
                <a:spcPct val="115000"/>
              </a:lnSpc>
              <a:spcBef>
                <a:spcPts val="0"/>
              </a:spcBef>
              <a:spcAft>
                <a:spcPts val="0"/>
              </a:spcAft>
              <a:buSzPts val="1400"/>
              <a:buChar char="●"/>
            </a:pPr>
            <a:r>
              <a:rPr lang="en-GB"/>
              <a:t>be highly addictive</a:t>
            </a:r>
            <a:endParaRPr/>
          </a:p>
          <a:p>
            <a:pPr marL="0" lvl="0" indent="0" algn="l" rtl="0">
              <a:lnSpc>
                <a:spcPct val="115000"/>
              </a:lnSpc>
              <a:spcBef>
                <a:spcPts val="1000"/>
              </a:spcBef>
              <a:spcAft>
                <a:spcPts val="0"/>
              </a:spcAft>
              <a:buNone/>
            </a:pPr>
            <a:r>
              <a:rPr lang="en-GB"/>
              <a:t>Warn pupils that people are at even higher risk if: </a:t>
            </a:r>
            <a:endParaRPr/>
          </a:p>
          <a:p>
            <a:pPr marL="457200" lvl="0" indent="-317500" algn="l" rtl="0">
              <a:lnSpc>
                <a:spcPct val="115000"/>
              </a:lnSpc>
              <a:spcBef>
                <a:spcPts val="0"/>
              </a:spcBef>
              <a:spcAft>
                <a:spcPts val="0"/>
              </a:spcAft>
              <a:buSzPts val="1400"/>
              <a:buChar char="●"/>
            </a:pPr>
            <a:r>
              <a:rPr lang="en-GB"/>
              <a:t>they mix different types of drugs, or take both illegal drugs and alcohol </a:t>
            </a:r>
            <a:endParaRPr/>
          </a:p>
          <a:p>
            <a:pPr marL="457200" lvl="0" indent="-317500" algn="l" rtl="0">
              <a:lnSpc>
                <a:spcPct val="115000"/>
              </a:lnSpc>
              <a:spcBef>
                <a:spcPts val="0"/>
              </a:spcBef>
              <a:spcAft>
                <a:spcPts val="0"/>
              </a:spcAft>
              <a:buSzPts val="1400"/>
              <a:buChar char="●"/>
            </a:pPr>
            <a:r>
              <a:rPr lang="en-GB"/>
              <a:t>they already have physical/mental health problems </a:t>
            </a: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349" name="Google Shape;349;p54"/>
          <p:cNvSpPr txBox="1">
            <a:spLocks noGrp="1"/>
          </p:cNvSpPr>
          <p:nvPr>
            <p:ph type="body" idx="2"/>
          </p:nvPr>
        </p:nvSpPr>
        <p:spPr>
          <a:xfrm>
            <a:off x="6178800" y="216425"/>
            <a:ext cx="2695200" cy="2310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drugs and their associated risks, including the link between drug use, and the associated risks, including the link to serious mental health conditions.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50" name="Google Shape;350;p54"/>
          <p:cNvSpPr txBox="1">
            <a:spLocks noGrp="1"/>
          </p:cNvSpPr>
          <p:nvPr>
            <p:ph type="body" idx="2"/>
          </p:nvPr>
        </p:nvSpPr>
        <p:spPr>
          <a:xfrm>
            <a:off x="6178800" y="26522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Drugs harms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48" name="Google Shape;348;p5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47" name="Google Shape;347;p5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Drug risks awareness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56" name="Google Shape;356;p55"/>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Increase pupils </a:t>
            </a:r>
            <a:r>
              <a:rPr lang="en-GB" b="1"/>
              <a:t>awareness of illegal drugs </a:t>
            </a:r>
            <a:r>
              <a:rPr lang="en-GB"/>
              <a:t>and their risks by using relevant examples in classes. Explain: </a:t>
            </a:r>
            <a:endParaRPr/>
          </a:p>
          <a:p>
            <a:pPr marL="457200" lvl="0" indent="-317500" algn="l" rtl="0">
              <a:lnSpc>
                <a:spcPct val="115000"/>
              </a:lnSpc>
              <a:spcBef>
                <a:spcPts val="1000"/>
              </a:spcBef>
              <a:spcAft>
                <a:spcPts val="0"/>
              </a:spcAft>
              <a:buSzPts val="1400"/>
              <a:buChar char="●"/>
            </a:pPr>
            <a:r>
              <a:rPr lang="en-GB"/>
              <a:t>what the drug is (including common names) </a:t>
            </a:r>
            <a:endParaRPr/>
          </a:p>
          <a:p>
            <a:pPr marL="457200" lvl="0" indent="-317500" algn="l" rtl="0">
              <a:lnSpc>
                <a:spcPct val="115000"/>
              </a:lnSpc>
              <a:spcBef>
                <a:spcPts val="0"/>
              </a:spcBef>
              <a:spcAft>
                <a:spcPts val="0"/>
              </a:spcAft>
              <a:buSzPts val="1400"/>
              <a:buChar char="●"/>
            </a:pPr>
            <a:r>
              <a:rPr lang="en-GB"/>
              <a:t>short-term physical and mental health risks</a:t>
            </a:r>
            <a:endParaRPr/>
          </a:p>
          <a:p>
            <a:pPr marL="457200" lvl="0" indent="-317500" algn="l" rtl="0">
              <a:lnSpc>
                <a:spcPct val="115000"/>
              </a:lnSpc>
              <a:spcBef>
                <a:spcPts val="0"/>
              </a:spcBef>
              <a:spcAft>
                <a:spcPts val="0"/>
              </a:spcAft>
              <a:buSzPts val="1400"/>
              <a:buChar char="●"/>
            </a:pPr>
            <a:r>
              <a:rPr lang="en-GB"/>
              <a:t>long-term physical and mental health risks</a:t>
            </a:r>
            <a:endParaRPr/>
          </a:p>
          <a:p>
            <a:pPr marL="457200" lvl="0" indent="-317500" algn="l" rtl="0">
              <a:lnSpc>
                <a:spcPct val="115000"/>
              </a:lnSpc>
              <a:spcBef>
                <a:spcPts val="0"/>
              </a:spcBef>
              <a:spcAft>
                <a:spcPts val="0"/>
              </a:spcAft>
              <a:buSzPts val="1400"/>
              <a:buChar char="●"/>
            </a:pPr>
            <a:r>
              <a:rPr lang="en-GB"/>
              <a:t>how addictive it is</a:t>
            </a:r>
            <a:endParaRPr/>
          </a:p>
          <a:p>
            <a:pPr marL="457200" lvl="0" indent="-317500" algn="l" rtl="0">
              <a:lnSpc>
                <a:spcPct val="115000"/>
              </a:lnSpc>
              <a:spcBef>
                <a:spcPts val="0"/>
              </a:spcBef>
              <a:spcAft>
                <a:spcPts val="0"/>
              </a:spcAft>
              <a:buSzPts val="1400"/>
              <a:buChar char="●"/>
            </a:pPr>
            <a:r>
              <a:rPr lang="en-GB"/>
              <a:t>the law (e.g. class of drug and penalties)</a:t>
            </a:r>
            <a:endParaRPr/>
          </a:p>
          <a:p>
            <a:pPr marL="0" lvl="0" indent="0" algn="l" rtl="0">
              <a:lnSpc>
                <a:spcPct val="115000"/>
              </a:lnSpc>
              <a:spcBef>
                <a:spcPts val="1000"/>
              </a:spcBef>
              <a:spcAft>
                <a:spcPts val="0"/>
              </a:spcAft>
              <a:buNone/>
            </a:pPr>
            <a:r>
              <a:rPr lang="en-GB"/>
              <a:t>Remind pupils that illegal drugs could contain anything, in any quantity, which makes them even more dangerously unpredictable.</a:t>
            </a:r>
            <a:endParaRPr/>
          </a:p>
          <a:p>
            <a:pPr marL="0" lvl="0" indent="0" algn="l" rtl="0">
              <a:lnSpc>
                <a:spcPct val="115000"/>
              </a:lnSpc>
              <a:spcBef>
                <a:spcPts val="1000"/>
              </a:spcBef>
              <a:spcAft>
                <a:spcPts val="0"/>
              </a:spcAft>
              <a:buNone/>
            </a:pPr>
            <a:r>
              <a:rPr lang="en-GB"/>
              <a:t>Teacher reference: </a:t>
            </a:r>
            <a:r>
              <a:rPr lang="en-GB" u="sng">
                <a:solidFill>
                  <a:schemeClr val="hlink"/>
                </a:solidFill>
                <a:hlinkClick r:id="rId3"/>
              </a:rPr>
              <a:t>Frank A-Z of drugs</a:t>
            </a:r>
            <a:endParaRPr/>
          </a:p>
          <a:p>
            <a:pPr marL="0" lvl="0" indent="0" algn="l" rtl="0">
              <a:lnSpc>
                <a:spcPct val="115000"/>
              </a:lnSpc>
              <a:spcBef>
                <a:spcPts val="100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359" name="Google Shape;359;p55"/>
          <p:cNvSpPr txBox="1">
            <a:spLocks noGrp="1"/>
          </p:cNvSpPr>
          <p:nvPr>
            <p:ph type="body" idx="2"/>
          </p:nvPr>
        </p:nvSpPr>
        <p:spPr>
          <a:xfrm>
            <a:off x="6178800" y="216425"/>
            <a:ext cx="2695200" cy="2310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drugs and their associated risks, including the link between drug use, and the associated risks, including the link to serious mental health conditions.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60" name="Google Shape;360;p55"/>
          <p:cNvSpPr txBox="1">
            <a:spLocks noGrp="1"/>
          </p:cNvSpPr>
          <p:nvPr>
            <p:ph type="body" idx="2"/>
          </p:nvPr>
        </p:nvSpPr>
        <p:spPr>
          <a:xfrm>
            <a:off x="6178800" y="26522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Drugs harms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58" name="Google Shape;358;p5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57" name="Google Shape;357;p5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Illegal drugs and mental health</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66" name="Google Shape;366;p56"/>
          <p:cNvSpPr txBox="1">
            <a:spLocks noGrp="1"/>
          </p:cNvSpPr>
          <p:nvPr>
            <p:ph type="body" idx="1"/>
          </p:nvPr>
        </p:nvSpPr>
        <p:spPr>
          <a:xfrm>
            <a:off x="270000" y="789000"/>
            <a:ext cx="59649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that there is a strong link between drug use and complex mental health problems. For example some drugs can contribute to or cause:</a:t>
            </a:r>
            <a:endParaRPr/>
          </a:p>
          <a:p>
            <a:pPr marL="457200" lvl="0" indent="-317500" algn="l" rtl="0">
              <a:lnSpc>
                <a:spcPct val="115000"/>
              </a:lnSpc>
              <a:spcBef>
                <a:spcPts val="1000"/>
              </a:spcBef>
              <a:spcAft>
                <a:spcPts val="0"/>
              </a:spcAft>
              <a:buSzPts val="1400"/>
              <a:buChar char="●"/>
            </a:pPr>
            <a:r>
              <a:rPr lang="en-GB"/>
              <a:t>anxiety and depression</a:t>
            </a:r>
            <a:endParaRPr/>
          </a:p>
          <a:p>
            <a:pPr marL="457200" lvl="0" indent="-317500" algn="l" rtl="0">
              <a:lnSpc>
                <a:spcPct val="115000"/>
              </a:lnSpc>
              <a:spcBef>
                <a:spcPts val="0"/>
              </a:spcBef>
              <a:spcAft>
                <a:spcPts val="0"/>
              </a:spcAft>
              <a:buSzPts val="1400"/>
              <a:buChar char="●"/>
            </a:pPr>
            <a:r>
              <a:rPr lang="en-GB"/>
              <a:t>hallucinations, paranoia, memory loss</a:t>
            </a:r>
            <a:endParaRPr/>
          </a:p>
          <a:p>
            <a:pPr marL="0" lvl="0" indent="0" algn="l" rtl="0">
              <a:lnSpc>
                <a:spcPct val="115000"/>
              </a:lnSpc>
              <a:spcBef>
                <a:spcPts val="1000"/>
              </a:spcBef>
              <a:spcAft>
                <a:spcPts val="0"/>
              </a:spcAft>
              <a:buNone/>
            </a:pPr>
            <a:r>
              <a:rPr lang="en-GB"/>
              <a:t>Drug-taking (even single or occasional use) can increase social problems and lead to further mental health issues. </a:t>
            </a:r>
            <a:endParaRPr/>
          </a:p>
          <a:p>
            <a:pPr marL="0" lvl="0" indent="0" algn="l" rtl="0">
              <a:lnSpc>
                <a:spcPct val="115000"/>
              </a:lnSpc>
              <a:spcBef>
                <a:spcPts val="1000"/>
              </a:spcBef>
              <a:spcAft>
                <a:spcPts val="0"/>
              </a:spcAft>
              <a:buNone/>
            </a:pPr>
            <a:r>
              <a:rPr lang="en-GB"/>
              <a:t>Explain that sometimes people inappropriately use drugs to cope with symptoms of pre-existing health problems. This can be dangerous and can lead to addiction. </a:t>
            </a:r>
            <a:endParaRPr/>
          </a:p>
          <a:p>
            <a:pPr marL="0" lvl="0" indent="0" algn="l" rtl="0">
              <a:lnSpc>
                <a:spcPct val="115000"/>
              </a:lnSpc>
              <a:spcBef>
                <a:spcPts val="1000"/>
              </a:spcBef>
              <a:spcAft>
                <a:spcPts val="0"/>
              </a:spcAft>
              <a:buNone/>
            </a:pPr>
            <a:r>
              <a:rPr lang="en-GB"/>
              <a:t>Teacher reference: </a:t>
            </a:r>
            <a:r>
              <a:rPr lang="en-GB" u="sng">
                <a:solidFill>
                  <a:schemeClr val="hlink"/>
                </a:solidFill>
                <a:hlinkClick r:id="rId3"/>
              </a:rPr>
              <a:t>Drugs and the brain</a:t>
            </a:r>
            <a:r>
              <a:rPr lang="en-GB"/>
              <a:t> (NHS)</a:t>
            </a: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367" name="Google Shape;367;p56"/>
          <p:cNvSpPr txBox="1">
            <a:spLocks noGrp="1"/>
          </p:cNvSpPr>
          <p:nvPr>
            <p:ph type="body" idx="2"/>
          </p:nvPr>
        </p:nvSpPr>
        <p:spPr>
          <a:xfrm>
            <a:off x="6178800" y="216425"/>
            <a:ext cx="2695200" cy="2310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drugs and their associated risks, including the link between drug use, and the associated risks, including the link to serious mental health conditions.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69" name="Google Shape;369;p56"/>
          <p:cNvSpPr txBox="1">
            <a:spLocks noGrp="1"/>
          </p:cNvSpPr>
          <p:nvPr>
            <p:ph type="body" idx="2"/>
          </p:nvPr>
        </p:nvSpPr>
        <p:spPr>
          <a:xfrm>
            <a:off x="6178800" y="2652275"/>
            <a:ext cx="2695200" cy="1299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 </a:t>
            </a:r>
            <a:endParaRPr sz="1600"/>
          </a:p>
          <a:p>
            <a:pPr marL="457200" lvl="0" indent="-330200" algn="l" rtl="0">
              <a:lnSpc>
                <a:spcPct val="115000"/>
              </a:lnSpc>
              <a:spcBef>
                <a:spcPts val="0"/>
              </a:spcBef>
              <a:spcAft>
                <a:spcPts val="0"/>
              </a:spcAft>
              <a:buSzPts val="1600"/>
              <a:buChar char="●"/>
            </a:pPr>
            <a:r>
              <a:rPr lang="en-GB" sz="1600"/>
              <a:t>Drugs harms</a:t>
            </a:r>
            <a:endParaRPr sz="1600"/>
          </a:p>
          <a:p>
            <a:pPr marL="457200" lvl="0" indent="-330200" algn="l" rtl="0">
              <a:lnSpc>
                <a:spcPct val="115000"/>
              </a:lnSpc>
              <a:spcBef>
                <a:spcPts val="0"/>
              </a:spcBef>
              <a:spcAft>
                <a:spcPts val="0"/>
              </a:spcAft>
              <a:buSzPts val="1600"/>
              <a:buChar char="●"/>
            </a:pPr>
            <a:r>
              <a:rPr lang="en-GB" sz="1600"/>
              <a:t>Mental wellbeing</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70" name="Google Shape;370;p5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68" name="Google Shape;368;p5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Illegal drugs and the law (1)</a:t>
            </a:r>
            <a:endParaRPr>
              <a:solidFill>
                <a:srgbClr val="073763"/>
              </a:solidFill>
            </a:endParaRPr>
          </a:p>
        </p:txBody>
      </p:sp>
      <p:sp>
        <p:nvSpPr>
          <p:cNvPr id="376" name="Google Shape;376;p57"/>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people can get a fine or a prison sentence if they are over a certain age and are found to have illegal drugs. This includes:</a:t>
            </a:r>
            <a:endParaRPr/>
          </a:p>
          <a:p>
            <a:pPr marL="457200" lvl="0" indent="-317500" algn="l" rtl="0">
              <a:lnSpc>
                <a:spcPct val="115000"/>
              </a:lnSpc>
              <a:spcBef>
                <a:spcPts val="1000"/>
              </a:spcBef>
              <a:spcAft>
                <a:spcPts val="0"/>
              </a:spcAft>
              <a:buSzPts val="1400"/>
              <a:buChar char="●"/>
            </a:pPr>
            <a:r>
              <a:rPr lang="en-GB"/>
              <a:t>possessing drugs (e.g. for own use) </a:t>
            </a:r>
            <a:endParaRPr/>
          </a:p>
          <a:p>
            <a:pPr marL="457200" lvl="0" indent="-317500" algn="l" rtl="0">
              <a:lnSpc>
                <a:spcPct val="115000"/>
              </a:lnSpc>
              <a:spcBef>
                <a:spcPts val="0"/>
              </a:spcBef>
              <a:spcAft>
                <a:spcPts val="0"/>
              </a:spcAft>
              <a:buSzPts val="1400"/>
              <a:buChar char="●"/>
            </a:pPr>
            <a:r>
              <a:rPr lang="en-GB"/>
              <a:t>supplying drugs to others </a:t>
            </a:r>
            <a:endParaRPr/>
          </a:p>
          <a:p>
            <a:pPr marL="457200" lvl="0" indent="-317500" algn="l" rtl="0">
              <a:lnSpc>
                <a:spcPct val="115000"/>
              </a:lnSpc>
              <a:spcBef>
                <a:spcPts val="0"/>
              </a:spcBef>
              <a:spcAft>
                <a:spcPts val="0"/>
              </a:spcAft>
              <a:buSzPts val="1400"/>
              <a:buChar char="●"/>
            </a:pPr>
            <a:r>
              <a:rPr lang="en-GB"/>
              <a:t>carrying drugs</a:t>
            </a:r>
            <a:endParaRPr/>
          </a:p>
          <a:p>
            <a:pPr marL="457200" lvl="0" indent="-317500" algn="l" rtl="0">
              <a:lnSpc>
                <a:spcPct val="115000"/>
              </a:lnSpc>
              <a:spcBef>
                <a:spcPts val="0"/>
              </a:spcBef>
              <a:spcAft>
                <a:spcPts val="0"/>
              </a:spcAft>
              <a:buSzPts val="1400"/>
              <a:buChar char="●"/>
            </a:pPr>
            <a:r>
              <a:rPr lang="en-GB"/>
              <a:t>making drugs</a:t>
            </a:r>
            <a:endParaRPr/>
          </a:p>
          <a:p>
            <a:pPr marL="0" lvl="0" indent="0" algn="l" rtl="0">
              <a:lnSpc>
                <a:spcPct val="115000"/>
              </a:lnSpc>
              <a:spcBef>
                <a:spcPts val="1000"/>
              </a:spcBef>
              <a:spcAft>
                <a:spcPts val="0"/>
              </a:spcAft>
              <a:buNone/>
            </a:pPr>
            <a:r>
              <a:rPr lang="en-GB"/>
              <a:t>The punishment someone will get depends on the type of drug or substance (its ‘class’), the amount someone has, and whether they are also dealing or producing it.</a:t>
            </a:r>
            <a:endParaRPr/>
          </a:p>
          <a:p>
            <a:pPr marL="0" lvl="0" indent="0" algn="l" rtl="0">
              <a:lnSpc>
                <a:spcPct val="115000"/>
              </a:lnSpc>
              <a:spcBef>
                <a:spcPts val="1000"/>
              </a:spcBef>
              <a:spcAft>
                <a:spcPts val="0"/>
              </a:spcAft>
              <a:buNone/>
            </a:pPr>
            <a:r>
              <a:rPr lang="en-GB"/>
              <a:t>Teacher reference: </a:t>
            </a:r>
            <a:r>
              <a:rPr lang="en-GB" u="sng">
                <a:solidFill>
                  <a:schemeClr val="hlink"/>
                </a:solidFill>
                <a:hlinkClick r:id="rId3"/>
              </a:rPr>
              <a:t>Drugs penalties</a:t>
            </a:r>
            <a:r>
              <a:rPr lang="en-GB"/>
              <a:t> (GOV.UK)</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377" name="Google Shape;377;p57"/>
          <p:cNvSpPr txBox="1">
            <a:spLocks noGrp="1"/>
          </p:cNvSpPr>
          <p:nvPr>
            <p:ph type="body" idx="2"/>
          </p:nvPr>
        </p:nvSpPr>
        <p:spPr>
          <a:xfrm>
            <a:off x="6178800" y="216425"/>
            <a:ext cx="2695200" cy="1248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law relating to the supply and possession of illegal substances.</a:t>
            </a:r>
            <a:endParaRPr sz="1800"/>
          </a:p>
        </p:txBody>
      </p:sp>
      <p:sp>
        <p:nvSpPr>
          <p:cNvPr id="379" name="Google Shape;379;p57"/>
          <p:cNvSpPr txBox="1">
            <a:spLocks noGrp="1"/>
          </p:cNvSpPr>
          <p:nvPr>
            <p:ph type="body" idx="2"/>
          </p:nvPr>
        </p:nvSpPr>
        <p:spPr>
          <a:xfrm>
            <a:off x="6178800" y="1611150"/>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The law</a:t>
            </a:r>
            <a:endParaRPr sz="1600"/>
          </a:p>
          <a:p>
            <a:pPr marL="457200" lvl="0" indent="-330200" algn="l" rtl="0">
              <a:lnSpc>
                <a:spcPct val="115000"/>
              </a:lnSpc>
              <a:spcBef>
                <a:spcPts val="0"/>
              </a:spcBef>
              <a:spcAft>
                <a:spcPts val="0"/>
              </a:spcAft>
              <a:buSzPts val="1600"/>
              <a:buChar char="●"/>
            </a:pPr>
            <a:r>
              <a:rPr lang="en-GB" sz="1600"/>
              <a:t>School policy</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80" name="Google Shape;380;p5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78" name="Google Shape;378;p5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Illegal drugs and the law (2)</a:t>
            </a:r>
            <a:endParaRPr>
              <a:solidFill>
                <a:srgbClr val="073763"/>
              </a:solidFill>
            </a:endParaRPr>
          </a:p>
        </p:txBody>
      </p:sp>
      <p:sp>
        <p:nvSpPr>
          <p:cNvPr id="386" name="Google Shape;386;p58"/>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Explain the pupils that drugs charges and convictions can have a long-term impact on your life choices. They can: </a:t>
            </a:r>
            <a:endParaRPr/>
          </a:p>
          <a:p>
            <a:pPr marL="457200" lvl="0" indent="-317500" algn="l" rtl="0">
              <a:spcBef>
                <a:spcPts val="1000"/>
              </a:spcBef>
              <a:spcAft>
                <a:spcPts val="0"/>
              </a:spcAft>
              <a:buSzPts val="1400"/>
              <a:buChar char="●"/>
            </a:pPr>
            <a:r>
              <a:rPr lang="en-GB"/>
              <a:t>make it harder to get a job</a:t>
            </a:r>
            <a:endParaRPr/>
          </a:p>
          <a:p>
            <a:pPr marL="457200" lvl="0" indent="-317500" algn="l" rtl="0">
              <a:spcBef>
                <a:spcPts val="0"/>
              </a:spcBef>
              <a:spcAft>
                <a:spcPts val="0"/>
              </a:spcAft>
              <a:buSzPts val="1400"/>
              <a:buChar char="●"/>
            </a:pPr>
            <a:r>
              <a:rPr lang="en-GB"/>
              <a:t>limit your ability to travel to some countries, such as the US</a:t>
            </a:r>
            <a:endParaRPr/>
          </a:p>
          <a:p>
            <a:pPr marL="0" lvl="0" indent="0" algn="l" rtl="0">
              <a:spcBef>
                <a:spcPts val="1000"/>
              </a:spcBef>
              <a:spcAft>
                <a:spcPts val="0"/>
              </a:spcAft>
              <a:buClr>
                <a:schemeClr val="dk1"/>
              </a:buClr>
              <a:buSzPts val="1100"/>
              <a:buFont typeface="Arial"/>
              <a:buNone/>
            </a:pPr>
            <a:r>
              <a:rPr lang="en-GB"/>
              <a:t>Schools may also choose to reinforce their own drugs policy.</a:t>
            </a: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387" name="Google Shape;387;p58"/>
          <p:cNvSpPr txBox="1">
            <a:spLocks noGrp="1"/>
          </p:cNvSpPr>
          <p:nvPr>
            <p:ph type="body" idx="2"/>
          </p:nvPr>
        </p:nvSpPr>
        <p:spPr>
          <a:xfrm>
            <a:off x="6178800" y="216425"/>
            <a:ext cx="2695200" cy="1248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law relating to the supply and possession of illegal substances.</a:t>
            </a:r>
            <a:endParaRPr sz="1800"/>
          </a:p>
        </p:txBody>
      </p:sp>
      <p:sp>
        <p:nvSpPr>
          <p:cNvPr id="389" name="Google Shape;389;p58"/>
          <p:cNvSpPr txBox="1">
            <a:spLocks noGrp="1"/>
          </p:cNvSpPr>
          <p:nvPr>
            <p:ph type="body" idx="2"/>
          </p:nvPr>
        </p:nvSpPr>
        <p:spPr>
          <a:xfrm>
            <a:off x="6178800" y="1611150"/>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The law</a:t>
            </a:r>
            <a:endParaRPr sz="1600"/>
          </a:p>
          <a:p>
            <a:pPr marL="457200" lvl="0" indent="-330200" algn="l" rtl="0">
              <a:lnSpc>
                <a:spcPct val="115000"/>
              </a:lnSpc>
              <a:spcBef>
                <a:spcPts val="0"/>
              </a:spcBef>
              <a:spcAft>
                <a:spcPts val="0"/>
              </a:spcAft>
              <a:buSzPts val="1600"/>
              <a:buChar char="●"/>
            </a:pPr>
            <a:r>
              <a:rPr lang="en-GB" sz="1600"/>
              <a:t>School policy</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390" name="Google Shape;390;p58"/>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88" name="Google Shape;388;p5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Social impact of illegal drugs</a:t>
            </a:r>
            <a:endParaRPr>
              <a:solidFill>
                <a:srgbClr val="073763"/>
              </a:solidFill>
            </a:endParaRPr>
          </a:p>
        </p:txBody>
      </p:sp>
      <p:sp>
        <p:nvSpPr>
          <p:cNvPr id="396" name="Google Shape;396;p59"/>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that buying and using illegal drugs has a ‘social impact’. </a:t>
            </a:r>
            <a:endParaRPr/>
          </a:p>
          <a:p>
            <a:pPr marL="0" lvl="0" indent="0" algn="l" rtl="0">
              <a:lnSpc>
                <a:spcPct val="115000"/>
              </a:lnSpc>
              <a:spcBef>
                <a:spcPts val="1000"/>
              </a:spcBef>
              <a:spcAft>
                <a:spcPts val="0"/>
              </a:spcAft>
              <a:buNone/>
            </a:pPr>
            <a:r>
              <a:rPr lang="en-GB"/>
              <a:t>Explain that when people buy drugs they contribute towards demand. This in turn encourages more criminal activity.</a:t>
            </a:r>
            <a:endParaRPr/>
          </a:p>
          <a:p>
            <a:pPr marL="0" lvl="0" indent="0" algn="l" rtl="0">
              <a:lnSpc>
                <a:spcPct val="115000"/>
              </a:lnSpc>
              <a:spcBef>
                <a:spcPts val="1000"/>
              </a:spcBef>
              <a:spcAft>
                <a:spcPts val="0"/>
              </a:spcAft>
              <a:buNone/>
            </a:pPr>
            <a:r>
              <a:rPr lang="en-GB"/>
              <a:t>Explain that a lot of drug dealing is organised by gangs that exploit and intimidate people into becoming part of the supply chain. </a:t>
            </a:r>
            <a:endParaRPr/>
          </a:p>
          <a:p>
            <a:pPr marL="0" lvl="0" indent="0" algn="l" rtl="0">
              <a:lnSpc>
                <a:spcPct val="115000"/>
              </a:lnSpc>
              <a:spcBef>
                <a:spcPts val="1000"/>
              </a:spcBef>
              <a:spcAft>
                <a:spcPts val="0"/>
              </a:spcAft>
              <a:buNone/>
            </a:pPr>
            <a:r>
              <a:rPr lang="en-GB"/>
              <a:t>Explain that gangs can be hard for people to break away from and ensure pupils know they can approach a teacher if they have been approached by a gang. </a:t>
            </a:r>
            <a:endParaRPr/>
          </a:p>
          <a:p>
            <a:pPr marL="0" lvl="0" indent="0" algn="l" rtl="0">
              <a:lnSpc>
                <a:spcPct val="115000"/>
              </a:lnSpc>
              <a:spcBef>
                <a:spcPts val="100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01" name="Google Shape;401;p59"/>
          <p:cNvSpPr txBox="1">
            <a:spLocks noGrp="1"/>
          </p:cNvSpPr>
          <p:nvPr>
            <p:ph type="body" idx="2"/>
          </p:nvPr>
        </p:nvSpPr>
        <p:spPr>
          <a:xfrm>
            <a:off x="6178800" y="216425"/>
            <a:ext cx="2695200" cy="2310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legal and illegal drugs and their associated risks, including the link between drug use, and the associated risks, including the link to serious mental health conditions.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02" name="Google Shape;402;p59"/>
          <p:cNvSpPr txBox="1">
            <a:spLocks noGrp="1"/>
          </p:cNvSpPr>
          <p:nvPr>
            <p:ph type="body" idx="2"/>
          </p:nvPr>
        </p:nvSpPr>
        <p:spPr>
          <a:xfrm>
            <a:off x="6178800" y="2652275"/>
            <a:ext cx="2695200" cy="12993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 </a:t>
            </a:r>
            <a:endParaRPr sz="1600"/>
          </a:p>
          <a:p>
            <a:pPr marL="457200" lvl="0" indent="-330200" algn="l" rtl="0">
              <a:lnSpc>
                <a:spcPct val="115000"/>
              </a:lnSpc>
              <a:spcBef>
                <a:spcPts val="0"/>
              </a:spcBef>
              <a:spcAft>
                <a:spcPts val="0"/>
              </a:spcAft>
              <a:buSzPts val="1600"/>
              <a:buChar char="●"/>
            </a:pPr>
            <a:r>
              <a:rPr lang="en-GB" sz="1600"/>
              <a:t>Drugs harms</a:t>
            </a:r>
            <a:endParaRPr sz="1600"/>
          </a:p>
          <a:p>
            <a:pPr marL="457200" lvl="0" indent="-330200" algn="l" rtl="0">
              <a:lnSpc>
                <a:spcPct val="115000"/>
              </a:lnSpc>
              <a:spcBef>
                <a:spcPts val="0"/>
              </a:spcBef>
              <a:spcAft>
                <a:spcPts val="0"/>
              </a:spcAft>
              <a:buSzPts val="1600"/>
              <a:buChar char="●"/>
            </a:pPr>
            <a:r>
              <a:rPr lang="en-GB" sz="1600"/>
              <a:t>Mental wellbeing</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00" name="Google Shape;400;p59"/>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398" name="Google Shape;398;p5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Alcohol use and risks</a:t>
            </a:r>
            <a:endParaRPr>
              <a:solidFill>
                <a:srgbClr val="073763"/>
              </a:solidFill>
            </a:endParaRPr>
          </a:p>
        </p:txBody>
      </p:sp>
      <p:sp>
        <p:nvSpPr>
          <p:cNvPr id="408" name="Google Shape;408;p6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about </a:t>
            </a:r>
            <a:r>
              <a:rPr lang="en-GB" u="sng">
                <a:solidFill>
                  <a:schemeClr val="hlink"/>
                </a:solidFill>
                <a:hlinkClick r:id="rId3"/>
              </a:rPr>
              <a:t>alcohol risks</a:t>
            </a:r>
            <a:r>
              <a:rPr lang="en-GB"/>
              <a:t> and that the NHS says: </a:t>
            </a:r>
            <a:endParaRPr/>
          </a:p>
          <a:p>
            <a:pPr marL="0" lvl="0" indent="0" algn="l" rtl="0">
              <a:lnSpc>
                <a:spcPct val="115000"/>
              </a:lnSpc>
              <a:spcBef>
                <a:spcPts val="1000"/>
              </a:spcBef>
              <a:spcAft>
                <a:spcPts val="0"/>
              </a:spcAft>
              <a:buNone/>
            </a:pPr>
            <a:r>
              <a:rPr lang="en-GB" i="1"/>
              <a:t>“The risk to your health is increased by drinking any amount of alcohol on a regular basis… Regular or frequent drinking means drinking alcohol most days and weeks.”</a:t>
            </a:r>
            <a:endParaRPr i="1"/>
          </a:p>
          <a:p>
            <a:pPr marL="0" lvl="0" indent="0" algn="l" rtl="0">
              <a:lnSpc>
                <a:spcPct val="115000"/>
              </a:lnSpc>
              <a:spcBef>
                <a:spcPts val="1000"/>
              </a:spcBef>
              <a:spcAft>
                <a:spcPts val="0"/>
              </a:spcAft>
              <a:buNone/>
            </a:pPr>
            <a:r>
              <a:rPr lang="en-GB"/>
              <a:t>The NHS has defined ‘low risk’ alcohol consumption limits for adults. When people stay within these limits their health risks are low. However, it also emphasises: </a:t>
            </a:r>
            <a:r>
              <a:rPr lang="en-GB" i="1"/>
              <a:t>“It's called "low risk" rather than "safe" because there's no safe drinking level.”</a:t>
            </a:r>
            <a:endParaRPr i="1"/>
          </a:p>
          <a:p>
            <a:pPr marL="0" lvl="0" indent="0" algn="l" rtl="0">
              <a:lnSpc>
                <a:spcPct val="115000"/>
              </a:lnSpc>
              <a:spcBef>
                <a:spcPts val="1000"/>
              </a:spcBef>
              <a:spcAft>
                <a:spcPts val="0"/>
              </a:spcAft>
              <a:buNone/>
            </a:pPr>
            <a:r>
              <a:rPr lang="en-GB"/>
              <a:t>Explain that lots of people choose not to drink any alcohol. </a:t>
            </a: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10" name="Google Shape;410;p60"/>
          <p:cNvSpPr txBox="1">
            <a:spLocks noGrp="1"/>
          </p:cNvSpPr>
          <p:nvPr>
            <p:ph type="body" idx="2"/>
          </p:nvPr>
        </p:nvSpPr>
        <p:spPr>
          <a:xfrm>
            <a:off x="6178800" y="216425"/>
            <a:ext cx="2695200" cy="20577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physical and psychological risks associated with alcohol consumption and what constitutes low risk alcohol consumption in adulthood.</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11" name="Google Shape;411;p60"/>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Alcohol harms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12" name="Google Shape;412;p60"/>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09" name="Google Shape;409;p6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Low risk alcohol consumption (1)</a:t>
            </a:r>
            <a:endParaRPr>
              <a:solidFill>
                <a:srgbClr val="073763"/>
              </a:solidFill>
            </a:endParaRPr>
          </a:p>
        </p:txBody>
      </p:sp>
      <p:sp>
        <p:nvSpPr>
          <p:cNvPr id="418" name="Google Shape;418;p61"/>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that the risks associated with alcohol are significantly lower when adults drink within certain weekly limits (NHS recommendations).</a:t>
            </a:r>
            <a:endParaRPr/>
          </a:p>
          <a:p>
            <a:pPr marL="0" lvl="0" indent="0" algn="l" rtl="0">
              <a:lnSpc>
                <a:spcPct val="115000"/>
              </a:lnSpc>
              <a:spcBef>
                <a:spcPts val="1000"/>
              </a:spcBef>
              <a:spcAft>
                <a:spcPts val="0"/>
              </a:spcAft>
              <a:buNone/>
            </a:pPr>
            <a:r>
              <a:rPr lang="en-GB"/>
              <a:t>Explain that </a:t>
            </a:r>
            <a:r>
              <a:rPr lang="en-GB" u="sng">
                <a:solidFill>
                  <a:schemeClr val="hlink"/>
                </a:solidFill>
                <a:hlinkClick r:id="rId3"/>
              </a:rPr>
              <a:t>alcohol consumption is measured in ‘units’</a:t>
            </a:r>
            <a:r>
              <a:rPr lang="en-GB"/>
              <a:t>. Referring to </a:t>
            </a:r>
            <a:r>
              <a:rPr lang="en-GB" u="sng">
                <a:solidFill>
                  <a:schemeClr val="hlink"/>
                </a:solidFill>
                <a:hlinkClick r:id="rId4"/>
              </a:rPr>
              <a:t>current NHS guidance</a:t>
            </a:r>
            <a:r>
              <a:rPr lang="en-GB"/>
              <a:t>, give details of the recommended weekly limit. Give examples (units of alcohol in different drinks - beer, wine and spirits - so pupils understand what this means in practice.</a:t>
            </a:r>
            <a:endParaRPr/>
          </a:p>
          <a:p>
            <a:pPr marL="0" lvl="0" indent="0" algn="l" rtl="0">
              <a:lnSpc>
                <a:spcPct val="115000"/>
              </a:lnSpc>
              <a:spcBef>
                <a:spcPts val="1000"/>
              </a:spcBef>
              <a:spcAft>
                <a:spcPts val="0"/>
              </a:spcAft>
              <a:buNone/>
            </a:pPr>
            <a:r>
              <a:rPr lang="en-GB"/>
              <a:t>If adults regularly drink over the recommended limits their health is at higher risk. Drinking more than the limit is sometimes called ‘alcohol misuse’. </a:t>
            </a:r>
            <a:endParaRPr/>
          </a:p>
          <a:p>
            <a:pPr marL="0" lvl="0" indent="0" algn="l" rtl="0">
              <a:lnSpc>
                <a:spcPct val="115000"/>
              </a:lnSpc>
              <a:spcBef>
                <a:spcPts val="0"/>
              </a:spcBef>
              <a:spcAft>
                <a:spcPts val="0"/>
              </a:spcAft>
              <a:buNone/>
            </a:pPr>
            <a:endParaRPr/>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19" name="Google Shape;419;p61"/>
          <p:cNvSpPr txBox="1">
            <a:spLocks noGrp="1"/>
          </p:cNvSpPr>
          <p:nvPr>
            <p:ph type="body" idx="2"/>
          </p:nvPr>
        </p:nvSpPr>
        <p:spPr>
          <a:xfrm>
            <a:off x="6178800" y="216425"/>
            <a:ext cx="2695200" cy="20577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physical and psychological risks associated with alcohol consumption and what constitutes low risk alcohol consumption in adulthood.</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21" name="Google Shape;421;p61"/>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Decision-making</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22" name="Google Shape;422;p61"/>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20" name="Google Shape;420;p6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Low risk alcohol consumption (2)</a:t>
            </a:r>
            <a:endParaRPr>
              <a:solidFill>
                <a:srgbClr val="073763"/>
              </a:solidFill>
            </a:endParaRPr>
          </a:p>
        </p:txBody>
      </p:sp>
      <p:sp>
        <p:nvSpPr>
          <p:cNvPr id="428" name="Google Shape;428;p62"/>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Explain that although the NHS says people are at low risk if they keep to the recommended weekly limits, it also says that: </a:t>
            </a:r>
            <a:endParaRPr/>
          </a:p>
          <a:p>
            <a:pPr marL="457200" lvl="0" indent="-317500" algn="l" rtl="0">
              <a:lnSpc>
                <a:spcPct val="115000"/>
              </a:lnSpc>
              <a:spcBef>
                <a:spcPts val="1000"/>
              </a:spcBef>
              <a:spcAft>
                <a:spcPts val="0"/>
              </a:spcAft>
              <a:buSzPts val="1400"/>
              <a:buChar char="●"/>
            </a:pPr>
            <a:r>
              <a:rPr lang="en-GB"/>
              <a:t>if adults drink up to their limit then they should spread units out over 3 or more days (it’s dangerous to consume too many units at one time)</a:t>
            </a:r>
            <a:endParaRPr/>
          </a:p>
          <a:p>
            <a:pPr marL="457200" lvl="0" indent="-317500" algn="l" rtl="0">
              <a:lnSpc>
                <a:spcPct val="115000"/>
              </a:lnSpc>
              <a:spcBef>
                <a:spcPts val="0"/>
              </a:spcBef>
              <a:spcAft>
                <a:spcPts val="0"/>
              </a:spcAft>
              <a:buSzPts val="1400"/>
              <a:buChar char="●"/>
            </a:pPr>
            <a:r>
              <a:rPr lang="en-GB"/>
              <a:t>for people who are pregnant or trying to become pregnant, it is safest not to drink any alcohol to minimise risks to the baby</a:t>
            </a: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29" name="Google Shape;429;p62"/>
          <p:cNvSpPr txBox="1">
            <a:spLocks noGrp="1"/>
          </p:cNvSpPr>
          <p:nvPr>
            <p:ph type="body" idx="2"/>
          </p:nvPr>
        </p:nvSpPr>
        <p:spPr>
          <a:xfrm>
            <a:off x="6178800" y="216425"/>
            <a:ext cx="2695200" cy="20577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physical and psychological risks associated with alcohol consumption and what constitutes low risk alcohol consumption in adulthood.</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31" name="Google Shape;431;p62"/>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 </a:t>
            </a:r>
            <a:endParaRPr sz="1600"/>
          </a:p>
          <a:p>
            <a:pPr marL="457200" lvl="0" indent="-330200" algn="l" rtl="0">
              <a:lnSpc>
                <a:spcPct val="115000"/>
              </a:lnSpc>
              <a:spcBef>
                <a:spcPts val="0"/>
              </a:spcBef>
              <a:spcAft>
                <a:spcPts val="0"/>
              </a:spcAft>
              <a:buSzPts val="1600"/>
              <a:buChar char="●"/>
            </a:pPr>
            <a:r>
              <a:rPr lang="en-GB" sz="1600"/>
              <a:t>Decision-making</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32" name="Google Shape;432;p62"/>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30" name="Google Shape;430;p6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Short-term health risks of alcohol</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38" name="Google Shape;438;p63"/>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that there are short-term risks of alcohol misuse that can be extremely serious. </a:t>
            </a:r>
            <a:endParaRPr/>
          </a:p>
          <a:p>
            <a:pPr marL="0" lvl="0" indent="0" algn="l" rtl="0">
              <a:lnSpc>
                <a:spcPct val="115000"/>
              </a:lnSpc>
              <a:spcBef>
                <a:spcPts val="1000"/>
              </a:spcBef>
              <a:spcAft>
                <a:spcPts val="0"/>
              </a:spcAft>
              <a:buNone/>
            </a:pPr>
            <a:r>
              <a:rPr lang="en-GB"/>
              <a:t>Explain that drinking a lot in a short time (‘binge drinking’) can result in a person: </a:t>
            </a:r>
            <a:endParaRPr/>
          </a:p>
          <a:p>
            <a:pPr marL="457200" lvl="0" indent="-317500" algn="l" rtl="0">
              <a:lnSpc>
                <a:spcPct val="115000"/>
              </a:lnSpc>
              <a:spcBef>
                <a:spcPts val="0"/>
              </a:spcBef>
              <a:spcAft>
                <a:spcPts val="0"/>
              </a:spcAft>
              <a:buSzPts val="1400"/>
              <a:buChar char="●"/>
            </a:pPr>
            <a:r>
              <a:rPr lang="en-GB"/>
              <a:t>losing consciousness and vomiting (choking risk)</a:t>
            </a:r>
            <a:endParaRPr/>
          </a:p>
          <a:p>
            <a:pPr marL="457200" lvl="0" indent="-317500" algn="l" rtl="0">
              <a:lnSpc>
                <a:spcPct val="115000"/>
              </a:lnSpc>
              <a:spcBef>
                <a:spcPts val="0"/>
              </a:spcBef>
              <a:spcAft>
                <a:spcPts val="0"/>
              </a:spcAft>
              <a:buSzPts val="1400"/>
              <a:buChar char="●"/>
            </a:pPr>
            <a:r>
              <a:rPr lang="en-GB"/>
              <a:t>developing </a:t>
            </a:r>
            <a:r>
              <a:rPr lang="en-GB" u="sng">
                <a:solidFill>
                  <a:schemeClr val="hlink"/>
                </a:solidFill>
                <a:hlinkClick r:id="rId3"/>
              </a:rPr>
              <a:t>alcohol poisoning</a:t>
            </a:r>
            <a:r>
              <a:rPr lang="en-GB"/>
              <a:t> </a:t>
            </a:r>
            <a:endParaRPr/>
          </a:p>
          <a:p>
            <a:pPr marL="0" lvl="0" indent="0" algn="l" rtl="0">
              <a:lnSpc>
                <a:spcPct val="115000"/>
              </a:lnSpc>
              <a:spcBef>
                <a:spcPts val="1000"/>
              </a:spcBef>
              <a:spcAft>
                <a:spcPts val="0"/>
              </a:spcAft>
              <a:buNone/>
            </a:pPr>
            <a:r>
              <a:rPr lang="en-GB"/>
              <a:t>Teach that alcohol misuse affects judgement and encourages risky behaviour. It can also:</a:t>
            </a:r>
            <a:endParaRPr/>
          </a:p>
          <a:p>
            <a:pPr marL="457200" lvl="0" indent="-317500" algn="l" rtl="0">
              <a:lnSpc>
                <a:spcPct val="115000"/>
              </a:lnSpc>
              <a:spcBef>
                <a:spcPts val="0"/>
              </a:spcBef>
              <a:spcAft>
                <a:spcPts val="0"/>
              </a:spcAft>
              <a:buSzPts val="1400"/>
              <a:buChar char="●"/>
            </a:pPr>
            <a:r>
              <a:rPr lang="en-GB"/>
              <a:t>result in people having an accident</a:t>
            </a:r>
            <a:endParaRPr/>
          </a:p>
          <a:p>
            <a:pPr marL="457200" lvl="0" indent="-317500" algn="l" rtl="0">
              <a:lnSpc>
                <a:spcPct val="115000"/>
              </a:lnSpc>
              <a:spcBef>
                <a:spcPts val="0"/>
              </a:spcBef>
              <a:spcAft>
                <a:spcPts val="0"/>
              </a:spcAft>
              <a:buSzPts val="1400"/>
              <a:buChar char="●"/>
            </a:pPr>
            <a:r>
              <a:rPr lang="en-GB"/>
              <a:t>make people vulnerable to others </a:t>
            </a: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41" name="Google Shape;441;p63"/>
          <p:cNvSpPr txBox="1">
            <a:spLocks noGrp="1"/>
          </p:cNvSpPr>
          <p:nvPr>
            <p:ph type="body" idx="2"/>
          </p:nvPr>
        </p:nvSpPr>
        <p:spPr>
          <a:xfrm>
            <a:off x="6178800" y="216425"/>
            <a:ext cx="2695200" cy="20577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physical and psychological risks associated with alcohol consumption and what constitutes low risk alcohol consumption in adulthood.</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42" name="Google Shape;442;p63"/>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 </a:t>
            </a:r>
            <a:endParaRPr sz="1600"/>
          </a:p>
          <a:p>
            <a:pPr marL="457200" lvl="0" indent="-330200" algn="l" rtl="0">
              <a:lnSpc>
                <a:spcPct val="115000"/>
              </a:lnSpc>
              <a:spcBef>
                <a:spcPts val="0"/>
              </a:spcBef>
              <a:spcAft>
                <a:spcPts val="0"/>
              </a:spcAft>
              <a:buSzPts val="1600"/>
              <a:buChar char="●"/>
            </a:pPr>
            <a:r>
              <a:rPr lang="en-GB" sz="1600"/>
              <a:t>Alcohol harms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40" name="Google Shape;440;p63"/>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39" name="Google Shape;439;p6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8"/>
          <p:cNvSpPr txBox="1">
            <a:spLocks noGrp="1"/>
          </p:cNvSpPr>
          <p:nvPr>
            <p:ph type="title"/>
          </p:nvPr>
        </p:nvSpPr>
        <p:spPr>
          <a:xfrm>
            <a:off x="1362300" y="2150850"/>
            <a:ext cx="64194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Teaching the new curriculum</a:t>
            </a:r>
            <a:endParaRPr>
              <a:solidFill>
                <a:srgbClr val="FFFFFF"/>
              </a:solidFill>
            </a:endParaRPr>
          </a:p>
        </p:txBody>
      </p:sp>
      <p:sp>
        <p:nvSpPr>
          <p:cNvPr id="124" name="Google Shape;12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Long-term health risks of alcohol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48" name="Google Shape;448;p64"/>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that over time </a:t>
            </a:r>
            <a:r>
              <a:rPr lang="en-GB" b="1"/>
              <a:t>alcohol misuse increases your risk</a:t>
            </a:r>
            <a:r>
              <a:rPr lang="en-GB"/>
              <a:t> of many </a:t>
            </a:r>
            <a:r>
              <a:rPr lang="en-GB" u="sng">
                <a:solidFill>
                  <a:schemeClr val="hlink"/>
                </a:solidFill>
                <a:hlinkClick r:id="rId3"/>
              </a:rPr>
              <a:t>serious health conditions</a:t>
            </a:r>
            <a:r>
              <a:rPr lang="en-GB"/>
              <a:t> such as: </a:t>
            </a:r>
            <a:endParaRPr/>
          </a:p>
          <a:p>
            <a:pPr marL="457200" lvl="0" indent="-317500" algn="l" rtl="0">
              <a:lnSpc>
                <a:spcPct val="115000"/>
              </a:lnSpc>
              <a:spcBef>
                <a:spcPts val="0"/>
              </a:spcBef>
              <a:spcAft>
                <a:spcPts val="0"/>
              </a:spcAft>
              <a:buSzPts val="1400"/>
              <a:buChar char="●"/>
            </a:pPr>
            <a:r>
              <a:rPr lang="en-GB"/>
              <a:t>several types of cancer</a:t>
            </a:r>
            <a:endParaRPr/>
          </a:p>
          <a:p>
            <a:pPr marL="457200" lvl="0" indent="-317500" algn="l" rtl="0">
              <a:lnSpc>
                <a:spcPct val="115000"/>
              </a:lnSpc>
              <a:spcBef>
                <a:spcPts val="0"/>
              </a:spcBef>
              <a:spcAft>
                <a:spcPts val="0"/>
              </a:spcAft>
              <a:buSzPts val="1400"/>
              <a:buChar char="●"/>
            </a:pPr>
            <a:r>
              <a:rPr lang="en-GB"/>
              <a:t>heart disease</a:t>
            </a:r>
            <a:endParaRPr/>
          </a:p>
          <a:p>
            <a:pPr marL="457200" lvl="0" indent="-317500" algn="l" rtl="0">
              <a:lnSpc>
                <a:spcPct val="115000"/>
              </a:lnSpc>
              <a:spcBef>
                <a:spcPts val="0"/>
              </a:spcBef>
              <a:spcAft>
                <a:spcPts val="0"/>
              </a:spcAft>
              <a:buSzPts val="1400"/>
              <a:buChar char="●"/>
            </a:pPr>
            <a:r>
              <a:rPr lang="en-GB"/>
              <a:t>stroke</a:t>
            </a:r>
            <a:endParaRPr/>
          </a:p>
          <a:p>
            <a:pPr marL="457200" lvl="0" indent="-317500" algn="l" rtl="0">
              <a:lnSpc>
                <a:spcPct val="115000"/>
              </a:lnSpc>
              <a:spcBef>
                <a:spcPts val="0"/>
              </a:spcBef>
              <a:spcAft>
                <a:spcPts val="0"/>
              </a:spcAft>
              <a:buSzPts val="1400"/>
              <a:buChar char="●"/>
            </a:pPr>
            <a:r>
              <a:rPr lang="en-GB"/>
              <a:t>liver disease</a:t>
            </a:r>
            <a:endParaRPr/>
          </a:p>
          <a:p>
            <a:pPr marL="457200" lvl="0" indent="-317500" algn="l" rtl="0">
              <a:lnSpc>
                <a:spcPct val="115000"/>
              </a:lnSpc>
              <a:spcBef>
                <a:spcPts val="0"/>
              </a:spcBef>
              <a:spcAft>
                <a:spcPts val="0"/>
              </a:spcAft>
              <a:buSzPts val="1400"/>
              <a:buChar char="●"/>
            </a:pPr>
            <a:r>
              <a:rPr lang="en-GB"/>
              <a:t>pancreatitis</a:t>
            </a:r>
            <a:endParaRPr/>
          </a:p>
          <a:p>
            <a:pPr marL="457200" lvl="0" indent="-317500" algn="l" rtl="0">
              <a:lnSpc>
                <a:spcPct val="115000"/>
              </a:lnSpc>
              <a:spcBef>
                <a:spcPts val="0"/>
              </a:spcBef>
              <a:spcAft>
                <a:spcPts val="0"/>
              </a:spcAft>
              <a:buSzPts val="1400"/>
              <a:buChar char="●"/>
            </a:pPr>
            <a:r>
              <a:rPr lang="en-GB"/>
              <a:t>brain and nervous system damage</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GB"/>
              <a:t>Alcohol is calorific so it can also contribute to weight issues.</a:t>
            </a: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Clr>
                <a:srgbClr val="000000"/>
              </a:buClr>
              <a:buSzPts val="1100"/>
              <a:buFont typeface="Arial"/>
              <a:buNone/>
            </a:pPr>
            <a:endParaRPr/>
          </a:p>
          <a:p>
            <a:pPr marL="0" lvl="0" indent="0" algn="l" rtl="0">
              <a:lnSpc>
                <a:spcPct val="115000"/>
              </a:lnSpc>
              <a:spcBef>
                <a:spcPts val="1000"/>
              </a:spcBef>
              <a:spcAft>
                <a:spcPts val="1600"/>
              </a:spcAft>
              <a:buSzPts val="1400"/>
              <a:buNone/>
            </a:pPr>
            <a:endParaRPr/>
          </a:p>
        </p:txBody>
      </p:sp>
      <p:sp>
        <p:nvSpPr>
          <p:cNvPr id="451" name="Google Shape;451;p64"/>
          <p:cNvSpPr txBox="1">
            <a:spLocks noGrp="1"/>
          </p:cNvSpPr>
          <p:nvPr>
            <p:ph type="body" idx="2"/>
          </p:nvPr>
        </p:nvSpPr>
        <p:spPr>
          <a:xfrm>
            <a:off x="6178800" y="216425"/>
            <a:ext cx="2695200" cy="20577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physical and psychological risks associated with alcohol consumption and what constitutes low risk alcohol consumption in adulthood.</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52" name="Google Shape;452;p64"/>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Alcohol harms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50" name="Google Shape;450;p6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49" name="Google Shape;449;p6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Psychological risks of alcohol</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58" name="Google Shape;458;p65"/>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that alcohol can affect how the brain functions and how we feel. If people drink too much they can experience issues such as: </a:t>
            </a:r>
            <a:endParaRPr/>
          </a:p>
          <a:p>
            <a:pPr marL="457200" lvl="0" indent="-317500" algn="l" rtl="0">
              <a:lnSpc>
                <a:spcPct val="115000"/>
              </a:lnSpc>
              <a:spcBef>
                <a:spcPts val="0"/>
              </a:spcBef>
              <a:spcAft>
                <a:spcPts val="0"/>
              </a:spcAft>
              <a:buSzPts val="1400"/>
              <a:buChar char="●"/>
            </a:pPr>
            <a:r>
              <a:rPr lang="en-GB"/>
              <a:t>mood changes - anger, emotion</a:t>
            </a:r>
            <a:endParaRPr/>
          </a:p>
          <a:p>
            <a:pPr marL="457200" lvl="0" indent="-317500" algn="l" rtl="0">
              <a:lnSpc>
                <a:spcPct val="115000"/>
              </a:lnSpc>
              <a:spcBef>
                <a:spcPts val="0"/>
              </a:spcBef>
              <a:spcAft>
                <a:spcPts val="0"/>
              </a:spcAft>
              <a:buSzPts val="1400"/>
              <a:buChar char="●"/>
            </a:pPr>
            <a:r>
              <a:rPr lang="en-GB"/>
              <a:t>decreased inhibitions, impaired judgment</a:t>
            </a:r>
            <a:endParaRPr/>
          </a:p>
          <a:p>
            <a:pPr marL="457200" lvl="0" indent="-317500" algn="l" rtl="0">
              <a:lnSpc>
                <a:spcPct val="115000"/>
              </a:lnSpc>
              <a:spcBef>
                <a:spcPts val="0"/>
              </a:spcBef>
              <a:spcAft>
                <a:spcPts val="0"/>
              </a:spcAft>
              <a:buSzPts val="1400"/>
              <a:buChar char="●"/>
            </a:pPr>
            <a:r>
              <a:rPr lang="en-GB"/>
              <a:t>slowed reaction times</a:t>
            </a:r>
            <a:endParaRPr/>
          </a:p>
          <a:p>
            <a:pPr marL="457200" lvl="0" indent="-317500" algn="l" rtl="0">
              <a:lnSpc>
                <a:spcPct val="115000"/>
              </a:lnSpc>
              <a:spcBef>
                <a:spcPts val="0"/>
              </a:spcBef>
              <a:spcAft>
                <a:spcPts val="0"/>
              </a:spcAft>
              <a:buSzPts val="1400"/>
              <a:buChar char="●"/>
            </a:pPr>
            <a:r>
              <a:rPr lang="en-GB"/>
              <a:t>memory problems and confusion</a:t>
            </a:r>
            <a:endParaRPr/>
          </a:p>
          <a:p>
            <a:pPr marL="0" lvl="0" indent="0" algn="l" rtl="0">
              <a:lnSpc>
                <a:spcPct val="115000"/>
              </a:lnSpc>
              <a:spcBef>
                <a:spcPts val="1000"/>
              </a:spcBef>
              <a:spcAft>
                <a:spcPts val="0"/>
              </a:spcAft>
              <a:buNone/>
            </a:pPr>
            <a:r>
              <a:rPr lang="en-GB"/>
              <a:t>Teach pupils that long-term alcohol misuse can cause serious mental health problems and permanent damage to the brain. </a:t>
            </a:r>
            <a:endParaRPr/>
          </a:p>
          <a:p>
            <a:pPr marL="0" lvl="0" indent="0" algn="l" rtl="0">
              <a:lnSpc>
                <a:spcPct val="115000"/>
              </a:lnSpc>
              <a:spcBef>
                <a:spcPts val="1000"/>
              </a:spcBef>
              <a:spcAft>
                <a:spcPts val="0"/>
              </a:spcAft>
              <a:buNone/>
            </a:pPr>
            <a:r>
              <a:rPr lang="en-GB"/>
              <a:t>Add that if someone is under the influence of alcohol at work they could be disciplined and might lose their job.</a:t>
            </a: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59" name="Google Shape;459;p65"/>
          <p:cNvSpPr txBox="1">
            <a:spLocks noGrp="1"/>
          </p:cNvSpPr>
          <p:nvPr>
            <p:ph type="body" idx="2"/>
          </p:nvPr>
        </p:nvSpPr>
        <p:spPr>
          <a:xfrm>
            <a:off x="6178800" y="216425"/>
            <a:ext cx="2695200" cy="20175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physical and psychological risks associated with alcohol consumption and what constitutes low risk alcohol consumption in adulthood.</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61" name="Google Shape;461;p65"/>
          <p:cNvSpPr txBox="1">
            <a:spLocks noGrp="1"/>
          </p:cNvSpPr>
          <p:nvPr>
            <p:ph type="body" idx="2"/>
          </p:nvPr>
        </p:nvSpPr>
        <p:spPr>
          <a:xfrm>
            <a:off x="6178800" y="2347475"/>
            <a:ext cx="2695200" cy="12909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Alcohol harms</a:t>
            </a:r>
            <a:endParaRPr sz="1600"/>
          </a:p>
          <a:p>
            <a:pPr marL="457200" lvl="0" indent="-330200" algn="l" rtl="0">
              <a:lnSpc>
                <a:spcPct val="115000"/>
              </a:lnSpc>
              <a:spcBef>
                <a:spcPts val="0"/>
              </a:spcBef>
              <a:spcAft>
                <a:spcPts val="0"/>
              </a:spcAft>
              <a:buSzPts val="1600"/>
              <a:buChar char="●"/>
            </a:pPr>
            <a:r>
              <a:rPr lang="en-GB" sz="1600"/>
              <a:t>Mental wellbeing</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62" name="Google Shape;462;p6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60" name="Google Shape;460;p6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Brain development and alcohol</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68" name="Google Shape;468;p66"/>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Teach pupils that some research suggests that alcohol and drug use in adolescence can negatively affect brain development and function. </a:t>
            </a:r>
            <a:endParaRPr/>
          </a:p>
          <a:p>
            <a:pPr marL="0" lvl="0" indent="0" algn="l" rtl="0">
              <a:spcBef>
                <a:spcPts val="1000"/>
              </a:spcBef>
              <a:spcAft>
                <a:spcPts val="0"/>
              </a:spcAft>
              <a:buNone/>
            </a:pPr>
            <a:r>
              <a:rPr lang="en-GB"/>
              <a:t>While the full risks are not known, the </a:t>
            </a:r>
            <a:r>
              <a:rPr lang="en-GB" u="sng">
                <a:solidFill>
                  <a:schemeClr val="hlink"/>
                </a:solidFill>
                <a:hlinkClick r:id="rId3"/>
              </a:rPr>
              <a:t>NHS comments</a:t>
            </a:r>
            <a:r>
              <a:rPr lang="en-GB"/>
              <a:t>:</a:t>
            </a:r>
            <a:endParaRPr/>
          </a:p>
          <a:p>
            <a:pPr marL="0" lvl="0" indent="0" algn="l" rtl="0">
              <a:spcBef>
                <a:spcPts val="1000"/>
              </a:spcBef>
              <a:spcAft>
                <a:spcPts val="0"/>
              </a:spcAft>
              <a:buNone/>
            </a:pPr>
            <a:r>
              <a:rPr lang="en-GB" i="1"/>
              <a:t>“The brains of teenagers are still developing, so any drug or substance that can affect the brain, be it illegal or legal, could possibly have long-term effects.”</a:t>
            </a:r>
            <a:endParaRPr i="1"/>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69" name="Google Shape;469;p66"/>
          <p:cNvSpPr txBox="1">
            <a:spLocks noGrp="1"/>
          </p:cNvSpPr>
          <p:nvPr>
            <p:ph type="body" idx="2"/>
          </p:nvPr>
        </p:nvSpPr>
        <p:spPr>
          <a:xfrm>
            <a:off x="6178800" y="216425"/>
            <a:ext cx="2695200" cy="20175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physical and psychological risks associated with alcohol consumption and what constitutes low risk alcohol consumption in adulthood.</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71" name="Google Shape;471;p66"/>
          <p:cNvSpPr txBox="1">
            <a:spLocks noGrp="1"/>
          </p:cNvSpPr>
          <p:nvPr>
            <p:ph type="body" idx="2"/>
          </p:nvPr>
        </p:nvSpPr>
        <p:spPr>
          <a:xfrm>
            <a:off x="6178800" y="2347475"/>
            <a:ext cx="2695200" cy="12909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Alcohol harms</a:t>
            </a:r>
            <a:endParaRPr sz="1600"/>
          </a:p>
          <a:p>
            <a:pPr marL="457200" lvl="0" indent="-330200" algn="l" rtl="0">
              <a:lnSpc>
                <a:spcPct val="115000"/>
              </a:lnSpc>
              <a:spcBef>
                <a:spcPts val="0"/>
              </a:spcBef>
              <a:spcAft>
                <a:spcPts val="0"/>
              </a:spcAft>
              <a:buSzPts val="1600"/>
              <a:buChar char="●"/>
            </a:pPr>
            <a:r>
              <a:rPr lang="en-GB" sz="1600"/>
              <a:t>Mental wellbeing</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72" name="Google Shape;472;p6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70" name="Google Shape;470;p6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Addiction</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78" name="Google Shape;478;p67"/>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that drugs, including alcohol and legal drugs, can be physically/chemically addictive as well as behaviourally addictive.</a:t>
            </a:r>
            <a:endParaRPr/>
          </a:p>
          <a:p>
            <a:pPr marL="0" lvl="0" indent="0" algn="l" rtl="0">
              <a:lnSpc>
                <a:spcPct val="115000"/>
              </a:lnSpc>
              <a:spcBef>
                <a:spcPts val="1000"/>
              </a:spcBef>
              <a:spcAft>
                <a:spcPts val="0"/>
              </a:spcAft>
              <a:buNone/>
            </a:pPr>
            <a:r>
              <a:rPr lang="en-GB"/>
              <a:t>Explain: </a:t>
            </a:r>
            <a:endParaRPr/>
          </a:p>
          <a:p>
            <a:pPr marL="457200" lvl="0" indent="-317500" algn="l" rtl="0">
              <a:lnSpc>
                <a:spcPct val="115000"/>
              </a:lnSpc>
              <a:spcBef>
                <a:spcPts val="0"/>
              </a:spcBef>
              <a:spcAft>
                <a:spcPts val="0"/>
              </a:spcAft>
              <a:buSzPts val="1400"/>
              <a:buChar char="●"/>
            </a:pPr>
            <a:r>
              <a:rPr lang="en-GB"/>
              <a:t>what addiction means </a:t>
            </a:r>
            <a:endParaRPr/>
          </a:p>
          <a:p>
            <a:pPr marL="457200" lvl="0" indent="-317500" algn="l" rtl="0">
              <a:lnSpc>
                <a:spcPct val="115000"/>
              </a:lnSpc>
              <a:spcBef>
                <a:spcPts val="0"/>
              </a:spcBef>
              <a:spcAft>
                <a:spcPts val="0"/>
              </a:spcAft>
              <a:buSzPts val="1400"/>
              <a:buChar char="●"/>
            </a:pPr>
            <a:r>
              <a:rPr lang="en-GB"/>
              <a:t>what causes addiction </a:t>
            </a:r>
            <a:endParaRPr/>
          </a:p>
          <a:p>
            <a:pPr marL="457200" lvl="0" indent="-317500" algn="l" rtl="0">
              <a:lnSpc>
                <a:spcPct val="115000"/>
              </a:lnSpc>
              <a:spcBef>
                <a:spcPts val="0"/>
              </a:spcBef>
              <a:spcAft>
                <a:spcPts val="0"/>
              </a:spcAft>
              <a:buSzPts val="1400"/>
              <a:buChar char="●"/>
            </a:pPr>
            <a:r>
              <a:rPr lang="en-GB"/>
              <a:t>how addiction can affect people (physical and psychological impacts)</a:t>
            </a:r>
            <a:endParaRPr/>
          </a:p>
          <a:p>
            <a:pPr marL="457200" lvl="0" indent="-317500" algn="l" rtl="0">
              <a:lnSpc>
                <a:spcPct val="115000"/>
              </a:lnSpc>
              <a:spcBef>
                <a:spcPts val="0"/>
              </a:spcBef>
              <a:spcAft>
                <a:spcPts val="0"/>
              </a:spcAft>
              <a:buSzPts val="1400"/>
              <a:buChar char="●"/>
            </a:pPr>
            <a:r>
              <a:rPr lang="en-GB"/>
              <a:t>consequences of addiction (e.g. cycle of addiction, withdrawal) </a:t>
            </a:r>
            <a:endParaRPr/>
          </a:p>
          <a:p>
            <a:pPr marL="457200" lvl="0" indent="-317500" algn="l" rtl="0">
              <a:lnSpc>
                <a:spcPct val="115000"/>
              </a:lnSpc>
              <a:spcBef>
                <a:spcPts val="0"/>
              </a:spcBef>
              <a:spcAft>
                <a:spcPts val="0"/>
              </a:spcAft>
              <a:buSzPts val="1400"/>
              <a:buChar char="●"/>
            </a:pPr>
            <a:r>
              <a:rPr lang="en-GB"/>
              <a:t>how people can get help </a:t>
            </a:r>
            <a:endParaRPr/>
          </a:p>
          <a:p>
            <a:pPr marL="0" lvl="0" indent="0" algn="l" rtl="0">
              <a:lnSpc>
                <a:spcPct val="115000"/>
              </a:lnSpc>
              <a:spcBef>
                <a:spcPts val="1000"/>
              </a:spcBef>
              <a:spcAft>
                <a:spcPts val="0"/>
              </a:spcAft>
              <a:buNone/>
            </a:pPr>
            <a:r>
              <a:rPr lang="en-GB"/>
              <a:t>Teacher reference: </a:t>
            </a:r>
            <a:r>
              <a:rPr lang="en-GB" u="sng">
                <a:solidFill>
                  <a:schemeClr val="hlink"/>
                </a:solidFill>
                <a:hlinkClick r:id="rId3"/>
              </a:rPr>
              <a:t>Addiction: What is it?</a:t>
            </a:r>
            <a:r>
              <a:rPr lang="en-GB"/>
              <a:t> (NHS)</a:t>
            </a: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79" name="Google Shape;479;p67"/>
          <p:cNvSpPr txBox="1">
            <a:spLocks noGrp="1"/>
          </p:cNvSpPr>
          <p:nvPr>
            <p:ph type="body" idx="2"/>
          </p:nvPr>
        </p:nvSpPr>
        <p:spPr>
          <a:xfrm>
            <a:off x="6178800" y="216425"/>
            <a:ext cx="2695200" cy="1774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physical and psychological consequences of addiction, including alcohol dependency.</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81" name="Google Shape;481;p67"/>
          <p:cNvSpPr txBox="1">
            <a:spLocks noGrp="1"/>
          </p:cNvSpPr>
          <p:nvPr>
            <p:ph type="body" idx="2"/>
          </p:nvPr>
        </p:nvSpPr>
        <p:spPr>
          <a:xfrm>
            <a:off x="6178800" y="21188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Self-help</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82" name="Google Shape;482;p6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80" name="Google Shape;480;p6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Consequences of addiction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88" name="Google Shape;488;p68"/>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that addiction can have serious consequences for people’s health and wellbeing. </a:t>
            </a:r>
            <a:endParaRPr/>
          </a:p>
          <a:p>
            <a:pPr marL="0" lvl="0" indent="0" algn="l" rtl="0">
              <a:lnSpc>
                <a:spcPct val="115000"/>
              </a:lnSpc>
              <a:spcBef>
                <a:spcPts val="1000"/>
              </a:spcBef>
              <a:spcAft>
                <a:spcPts val="0"/>
              </a:spcAft>
              <a:buNone/>
            </a:pPr>
            <a:r>
              <a:rPr lang="en-GB"/>
              <a:t>For example, addiction can result in: </a:t>
            </a:r>
            <a:endParaRPr/>
          </a:p>
          <a:p>
            <a:pPr marL="457200" lvl="0" indent="-317500" algn="l" rtl="0">
              <a:lnSpc>
                <a:spcPct val="115000"/>
              </a:lnSpc>
              <a:spcBef>
                <a:spcPts val="1000"/>
              </a:spcBef>
              <a:spcAft>
                <a:spcPts val="0"/>
              </a:spcAft>
              <a:buSzPts val="1400"/>
              <a:buChar char="●"/>
            </a:pPr>
            <a:r>
              <a:rPr lang="en-GB"/>
              <a:t>lack of self care and personal hygiene</a:t>
            </a:r>
            <a:endParaRPr/>
          </a:p>
          <a:p>
            <a:pPr marL="457200" lvl="0" indent="-317500" algn="l" rtl="0">
              <a:lnSpc>
                <a:spcPct val="115000"/>
              </a:lnSpc>
              <a:spcBef>
                <a:spcPts val="0"/>
              </a:spcBef>
              <a:spcAft>
                <a:spcPts val="0"/>
              </a:spcAft>
              <a:buSzPts val="1400"/>
              <a:buChar char="●"/>
            </a:pPr>
            <a:r>
              <a:rPr lang="en-GB"/>
              <a:t>risk taking behaviour to pay for addiction (e.g. gang involvement, crime)</a:t>
            </a:r>
            <a:endParaRPr/>
          </a:p>
          <a:p>
            <a:pPr marL="457200" lvl="0" indent="-317500" algn="l" rtl="0">
              <a:lnSpc>
                <a:spcPct val="115000"/>
              </a:lnSpc>
              <a:spcBef>
                <a:spcPts val="0"/>
              </a:spcBef>
              <a:spcAft>
                <a:spcPts val="0"/>
              </a:spcAft>
              <a:buSzPts val="1400"/>
              <a:buChar char="●"/>
            </a:pPr>
            <a:r>
              <a:rPr lang="en-GB"/>
              <a:t>isolation from support networks (partner/friends/family)</a:t>
            </a:r>
            <a:endParaRPr/>
          </a:p>
          <a:p>
            <a:pPr marL="457200" lvl="0" indent="-317500" algn="l" rtl="0">
              <a:lnSpc>
                <a:spcPct val="115000"/>
              </a:lnSpc>
              <a:spcBef>
                <a:spcPts val="0"/>
              </a:spcBef>
              <a:spcAft>
                <a:spcPts val="0"/>
              </a:spcAft>
              <a:buSzPts val="1400"/>
              <a:buChar char="●"/>
            </a:pPr>
            <a:r>
              <a:rPr lang="en-GB"/>
              <a:t>chaotic lifestyle including financial problems</a:t>
            </a:r>
            <a:endParaRPr/>
          </a:p>
          <a:p>
            <a:pPr marL="457200" lvl="0" indent="-317500" algn="l" rtl="0">
              <a:lnSpc>
                <a:spcPct val="115000"/>
              </a:lnSpc>
              <a:spcBef>
                <a:spcPts val="0"/>
              </a:spcBef>
              <a:spcAft>
                <a:spcPts val="0"/>
              </a:spcAft>
              <a:buSzPts val="1400"/>
              <a:buChar char="●"/>
            </a:pPr>
            <a:r>
              <a:rPr lang="en-GB"/>
              <a:t>prioritising addiction over everything else</a:t>
            </a:r>
            <a:endParaRPr/>
          </a:p>
          <a:p>
            <a:pPr marL="0" lvl="0" indent="0" algn="l" rtl="0">
              <a:lnSpc>
                <a:spcPct val="115000"/>
              </a:lnSpc>
              <a:spcBef>
                <a:spcPts val="10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89" name="Google Shape;489;p68"/>
          <p:cNvSpPr txBox="1">
            <a:spLocks noGrp="1"/>
          </p:cNvSpPr>
          <p:nvPr>
            <p:ph type="body" idx="2"/>
          </p:nvPr>
        </p:nvSpPr>
        <p:spPr>
          <a:xfrm>
            <a:off x="6178800" y="216425"/>
            <a:ext cx="2695200" cy="17748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physical and psychological consequences of addiction, including alcohol dependency.</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91" name="Google Shape;491;p68"/>
          <p:cNvSpPr txBox="1">
            <a:spLocks noGrp="1"/>
          </p:cNvSpPr>
          <p:nvPr>
            <p:ph type="body" idx="2"/>
          </p:nvPr>
        </p:nvSpPr>
        <p:spPr>
          <a:xfrm>
            <a:off x="6178800" y="21188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Harms of addiction</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492" name="Google Shape;492;p68"/>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490" name="Google Shape;490;p6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Prescription drugs risks (1)</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98" name="Google Shape;498;p69"/>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Teach pupils the dangers associated with incorrect use of prescription (and ‘over the counter’) drugs such as painkillers and antidepressants.</a:t>
            </a:r>
            <a:endParaRPr/>
          </a:p>
          <a:p>
            <a:pPr marL="0" lvl="0" indent="0" algn="l" rtl="0">
              <a:lnSpc>
                <a:spcPct val="115000"/>
              </a:lnSpc>
              <a:spcBef>
                <a:spcPts val="1000"/>
              </a:spcBef>
              <a:spcAft>
                <a:spcPts val="0"/>
              </a:spcAft>
              <a:buNone/>
            </a:pPr>
            <a:r>
              <a:rPr lang="en-GB"/>
              <a:t>People should only take drugs prescribed to them personally by their doctor (and at the dose specified) and should tell the doctor if they: </a:t>
            </a:r>
            <a:endParaRPr/>
          </a:p>
          <a:p>
            <a:pPr marL="457200" lvl="0" indent="-317500" algn="l" rtl="0">
              <a:lnSpc>
                <a:spcPct val="115000"/>
              </a:lnSpc>
              <a:spcBef>
                <a:spcPts val="1000"/>
              </a:spcBef>
              <a:spcAft>
                <a:spcPts val="0"/>
              </a:spcAft>
              <a:buSzPts val="1400"/>
              <a:buChar char="●"/>
            </a:pPr>
            <a:r>
              <a:rPr lang="en-GB"/>
              <a:t>experience side effects </a:t>
            </a:r>
            <a:endParaRPr/>
          </a:p>
          <a:p>
            <a:pPr marL="457200" lvl="0" indent="-317500" algn="l" rtl="0">
              <a:lnSpc>
                <a:spcPct val="115000"/>
              </a:lnSpc>
              <a:spcBef>
                <a:spcPts val="0"/>
              </a:spcBef>
              <a:spcAft>
                <a:spcPts val="0"/>
              </a:spcAft>
              <a:buSzPts val="1400"/>
              <a:buChar char="●"/>
            </a:pPr>
            <a:r>
              <a:rPr lang="en-GB"/>
              <a:t>feel their condition has worsened</a:t>
            </a:r>
            <a:endParaRPr/>
          </a:p>
          <a:p>
            <a:pPr marL="457200" lvl="0" indent="-317500" algn="l" rtl="0">
              <a:lnSpc>
                <a:spcPct val="115000"/>
              </a:lnSpc>
              <a:spcBef>
                <a:spcPts val="0"/>
              </a:spcBef>
              <a:spcAft>
                <a:spcPts val="0"/>
              </a:spcAft>
              <a:buSzPts val="1400"/>
              <a:buChar char="●"/>
            </a:pPr>
            <a:r>
              <a:rPr lang="en-GB"/>
              <a:t>take too much (and instructions say to tell doctor)</a:t>
            </a:r>
            <a:endParaRPr/>
          </a:p>
          <a:p>
            <a:pPr marL="0" lvl="0" indent="0" algn="l" rtl="0">
              <a:lnSpc>
                <a:spcPct val="115000"/>
              </a:lnSpc>
              <a:spcBef>
                <a:spcPts val="1000"/>
              </a:spcBef>
              <a:spcAft>
                <a:spcPts val="0"/>
              </a:spcAft>
              <a:buNone/>
            </a:pPr>
            <a:r>
              <a:rPr lang="en-GB"/>
              <a:t>Explain that it is often unsafe to mix prescription drugs with other medicines or alcohol. </a:t>
            </a:r>
            <a:endParaRPr/>
          </a:p>
          <a:p>
            <a:pPr marL="0" lvl="0" indent="0" algn="l" rtl="0">
              <a:lnSpc>
                <a:spcPct val="115000"/>
              </a:lnSpc>
              <a:spcBef>
                <a:spcPts val="0"/>
              </a:spcBef>
              <a:spcAft>
                <a:spcPts val="0"/>
              </a:spcAft>
              <a:buNone/>
            </a:pPr>
            <a:endParaRPr/>
          </a:p>
          <a:p>
            <a:pPr marL="0" lvl="0" indent="0" algn="l" rtl="0">
              <a:lnSpc>
                <a:spcPct val="115000"/>
              </a:lnSpc>
              <a:spcBef>
                <a:spcPts val="1000"/>
              </a:spcBef>
              <a:spcAft>
                <a:spcPts val="1600"/>
              </a:spcAft>
              <a:buSzPts val="1400"/>
              <a:buNone/>
            </a:pPr>
            <a:endParaRPr/>
          </a:p>
        </p:txBody>
      </p:sp>
      <p:sp>
        <p:nvSpPr>
          <p:cNvPr id="499" name="Google Shape;499;p69"/>
          <p:cNvSpPr txBox="1">
            <a:spLocks noGrp="1"/>
          </p:cNvSpPr>
          <p:nvPr>
            <p:ph type="body" idx="2"/>
          </p:nvPr>
        </p:nvSpPr>
        <p:spPr>
          <a:xfrm>
            <a:off x="6178800" y="216425"/>
            <a:ext cx="2695200" cy="15324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Have an awareness of the dangers of drugs which are prescribed but still present serious health risks.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501" name="Google Shape;501;p69"/>
          <p:cNvSpPr txBox="1">
            <a:spLocks noGrp="1"/>
          </p:cNvSpPr>
          <p:nvPr>
            <p:ph type="body" idx="2"/>
          </p:nvPr>
        </p:nvSpPr>
        <p:spPr>
          <a:xfrm>
            <a:off x="6178800" y="18902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Drugs risks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502" name="Google Shape;502;p69"/>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00" name="Google Shape;500;p6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Prescription drugs risks (2)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08" name="Google Shape;508;p70"/>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Teach pupils that people should never:</a:t>
            </a:r>
            <a:endParaRPr/>
          </a:p>
          <a:p>
            <a:pPr marL="457200" lvl="0" indent="-317500" algn="l" rtl="0">
              <a:lnSpc>
                <a:spcPct val="100000"/>
              </a:lnSpc>
              <a:spcBef>
                <a:spcPts val="1000"/>
              </a:spcBef>
              <a:spcAft>
                <a:spcPts val="0"/>
              </a:spcAft>
              <a:buSzPts val="1400"/>
              <a:buChar char="●"/>
            </a:pPr>
            <a:r>
              <a:rPr lang="en-GB"/>
              <a:t>take drugs that have been prescribed for someone else</a:t>
            </a:r>
            <a:endParaRPr/>
          </a:p>
          <a:p>
            <a:pPr marL="457200" lvl="0" indent="-317500" algn="l" rtl="0">
              <a:lnSpc>
                <a:spcPct val="100000"/>
              </a:lnSpc>
              <a:spcBef>
                <a:spcPts val="0"/>
              </a:spcBef>
              <a:spcAft>
                <a:spcPts val="0"/>
              </a:spcAft>
              <a:buSzPts val="1400"/>
              <a:buChar char="●"/>
            </a:pPr>
            <a:r>
              <a:rPr lang="en-GB"/>
              <a:t>share your medicines with someone else</a:t>
            </a:r>
            <a:endParaRPr/>
          </a:p>
          <a:p>
            <a:pPr marL="0" lvl="0" indent="0" algn="l" rtl="0">
              <a:lnSpc>
                <a:spcPct val="100000"/>
              </a:lnSpc>
              <a:spcBef>
                <a:spcPts val="1000"/>
              </a:spcBef>
              <a:spcAft>
                <a:spcPts val="0"/>
              </a:spcAft>
              <a:buClr>
                <a:schemeClr val="dk1"/>
              </a:buClr>
              <a:buSzPts val="1100"/>
              <a:buFont typeface="Arial"/>
              <a:buNone/>
            </a:pPr>
            <a:r>
              <a:rPr lang="en-GB"/>
              <a:t>If someone takes a medicine that has not been prescribed to them they could get very ill or have a dangerous reaction.</a:t>
            </a:r>
            <a:endParaRPr>
              <a:solidFill>
                <a:schemeClr val="dk1"/>
              </a:solidFill>
            </a:endParaRPr>
          </a:p>
          <a:p>
            <a:pPr marL="0" lvl="0" indent="0" algn="l" rtl="0">
              <a:lnSpc>
                <a:spcPct val="100000"/>
              </a:lnSpc>
              <a:spcBef>
                <a:spcPts val="1000"/>
              </a:spcBef>
              <a:spcAft>
                <a:spcPts val="0"/>
              </a:spcAft>
              <a:buClr>
                <a:schemeClr val="dk1"/>
              </a:buClr>
              <a:buSzPts val="1100"/>
              <a:buFont typeface="Arial"/>
              <a:buNone/>
            </a:pPr>
            <a:r>
              <a:rPr lang="en-GB"/>
              <a:t>Also teach that there are risks in</a:t>
            </a:r>
            <a:r>
              <a:rPr lang="en-GB">
                <a:solidFill>
                  <a:schemeClr val="dk1"/>
                </a:solidFill>
              </a:rPr>
              <a:t> </a:t>
            </a:r>
            <a:r>
              <a:rPr lang="en-GB" u="sng">
                <a:solidFill>
                  <a:srgbClr val="1155CC"/>
                </a:solidFill>
                <a:hlinkClick r:id="rId3"/>
              </a:rPr>
              <a:t>buying prescription drugs online</a:t>
            </a:r>
            <a:r>
              <a:rPr lang="en-GB">
                <a:solidFill>
                  <a:schemeClr val="dk1"/>
                </a:solidFill>
              </a:rPr>
              <a:t> </a:t>
            </a:r>
            <a:r>
              <a:rPr lang="en-GB"/>
              <a:t>(e.g. self diagnosis, wrong dose, not the drug you think you are buying).</a:t>
            </a:r>
            <a:endParaRPr>
              <a:solidFill>
                <a:schemeClr val="dk1"/>
              </a:solidFill>
            </a:endParaRPr>
          </a:p>
          <a:p>
            <a:pPr marL="0" lvl="0" indent="0" algn="l" rtl="0">
              <a:lnSpc>
                <a:spcPct val="115000"/>
              </a:lnSpc>
              <a:spcBef>
                <a:spcPts val="1000"/>
              </a:spcBef>
              <a:spcAft>
                <a:spcPts val="0"/>
              </a:spcAft>
              <a:buNone/>
            </a:pPr>
            <a:endParaRPr/>
          </a:p>
          <a:p>
            <a:pPr marL="0" lvl="0" indent="0" algn="l" rtl="0">
              <a:lnSpc>
                <a:spcPct val="115000"/>
              </a:lnSpc>
              <a:spcBef>
                <a:spcPts val="1000"/>
              </a:spcBef>
              <a:spcAft>
                <a:spcPts val="1600"/>
              </a:spcAft>
              <a:buSzPts val="1400"/>
              <a:buNone/>
            </a:pPr>
            <a:endParaRPr/>
          </a:p>
        </p:txBody>
      </p:sp>
      <p:sp>
        <p:nvSpPr>
          <p:cNvPr id="509" name="Google Shape;509;p70"/>
          <p:cNvSpPr txBox="1">
            <a:spLocks noGrp="1"/>
          </p:cNvSpPr>
          <p:nvPr>
            <p:ph type="body" idx="2"/>
          </p:nvPr>
        </p:nvSpPr>
        <p:spPr>
          <a:xfrm>
            <a:off x="6178800" y="216425"/>
            <a:ext cx="2695200" cy="15324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Have an awareness of the dangers of drugs which are prescribed but still present serious health risks.</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511" name="Google Shape;511;p70"/>
          <p:cNvSpPr txBox="1">
            <a:spLocks noGrp="1"/>
          </p:cNvSpPr>
          <p:nvPr>
            <p:ph type="body" idx="2"/>
          </p:nvPr>
        </p:nvSpPr>
        <p:spPr>
          <a:xfrm>
            <a:off x="6178800" y="18902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a:t>
            </a:r>
            <a:endParaRPr sz="1600"/>
          </a:p>
          <a:p>
            <a:pPr marL="457200" lvl="0" indent="-330200" algn="l" rtl="0">
              <a:lnSpc>
                <a:spcPct val="115000"/>
              </a:lnSpc>
              <a:spcBef>
                <a:spcPts val="0"/>
              </a:spcBef>
              <a:spcAft>
                <a:spcPts val="0"/>
              </a:spcAft>
              <a:buSzPts val="1600"/>
              <a:buChar char="●"/>
            </a:pPr>
            <a:r>
              <a:rPr lang="en-GB" sz="1600"/>
              <a:t>Drugs risks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512" name="Google Shape;512;p70"/>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10" name="Google Shape;510;p7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Harms from tobacco</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18" name="Google Shape;518;p71"/>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a:t>Teach pupils about the harms of smoking tobacco (cigarettes, roll up cigarettes, pipe tobacco).</a:t>
            </a:r>
            <a:endParaRPr/>
          </a:p>
          <a:p>
            <a:pPr marL="0" lvl="0" indent="0" algn="l" rtl="0">
              <a:lnSpc>
                <a:spcPct val="100000"/>
              </a:lnSpc>
              <a:spcBef>
                <a:spcPts val="1000"/>
              </a:spcBef>
              <a:spcAft>
                <a:spcPts val="0"/>
              </a:spcAft>
              <a:buClr>
                <a:schemeClr val="dk1"/>
              </a:buClr>
              <a:buSzPts val="1100"/>
              <a:buFont typeface="Arial"/>
              <a:buNone/>
            </a:pPr>
            <a:r>
              <a:rPr lang="en-GB"/>
              <a:t>Tell pupils about the </a:t>
            </a:r>
            <a:r>
              <a:rPr lang="en-GB" u="sng">
                <a:solidFill>
                  <a:srgbClr val="1155CC"/>
                </a:solidFill>
                <a:hlinkClick r:id="rId3"/>
              </a:rPr>
              <a:t>link between smoking and serious health conditions</a:t>
            </a:r>
            <a:r>
              <a:rPr lang="en-GB"/>
              <a:t>, including lung cancer (cause of 7 out of every 10 cases). Explain that this includes smoking cannabis. </a:t>
            </a:r>
            <a:endParaRPr/>
          </a:p>
          <a:p>
            <a:pPr marL="0" lvl="0" indent="0" algn="l" rtl="0">
              <a:lnSpc>
                <a:spcPct val="100000"/>
              </a:lnSpc>
              <a:spcBef>
                <a:spcPts val="1000"/>
              </a:spcBef>
              <a:spcAft>
                <a:spcPts val="0"/>
              </a:spcAft>
              <a:buClr>
                <a:schemeClr val="dk1"/>
              </a:buClr>
              <a:buSzPts val="1100"/>
              <a:buFont typeface="Arial"/>
              <a:buNone/>
            </a:pPr>
            <a:r>
              <a:rPr lang="en-GB"/>
              <a:t>Explain that there are also risks associated with</a:t>
            </a:r>
            <a:r>
              <a:rPr lang="en-GB">
                <a:solidFill>
                  <a:schemeClr val="dk1"/>
                </a:solidFill>
              </a:rPr>
              <a:t> </a:t>
            </a:r>
            <a:r>
              <a:rPr lang="en-GB" u="sng">
                <a:solidFill>
                  <a:srgbClr val="1155CC"/>
                </a:solidFill>
                <a:hlinkClick r:id="rId4"/>
              </a:rPr>
              <a:t>other types of tobacco use</a:t>
            </a:r>
            <a:r>
              <a:rPr lang="en-GB">
                <a:solidFill>
                  <a:schemeClr val="dk1"/>
                </a:solidFill>
              </a:rPr>
              <a:t> </a:t>
            </a:r>
            <a:r>
              <a:rPr lang="en-GB"/>
              <a:t>- e.g. chewing tobacco. </a:t>
            </a:r>
            <a:endParaRPr/>
          </a:p>
          <a:p>
            <a:pPr marL="0" lvl="0" indent="0" algn="l" rtl="0">
              <a:lnSpc>
                <a:spcPct val="100000"/>
              </a:lnSpc>
              <a:spcBef>
                <a:spcPts val="1000"/>
              </a:spcBef>
              <a:spcAft>
                <a:spcPts val="0"/>
              </a:spcAft>
              <a:buClr>
                <a:schemeClr val="dk1"/>
              </a:buClr>
              <a:buSzPts val="1100"/>
              <a:buFont typeface="Arial"/>
              <a:buNone/>
            </a:pPr>
            <a:r>
              <a:rPr lang="en-GB"/>
              <a:t>Teach that the nicotine in tobacco alters the balance of chemicals (dopamine and noradrenaline) in the brain and this makes it highly addictive.</a:t>
            </a:r>
            <a:endParaRPr/>
          </a:p>
          <a:p>
            <a:pPr marL="0" lvl="0" indent="0" algn="l" rtl="0">
              <a:lnSpc>
                <a:spcPct val="115000"/>
              </a:lnSpc>
              <a:spcBef>
                <a:spcPts val="1000"/>
              </a:spcBef>
              <a:spcAft>
                <a:spcPts val="1600"/>
              </a:spcAft>
              <a:buSzPts val="1400"/>
              <a:buNone/>
            </a:pPr>
            <a:endParaRPr/>
          </a:p>
        </p:txBody>
      </p:sp>
      <p:sp>
        <p:nvSpPr>
          <p:cNvPr id="519" name="Google Shape;519;p71"/>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the harms from smoking tobacco (particularly the link to lung cancer), the benefits of quitting and how to access support to do so.</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521" name="Google Shape;521;p71"/>
          <p:cNvSpPr txBox="1">
            <a:spLocks noGrp="1"/>
          </p:cNvSpPr>
          <p:nvPr>
            <p:ph type="body" idx="2"/>
          </p:nvPr>
        </p:nvSpPr>
        <p:spPr>
          <a:xfrm>
            <a:off x="6178800" y="2423675"/>
            <a:ext cx="2695200" cy="10356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 </a:t>
            </a:r>
            <a:endParaRPr sz="1600"/>
          </a:p>
          <a:p>
            <a:pPr marL="457200" lvl="0" indent="-330200" algn="l" rtl="0">
              <a:lnSpc>
                <a:spcPct val="115000"/>
              </a:lnSpc>
              <a:spcBef>
                <a:spcPts val="0"/>
              </a:spcBef>
              <a:spcAft>
                <a:spcPts val="0"/>
              </a:spcAft>
              <a:buSzPts val="1600"/>
              <a:buChar char="●"/>
            </a:pPr>
            <a:r>
              <a:rPr lang="en-GB" sz="1600"/>
              <a:t>Tobacco risks</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522" name="Google Shape;522;p71"/>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20" name="Google Shape;520;p7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Stopping smoking</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28" name="Google Shape;528;p72"/>
          <p:cNvSpPr txBox="1">
            <a:spLocks noGrp="1"/>
          </p:cNvSpPr>
          <p:nvPr>
            <p:ph type="body" idx="1"/>
          </p:nvPr>
        </p:nvSpPr>
        <p:spPr>
          <a:xfrm>
            <a:off x="270000" y="789000"/>
            <a:ext cx="577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a:t>Teach pupils that although the nicotine in tobacco makes it highly addictive, many people stop smoking because of:</a:t>
            </a:r>
            <a:endParaRPr/>
          </a:p>
          <a:p>
            <a:pPr marL="457200" lvl="0" indent="-342900" algn="l" rtl="0">
              <a:lnSpc>
                <a:spcPct val="100000"/>
              </a:lnSpc>
              <a:spcBef>
                <a:spcPts val="1000"/>
              </a:spcBef>
              <a:spcAft>
                <a:spcPts val="0"/>
              </a:spcAft>
              <a:buSzPts val="1800"/>
              <a:buChar char="●"/>
            </a:pPr>
            <a:r>
              <a:rPr lang="en-GB"/>
              <a:t>health concerns due to high risks</a:t>
            </a:r>
            <a:endParaRPr/>
          </a:p>
          <a:p>
            <a:pPr marL="457200" lvl="0" indent="-342900" algn="l" rtl="0">
              <a:lnSpc>
                <a:spcPct val="100000"/>
              </a:lnSpc>
              <a:spcBef>
                <a:spcPts val="0"/>
              </a:spcBef>
              <a:spcAft>
                <a:spcPts val="0"/>
              </a:spcAft>
              <a:buSzPts val="1800"/>
              <a:buChar char="●"/>
            </a:pPr>
            <a:r>
              <a:rPr lang="en-GB"/>
              <a:t>financial reasons</a:t>
            </a:r>
            <a:endParaRPr/>
          </a:p>
          <a:p>
            <a:pPr marL="457200" lvl="0" indent="-342900" algn="l" rtl="0">
              <a:lnSpc>
                <a:spcPct val="100000"/>
              </a:lnSpc>
              <a:spcBef>
                <a:spcPts val="0"/>
              </a:spcBef>
              <a:spcAft>
                <a:spcPts val="0"/>
              </a:spcAft>
              <a:buSzPts val="1800"/>
              <a:buChar char="●"/>
            </a:pPr>
            <a:r>
              <a:rPr lang="en-GB"/>
              <a:t>pregnancy - smoking in pregnancy can damage the foetus</a:t>
            </a:r>
            <a:endParaRPr/>
          </a:p>
          <a:p>
            <a:pPr marL="457200" lvl="0" indent="-342900" algn="l" rtl="0">
              <a:lnSpc>
                <a:spcPct val="100000"/>
              </a:lnSpc>
              <a:spcBef>
                <a:spcPts val="0"/>
              </a:spcBef>
              <a:spcAft>
                <a:spcPts val="0"/>
              </a:spcAft>
              <a:buSzPts val="1800"/>
              <a:buChar char="●"/>
            </a:pPr>
            <a:r>
              <a:rPr lang="en-GB"/>
              <a:t>social reasons - more people are choosing not to smoke </a:t>
            </a:r>
            <a:endParaRPr/>
          </a:p>
          <a:p>
            <a:pPr marL="0" lvl="0" indent="0" algn="l" rtl="0">
              <a:lnSpc>
                <a:spcPct val="100000"/>
              </a:lnSpc>
              <a:spcBef>
                <a:spcPts val="1000"/>
              </a:spcBef>
              <a:spcAft>
                <a:spcPts val="0"/>
              </a:spcAft>
              <a:buClr>
                <a:schemeClr val="dk1"/>
              </a:buClr>
              <a:buSzPts val="1100"/>
              <a:buFont typeface="Arial"/>
              <a:buNone/>
            </a:pPr>
            <a:r>
              <a:rPr lang="en-GB"/>
              <a:t>Explain further</a:t>
            </a:r>
            <a:r>
              <a:rPr lang="en-GB">
                <a:solidFill>
                  <a:schemeClr val="dk1"/>
                </a:solidFill>
              </a:rPr>
              <a:t> </a:t>
            </a:r>
            <a:r>
              <a:rPr lang="en-GB" u="sng">
                <a:solidFill>
                  <a:srgbClr val="1155CC"/>
                </a:solidFill>
                <a:hlinkClick r:id="rId3"/>
              </a:rPr>
              <a:t>benefits of stopping smoking</a:t>
            </a:r>
            <a:r>
              <a:rPr lang="en-GB">
                <a:solidFill>
                  <a:schemeClr val="dk1"/>
                </a:solidFill>
              </a:rPr>
              <a:t> </a:t>
            </a:r>
            <a:r>
              <a:rPr lang="en-GB"/>
              <a:t>and the help available. </a:t>
            </a:r>
            <a:endParaRPr/>
          </a:p>
          <a:p>
            <a:pPr marL="0" lvl="0" indent="0" algn="l" rtl="0">
              <a:lnSpc>
                <a:spcPct val="100000"/>
              </a:lnSpc>
              <a:spcBef>
                <a:spcPts val="1000"/>
              </a:spcBef>
              <a:spcAft>
                <a:spcPts val="0"/>
              </a:spcAft>
              <a:buClr>
                <a:schemeClr val="dk1"/>
              </a:buClr>
              <a:buSzPts val="1100"/>
              <a:buFont typeface="Arial"/>
              <a:buNone/>
            </a:pPr>
            <a:r>
              <a:rPr lang="en-GB"/>
              <a:t>Teacher reference:</a:t>
            </a:r>
            <a:r>
              <a:rPr lang="en-GB">
                <a:solidFill>
                  <a:schemeClr val="dk1"/>
                </a:solidFill>
              </a:rPr>
              <a:t> </a:t>
            </a:r>
            <a:r>
              <a:rPr lang="en-GB" u="sng">
                <a:solidFill>
                  <a:srgbClr val="1155CC"/>
                </a:solidFill>
                <a:hlinkClick r:id="rId4"/>
              </a:rPr>
              <a:t>NHS Smokefree website</a:t>
            </a:r>
            <a:endParaRPr/>
          </a:p>
          <a:p>
            <a:pPr marL="0" lvl="0" indent="0" algn="l" rtl="0">
              <a:lnSpc>
                <a:spcPct val="115000"/>
              </a:lnSpc>
              <a:spcBef>
                <a:spcPts val="1000"/>
              </a:spcBef>
              <a:spcAft>
                <a:spcPts val="1600"/>
              </a:spcAft>
              <a:buSzPts val="1400"/>
              <a:buNone/>
            </a:pPr>
            <a:endParaRPr/>
          </a:p>
        </p:txBody>
      </p:sp>
      <p:sp>
        <p:nvSpPr>
          <p:cNvPr id="529" name="Google Shape;529;p72"/>
          <p:cNvSpPr txBox="1">
            <a:spLocks noGrp="1"/>
          </p:cNvSpPr>
          <p:nvPr>
            <p:ph type="body" idx="2"/>
          </p:nvPr>
        </p:nvSpPr>
        <p:spPr>
          <a:xfrm>
            <a:off x="6178800" y="216425"/>
            <a:ext cx="2695200" cy="2037600"/>
          </a:xfrm>
          <a:prstGeom prst="rect">
            <a:avLst/>
          </a:prstGeom>
          <a:solidFill>
            <a:srgbClr val="D9D9D9"/>
          </a:solid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a:t>STATUTORY GUIDANCE</a:t>
            </a:r>
            <a:br>
              <a:rPr lang="en-GB" sz="1600"/>
            </a:br>
            <a:r>
              <a:rPr lang="en-GB" sz="1600" i="1"/>
              <a:t>Know the facts about the harms from smoking tobacco (particularly the link to lung cancer), the benefits of quitting and how to access support to do so.</a:t>
            </a: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0"/>
              </a:spcBef>
              <a:spcAft>
                <a:spcPts val="0"/>
              </a:spcAft>
              <a:buClr>
                <a:schemeClr val="dk1"/>
              </a:buClr>
              <a:buSzPts val="1100"/>
              <a:buNone/>
            </a:pPr>
            <a:endParaRPr sz="1600" i="1"/>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531" name="Google Shape;531;p72"/>
          <p:cNvSpPr txBox="1">
            <a:spLocks noGrp="1"/>
          </p:cNvSpPr>
          <p:nvPr>
            <p:ph type="body" idx="2"/>
          </p:nvPr>
        </p:nvSpPr>
        <p:spPr>
          <a:xfrm>
            <a:off x="6178800" y="2423675"/>
            <a:ext cx="2695200" cy="1294800"/>
          </a:xfrm>
          <a:prstGeom prst="rect">
            <a:avLst/>
          </a:prstGeom>
          <a:noFill/>
          <a:ln w="38100"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600" b="1"/>
              <a:t>TEACHING POINTS</a:t>
            </a:r>
            <a:endParaRPr sz="1600"/>
          </a:p>
          <a:p>
            <a:pPr marL="457200" lvl="0" indent="-330200" algn="l" rtl="0">
              <a:lnSpc>
                <a:spcPct val="115000"/>
              </a:lnSpc>
              <a:spcBef>
                <a:spcPts val="0"/>
              </a:spcBef>
              <a:spcAft>
                <a:spcPts val="0"/>
              </a:spcAft>
              <a:buSzPts val="1600"/>
              <a:buChar char="●"/>
            </a:pPr>
            <a:r>
              <a:rPr lang="en-GB" sz="1600"/>
              <a:t>Personal health </a:t>
            </a:r>
            <a:endParaRPr sz="1600"/>
          </a:p>
          <a:p>
            <a:pPr marL="457200" lvl="0" indent="-330200" algn="l" rtl="0">
              <a:lnSpc>
                <a:spcPct val="115000"/>
              </a:lnSpc>
              <a:spcBef>
                <a:spcPts val="0"/>
              </a:spcBef>
              <a:spcAft>
                <a:spcPts val="0"/>
              </a:spcAft>
              <a:buSzPts val="1600"/>
              <a:buChar char="●"/>
            </a:pPr>
            <a:r>
              <a:rPr lang="en-GB" sz="1600"/>
              <a:t>Decision-making</a:t>
            </a:r>
            <a:endParaRPr sz="1600"/>
          </a:p>
          <a:p>
            <a:pPr marL="457200" lvl="0" indent="-330200" algn="l" rtl="0">
              <a:lnSpc>
                <a:spcPct val="115000"/>
              </a:lnSpc>
              <a:spcBef>
                <a:spcPts val="0"/>
              </a:spcBef>
              <a:spcAft>
                <a:spcPts val="0"/>
              </a:spcAft>
              <a:buSzPts val="1600"/>
              <a:buChar char="●"/>
            </a:pPr>
            <a:r>
              <a:rPr lang="en-GB" sz="1600"/>
              <a:t>Self-help</a:t>
            </a:r>
            <a:endParaRPr sz="1600"/>
          </a:p>
          <a:p>
            <a:pPr marL="0" lvl="0" indent="0" algn="l" rtl="0">
              <a:lnSpc>
                <a:spcPct val="115000"/>
              </a:lnSpc>
              <a:spcBef>
                <a:spcPts val="1600"/>
              </a:spcBef>
              <a:spcAft>
                <a:spcPts val="0"/>
              </a:spcAft>
              <a:buClr>
                <a:schemeClr val="dk1"/>
              </a:buClr>
              <a:buSzPts val="1100"/>
              <a:buFont typeface="Arial"/>
              <a:buNone/>
            </a:pPr>
            <a:endParaRPr sz="1800"/>
          </a:p>
          <a:p>
            <a:pPr marL="0" lvl="0" indent="0" algn="l" rtl="0">
              <a:lnSpc>
                <a:spcPct val="115000"/>
              </a:lnSpc>
              <a:spcBef>
                <a:spcPts val="1600"/>
              </a:spcBef>
              <a:spcAft>
                <a:spcPts val="1600"/>
              </a:spcAft>
              <a:buSzPts val="1400"/>
              <a:buNone/>
            </a:pPr>
            <a:endParaRPr sz="1800"/>
          </a:p>
        </p:txBody>
      </p:sp>
      <p:sp>
        <p:nvSpPr>
          <p:cNvPr id="532" name="Google Shape;532;p72"/>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800">
                <a:solidFill>
                  <a:srgbClr val="6D9EEB"/>
                </a:solidFill>
              </a:rPr>
              <a:t>Secondary</a:t>
            </a:r>
            <a:endParaRPr sz="1800">
              <a:solidFill>
                <a:srgbClr val="6D9EEB"/>
              </a:solidFill>
            </a:endParaRPr>
          </a:p>
        </p:txBody>
      </p:sp>
      <p:sp>
        <p:nvSpPr>
          <p:cNvPr id="530" name="Google Shape;530;p7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3"/>
          <p:cNvSpPr txBox="1">
            <a:spLocks noGrp="1"/>
          </p:cNvSpPr>
          <p:nvPr>
            <p:ph type="title"/>
          </p:nvPr>
        </p:nvSpPr>
        <p:spPr>
          <a:xfrm>
            <a:off x="1747200" y="2150850"/>
            <a:ext cx="58962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Examples of good practice</a:t>
            </a:r>
            <a:endParaRPr>
              <a:solidFill>
                <a:srgbClr val="FFFFFF"/>
              </a:solidFill>
            </a:endParaRPr>
          </a:p>
        </p:txBody>
      </p:sp>
      <p:sp>
        <p:nvSpPr>
          <p:cNvPr id="538" name="Google Shape;538;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Related topics</a:t>
            </a:r>
            <a:endParaRPr>
              <a:solidFill>
                <a:srgbClr val="073763"/>
              </a:solidFill>
            </a:endParaRPr>
          </a:p>
        </p:txBody>
      </p:sp>
      <p:sp>
        <p:nvSpPr>
          <p:cNvPr id="130" name="Google Shape;130;p29"/>
          <p:cNvSpPr txBox="1">
            <a:spLocks noGrp="1"/>
          </p:cNvSpPr>
          <p:nvPr>
            <p:ph type="body" idx="1"/>
          </p:nvPr>
        </p:nvSpPr>
        <p:spPr>
          <a:xfrm>
            <a:off x="270000" y="914400"/>
            <a:ext cx="73500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Drugs, alcohol and tobacco is related to the science curriculum as well as topics such as:</a:t>
            </a:r>
            <a:endParaRPr sz="1800"/>
          </a:p>
          <a:p>
            <a:pPr marL="457200" lvl="0" indent="-342900" algn="l" rtl="0">
              <a:spcBef>
                <a:spcPts val="1600"/>
              </a:spcBef>
              <a:spcAft>
                <a:spcPts val="0"/>
              </a:spcAft>
              <a:buSzPts val="1800"/>
              <a:buChar char="●"/>
            </a:pPr>
            <a:r>
              <a:rPr lang="en-GB" sz="1800"/>
              <a:t>Health and prevention</a:t>
            </a:r>
            <a:endParaRPr sz="1800"/>
          </a:p>
          <a:p>
            <a:pPr marL="457200" lvl="0" indent="-342900" algn="l" rtl="0">
              <a:spcBef>
                <a:spcPts val="0"/>
              </a:spcBef>
              <a:spcAft>
                <a:spcPts val="0"/>
              </a:spcAft>
              <a:buSzPts val="1800"/>
              <a:buChar char="●"/>
            </a:pPr>
            <a:r>
              <a:rPr lang="en-GB" sz="1800"/>
              <a:t>Physical health and fitness</a:t>
            </a:r>
            <a:endParaRPr sz="1800"/>
          </a:p>
          <a:p>
            <a:pPr marL="457200" lvl="0" indent="-342900" algn="l" rtl="0">
              <a:spcBef>
                <a:spcPts val="0"/>
              </a:spcBef>
              <a:spcAft>
                <a:spcPts val="0"/>
              </a:spcAft>
              <a:buSzPts val="1800"/>
              <a:buChar char="●"/>
            </a:pPr>
            <a:r>
              <a:rPr lang="en-GB" sz="1800"/>
              <a:t>Healthy eating</a:t>
            </a:r>
            <a:endParaRPr sz="1800"/>
          </a:p>
          <a:p>
            <a:pPr marL="457200" lvl="0" indent="-342900" algn="l" rtl="0">
              <a:spcBef>
                <a:spcPts val="0"/>
              </a:spcBef>
              <a:spcAft>
                <a:spcPts val="0"/>
              </a:spcAft>
              <a:buSzPts val="1800"/>
              <a:buChar char="●"/>
            </a:pPr>
            <a:r>
              <a:rPr lang="en-GB" sz="1800"/>
              <a:t>Basic first aid</a:t>
            </a:r>
            <a:endParaRPr sz="1800"/>
          </a:p>
          <a:p>
            <a:pPr marL="0" lvl="0" indent="0" algn="l" rtl="0">
              <a:spcBef>
                <a:spcPts val="1600"/>
              </a:spcBef>
              <a:spcAft>
                <a:spcPts val="0"/>
              </a:spcAft>
              <a:buNone/>
            </a:pPr>
            <a:r>
              <a:rPr lang="en-GB" sz="1800"/>
              <a:t>Therefore you should: </a:t>
            </a:r>
            <a:endParaRPr sz="1800"/>
          </a:p>
          <a:p>
            <a:pPr marL="457200" lvl="0" indent="-342900" algn="l" rtl="0">
              <a:spcBef>
                <a:spcPts val="1600"/>
              </a:spcBef>
              <a:spcAft>
                <a:spcPts val="0"/>
              </a:spcAft>
              <a:buSzPts val="1800"/>
              <a:buChar char="●"/>
            </a:pPr>
            <a:r>
              <a:rPr lang="en-GB" sz="1800" b="1"/>
              <a:t>consider</a:t>
            </a:r>
            <a:r>
              <a:rPr lang="en-GB" sz="1800"/>
              <a:t> </a:t>
            </a:r>
            <a:r>
              <a:rPr lang="en-GB" sz="1800" b="1"/>
              <a:t>thematic links </a:t>
            </a:r>
            <a:r>
              <a:rPr lang="en-GB" sz="1800"/>
              <a:t>when planning and delivering lessons</a:t>
            </a:r>
            <a:endParaRPr sz="1800"/>
          </a:p>
          <a:p>
            <a:pPr marL="457200" lvl="0" indent="-342900" algn="l" rtl="0">
              <a:spcBef>
                <a:spcPts val="0"/>
              </a:spcBef>
              <a:spcAft>
                <a:spcPts val="0"/>
              </a:spcAft>
              <a:buSzPts val="1800"/>
              <a:buChar char="●"/>
            </a:pPr>
            <a:r>
              <a:rPr lang="en-GB" sz="1800"/>
              <a:t>find ways to </a:t>
            </a:r>
            <a:r>
              <a:rPr lang="en-GB" sz="1800" b="1"/>
              <a:t>link knowledge and vocabulary </a:t>
            </a:r>
            <a:r>
              <a:rPr lang="en-GB" sz="1800"/>
              <a:t>across topics</a:t>
            </a:r>
            <a:endParaRPr sz="1800"/>
          </a:p>
          <a:p>
            <a:pPr marL="0" lvl="0" indent="0" algn="l" rtl="0">
              <a:spcBef>
                <a:spcPts val="1600"/>
              </a:spcBef>
              <a:spcAft>
                <a:spcPts val="1600"/>
              </a:spcAft>
              <a:buNone/>
            </a:pPr>
            <a:endParaRPr sz="1800"/>
          </a:p>
        </p:txBody>
      </p:sp>
      <p:sp>
        <p:nvSpPr>
          <p:cNvPr id="131" name="Google Shape;131;p29"/>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4"/>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44" name="Google Shape;544;p74"/>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a:t>The following are just some of the approaches you might consider  when preparing to teach about drugs, alcohol and tobacco. </a:t>
            </a:r>
            <a:endParaRPr/>
          </a:p>
          <a:p>
            <a:pPr marL="0" marR="0" lvl="0" indent="0" algn="l" rtl="0">
              <a:lnSpc>
                <a:spcPct val="115000"/>
              </a:lnSpc>
              <a:spcBef>
                <a:spcPts val="1600"/>
              </a:spcBef>
              <a:spcAft>
                <a:spcPts val="0"/>
              </a:spcAft>
              <a:buNone/>
            </a:pPr>
            <a:r>
              <a:rPr lang="en-GB"/>
              <a:t>You will need to adapt these approaches to ensure they are age appropriate and developmentally appropriate for your pupils.</a:t>
            </a:r>
            <a:endParaRPr/>
          </a:p>
          <a:p>
            <a:pPr marL="457200" lvl="0" indent="0" algn="l" rtl="0">
              <a:lnSpc>
                <a:spcPct val="115000"/>
              </a:lnSpc>
              <a:spcBef>
                <a:spcPts val="1600"/>
              </a:spcBef>
              <a:spcAft>
                <a:spcPts val="1600"/>
              </a:spcAft>
              <a:buSzPts val="1400"/>
              <a:buNone/>
            </a:pPr>
            <a:endParaRPr sz="1800"/>
          </a:p>
        </p:txBody>
      </p:sp>
      <p:sp>
        <p:nvSpPr>
          <p:cNvPr id="545" name="Google Shape;545;p74"/>
          <p:cNvSpPr txBox="1">
            <a:spLocks noGrp="1"/>
          </p:cNvSpPr>
          <p:nvPr>
            <p:ph type="sldNum" idx="12"/>
          </p:nvPr>
        </p:nvSpPr>
        <p:spPr>
          <a:xfrm>
            <a:off x="8787600" y="47784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50</a:t>
            </a:fld>
            <a:endParaRPr/>
          </a:p>
        </p:txBody>
      </p:sp>
      <p:sp>
        <p:nvSpPr>
          <p:cNvPr id="546" name="Google Shape;546;p74"/>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5"/>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approaches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552" name="Google Shape;552;p75"/>
          <p:cNvSpPr txBox="1">
            <a:spLocks noGrp="1"/>
          </p:cNvSpPr>
          <p:nvPr>
            <p:ph type="body" idx="1"/>
          </p:nvPr>
        </p:nvSpPr>
        <p:spPr>
          <a:xfrm>
            <a:off x="270000" y="914400"/>
            <a:ext cx="76077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Ensure information is taught at the right time</a:t>
            </a:r>
            <a:r>
              <a:rPr lang="en-GB" sz="1800"/>
              <a:t> so that pupils are not lacking the knowledge they need to make informed decisions when they encounter drugs, alcohol and tobacco.</a:t>
            </a:r>
            <a:endParaRPr sz="1800"/>
          </a:p>
          <a:p>
            <a:pPr marL="0" lvl="0" indent="0" algn="l" rtl="0">
              <a:spcBef>
                <a:spcPts val="1000"/>
              </a:spcBef>
              <a:spcAft>
                <a:spcPts val="0"/>
              </a:spcAft>
              <a:buNone/>
            </a:pPr>
            <a:r>
              <a:rPr lang="en-GB" sz="1800"/>
              <a:t>Use </a:t>
            </a:r>
            <a:r>
              <a:rPr lang="en-GB" sz="1800" b="1"/>
              <a:t>medically/scientifically correct language</a:t>
            </a:r>
            <a:r>
              <a:rPr lang="en-GB" sz="1800"/>
              <a:t> to accurately describe human anatomy and processes of the body.</a:t>
            </a:r>
            <a:endParaRPr sz="1800"/>
          </a:p>
          <a:p>
            <a:pPr marL="0" lvl="0" indent="0" algn="l" rtl="0">
              <a:spcBef>
                <a:spcPts val="1000"/>
              </a:spcBef>
              <a:spcAft>
                <a:spcPts val="0"/>
              </a:spcAft>
              <a:buNone/>
            </a:pPr>
            <a:r>
              <a:rPr lang="en-GB" sz="1800"/>
              <a:t>Encourage pupils to reflect on </a:t>
            </a:r>
            <a:r>
              <a:rPr lang="en-GB" sz="1800" b="1"/>
              <a:t>how an individual’s personal experience and context could influence them to use substances</a:t>
            </a:r>
            <a:r>
              <a:rPr lang="en-GB" sz="1800"/>
              <a:t> and the ways in which they can resist pressure and make their own choices. </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lnSpc>
                <a:spcPct val="115000"/>
              </a:lnSpc>
              <a:spcBef>
                <a:spcPts val="1000"/>
              </a:spcBef>
              <a:spcAft>
                <a:spcPts val="0"/>
              </a:spcAft>
              <a:buNone/>
            </a:pPr>
            <a:endParaRPr sz="1800"/>
          </a:p>
          <a:p>
            <a:pPr marL="0" lvl="0" indent="0" algn="l" rtl="0">
              <a:spcBef>
                <a:spcPts val="0"/>
              </a:spcBef>
              <a:spcAft>
                <a:spcPts val="0"/>
              </a:spcAft>
              <a:buNone/>
            </a:pPr>
            <a:endParaRPr sz="1800" b="1"/>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553" name="Google Shape;553;p75"/>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rPr>
              <a:t>Good practice</a:t>
            </a:r>
            <a:endParaRPr b="1">
              <a:solidFill>
                <a:srgbClr val="FFFFFF"/>
              </a:solidFill>
            </a:endParaRPr>
          </a:p>
        </p:txBody>
      </p:sp>
      <p:sp>
        <p:nvSpPr>
          <p:cNvPr id="554" name="Google Shape;554;p75"/>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6"/>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approaches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560" name="Google Shape;560;p76"/>
          <p:cNvSpPr txBox="1">
            <a:spLocks noGrp="1"/>
          </p:cNvSpPr>
          <p:nvPr>
            <p:ph type="body" idx="1"/>
          </p:nvPr>
        </p:nvSpPr>
        <p:spPr>
          <a:xfrm>
            <a:off x="270000" y="914400"/>
            <a:ext cx="76077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Consider using a </a:t>
            </a:r>
            <a:r>
              <a:rPr lang="en-GB" sz="1800" b="1"/>
              <a:t>‘addiction cycle’ visualisation </a:t>
            </a:r>
            <a:r>
              <a:rPr lang="en-GB" sz="1800"/>
              <a:t>to show how one aspect of addiction (e.g. craving) can lead to another (e.g. using) to continue the cycle.</a:t>
            </a:r>
            <a:endParaRPr sz="1800"/>
          </a:p>
          <a:p>
            <a:pPr marL="0" lvl="0" indent="0" algn="l" rtl="0">
              <a:spcBef>
                <a:spcPts val="1000"/>
              </a:spcBef>
              <a:spcAft>
                <a:spcPts val="0"/>
              </a:spcAft>
              <a:buNone/>
            </a:pPr>
            <a:r>
              <a:rPr lang="en-GB" sz="1800" b="1"/>
              <a:t>Be prepared to answer questions </a:t>
            </a:r>
            <a:r>
              <a:rPr lang="en-GB" sz="1800"/>
              <a:t>about drugs that you do not know about. The </a:t>
            </a:r>
            <a:r>
              <a:rPr lang="en-GB" sz="1800" u="sng">
                <a:solidFill>
                  <a:schemeClr val="hlink"/>
                </a:solidFill>
                <a:hlinkClick r:id="rId3"/>
              </a:rPr>
              <a:t>Frank A to Z</a:t>
            </a:r>
            <a:r>
              <a:rPr lang="en-GB" sz="1800"/>
              <a:t> includes scientific and street names of many drugs.  </a:t>
            </a:r>
            <a:endParaRPr sz="1800"/>
          </a:p>
          <a:p>
            <a:pPr marL="0" lvl="0" indent="0" algn="l" rtl="0">
              <a:spcBef>
                <a:spcPts val="1000"/>
              </a:spcBef>
              <a:spcAft>
                <a:spcPts val="0"/>
              </a:spcAft>
              <a:buNone/>
            </a:pPr>
            <a:r>
              <a:rPr lang="en-GB" sz="1800"/>
              <a:t>Consider </a:t>
            </a:r>
            <a:r>
              <a:rPr lang="en-GB" sz="1800" b="1"/>
              <a:t>broadening discussions to substances such as caffeine </a:t>
            </a:r>
            <a:r>
              <a:rPr lang="en-GB" sz="1800"/>
              <a:t>(coffee, tea, energy drinks) and explaining why excess use can make people feel unwell.  </a:t>
            </a:r>
            <a:endParaRPr sz="1800"/>
          </a:p>
          <a:p>
            <a:pPr marL="0" lvl="0" indent="0" algn="l" rtl="0">
              <a:spcBef>
                <a:spcPts val="1000"/>
              </a:spcBef>
              <a:spcAft>
                <a:spcPts val="0"/>
              </a:spcAft>
              <a:buNone/>
            </a:pPr>
            <a:endParaRPr sz="1800">
              <a:solidFill>
                <a:srgbClr val="FF0000"/>
              </a:solidFill>
            </a:endParaRPr>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lnSpc>
                <a:spcPct val="115000"/>
              </a:lnSpc>
              <a:spcBef>
                <a:spcPts val="1000"/>
              </a:spcBef>
              <a:spcAft>
                <a:spcPts val="0"/>
              </a:spcAft>
              <a:buNone/>
            </a:pPr>
            <a:endParaRPr sz="1800"/>
          </a:p>
          <a:p>
            <a:pPr marL="0" lvl="0" indent="0" algn="l" rtl="0">
              <a:spcBef>
                <a:spcPts val="0"/>
              </a:spcBef>
              <a:spcAft>
                <a:spcPts val="0"/>
              </a:spcAft>
              <a:buNone/>
            </a:pPr>
            <a:endParaRPr sz="1800" b="1"/>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561" name="Google Shape;561;p76"/>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rPr>
              <a:t>Good practice</a:t>
            </a:r>
            <a:endParaRPr b="1">
              <a:solidFill>
                <a:srgbClr val="FFFFFF"/>
              </a:solidFill>
            </a:endParaRPr>
          </a:p>
        </p:txBody>
      </p:sp>
      <p:sp>
        <p:nvSpPr>
          <p:cNvPr id="562" name="Google Shape;562;p76"/>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7"/>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Good practice approaches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568" name="Google Shape;568;p77"/>
          <p:cNvSpPr txBox="1">
            <a:spLocks noGrp="1"/>
          </p:cNvSpPr>
          <p:nvPr>
            <p:ph type="body" idx="1"/>
          </p:nvPr>
        </p:nvSpPr>
        <p:spPr>
          <a:xfrm>
            <a:off x="270000" y="914400"/>
            <a:ext cx="76077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b="1"/>
              <a:t>Embed the school’s own drugs, alcohol and tobacco policy</a:t>
            </a:r>
            <a:r>
              <a:rPr lang="en-GB" sz="1800"/>
              <a:t>, ensuring pupils and parents are aware of the rules and consequences. </a:t>
            </a:r>
            <a:endParaRPr sz="1800"/>
          </a:p>
          <a:p>
            <a:pPr marL="0" lvl="0" indent="0" algn="l" rtl="0">
              <a:spcBef>
                <a:spcPts val="1000"/>
              </a:spcBef>
              <a:spcAft>
                <a:spcPts val="0"/>
              </a:spcAft>
              <a:buNone/>
            </a:pPr>
            <a:r>
              <a:rPr lang="en-GB" sz="1800" b="1"/>
              <a:t>Avoid ‘scare tactics’</a:t>
            </a:r>
            <a:r>
              <a:rPr lang="en-GB" sz="1800"/>
              <a:t> (including use of images of disease) as evidence suggests these are not effective in influencing behaviour. </a:t>
            </a:r>
            <a:endParaRPr sz="1800"/>
          </a:p>
          <a:p>
            <a:pPr marL="0" lvl="0" indent="0" algn="l" rtl="0">
              <a:spcBef>
                <a:spcPts val="1000"/>
              </a:spcBef>
              <a:spcAft>
                <a:spcPts val="0"/>
              </a:spcAft>
              <a:buNone/>
            </a:pPr>
            <a:r>
              <a:rPr lang="en-GB" sz="1800"/>
              <a:t>Only make use of the </a:t>
            </a:r>
            <a:r>
              <a:rPr lang="en-GB" sz="1800" b="1"/>
              <a:t>insights of ex-users and other external speakers </a:t>
            </a:r>
            <a:r>
              <a:rPr lang="en-GB" sz="1800"/>
              <a:t>where their input is part and supports the aims of a wider planned programme.</a:t>
            </a:r>
            <a:endParaRPr sz="1800"/>
          </a:p>
          <a:p>
            <a:pPr marL="0" lvl="0" indent="0" algn="l" rtl="0">
              <a:spcBef>
                <a:spcPts val="1000"/>
              </a:spcBef>
              <a:spcAft>
                <a:spcPts val="0"/>
              </a:spcAft>
              <a:buNone/>
            </a:pPr>
            <a:endParaRPr sz="1800"/>
          </a:p>
          <a:p>
            <a:pPr marL="0" lvl="0" indent="0" algn="l" rtl="0">
              <a:spcBef>
                <a:spcPts val="1000"/>
              </a:spcBef>
              <a:spcAft>
                <a:spcPts val="0"/>
              </a:spcAft>
              <a:buNone/>
            </a:pPr>
            <a:endParaRPr sz="1800"/>
          </a:p>
          <a:p>
            <a:pPr marL="0" lvl="0" indent="0" algn="l" rtl="0">
              <a:lnSpc>
                <a:spcPct val="115000"/>
              </a:lnSpc>
              <a:spcBef>
                <a:spcPts val="1000"/>
              </a:spcBef>
              <a:spcAft>
                <a:spcPts val="0"/>
              </a:spcAft>
              <a:buNone/>
            </a:pPr>
            <a:endParaRPr sz="1800"/>
          </a:p>
          <a:p>
            <a:pPr marL="0" lvl="0" indent="0" algn="l" rtl="0">
              <a:spcBef>
                <a:spcPts val="0"/>
              </a:spcBef>
              <a:spcAft>
                <a:spcPts val="0"/>
              </a:spcAft>
              <a:buNone/>
            </a:pPr>
            <a:endParaRPr sz="1800" b="1"/>
          </a:p>
          <a:p>
            <a:pPr marL="0" lvl="0" indent="0" algn="l" rtl="0">
              <a:lnSpc>
                <a:spcPct val="100000"/>
              </a:lnSpc>
              <a:spcBef>
                <a:spcPts val="0"/>
              </a:spcBef>
              <a:spcAft>
                <a:spcPts val="0"/>
              </a:spcAft>
              <a:buNone/>
            </a:pPr>
            <a:endParaRPr sz="1800"/>
          </a:p>
          <a:p>
            <a:pPr marL="0" lvl="0" indent="0" algn="l" rtl="0">
              <a:lnSpc>
                <a:spcPct val="100000"/>
              </a:lnSpc>
              <a:spcBef>
                <a:spcPts val="0"/>
              </a:spcBef>
              <a:spcAft>
                <a:spcPts val="0"/>
              </a:spcAft>
              <a:buNone/>
            </a:pPr>
            <a:endParaRPr sz="1800"/>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569" name="Google Shape;569;p77"/>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rPr>
              <a:t>Good practice</a:t>
            </a:r>
            <a:endParaRPr b="1">
              <a:solidFill>
                <a:srgbClr val="FFFFFF"/>
              </a:solidFill>
            </a:endParaRPr>
          </a:p>
        </p:txBody>
      </p:sp>
      <p:sp>
        <p:nvSpPr>
          <p:cNvPr id="570" name="Google Shape;570;p77"/>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8"/>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Further information</a:t>
            </a:r>
            <a:endParaRPr>
              <a:solidFill>
                <a:srgbClr val="073763"/>
              </a:solidFill>
            </a:endParaRPr>
          </a:p>
        </p:txBody>
      </p:sp>
      <p:sp>
        <p:nvSpPr>
          <p:cNvPr id="576" name="Google Shape;576;p78"/>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t>Teachers should be familiar with (and where appropriate refer pupils to):</a:t>
            </a:r>
            <a:endParaRPr sz="1800"/>
          </a:p>
          <a:p>
            <a:pPr marL="457200" lvl="0" indent="-342900" algn="l" rtl="0">
              <a:lnSpc>
                <a:spcPct val="115000"/>
              </a:lnSpc>
              <a:spcBef>
                <a:spcPts val="1000"/>
              </a:spcBef>
              <a:spcAft>
                <a:spcPts val="0"/>
              </a:spcAft>
              <a:buSzPts val="1800"/>
              <a:buChar char="●"/>
            </a:pPr>
            <a:r>
              <a:rPr lang="en-GB" sz="1800"/>
              <a:t>support available in through own school (e.g. through nurse or referral to drug/alcohol services)</a:t>
            </a:r>
            <a:endParaRPr sz="1800"/>
          </a:p>
          <a:p>
            <a:pPr marL="457200" lvl="0" indent="-342900" algn="l" rtl="0">
              <a:spcBef>
                <a:spcPts val="0"/>
              </a:spcBef>
              <a:spcAft>
                <a:spcPts val="0"/>
              </a:spcAft>
              <a:buSzPts val="1800"/>
              <a:buChar char="●"/>
            </a:pPr>
            <a:r>
              <a:rPr lang="en-GB" sz="1800" u="sng">
                <a:solidFill>
                  <a:schemeClr val="accent5"/>
                </a:solidFill>
                <a:hlinkClick r:id="rId3"/>
              </a:rPr>
              <a:t>NHS website</a:t>
            </a:r>
            <a:r>
              <a:rPr lang="en-GB" sz="1800"/>
              <a:t> </a:t>
            </a:r>
            <a:endParaRPr sz="1800"/>
          </a:p>
          <a:p>
            <a:pPr marL="457200" lvl="0" indent="-342900" algn="l" rtl="0">
              <a:spcBef>
                <a:spcPts val="0"/>
              </a:spcBef>
              <a:spcAft>
                <a:spcPts val="0"/>
              </a:spcAft>
              <a:buSzPts val="1800"/>
              <a:buChar char="●"/>
            </a:pPr>
            <a:r>
              <a:rPr lang="en-GB" sz="1800" u="sng">
                <a:solidFill>
                  <a:schemeClr val="hlink"/>
                </a:solidFill>
                <a:hlinkClick r:id="rId4"/>
              </a:rPr>
              <a:t>Frank website</a:t>
            </a:r>
            <a:endParaRPr sz="1800"/>
          </a:p>
          <a:p>
            <a:pPr marL="0" lvl="0" indent="0" algn="l" rtl="0">
              <a:spcBef>
                <a:spcPts val="1600"/>
              </a:spcBef>
              <a:spcAft>
                <a:spcPts val="0"/>
              </a:spcAft>
              <a:buClr>
                <a:schemeClr val="dk1"/>
              </a:buClr>
              <a:buSzPts val="1100"/>
              <a:buFont typeface="Arial"/>
              <a:buNone/>
            </a:pPr>
            <a:endParaRPr sz="1800"/>
          </a:p>
          <a:p>
            <a:pPr marL="0" lvl="0" indent="0" algn="l" rtl="0">
              <a:spcBef>
                <a:spcPts val="1600"/>
              </a:spcBef>
              <a:spcAft>
                <a:spcPts val="1600"/>
              </a:spcAft>
              <a:buNone/>
            </a:pPr>
            <a:endParaRPr>
              <a:solidFill>
                <a:schemeClr val="dk1"/>
              </a:solidFill>
            </a:endParaRPr>
          </a:p>
        </p:txBody>
      </p:sp>
      <p:sp>
        <p:nvSpPr>
          <p:cNvPr id="577" name="Google Shape;577;p78"/>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rPr>
              <a:t>Good practice</a:t>
            </a:r>
            <a:endParaRPr b="1">
              <a:solidFill>
                <a:srgbClr val="FFFFFF"/>
              </a:solidFill>
            </a:endParaRPr>
          </a:p>
        </p:txBody>
      </p:sp>
      <p:sp>
        <p:nvSpPr>
          <p:cNvPr id="578" name="Google Shape;578;p78"/>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9"/>
          <p:cNvSpPr txBox="1">
            <a:spLocks noGrp="1"/>
          </p:cNvSpPr>
          <p:nvPr>
            <p:ph type="title"/>
          </p:nvPr>
        </p:nvSpPr>
        <p:spPr>
          <a:xfrm>
            <a:off x="641550" y="2150850"/>
            <a:ext cx="7860900" cy="8418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rPr>
              <a:t>Activities and templates for trainers</a:t>
            </a:r>
            <a:endParaRPr>
              <a:solidFill>
                <a:srgbClr val="FFFFFF"/>
              </a:solidFill>
            </a:endParaRPr>
          </a:p>
        </p:txBody>
      </p:sp>
      <p:sp>
        <p:nvSpPr>
          <p:cNvPr id="584" name="Google Shape;584;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80"/>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About these activities and templates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590" name="Google Shape;590;p80"/>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Subject leads can use the following templates and training activities to plan training on teaching the new curriculum topics. </a:t>
            </a:r>
            <a:endParaRPr sz="1800"/>
          </a:p>
          <a:p>
            <a:pPr marL="0" lvl="0" indent="0" algn="l" rtl="0">
              <a:spcBef>
                <a:spcPts val="1600"/>
              </a:spcBef>
              <a:spcAft>
                <a:spcPts val="0"/>
              </a:spcAft>
              <a:buNone/>
            </a:pPr>
            <a:r>
              <a:rPr lang="en-GB" sz="1800"/>
              <a:t>You can: </a:t>
            </a:r>
            <a:endParaRPr sz="1800"/>
          </a:p>
          <a:p>
            <a:pPr marL="457200" lvl="0" indent="-342900" algn="l" rtl="0">
              <a:spcBef>
                <a:spcPts val="1600"/>
              </a:spcBef>
              <a:spcAft>
                <a:spcPts val="0"/>
              </a:spcAft>
              <a:buSzPts val="1800"/>
              <a:buChar char="●"/>
            </a:pPr>
            <a:r>
              <a:rPr lang="en-GB" sz="1800" b="1"/>
              <a:t>add information to slides</a:t>
            </a:r>
            <a:r>
              <a:rPr lang="en-GB" sz="1800"/>
              <a:t> - eg about your school provision  </a:t>
            </a:r>
            <a:endParaRPr sz="1800"/>
          </a:p>
          <a:p>
            <a:pPr marL="457200" lvl="0" indent="-342900" algn="l" rtl="0">
              <a:spcBef>
                <a:spcPts val="0"/>
              </a:spcBef>
              <a:spcAft>
                <a:spcPts val="0"/>
              </a:spcAft>
              <a:buSzPts val="1800"/>
              <a:buChar char="●"/>
            </a:pPr>
            <a:r>
              <a:rPr lang="en-GB" sz="1800" b="1"/>
              <a:t>move slides</a:t>
            </a:r>
            <a:r>
              <a:rPr lang="en-GB" sz="1800"/>
              <a:t> - e.g. ‘Rate your confidence (before training)’ - to the point in the presentation where you want to carry out that activity</a:t>
            </a:r>
            <a:endParaRPr sz="1800"/>
          </a:p>
          <a:p>
            <a:pPr marL="457200" lvl="0" indent="-342900" algn="l" rtl="0">
              <a:spcBef>
                <a:spcPts val="0"/>
              </a:spcBef>
              <a:spcAft>
                <a:spcPts val="0"/>
              </a:spcAft>
              <a:buSzPts val="1800"/>
              <a:buChar char="●"/>
            </a:pPr>
            <a:r>
              <a:rPr lang="en-GB" sz="1800" b="1"/>
              <a:t>delete slides</a:t>
            </a:r>
            <a:r>
              <a:rPr lang="en-GB" sz="1800"/>
              <a:t> if you are not covering those curriculum elements at this time </a:t>
            </a:r>
            <a:endParaRPr sz="1800"/>
          </a:p>
        </p:txBody>
      </p:sp>
      <p:sp>
        <p:nvSpPr>
          <p:cNvPr id="591" name="Google Shape;591;p80"/>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8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Training activity: </a:t>
            </a:r>
            <a:endParaRPr>
              <a:solidFill>
                <a:srgbClr val="073763"/>
              </a:solidFill>
            </a:endParaRPr>
          </a:p>
          <a:p>
            <a:pPr marL="0" lvl="0" indent="0" algn="ctr" rtl="0">
              <a:spcBef>
                <a:spcPts val="0"/>
              </a:spcBef>
              <a:spcAft>
                <a:spcPts val="0"/>
              </a:spcAft>
              <a:buNone/>
            </a:pPr>
            <a:r>
              <a:rPr lang="en-GB">
                <a:solidFill>
                  <a:srgbClr val="073763"/>
                </a:solidFill>
              </a:rPr>
              <a:t>Rate your confidence</a:t>
            </a:r>
            <a:endParaRPr>
              <a:solidFill>
                <a:srgbClr val="073763"/>
              </a:solidFill>
            </a:endParaRPr>
          </a:p>
        </p:txBody>
      </p:sp>
      <p:sp>
        <p:nvSpPr>
          <p:cNvPr id="597" name="Google Shape;597;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2"/>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Trainer notes: Rate your confidence</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603" name="Google Shape;603;p82"/>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Ask your colleagues to rate confidence before and after topic training using the slides in this deck.</a:t>
            </a:r>
            <a:endParaRPr sz="1800"/>
          </a:p>
          <a:p>
            <a:pPr marL="0" lvl="0" indent="0" algn="l" rtl="0">
              <a:spcBef>
                <a:spcPts val="1600"/>
              </a:spcBef>
              <a:spcAft>
                <a:spcPts val="0"/>
              </a:spcAft>
              <a:buNone/>
            </a:pPr>
            <a:r>
              <a:rPr lang="en-GB" sz="2200" b="1"/>
              <a:t>Before training</a:t>
            </a:r>
            <a:br>
              <a:rPr lang="en-GB" sz="1800"/>
            </a:br>
            <a:r>
              <a:rPr lang="en-GB" sz="1800"/>
              <a:t>Ask teachers to think about where they currently fit on the scale. </a:t>
            </a:r>
            <a:endParaRPr sz="1800"/>
          </a:p>
          <a:p>
            <a:pPr marL="0" lvl="0" indent="0" algn="l" rtl="0">
              <a:spcBef>
                <a:spcPts val="1600"/>
              </a:spcBef>
              <a:spcAft>
                <a:spcPts val="0"/>
              </a:spcAft>
              <a:buNone/>
            </a:pPr>
            <a:r>
              <a:rPr lang="en-GB" sz="2200" b="1"/>
              <a:t>After training</a:t>
            </a:r>
            <a:br>
              <a:rPr lang="en-GB" sz="1800"/>
            </a:br>
            <a:r>
              <a:rPr lang="en-GB" sz="1800"/>
              <a:t>Ask teachers to rate their confidence again and talk about changes. You might want to repeat this activity at later check ins.</a:t>
            </a:r>
            <a:endParaRPr sz="1800"/>
          </a:p>
          <a:p>
            <a:pPr marL="0" lvl="0" indent="0" algn="l" rtl="0">
              <a:spcBef>
                <a:spcPts val="1600"/>
              </a:spcBef>
              <a:spcAft>
                <a:spcPts val="0"/>
              </a:spcAft>
              <a:buNone/>
            </a:pPr>
            <a:r>
              <a:rPr lang="en-GB" sz="1800"/>
              <a:t>If teachers still rate confidence as low, discuss ways you can develop their subject knowledge, offer peer support etc.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GB" sz="1800"/>
              <a:t>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604" name="Google Shape;604;p82"/>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14" name="Google Shape;614;p83"/>
          <p:cNvSpPr txBox="1">
            <a:spLocks noGrp="1"/>
          </p:cNvSpPr>
          <p:nvPr>
            <p:ph type="title"/>
          </p:nvPr>
        </p:nvSpPr>
        <p:spPr>
          <a:xfrm>
            <a:off x="270000" y="216425"/>
            <a:ext cx="856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Rate your confidence (before training)</a:t>
            </a:r>
            <a:endParaRPr b="1">
              <a:solidFill>
                <a:srgbClr val="073763"/>
              </a:solidFill>
            </a:endParaRPr>
          </a:p>
          <a:p>
            <a:pPr marL="0" lvl="0" indent="0" algn="l" rtl="0">
              <a:spcBef>
                <a:spcPts val="0"/>
              </a:spcBef>
              <a:spcAft>
                <a:spcPts val="0"/>
              </a:spcAft>
              <a:buNone/>
            </a:pPr>
            <a:endParaRPr>
              <a:solidFill>
                <a:srgbClr val="073763"/>
              </a:solidFill>
            </a:endParaRPr>
          </a:p>
        </p:txBody>
      </p:sp>
      <p:sp>
        <p:nvSpPr>
          <p:cNvPr id="609" name="Google Shape;609;p83"/>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400" b="1">
                <a:solidFill>
                  <a:srgbClr val="434343"/>
                </a:solidFill>
              </a:rPr>
              <a:t>How do you feel about teaching this topic? </a:t>
            </a:r>
            <a:endParaRPr sz="2400" b="1">
              <a:solidFill>
                <a:srgbClr val="434343"/>
              </a:solidFill>
            </a:endParaRPr>
          </a:p>
        </p:txBody>
      </p:sp>
      <p:sp>
        <p:nvSpPr>
          <p:cNvPr id="611" name="Google Shape;611;p83"/>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612" name="Google Shape;612;p83"/>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613" name="Google Shape;613;p83"/>
          <p:cNvGraphicFramePr/>
          <p:nvPr/>
        </p:nvGraphicFramePr>
        <p:xfrm>
          <a:off x="850650" y="3474650"/>
          <a:ext cx="7239000" cy="396210"/>
        </p:xfrm>
        <a:graphic>
          <a:graphicData uri="http://schemas.openxmlformats.org/drawingml/2006/table">
            <a:tbl>
              <a:tblPr>
                <a:noFill/>
                <a:tableStyleId>{E50D69D4-6A2D-45AD-8B30-65E33ACF809F}</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dirty="0"/>
                        <a:t>10</a:t>
                      </a:r>
                      <a:endParaRPr sz="1400" u="none" strike="noStrike" cap="none" dirty="0"/>
                    </a:p>
                  </a:txBody>
                  <a:tcPr marL="91425" marR="91425" marT="91425" marB="91425"/>
                </a:tc>
                <a:extLst>
                  <a:ext uri="{0D108BD9-81ED-4DB2-BD59-A6C34878D82A}">
                    <a16:rowId xmlns:a16="http://schemas.microsoft.com/office/drawing/2014/main" val="10000"/>
                  </a:ext>
                </a:extLst>
              </a:tr>
            </a:tbl>
          </a:graphicData>
        </a:graphic>
      </p:graphicFrame>
      <p:cxnSp>
        <p:nvCxnSpPr>
          <p:cNvPr id="610" name="Google Shape;610;p83"/>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615" name="Google Shape;615;p83"/>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270000" y="216425"/>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rgbClr val="073763"/>
                </a:solidFill>
              </a:rPr>
              <a:t>Protecting our health and that of others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137" name="Google Shape;137;p30"/>
          <p:cNvSpPr txBox="1">
            <a:spLocks noGrp="1"/>
          </p:cNvSpPr>
          <p:nvPr>
            <p:ph type="body" idx="1"/>
          </p:nvPr>
        </p:nvSpPr>
        <p:spPr>
          <a:xfrm>
            <a:off x="270000" y="914400"/>
            <a:ext cx="72855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t>From September 2020 schools must have regard to the </a:t>
            </a:r>
            <a:r>
              <a:rPr lang="en-GB" sz="1800" b="1"/>
              <a:t>new statutory guidance</a:t>
            </a:r>
            <a:r>
              <a:rPr lang="en-GB" sz="1800"/>
              <a:t> for teaching about drugs, alcohol and tobacco, The guidance explains how this teaching fits into the wider topic of health education.</a:t>
            </a:r>
            <a:endParaRPr sz="1800"/>
          </a:p>
        </p:txBody>
      </p:sp>
      <p:sp>
        <p:nvSpPr>
          <p:cNvPr id="138" name="Google Shape;138;p30"/>
          <p:cNvSpPr txBox="1">
            <a:spLocks noGrp="1"/>
          </p:cNvSpPr>
          <p:nvPr>
            <p:ph type="body" idx="1"/>
          </p:nvPr>
        </p:nvSpPr>
        <p:spPr>
          <a:xfrm>
            <a:off x="346200" y="2445000"/>
            <a:ext cx="6763800" cy="2025300"/>
          </a:xfrm>
          <a:prstGeom prst="rect">
            <a:avLst/>
          </a:prstGeom>
          <a:solidFill>
            <a:srgbClr val="CCCCCC"/>
          </a:solidFill>
        </p:spPr>
        <p:txBody>
          <a:bodyPr spcFirstLastPara="1" wrap="square" lIns="91425" tIns="91425" rIns="91425" bIns="91425" anchor="t" anchorCtr="0">
            <a:noAutofit/>
          </a:bodyPr>
          <a:lstStyle/>
          <a:p>
            <a:pPr marL="0" lvl="0" indent="0" algn="l" rtl="0">
              <a:spcBef>
                <a:spcPts val="0"/>
              </a:spcBef>
              <a:spcAft>
                <a:spcPts val="0"/>
              </a:spcAft>
              <a:buNone/>
            </a:pPr>
            <a:r>
              <a:rPr lang="en-GB" sz="1600" b="1"/>
              <a:t>STATUTORY GUIDANCE</a:t>
            </a:r>
            <a:br>
              <a:rPr lang="en-GB" sz="1800" i="1"/>
            </a:br>
            <a:r>
              <a:rPr lang="en-GB" sz="1800" i="1"/>
              <a:t>Teachers should go on to talk about the steps pupils can take to protect and support their own and others’ health and wellbeing, including simple self-care techniques, personal hygiene, prevention of health and wellbeing problems and basic first aid. </a:t>
            </a:r>
            <a:r>
              <a:rPr lang="en-GB" sz="1800"/>
              <a:t>(p32)</a:t>
            </a:r>
            <a:endParaRPr sz="1800"/>
          </a:p>
          <a:p>
            <a:pPr marL="0" lvl="0" indent="0" algn="l" rtl="0">
              <a:spcBef>
                <a:spcPts val="1600"/>
              </a:spcBef>
              <a:spcAft>
                <a:spcPts val="1600"/>
              </a:spcAft>
              <a:buNone/>
            </a:pPr>
            <a:endParaRPr sz="1800"/>
          </a:p>
        </p:txBody>
      </p:sp>
      <p:sp>
        <p:nvSpPr>
          <p:cNvPr id="139" name="Google Shape;139;p30"/>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84"/>
          <p:cNvSpPr txBox="1">
            <a:spLocks noGrp="1"/>
          </p:cNvSpPr>
          <p:nvPr>
            <p:ph type="title"/>
          </p:nvPr>
        </p:nvSpPr>
        <p:spPr>
          <a:xfrm>
            <a:off x="270000" y="216425"/>
            <a:ext cx="856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Rate your confidence (after training) </a:t>
            </a:r>
            <a:endParaRPr>
              <a:solidFill>
                <a:srgbClr val="073763"/>
              </a:solidFill>
            </a:endParaRPr>
          </a:p>
        </p:txBody>
      </p:sp>
      <p:sp>
        <p:nvSpPr>
          <p:cNvPr id="621" name="Google Shape;621;p84"/>
          <p:cNvSpPr txBox="1"/>
          <p:nvPr/>
        </p:nvSpPr>
        <p:spPr>
          <a:xfrm>
            <a:off x="311700" y="1067938"/>
            <a:ext cx="8520600" cy="350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GB" sz="2400" b="1">
                <a:solidFill>
                  <a:srgbClr val="434343"/>
                </a:solidFill>
              </a:rPr>
              <a:t>How do you feel now? What support/info could help? </a:t>
            </a:r>
            <a:endParaRPr sz="2400" b="1">
              <a:solidFill>
                <a:srgbClr val="434343"/>
              </a:solidFill>
            </a:endParaRPr>
          </a:p>
          <a:p>
            <a:pPr marL="0" lvl="0" indent="0" algn="l" rtl="0">
              <a:lnSpc>
                <a:spcPct val="115000"/>
              </a:lnSpc>
              <a:spcBef>
                <a:spcPts val="1600"/>
              </a:spcBef>
              <a:spcAft>
                <a:spcPts val="1600"/>
              </a:spcAft>
              <a:buNone/>
            </a:pPr>
            <a:endParaRPr sz="2400">
              <a:solidFill>
                <a:srgbClr val="434343"/>
              </a:solidFill>
            </a:endParaRPr>
          </a:p>
        </p:txBody>
      </p:sp>
      <p:cxnSp>
        <p:nvCxnSpPr>
          <p:cNvPr id="622" name="Google Shape;622;p84"/>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623" name="Google Shape;623;p84"/>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624" name="Google Shape;624;p84"/>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625" name="Google Shape;625;p84"/>
          <p:cNvGraphicFramePr/>
          <p:nvPr/>
        </p:nvGraphicFramePr>
        <p:xfrm>
          <a:off x="850650" y="3474650"/>
          <a:ext cx="3000000" cy="3000000"/>
        </p:xfrm>
        <a:graphic>
          <a:graphicData uri="http://schemas.openxmlformats.org/drawingml/2006/table">
            <a:tbl>
              <a:tblPr>
                <a:noFill/>
                <a:tableStyleId>{E50D69D4-6A2D-45AD-8B30-65E33ACF809F}</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626" name="Google Shape;626;p84"/>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8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‘Our school’ templates</a:t>
            </a:r>
            <a:endParaRPr>
              <a:solidFill>
                <a:srgbClr val="073763"/>
              </a:solidFill>
            </a:endParaRPr>
          </a:p>
        </p:txBody>
      </p:sp>
      <p:sp>
        <p:nvSpPr>
          <p:cNvPr id="632" name="Google Shape;63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6"/>
          <p:cNvSpPr txBox="1">
            <a:spLocks noGrp="1"/>
          </p:cNvSpPr>
          <p:nvPr>
            <p:ph type="title"/>
          </p:nvPr>
        </p:nvSpPr>
        <p:spPr>
          <a:xfrm>
            <a:off x="270000" y="216425"/>
            <a:ext cx="900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Drugs and alcohol support at </a:t>
            </a:r>
            <a:r>
              <a:rPr lang="en-GB">
                <a:solidFill>
                  <a:srgbClr val="FF0000"/>
                </a:solidFill>
              </a:rPr>
              <a:t>[school name] </a:t>
            </a: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638" name="Google Shape;638;p86"/>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a:solidFill>
                  <a:srgbClr val="434343"/>
                </a:solidFill>
              </a:rPr>
              <a:t>Our leads </a:t>
            </a:r>
            <a:endParaRPr sz="2200" b="1">
              <a:solidFill>
                <a:srgbClr val="434343"/>
              </a:solidFill>
            </a:endParaRPr>
          </a:p>
          <a:p>
            <a:pPr marL="0" lvl="0" indent="0" algn="l" rtl="0">
              <a:spcBef>
                <a:spcPts val="0"/>
              </a:spcBef>
              <a:spcAft>
                <a:spcPts val="0"/>
              </a:spcAft>
              <a:buNone/>
            </a:pPr>
            <a:r>
              <a:rPr lang="en-GB" sz="1800">
                <a:solidFill>
                  <a:srgbClr val="FF0000"/>
                </a:solidFill>
              </a:rPr>
              <a:t>[Names, contact details of first aid leads]</a:t>
            </a:r>
            <a:endParaRPr sz="1800">
              <a:solidFill>
                <a:srgbClr val="FF0000"/>
              </a:solidFill>
            </a:endParaRPr>
          </a:p>
          <a:p>
            <a:pPr marL="0" lvl="0" indent="0" algn="l" rtl="0">
              <a:spcBef>
                <a:spcPts val="1000"/>
              </a:spcBef>
              <a:spcAft>
                <a:spcPts val="0"/>
              </a:spcAft>
              <a:buNone/>
            </a:pPr>
            <a:r>
              <a:rPr lang="en-GB" sz="2200" b="1">
                <a:solidFill>
                  <a:srgbClr val="434343"/>
                </a:solidFill>
              </a:rPr>
              <a:t>Our policies</a:t>
            </a:r>
            <a:endParaRPr sz="2200" b="1">
              <a:solidFill>
                <a:srgbClr val="434343"/>
              </a:solidFill>
            </a:endParaRPr>
          </a:p>
          <a:p>
            <a:pPr marL="0" lvl="0" indent="0" algn="l" rtl="0">
              <a:spcBef>
                <a:spcPts val="0"/>
              </a:spcBef>
              <a:spcAft>
                <a:spcPts val="0"/>
              </a:spcAft>
              <a:buNone/>
            </a:pPr>
            <a:r>
              <a:rPr lang="en-GB" sz="1800">
                <a:solidFill>
                  <a:srgbClr val="FF0000"/>
                </a:solidFill>
              </a:rPr>
              <a:t>[Add details - eg school policy on PSHE, training opportunities]</a:t>
            </a:r>
            <a:endParaRPr sz="1800">
              <a:solidFill>
                <a:srgbClr val="FF0000"/>
              </a:solidFill>
            </a:endParaRPr>
          </a:p>
          <a:p>
            <a:pPr marL="0" lvl="0" indent="0" algn="l" rtl="0">
              <a:spcBef>
                <a:spcPts val="1600"/>
              </a:spcBef>
              <a:spcAft>
                <a:spcPts val="0"/>
              </a:spcAft>
              <a:buNone/>
            </a:pPr>
            <a:r>
              <a:rPr lang="en-GB" sz="2200" b="1">
                <a:solidFill>
                  <a:srgbClr val="434343"/>
                </a:solidFill>
              </a:rPr>
              <a:t>Specialist support</a:t>
            </a:r>
            <a:br>
              <a:rPr lang="en-GB" sz="2200" b="1">
                <a:solidFill>
                  <a:srgbClr val="434343"/>
                </a:solidFill>
              </a:rPr>
            </a:br>
            <a:r>
              <a:rPr lang="en-GB" sz="1800">
                <a:solidFill>
                  <a:srgbClr val="FF0000"/>
                </a:solidFill>
              </a:rPr>
              <a:t>[Add details - eg providers school already works with]</a:t>
            </a:r>
            <a:endParaRPr sz="1800">
              <a:solidFill>
                <a:srgbClr val="FF0000"/>
              </a:solidFill>
            </a:endParaRPr>
          </a:p>
          <a:p>
            <a:pPr marL="0" lvl="0" indent="0" algn="l" rtl="0">
              <a:spcBef>
                <a:spcPts val="1600"/>
              </a:spcBef>
              <a:spcAft>
                <a:spcPts val="0"/>
              </a:spcAft>
              <a:buClr>
                <a:schemeClr val="dk1"/>
              </a:buClr>
              <a:buSzPts val="1100"/>
              <a:buFont typeface="Arial"/>
              <a:buNone/>
            </a:pPr>
            <a:r>
              <a:rPr lang="en-GB" sz="2200" b="1">
                <a:solidFill>
                  <a:srgbClr val="434343"/>
                </a:solidFill>
              </a:rPr>
              <a:t>Other information </a:t>
            </a:r>
            <a:endParaRPr sz="2200" b="1">
              <a:solidFill>
                <a:srgbClr val="434343"/>
              </a:solidFill>
            </a:endParaRPr>
          </a:p>
          <a:p>
            <a:pPr marL="0" lvl="0" indent="0" algn="l" rtl="0">
              <a:spcBef>
                <a:spcPts val="0"/>
              </a:spcBef>
              <a:spcAft>
                <a:spcPts val="0"/>
              </a:spcAft>
              <a:buNone/>
            </a:pPr>
            <a:r>
              <a:rPr lang="en-GB" sz="1800">
                <a:solidFill>
                  <a:srgbClr val="FF0000"/>
                </a:solidFill>
              </a:rPr>
              <a:t>[Add resources]</a:t>
            </a:r>
            <a:br>
              <a:rPr lang="en-GB" sz="1800">
                <a:solidFill>
                  <a:srgbClr val="434343"/>
                </a:solidFill>
              </a:rPr>
            </a:br>
            <a:endParaRPr sz="2200" b="1">
              <a:solidFill>
                <a:srgbClr val="FF0000"/>
              </a:solidFill>
            </a:endParaRPr>
          </a:p>
          <a:p>
            <a:pPr marL="0" lvl="0" indent="0" algn="l" rtl="0">
              <a:spcBef>
                <a:spcPts val="1600"/>
              </a:spcBef>
              <a:spcAft>
                <a:spcPts val="1600"/>
              </a:spcAft>
              <a:buNone/>
            </a:pPr>
            <a:endParaRPr sz="1800">
              <a:solidFill>
                <a:srgbClr val="434343"/>
              </a:solidFill>
            </a:endParaRPr>
          </a:p>
        </p:txBody>
      </p:sp>
      <p:sp>
        <p:nvSpPr>
          <p:cNvPr id="639" name="Google Shape;639;p86"/>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87"/>
          <p:cNvSpPr txBox="1">
            <a:spLocks noGrp="1"/>
          </p:cNvSpPr>
          <p:nvPr>
            <p:ph type="title"/>
          </p:nvPr>
        </p:nvSpPr>
        <p:spPr>
          <a:xfrm>
            <a:off x="270000" y="216425"/>
            <a:ext cx="875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Drugs and alcohol teaching at </a:t>
            </a:r>
            <a:r>
              <a:rPr lang="en-GB">
                <a:solidFill>
                  <a:srgbClr val="FF0000"/>
                </a:solidFill>
              </a:rPr>
              <a:t>[school name] </a:t>
            </a:r>
            <a:endParaRPr>
              <a:solidFill>
                <a:srgbClr val="FF0000"/>
              </a:solidFill>
              <a:highlight>
                <a:srgbClr val="FFFF00"/>
              </a:highlight>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645" name="Google Shape;645;p87"/>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Ways in which we already teach about the risks of drugs, alcohol and tobacco at our school:</a:t>
            </a:r>
            <a:endParaRPr sz="1800"/>
          </a:p>
          <a:p>
            <a:pPr marL="457200" lvl="0" indent="-342900" algn="l" rtl="0">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457200" lvl="0" indent="-342900" algn="l" rtl="0">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marL="0" lvl="0" indent="0" algn="l" rtl="0">
              <a:spcBef>
                <a:spcPts val="1600"/>
              </a:spcBef>
              <a:spcAft>
                <a:spcPts val="0"/>
              </a:spcAft>
              <a:buNone/>
            </a:pPr>
            <a:endParaRPr sz="2200" b="1">
              <a:solidFill>
                <a:srgbClr val="434343"/>
              </a:solidFill>
            </a:endParaRPr>
          </a:p>
          <a:p>
            <a:pPr marL="0" lvl="0" indent="0" algn="l" rtl="0">
              <a:spcBef>
                <a:spcPts val="1600"/>
              </a:spcBef>
              <a:spcAft>
                <a:spcPts val="0"/>
              </a:spcAft>
              <a:buNone/>
            </a:pPr>
            <a:endParaRPr sz="1800">
              <a:solidFill>
                <a:srgbClr val="FF0000"/>
              </a:solidFill>
            </a:endParaRPr>
          </a:p>
          <a:p>
            <a:pPr marL="0" lvl="0" indent="0" algn="l" rtl="0">
              <a:spcBef>
                <a:spcPts val="1600"/>
              </a:spcBef>
              <a:spcAft>
                <a:spcPts val="0"/>
              </a:spcAft>
              <a:buNone/>
            </a:pPr>
            <a:endParaRPr sz="2200" b="1">
              <a:solidFill>
                <a:srgbClr val="FF0000"/>
              </a:solidFill>
            </a:endParaRPr>
          </a:p>
          <a:p>
            <a:pPr marL="0" lvl="0" indent="0" algn="l" rtl="0">
              <a:spcBef>
                <a:spcPts val="1600"/>
              </a:spcBef>
              <a:spcAft>
                <a:spcPts val="1600"/>
              </a:spcAft>
              <a:buNone/>
            </a:pPr>
            <a:endParaRPr sz="1800">
              <a:solidFill>
                <a:srgbClr val="434343"/>
              </a:solidFill>
            </a:endParaRPr>
          </a:p>
        </p:txBody>
      </p:sp>
      <p:sp>
        <p:nvSpPr>
          <p:cNvPr id="646" name="Google Shape;646;p87"/>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8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Training activity: </a:t>
            </a:r>
            <a:endParaRPr>
              <a:solidFill>
                <a:srgbClr val="073763"/>
              </a:solidFill>
            </a:endParaRPr>
          </a:p>
          <a:p>
            <a:pPr marL="0" lvl="0" indent="0" algn="ctr" rtl="0">
              <a:spcBef>
                <a:spcPts val="0"/>
              </a:spcBef>
              <a:spcAft>
                <a:spcPts val="0"/>
              </a:spcAft>
              <a:buNone/>
            </a:pPr>
            <a:r>
              <a:rPr lang="en-GB">
                <a:solidFill>
                  <a:srgbClr val="073763"/>
                </a:solidFill>
              </a:rPr>
              <a:t>Dealing with difficult questions</a:t>
            </a:r>
            <a:endParaRPr>
              <a:solidFill>
                <a:srgbClr val="073763"/>
              </a:solidFill>
            </a:endParaRPr>
          </a:p>
        </p:txBody>
      </p:sp>
      <p:sp>
        <p:nvSpPr>
          <p:cNvPr id="652" name="Google Shape;65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9"/>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Dealing with difficult questions (Trainer notes)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658" name="Google Shape;658;p89"/>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Use the following slides in your training to help teachers:</a:t>
            </a:r>
            <a:endParaRPr sz="1800"/>
          </a:p>
          <a:p>
            <a:pPr marL="457200" lvl="0" indent="-342900" algn="l" rtl="0">
              <a:spcBef>
                <a:spcPts val="1600"/>
              </a:spcBef>
              <a:spcAft>
                <a:spcPts val="0"/>
              </a:spcAft>
              <a:buSzPts val="1800"/>
              <a:buChar char="●"/>
            </a:pPr>
            <a:r>
              <a:rPr lang="en-GB" sz="1800" b="1"/>
              <a:t>share concerns</a:t>
            </a:r>
            <a:r>
              <a:rPr lang="en-GB" sz="1800"/>
              <a:t> about questions they could be asked by pupils</a:t>
            </a:r>
            <a:endParaRPr sz="1800"/>
          </a:p>
          <a:p>
            <a:pPr marL="457200" lvl="0" indent="-342900" algn="l" rtl="0">
              <a:spcBef>
                <a:spcPts val="0"/>
              </a:spcBef>
              <a:spcAft>
                <a:spcPts val="0"/>
              </a:spcAft>
              <a:buSzPts val="1800"/>
              <a:buChar char="●"/>
            </a:pPr>
            <a:r>
              <a:rPr lang="en-GB" sz="1800" b="1"/>
              <a:t>strategise</a:t>
            </a:r>
            <a:r>
              <a:rPr lang="en-GB" sz="1800"/>
              <a:t> ways to avoid and answer such questions</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GB" sz="1800"/>
              <a:t>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659" name="Google Shape;659;p89"/>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9" name="Google Shape;669;p90"/>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Dealing with difficult questions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664" name="Google Shape;664;p90"/>
          <p:cNvSpPr/>
          <p:nvPr/>
        </p:nvSpPr>
        <p:spPr>
          <a:xfrm>
            <a:off x="645450" y="12707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 you say?</a:t>
            </a:r>
            <a:endParaRPr sz="2000" b="0" i="0" u="none" strike="noStrike" cap="none">
              <a:solidFill>
                <a:srgbClr val="000000"/>
              </a:solidFill>
              <a:latin typeface="Arial"/>
              <a:ea typeface="Arial"/>
              <a:cs typeface="Arial"/>
              <a:sym typeface="Arial"/>
            </a:endParaRPr>
          </a:p>
        </p:txBody>
      </p:sp>
      <p:sp>
        <p:nvSpPr>
          <p:cNvPr id="665" name="Google Shape;665;p90"/>
          <p:cNvSpPr/>
          <p:nvPr/>
        </p:nvSpPr>
        <p:spPr>
          <a:xfrm>
            <a:off x="5820325" y="1270750"/>
            <a:ext cx="28725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latin typeface="Arial"/>
                <a:ea typeface="Arial"/>
                <a:cs typeface="Arial"/>
                <a:sym typeface="Arial"/>
              </a:rPr>
              <a:t>What wouldn’t you say?</a:t>
            </a:r>
            <a:endParaRPr sz="2000" b="0" i="0" u="none" strike="noStrike" cap="none">
              <a:latin typeface="Arial"/>
              <a:ea typeface="Arial"/>
              <a:cs typeface="Arial"/>
              <a:sym typeface="Arial"/>
            </a:endParaRPr>
          </a:p>
        </p:txBody>
      </p:sp>
      <p:sp>
        <p:nvSpPr>
          <p:cNvPr id="668" name="Google Shape;668;p90"/>
          <p:cNvSpPr/>
          <p:nvPr/>
        </p:nvSpPr>
        <p:spPr>
          <a:xfrm>
            <a:off x="1461250" y="2234450"/>
            <a:ext cx="6419100" cy="11964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000">
                <a:solidFill>
                  <a:srgbClr val="FF0000"/>
                </a:solidFill>
              </a:rPr>
              <a:t>[Prepare ‘difficult’ questions to discuss in training or give teachers a blank version to fill with their own Qs]</a:t>
            </a:r>
            <a:endParaRPr sz="2000" b="0" u="none" strike="noStrike" cap="none">
              <a:solidFill>
                <a:srgbClr val="FF0000"/>
              </a:solidFill>
              <a:latin typeface="Arial"/>
              <a:ea typeface="Arial"/>
              <a:cs typeface="Arial"/>
              <a:sym typeface="Arial"/>
            </a:endParaRPr>
          </a:p>
        </p:txBody>
      </p:sp>
      <p:sp>
        <p:nvSpPr>
          <p:cNvPr id="666" name="Google Shape;666;p90"/>
          <p:cNvSpPr/>
          <p:nvPr/>
        </p:nvSpPr>
        <p:spPr>
          <a:xfrm>
            <a:off x="645450" y="36318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Follow up</a:t>
            </a:r>
            <a:endParaRPr sz="2000" b="0" i="0" u="none" strike="noStrike" cap="none">
              <a:solidFill>
                <a:srgbClr val="000000"/>
              </a:solidFill>
              <a:latin typeface="Arial"/>
              <a:ea typeface="Arial"/>
              <a:cs typeface="Arial"/>
              <a:sym typeface="Arial"/>
            </a:endParaRPr>
          </a:p>
        </p:txBody>
      </p:sp>
      <p:sp>
        <p:nvSpPr>
          <p:cNvPr id="667" name="Google Shape;667;p90"/>
          <p:cNvSpPr/>
          <p:nvPr/>
        </p:nvSpPr>
        <p:spPr>
          <a:xfrm>
            <a:off x="5935250" y="3631850"/>
            <a:ext cx="27576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How could this have been prevented?</a:t>
            </a:r>
            <a:endParaRPr sz="2000" b="0" i="0" u="none" strike="noStrike" cap="none">
              <a:solidFill>
                <a:srgbClr val="000000"/>
              </a:solidFill>
              <a:latin typeface="Arial"/>
              <a:ea typeface="Arial"/>
              <a:cs typeface="Arial"/>
              <a:sym typeface="Arial"/>
            </a:endParaRPr>
          </a:p>
        </p:txBody>
      </p:sp>
      <p:sp>
        <p:nvSpPr>
          <p:cNvPr id="670" name="Google Shape;670;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91"/>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Dealing with difficult questions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676" name="Google Shape;676;p91"/>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Pupils may well ask questions because they: </a:t>
            </a:r>
            <a:endParaRPr sz="1800"/>
          </a:p>
          <a:p>
            <a:pPr marL="457200" lvl="0" indent="-342900" algn="l" rtl="0">
              <a:spcBef>
                <a:spcPts val="1600"/>
              </a:spcBef>
              <a:spcAft>
                <a:spcPts val="0"/>
              </a:spcAft>
              <a:buSzPts val="1800"/>
              <a:buChar char="●"/>
            </a:pPr>
            <a:r>
              <a:rPr lang="en-GB" sz="1800"/>
              <a:t>want information</a:t>
            </a:r>
            <a:endParaRPr sz="1800"/>
          </a:p>
          <a:p>
            <a:pPr marL="457200" lvl="0" indent="-342900" algn="l" rtl="0">
              <a:spcBef>
                <a:spcPts val="0"/>
              </a:spcBef>
              <a:spcAft>
                <a:spcPts val="0"/>
              </a:spcAft>
              <a:buSzPts val="1800"/>
              <a:buChar char="●"/>
            </a:pPr>
            <a:r>
              <a:rPr lang="en-GB" sz="1800"/>
              <a:t>are seeking permission - “Is it OK if I …?”</a:t>
            </a:r>
            <a:endParaRPr sz="1800"/>
          </a:p>
          <a:p>
            <a:pPr marL="457200" lvl="0" indent="-342900" algn="l" rtl="0">
              <a:spcBef>
                <a:spcPts val="0"/>
              </a:spcBef>
              <a:spcAft>
                <a:spcPts val="0"/>
              </a:spcAft>
              <a:buSzPts val="1800"/>
              <a:buChar char="●"/>
            </a:pPr>
            <a:r>
              <a:rPr lang="en-GB" sz="1800"/>
              <a:t>are trying to shock or get attention </a:t>
            </a:r>
            <a:endParaRPr sz="1800"/>
          </a:p>
          <a:p>
            <a:pPr marL="457200" lvl="0" indent="-342900" algn="l" rtl="0">
              <a:spcBef>
                <a:spcPts val="0"/>
              </a:spcBef>
              <a:spcAft>
                <a:spcPts val="0"/>
              </a:spcAft>
              <a:buSzPts val="1800"/>
              <a:buChar char="●"/>
            </a:pPr>
            <a:r>
              <a:rPr lang="en-GB" sz="1800"/>
              <a:t>have related personal beliefs</a:t>
            </a:r>
            <a:endParaRPr sz="1800"/>
          </a:p>
          <a:p>
            <a:pPr marL="0" lvl="0" indent="0" algn="l" rtl="0">
              <a:spcBef>
                <a:spcPts val="1600"/>
              </a:spcBef>
              <a:spcAft>
                <a:spcPts val="0"/>
              </a:spcAft>
              <a:buNone/>
            </a:pPr>
            <a:r>
              <a:rPr lang="en-GB" sz="1800"/>
              <a:t>Remember:</a:t>
            </a:r>
            <a:endParaRPr sz="1800"/>
          </a:p>
          <a:p>
            <a:pPr marL="457200" lvl="0" indent="-342900" algn="l" rtl="0">
              <a:spcBef>
                <a:spcPts val="1600"/>
              </a:spcBef>
              <a:spcAft>
                <a:spcPts val="0"/>
              </a:spcAft>
              <a:buSzPts val="1800"/>
              <a:buChar char="●"/>
            </a:pPr>
            <a:r>
              <a:rPr lang="en-GB" sz="1800"/>
              <a:t>don’t feel pressured or that you have to answer straight away</a:t>
            </a:r>
            <a:endParaRPr sz="1800"/>
          </a:p>
          <a:p>
            <a:pPr marL="457200" lvl="0" indent="-342900" algn="l" rtl="0">
              <a:spcBef>
                <a:spcPts val="0"/>
              </a:spcBef>
              <a:spcAft>
                <a:spcPts val="0"/>
              </a:spcAft>
              <a:buSzPts val="1800"/>
              <a:buChar char="●"/>
            </a:pPr>
            <a:r>
              <a:rPr lang="en-GB" sz="1800"/>
              <a:t>don’t disclose personal information - use third-person examples, say ‘some people...’</a:t>
            </a:r>
            <a:endParaRPr sz="1800"/>
          </a:p>
          <a:p>
            <a:pPr marL="457200" lvl="0" indent="-342900" algn="l" rtl="0">
              <a:spcBef>
                <a:spcPts val="0"/>
              </a:spcBef>
              <a:spcAft>
                <a:spcPts val="0"/>
              </a:spcAft>
              <a:buSzPts val="1800"/>
              <a:buChar char="●"/>
            </a:pPr>
            <a:r>
              <a:rPr lang="en-GB" sz="1800"/>
              <a:t>seek advice if you need it</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GB" sz="1800"/>
              <a:t>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677" name="Google Shape;677;p91"/>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9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Training activity: </a:t>
            </a:r>
            <a:endParaRPr>
              <a:solidFill>
                <a:srgbClr val="073763"/>
              </a:solidFill>
            </a:endParaRPr>
          </a:p>
          <a:p>
            <a:pPr marL="0" lvl="0" indent="0" algn="ctr" rtl="0">
              <a:spcBef>
                <a:spcPts val="0"/>
              </a:spcBef>
              <a:spcAft>
                <a:spcPts val="0"/>
              </a:spcAft>
              <a:buNone/>
            </a:pPr>
            <a:r>
              <a:rPr lang="en-GB">
                <a:solidFill>
                  <a:srgbClr val="073763"/>
                </a:solidFill>
              </a:rPr>
              <a:t>How will I teach this?</a:t>
            </a:r>
            <a:endParaRPr>
              <a:solidFill>
                <a:srgbClr val="073763"/>
              </a:solidFill>
            </a:endParaRPr>
          </a:p>
        </p:txBody>
      </p:sp>
      <p:sp>
        <p:nvSpPr>
          <p:cNvPr id="683" name="Google Shape;683;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3"/>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How will I teach this? (Trainer notes)</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689" name="Google Shape;689;p93"/>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Use the following slides in your training to help teachers:</a:t>
            </a:r>
            <a:endParaRPr sz="1800"/>
          </a:p>
          <a:p>
            <a:pPr marL="457200" lvl="0" indent="-342900" algn="l" rtl="0">
              <a:spcBef>
                <a:spcPts val="1600"/>
              </a:spcBef>
              <a:spcAft>
                <a:spcPts val="0"/>
              </a:spcAft>
              <a:buSzPts val="1800"/>
              <a:buChar char="●"/>
            </a:pPr>
            <a:r>
              <a:rPr lang="en-GB" sz="1800" b="1"/>
              <a:t>begin to plan and resource</a:t>
            </a:r>
            <a:r>
              <a:rPr lang="en-GB" sz="1800"/>
              <a:t> their lessons</a:t>
            </a:r>
            <a:endParaRPr sz="1800"/>
          </a:p>
          <a:p>
            <a:pPr marL="457200" lvl="0" indent="-342900" algn="l" rtl="0">
              <a:spcBef>
                <a:spcPts val="0"/>
              </a:spcBef>
              <a:spcAft>
                <a:spcPts val="0"/>
              </a:spcAft>
              <a:buSzPts val="1800"/>
              <a:buChar char="●"/>
            </a:pPr>
            <a:r>
              <a:rPr lang="en-GB" sz="1800" b="1"/>
              <a:t>discuss and address any issues </a:t>
            </a:r>
            <a:r>
              <a:rPr lang="en-GB" sz="1800"/>
              <a:t>they anticipate in the delivery of lessons</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r>
              <a:rPr lang="en-GB" sz="1800"/>
              <a:t> </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690" name="Google Shape;690;p93"/>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45" name="Google Shape;145;p31"/>
          <p:cNvSpPr txBox="1">
            <a:spLocks noGrp="1"/>
          </p:cNvSpPr>
          <p:nvPr>
            <p:ph type="body" idx="1"/>
          </p:nvPr>
        </p:nvSpPr>
        <p:spPr>
          <a:xfrm>
            <a:off x="270000" y="914400"/>
            <a:ext cx="7458000" cy="8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Some slides in this training have a </a:t>
            </a:r>
            <a:r>
              <a:rPr lang="en-GB" sz="1800" b="1">
                <a:solidFill>
                  <a:srgbClr val="E06666"/>
                </a:solidFill>
              </a:rPr>
              <a:t>Primary</a:t>
            </a:r>
            <a:r>
              <a:rPr lang="en-GB" sz="1800"/>
              <a:t> or </a:t>
            </a:r>
            <a:r>
              <a:rPr lang="en-GB" sz="1800" b="1">
                <a:solidFill>
                  <a:srgbClr val="6D9EEB"/>
                </a:solidFill>
              </a:rPr>
              <a:t>Secondary</a:t>
            </a:r>
            <a:r>
              <a:rPr lang="en-GB" sz="1800"/>
              <a:t> label to indicate that the material is usually first introduced in that phase.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148" name="Google Shape;148;p31"/>
          <p:cNvSpPr txBox="1">
            <a:spLocks noGrp="1"/>
          </p:cNvSpPr>
          <p:nvPr>
            <p:ph type="body" idx="1"/>
          </p:nvPr>
        </p:nvSpPr>
        <p:spPr>
          <a:xfrm>
            <a:off x="270000" y="1752600"/>
            <a:ext cx="7458000" cy="10488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GB" sz="1600" b="1"/>
              <a:t>STATUTORY GUIDANCE</a:t>
            </a:r>
            <a:br>
              <a:rPr lang="en-GB" sz="1600" b="1"/>
            </a:br>
            <a:r>
              <a:rPr lang="en-GB" sz="1800" i="1"/>
              <a:t>Schools have flexibility to design and plan age-appropriate subject content. </a:t>
            </a:r>
            <a:r>
              <a:rPr lang="en-GB" sz="1800"/>
              <a:t>(p31)</a:t>
            </a:r>
            <a:endParaRPr sz="1800"/>
          </a:p>
          <a:p>
            <a:pPr marL="0" lvl="0" indent="0" algn="l" rtl="0">
              <a:lnSpc>
                <a:spcPct val="115000"/>
              </a:lnSpc>
              <a:spcBef>
                <a:spcPts val="1600"/>
              </a:spcBef>
              <a:spcAft>
                <a:spcPts val="1600"/>
              </a:spcAft>
              <a:buSzPts val="1400"/>
              <a:buNone/>
            </a:pPr>
            <a:endParaRPr sz="1800"/>
          </a:p>
        </p:txBody>
      </p:sp>
      <p:sp>
        <p:nvSpPr>
          <p:cNvPr id="147" name="Google Shape;147;p31"/>
          <p:cNvSpPr txBox="1">
            <a:spLocks noGrp="1"/>
          </p:cNvSpPr>
          <p:nvPr>
            <p:ph type="body" idx="1"/>
          </p:nvPr>
        </p:nvSpPr>
        <p:spPr>
          <a:xfrm>
            <a:off x="270000" y="2861800"/>
            <a:ext cx="7458000" cy="19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GB" sz="1800"/>
              <a:t>Using your knowledge of your pupils and school community you can:</a:t>
            </a:r>
            <a:endParaRPr sz="1800"/>
          </a:p>
          <a:p>
            <a:pPr marL="457200" lvl="0" indent="-342900" algn="l" rtl="0">
              <a:spcBef>
                <a:spcPts val="1000"/>
              </a:spcBef>
              <a:spcAft>
                <a:spcPts val="0"/>
              </a:spcAft>
              <a:buSzPts val="1800"/>
              <a:buChar char="●"/>
            </a:pPr>
            <a:r>
              <a:rPr lang="en-GB" sz="1800"/>
              <a:t>introduce secondary content in primary with pupils who are ready </a:t>
            </a:r>
            <a:endParaRPr sz="1800"/>
          </a:p>
          <a:p>
            <a:pPr marL="457200" lvl="0" indent="-342900" algn="l" rtl="0">
              <a:spcBef>
                <a:spcPts val="0"/>
              </a:spcBef>
              <a:spcAft>
                <a:spcPts val="0"/>
              </a:spcAft>
              <a:buSzPts val="1800"/>
              <a:buChar char="●"/>
            </a:pPr>
            <a:r>
              <a:rPr lang="en-GB" sz="1800"/>
              <a:t>teach the primary content in early secondary lessons to pupils who need to build knowledge before secondary content is taught</a:t>
            </a:r>
            <a:endParaRPr/>
          </a:p>
          <a:p>
            <a:pPr marL="0" lvl="0" indent="0" algn="l" rtl="0">
              <a:spcBef>
                <a:spcPts val="1600"/>
              </a:spcBef>
              <a:spcAft>
                <a:spcPts val="0"/>
              </a:spcAft>
              <a:buClr>
                <a:schemeClr val="dk1"/>
              </a:buClr>
              <a:buSzPts val="1400"/>
              <a:buFont typeface="Arial"/>
              <a:buNone/>
            </a:pP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146" name="Google Shape;146;p31"/>
          <p:cNvSpPr txBox="1">
            <a:spLocks noGrp="1"/>
          </p:cNvSpPr>
          <p:nvPr>
            <p:ph type="sldNum" idx="12"/>
          </p:nvPr>
        </p:nvSpPr>
        <p:spPr>
          <a:xfrm>
            <a:off x="4290975" y="4810975"/>
            <a:ext cx="372000" cy="336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94"/>
          <p:cNvSpPr txBox="1">
            <a:spLocks noGrp="1"/>
          </p:cNvSpPr>
          <p:nvPr>
            <p:ph type="title"/>
          </p:nvPr>
        </p:nvSpPr>
        <p:spPr>
          <a:xfrm>
            <a:off x="270000" y="216425"/>
            <a:ext cx="77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Activity: How will I teach this? </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graphicFrame>
        <p:nvGraphicFramePr>
          <p:cNvPr id="697" name="Google Shape;697;p94"/>
          <p:cNvGraphicFramePr/>
          <p:nvPr/>
        </p:nvGraphicFramePr>
        <p:xfrm>
          <a:off x="269975" y="998730"/>
          <a:ext cx="8728500" cy="3841914"/>
        </p:xfrm>
        <a:graphic>
          <a:graphicData uri="http://schemas.openxmlformats.org/drawingml/2006/table">
            <a:tbl>
              <a:tblPr>
                <a:noFill/>
                <a:tableStyleId>{ABEC7FE1-76D0-46E5-808C-BE6E6DD3EE21}</a:tableStyleId>
              </a:tblPr>
              <a:tblGrid>
                <a:gridCol w="3981875">
                  <a:extLst>
                    <a:ext uri="{9D8B030D-6E8A-4147-A177-3AD203B41FA5}">
                      <a16:colId xmlns:a16="http://schemas.microsoft.com/office/drawing/2014/main" val="20000"/>
                    </a:ext>
                  </a:extLst>
                </a:gridCol>
                <a:gridCol w="4746625">
                  <a:extLst>
                    <a:ext uri="{9D8B030D-6E8A-4147-A177-3AD203B41FA5}">
                      <a16:colId xmlns:a16="http://schemas.microsoft.com/office/drawing/2014/main" val="20001"/>
                    </a:ext>
                  </a:extLst>
                </a:gridCol>
              </a:tblGrid>
              <a:tr h="1267900">
                <a:tc>
                  <a:txBody>
                    <a:bodyPr/>
                    <a:lstStyle/>
                    <a:p>
                      <a:pPr marL="0" lvl="0" indent="0" algn="l" rtl="0">
                        <a:lnSpc>
                          <a:spcPct val="115000"/>
                        </a:lnSpc>
                        <a:spcBef>
                          <a:spcPts val="0"/>
                        </a:spcBef>
                        <a:spcAft>
                          <a:spcPts val="0"/>
                        </a:spcAft>
                        <a:buNone/>
                      </a:pPr>
                      <a:r>
                        <a:rPr lang="en-GB" sz="1600" b="1">
                          <a:solidFill>
                            <a:schemeClr val="dk2"/>
                          </a:solidFill>
                        </a:rPr>
                        <a:t>How will I prepare to teach this topic?</a:t>
                      </a:r>
                      <a:endParaRPr sz="1600" b="1">
                        <a:solidFill>
                          <a:schemeClr val="dk2"/>
                        </a:solidFill>
                      </a:endParaRPr>
                    </a:p>
                    <a:p>
                      <a:pPr marL="457200" lvl="0" indent="-330200" algn="l" rtl="0">
                        <a:lnSpc>
                          <a:spcPct val="115000"/>
                        </a:lnSpc>
                        <a:spcBef>
                          <a:spcPts val="0"/>
                        </a:spcBef>
                        <a:spcAft>
                          <a:spcPts val="0"/>
                        </a:spcAft>
                        <a:buClr>
                          <a:schemeClr val="dk2"/>
                        </a:buClr>
                        <a:buSzPts val="1600"/>
                        <a:buChar char="-"/>
                      </a:pPr>
                      <a:r>
                        <a:rPr lang="en-GB" sz="1600">
                          <a:solidFill>
                            <a:schemeClr val="dk2"/>
                          </a:solidFill>
                        </a:rPr>
                        <a:t>What do I need to do? </a:t>
                      </a:r>
                      <a:endParaRPr sz="1600">
                        <a:solidFill>
                          <a:schemeClr val="dk2"/>
                        </a:solidFill>
                      </a:endParaRPr>
                    </a:p>
                    <a:p>
                      <a:pPr marL="457200" lvl="0" indent="-330200" algn="l" rtl="0">
                        <a:lnSpc>
                          <a:spcPct val="115000"/>
                        </a:lnSpc>
                        <a:spcBef>
                          <a:spcPts val="0"/>
                        </a:spcBef>
                        <a:spcAft>
                          <a:spcPts val="0"/>
                        </a:spcAft>
                        <a:buClr>
                          <a:schemeClr val="dk2"/>
                        </a:buClr>
                        <a:buSzPts val="1600"/>
                        <a:buChar char="-"/>
                      </a:pPr>
                      <a:r>
                        <a:rPr lang="en-GB" sz="1600">
                          <a:solidFill>
                            <a:schemeClr val="dk2"/>
                          </a:solidFill>
                        </a:rPr>
                        <a:t>What resources do I need?</a:t>
                      </a:r>
                      <a:endParaRPr sz="1600">
                        <a:solidFill>
                          <a:schemeClr val="dk2"/>
                        </a:solidFill>
                      </a:endParaRPr>
                    </a:p>
                    <a:p>
                      <a:pPr marL="457200" lvl="0" indent="-330200" algn="l" rtl="0">
                        <a:lnSpc>
                          <a:spcPct val="115000"/>
                        </a:lnSpc>
                        <a:spcBef>
                          <a:spcPts val="0"/>
                        </a:spcBef>
                        <a:spcAft>
                          <a:spcPts val="0"/>
                        </a:spcAft>
                        <a:buClr>
                          <a:schemeClr val="dk2"/>
                        </a:buClr>
                        <a:buSzPts val="1600"/>
                        <a:buChar char="-"/>
                      </a:pPr>
                      <a:r>
                        <a:rPr lang="en-GB" sz="1600">
                          <a:solidFill>
                            <a:schemeClr val="dk2"/>
                          </a:solidFill>
                        </a:rPr>
                        <a:t>Do I need external support?</a:t>
                      </a:r>
                      <a:endParaRPr sz="1600">
                        <a:solidFill>
                          <a:schemeClr val="dk2"/>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763125">
                <a:tc>
                  <a:txBody>
                    <a:bodyPr/>
                    <a:lstStyle/>
                    <a:p>
                      <a:pPr marL="0" lvl="0" indent="0" algn="l" rtl="0">
                        <a:lnSpc>
                          <a:spcPct val="115000"/>
                        </a:lnSpc>
                        <a:spcBef>
                          <a:spcPts val="0"/>
                        </a:spcBef>
                        <a:spcAft>
                          <a:spcPts val="0"/>
                        </a:spcAft>
                        <a:buNone/>
                      </a:pPr>
                      <a:r>
                        <a:rPr lang="en-GB" sz="1600" b="1">
                          <a:solidFill>
                            <a:schemeClr val="dk2"/>
                          </a:solidFill>
                        </a:rPr>
                        <a:t>How will I adapt to needs of pupils?</a:t>
                      </a:r>
                      <a:endParaRPr sz="1600" b="1">
                        <a:solidFill>
                          <a:schemeClr val="dk2"/>
                        </a:solidFill>
                      </a:endParaRPr>
                    </a:p>
                    <a:p>
                      <a:pPr marL="457200" lvl="0" indent="-330200" algn="l" rtl="0">
                        <a:lnSpc>
                          <a:spcPct val="115000"/>
                        </a:lnSpc>
                        <a:spcBef>
                          <a:spcPts val="0"/>
                        </a:spcBef>
                        <a:spcAft>
                          <a:spcPts val="0"/>
                        </a:spcAft>
                        <a:buClr>
                          <a:schemeClr val="dk2"/>
                        </a:buClr>
                        <a:buSzPts val="1600"/>
                        <a:buChar char="-"/>
                      </a:pPr>
                      <a:r>
                        <a:rPr lang="en-GB" sz="1600">
                          <a:solidFill>
                            <a:schemeClr val="dk2"/>
                          </a:solidFill>
                        </a:rPr>
                        <a:t>What are the challenges?</a:t>
                      </a:r>
                      <a:endParaRPr sz="1600">
                        <a:solidFill>
                          <a:schemeClr val="dk2"/>
                        </a:solidFill>
                      </a:endParaRPr>
                    </a:p>
                    <a:p>
                      <a:pPr marL="457200" lvl="0" indent="-330200" algn="l" rtl="0">
                        <a:lnSpc>
                          <a:spcPct val="115000"/>
                        </a:lnSpc>
                        <a:spcBef>
                          <a:spcPts val="0"/>
                        </a:spcBef>
                        <a:spcAft>
                          <a:spcPts val="0"/>
                        </a:spcAft>
                        <a:buClr>
                          <a:schemeClr val="dk2"/>
                        </a:buClr>
                        <a:buSzPts val="1600"/>
                        <a:buChar char="-"/>
                      </a:pPr>
                      <a:r>
                        <a:rPr lang="en-GB" sz="1600">
                          <a:solidFill>
                            <a:schemeClr val="dk2"/>
                          </a:solidFill>
                        </a:rPr>
                        <a:t>What language and concepts will pupils need support with?</a:t>
                      </a:r>
                      <a:endParaRPr sz="1600">
                        <a:solidFill>
                          <a:schemeClr val="dk2"/>
                        </a:solidFill>
                      </a:endParaRPr>
                    </a:p>
                    <a:p>
                      <a:pPr marL="457200" lvl="0" indent="-330200" algn="l" rtl="0">
                        <a:lnSpc>
                          <a:spcPct val="115000"/>
                        </a:lnSpc>
                        <a:spcBef>
                          <a:spcPts val="0"/>
                        </a:spcBef>
                        <a:spcAft>
                          <a:spcPts val="0"/>
                        </a:spcAft>
                        <a:buClr>
                          <a:schemeClr val="dk2"/>
                        </a:buClr>
                        <a:buSzPts val="1600"/>
                        <a:buChar char="-"/>
                      </a:pPr>
                      <a:r>
                        <a:rPr lang="en-GB" sz="1600">
                          <a:solidFill>
                            <a:schemeClr val="dk2"/>
                          </a:solidFill>
                        </a:rPr>
                        <a:t>Do I need additional support in the classroom?</a:t>
                      </a:r>
                      <a:endParaRPr sz="1600">
                        <a:solidFill>
                          <a:schemeClr val="dk2"/>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10225">
                <a:tc>
                  <a:txBody>
                    <a:bodyPr/>
                    <a:lstStyle/>
                    <a:p>
                      <a:pPr marL="0" lvl="0" indent="0" algn="l" rtl="0">
                        <a:lnSpc>
                          <a:spcPct val="115000"/>
                        </a:lnSpc>
                        <a:spcBef>
                          <a:spcPts val="0"/>
                        </a:spcBef>
                        <a:spcAft>
                          <a:spcPts val="0"/>
                        </a:spcAft>
                        <a:buNone/>
                      </a:pPr>
                      <a:r>
                        <a:rPr lang="en-GB" sz="1600" b="1">
                          <a:solidFill>
                            <a:schemeClr val="dk2"/>
                          </a:solidFill>
                        </a:rPr>
                        <a:t>How will I assess pupil understanding and progress?</a:t>
                      </a:r>
                      <a:endParaRPr b="1"/>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696" name="Google Shape;696;p94"/>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9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Additional slides for structuring training</a:t>
            </a:r>
            <a:endParaRPr>
              <a:solidFill>
                <a:srgbClr val="073763"/>
              </a:solidFill>
            </a:endParaRPr>
          </a:p>
        </p:txBody>
      </p:sp>
      <p:sp>
        <p:nvSpPr>
          <p:cNvPr id="703" name="Google Shape;703;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96"/>
          <p:cNvSpPr txBox="1">
            <a:spLocks noGrp="1"/>
          </p:cNvSpPr>
          <p:nvPr>
            <p:ph type="ctrTitle"/>
          </p:nvPr>
        </p:nvSpPr>
        <p:spPr>
          <a:xfrm>
            <a:off x="311700" y="1822325"/>
            <a:ext cx="8520600" cy="97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solidFill>
                  <a:srgbClr val="073763"/>
                </a:solidFill>
              </a:rPr>
              <a:t>Teaching about drugs, alcohol </a:t>
            </a:r>
            <a:endParaRPr sz="3600">
              <a:solidFill>
                <a:srgbClr val="073763"/>
              </a:solidFill>
            </a:endParaRPr>
          </a:p>
          <a:p>
            <a:pPr marL="0" lvl="0" indent="0" algn="ctr" rtl="0">
              <a:spcBef>
                <a:spcPts val="0"/>
              </a:spcBef>
              <a:spcAft>
                <a:spcPts val="0"/>
              </a:spcAft>
              <a:buNone/>
            </a:pPr>
            <a:r>
              <a:rPr lang="en-GB" sz="3600">
                <a:solidFill>
                  <a:srgbClr val="073763"/>
                </a:solidFill>
              </a:rPr>
              <a:t>and tobacco</a:t>
            </a:r>
            <a:endParaRPr sz="3600">
              <a:solidFill>
                <a:srgbClr val="073763"/>
              </a:solidFill>
            </a:endParaRPr>
          </a:p>
        </p:txBody>
      </p:sp>
      <p:sp>
        <p:nvSpPr>
          <p:cNvPr id="711" name="Google Shape;711;p96"/>
          <p:cNvSpPr txBox="1">
            <a:spLocks noGrp="1"/>
          </p:cNvSpPr>
          <p:nvPr>
            <p:ph type="ctrTitle"/>
          </p:nvPr>
        </p:nvSpPr>
        <p:spPr>
          <a:xfrm>
            <a:off x="311700" y="628025"/>
            <a:ext cx="8520600" cy="56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000">
                <a:solidFill>
                  <a:srgbClr val="073763"/>
                </a:solidFill>
              </a:rPr>
              <a:t>Training module</a:t>
            </a:r>
            <a:endParaRPr sz="3000">
              <a:solidFill>
                <a:srgbClr val="073763"/>
              </a:solidFill>
            </a:endParaRPr>
          </a:p>
        </p:txBody>
      </p:sp>
      <p:sp>
        <p:nvSpPr>
          <p:cNvPr id="712" name="Google Shape;712;p96"/>
          <p:cNvSpPr txBox="1">
            <a:spLocks noGrp="1"/>
          </p:cNvSpPr>
          <p:nvPr>
            <p:ph type="subTitle" idx="1"/>
          </p:nvPr>
        </p:nvSpPr>
        <p:spPr>
          <a:xfrm>
            <a:off x="117900" y="90925"/>
            <a:ext cx="7056300" cy="569100"/>
          </a:xfrm>
          <a:prstGeom prst="rect">
            <a:avLst/>
          </a:prstGeom>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FF0000"/>
                </a:solidFill>
              </a:rPr>
              <a:t>ADAPT THIS FOR YOUR OWN PRESENTATION </a:t>
            </a:r>
            <a:endParaRPr sz="2400">
              <a:solidFill>
                <a:srgbClr val="FF0000"/>
              </a:solidFill>
            </a:endParaRPr>
          </a:p>
        </p:txBody>
      </p:sp>
      <p:sp>
        <p:nvSpPr>
          <p:cNvPr id="709" name="Google Shape;709;p96"/>
          <p:cNvSpPr txBox="1">
            <a:spLocks noGrp="1"/>
          </p:cNvSpPr>
          <p:nvPr>
            <p:ph type="subTitle" idx="1"/>
          </p:nvPr>
        </p:nvSpPr>
        <p:spPr>
          <a:xfrm>
            <a:off x="1337100" y="2985600"/>
            <a:ext cx="6545400" cy="569100"/>
          </a:xfrm>
          <a:prstGeom prst="rect">
            <a:avLst/>
          </a:prstGeom>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rgbClr val="073763"/>
                </a:solidFill>
              </a:rPr>
              <a:t>Part of: Physical health and mental wellbeing</a:t>
            </a:r>
            <a:endParaRPr sz="2400">
              <a:solidFill>
                <a:srgbClr val="073763"/>
              </a:solidFill>
            </a:endParaRPr>
          </a:p>
          <a:p>
            <a:pPr marL="0" lvl="0" indent="0" algn="ctr" rtl="0">
              <a:spcBef>
                <a:spcPts val="0"/>
              </a:spcBef>
              <a:spcAft>
                <a:spcPts val="0"/>
              </a:spcAft>
              <a:buNone/>
            </a:pPr>
            <a:endParaRPr sz="2400">
              <a:solidFill>
                <a:srgbClr val="073763"/>
              </a:solidFill>
            </a:endParaRPr>
          </a:p>
        </p:txBody>
      </p:sp>
      <p:sp>
        <p:nvSpPr>
          <p:cNvPr id="713" name="Google Shape;713;p96"/>
          <p:cNvSpPr txBox="1">
            <a:spLocks noGrp="1"/>
          </p:cNvSpPr>
          <p:nvPr>
            <p:ph type="subTitle" idx="1"/>
          </p:nvPr>
        </p:nvSpPr>
        <p:spPr>
          <a:xfrm>
            <a:off x="1337100" y="3596125"/>
            <a:ext cx="6545400" cy="5691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FF0000"/>
                </a:solidFill>
              </a:rPr>
              <a:t>[YOUR NAME, YOUR SCHOOL]</a:t>
            </a:r>
            <a:endParaRPr sz="1800">
              <a:solidFill>
                <a:srgbClr val="FF0000"/>
              </a:solidFill>
            </a:endParaRPr>
          </a:p>
        </p:txBody>
      </p:sp>
      <p:sp>
        <p:nvSpPr>
          <p:cNvPr id="715" name="Google Shape;715;p96"/>
          <p:cNvSpPr txBox="1"/>
          <p:nvPr/>
        </p:nvSpPr>
        <p:spPr>
          <a:xfrm>
            <a:off x="3082100" y="4412025"/>
            <a:ext cx="1257900" cy="4980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E06666"/>
                </a:solidFill>
              </a:rPr>
              <a:t>Primary</a:t>
            </a:r>
            <a:endParaRPr sz="2000">
              <a:solidFill>
                <a:srgbClr val="E06666"/>
              </a:solidFill>
            </a:endParaRPr>
          </a:p>
        </p:txBody>
      </p:sp>
      <p:sp>
        <p:nvSpPr>
          <p:cNvPr id="714" name="Google Shape;714;p96"/>
          <p:cNvSpPr txBox="1"/>
          <p:nvPr/>
        </p:nvSpPr>
        <p:spPr>
          <a:xfrm>
            <a:off x="4483875" y="4412025"/>
            <a:ext cx="1608600" cy="4980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6D9EEB"/>
                </a:solidFill>
              </a:rPr>
              <a:t>Secondary</a:t>
            </a:r>
            <a:endParaRPr sz="2000">
              <a:solidFill>
                <a:srgbClr val="6D9EEB"/>
              </a:solidFill>
            </a:endParaRPr>
          </a:p>
        </p:txBody>
      </p:sp>
      <p:sp>
        <p:nvSpPr>
          <p:cNvPr id="710" name="Google Shape;710;p96"/>
          <p:cNvSpPr txBox="1">
            <a:spLocks noGrp="1"/>
          </p:cNvSpPr>
          <p:nvPr>
            <p:ph type="subTitle" idx="1"/>
          </p:nvPr>
        </p:nvSpPr>
        <p:spPr>
          <a:xfrm>
            <a:off x="7397250" y="4497250"/>
            <a:ext cx="1486200" cy="4980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rgbClr val="FF0000"/>
                </a:solidFill>
              </a:rPr>
              <a:t>DATE TBC</a:t>
            </a:r>
            <a:endParaRPr sz="200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97"/>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What you get out of today</a:t>
            </a:r>
            <a:endParaRPr>
              <a:solidFill>
                <a:srgbClr val="073763"/>
              </a:solidFill>
            </a:endParaRPr>
          </a:p>
          <a:p>
            <a:pPr marL="0" lvl="0" indent="0" algn="l" rtl="0">
              <a:spcBef>
                <a:spcPts val="0"/>
              </a:spcBef>
              <a:spcAft>
                <a:spcPts val="0"/>
              </a:spcAft>
              <a:buNone/>
            </a:pPr>
            <a:endParaRPr>
              <a:solidFill>
                <a:srgbClr val="073763"/>
              </a:solidFill>
            </a:endParaRPr>
          </a:p>
        </p:txBody>
      </p:sp>
      <p:sp>
        <p:nvSpPr>
          <p:cNvPr id="721" name="Google Shape;721;p97"/>
          <p:cNvSpPr txBox="1">
            <a:spLocks noGrp="1"/>
          </p:cNvSpPr>
          <p:nvPr>
            <p:ph type="body" idx="1"/>
          </p:nvPr>
        </p:nvSpPr>
        <p:spPr>
          <a:xfrm>
            <a:off x="270000" y="914400"/>
            <a:ext cx="71898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marL="0" lvl="0" indent="0" algn="l" rtl="0">
              <a:spcBef>
                <a:spcPts val="0"/>
              </a:spcBef>
              <a:spcAft>
                <a:spcPts val="0"/>
              </a:spcAft>
              <a:buClr>
                <a:schemeClr val="dk1"/>
              </a:buClr>
              <a:buSzPts val="1800"/>
              <a:buFont typeface="Arial"/>
              <a:buNone/>
            </a:pPr>
            <a:endParaRPr sz="1800">
              <a:solidFill>
                <a:srgbClr val="434343"/>
              </a:solidFill>
            </a:endParaRPr>
          </a:p>
          <a:p>
            <a:pPr marL="457200" lvl="0" indent="-342900" algn="l" rtl="0">
              <a:spcBef>
                <a:spcPts val="0"/>
              </a:spcBef>
              <a:spcAft>
                <a:spcPts val="0"/>
              </a:spcAft>
              <a:buClr>
                <a:srgbClr val="434343"/>
              </a:buClr>
              <a:buSzPts val="1800"/>
              <a:buChar char="●"/>
            </a:pPr>
            <a:r>
              <a:rPr lang="en-GB" sz="1800">
                <a:solidFill>
                  <a:srgbClr val="434343"/>
                </a:solidFill>
              </a:rPr>
              <a:t>know what is included in the statutory guidance </a:t>
            </a:r>
            <a:endParaRPr sz="1800">
              <a:solidFill>
                <a:srgbClr val="434343"/>
              </a:solidFill>
            </a:endParaRPr>
          </a:p>
          <a:p>
            <a:pPr marL="457200" lvl="0" indent="-342900" algn="l" rtl="0">
              <a:spcBef>
                <a:spcPts val="0"/>
              </a:spcBef>
              <a:spcAft>
                <a:spcPts val="0"/>
              </a:spcAft>
              <a:buClr>
                <a:srgbClr val="434343"/>
              </a:buClr>
              <a:buSzPts val="1800"/>
              <a:buChar char="●"/>
            </a:pPr>
            <a:r>
              <a:rPr lang="en-GB" sz="1800">
                <a:solidFill>
                  <a:srgbClr val="434343"/>
                </a:solidFill>
              </a:rPr>
              <a:t>know some of the ways you can teach the topic knowledge</a:t>
            </a:r>
            <a:endParaRPr sz="1800">
              <a:solidFill>
                <a:srgbClr val="434343"/>
              </a:solidFill>
            </a:endParaRPr>
          </a:p>
          <a:p>
            <a:pPr marL="457200" lvl="0" indent="-342900" algn="l" rtl="0">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marL="457200" lvl="0" indent="-342900" algn="l" rtl="0">
              <a:spcBef>
                <a:spcPts val="0"/>
              </a:spcBef>
              <a:spcAft>
                <a:spcPts val="0"/>
              </a:spcAft>
              <a:buClr>
                <a:srgbClr val="434343"/>
              </a:buClr>
              <a:buSzPts val="1800"/>
              <a:buChar char="●"/>
            </a:pPr>
            <a:r>
              <a:rPr lang="en-GB" sz="1800">
                <a:solidFill>
                  <a:srgbClr val="434343"/>
                </a:solidFill>
              </a:rPr>
              <a:t>feel more confident teaching about </a:t>
            </a:r>
            <a:r>
              <a:rPr lang="en-GB" sz="1800" b="1">
                <a:solidFill>
                  <a:srgbClr val="434343"/>
                </a:solidFill>
              </a:rPr>
              <a:t>drugs, alcohol and tobacco</a:t>
            </a:r>
            <a:endParaRPr sz="1800" b="1">
              <a:solidFill>
                <a:srgbClr val="434343"/>
              </a:solidFill>
            </a:endParaRPr>
          </a:p>
          <a:p>
            <a:pPr marL="0" lvl="0" indent="0" algn="l" rtl="0">
              <a:spcBef>
                <a:spcPts val="0"/>
              </a:spcBef>
              <a:spcAft>
                <a:spcPts val="0"/>
              </a:spcAft>
              <a:buNone/>
            </a:pPr>
            <a:endParaRPr sz="1800">
              <a:solidFill>
                <a:srgbClr val="434343"/>
              </a:solidFill>
            </a:endParaRPr>
          </a:p>
          <a:p>
            <a:pPr marL="45720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1600"/>
              </a:spcBef>
              <a:spcAft>
                <a:spcPts val="1600"/>
              </a:spcAft>
              <a:buNone/>
            </a:pPr>
            <a:endParaRPr sz="1800"/>
          </a:p>
        </p:txBody>
      </p:sp>
      <p:sp>
        <p:nvSpPr>
          <p:cNvPr id="722" name="Google Shape;722;p97"/>
          <p:cNvSpPr txBox="1">
            <a:spLocks noGrp="1"/>
          </p:cNvSpPr>
          <p:nvPr>
            <p:ph type="subTitle" idx="4294967295"/>
          </p:nvPr>
        </p:nvSpPr>
        <p:spPr>
          <a:xfrm>
            <a:off x="117900" y="3900925"/>
            <a:ext cx="7056300" cy="569100"/>
          </a:xfrm>
          <a:prstGeom prst="rect">
            <a:avLst/>
          </a:prstGeom>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723" name="Google Shape;723;p97"/>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98"/>
          <p:cNvSpPr txBox="1">
            <a:spLocks noGrp="1"/>
          </p:cNvSpPr>
          <p:nvPr>
            <p:ph type="title"/>
          </p:nvPr>
        </p:nvSpPr>
        <p:spPr>
          <a:xfrm>
            <a:off x="311700" y="11602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Any questions?</a:t>
            </a:r>
            <a:endParaRPr>
              <a:solidFill>
                <a:srgbClr val="073763"/>
              </a:solidFill>
            </a:endParaRPr>
          </a:p>
        </p:txBody>
      </p:sp>
      <p:sp>
        <p:nvSpPr>
          <p:cNvPr id="730" name="Google Shape;730;p98"/>
          <p:cNvSpPr txBox="1">
            <a:spLocks noGrp="1"/>
          </p:cNvSpPr>
          <p:nvPr>
            <p:ph type="subTitle" idx="4294967295"/>
          </p:nvPr>
        </p:nvSpPr>
        <p:spPr>
          <a:xfrm>
            <a:off x="117900" y="167125"/>
            <a:ext cx="7056300" cy="569100"/>
          </a:xfrm>
          <a:prstGeom prst="rect">
            <a:avLst/>
          </a:prstGeom>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731" name="Google Shape;731;p98"/>
          <p:cNvSpPr txBox="1">
            <a:spLocks noGrp="1"/>
          </p:cNvSpPr>
          <p:nvPr>
            <p:ph type="title"/>
          </p:nvPr>
        </p:nvSpPr>
        <p:spPr>
          <a:xfrm>
            <a:off x="311700" y="23032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Any concerns?</a:t>
            </a:r>
            <a:endParaRPr>
              <a:solidFill>
                <a:srgbClr val="073763"/>
              </a:solidFill>
            </a:endParaRPr>
          </a:p>
        </p:txBody>
      </p:sp>
      <p:sp>
        <p:nvSpPr>
          <p:cNvPr id="729" name="Google Shape;729;p98"/>
          <p:cNvSpPr txBox="1">
            <a:spLocks noGrp="1"/>
          </p:cNvSpPr>
          <p:nvPr>
            <p:ph type="title"/>
          </p:nvPr>
        </p:nvSpPr>
        <p:spPr>
          <a:xfrm>
            <a:off x="311700" y="334742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73763"/>
                </a:solidFill>
              </a:rPr>
              <a:t>What support do you need?</a:t>
            </a:r>
            <a:endParaRPr>
              <a:solidFill>
                <a:srgbClr val="073763"/>
              </a:solidFill>
            </a:endParaRPr>
          </a:p>
        </p:txBody>
      </p:sp>
      <p:sp>
        <p:nvSpPr>
          <p:cNvPr id="732" name="Google Shape;732;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99"/>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073763"/>
                </a:solidFill>
              </a:rPr>
              <a:t>XX%</a:t>
            </a:r>
            <a:endParaRPr>
              <a:solidFill>
                <a:srgbClr val="073763"/>
              </a:solidFill>
            </a:endParaRPr>
          </a:p>
        </p:txBody>
      </p:sp>
      <p:sp>
        <p:nvSpPr>
          <p:cNvPr id="739" name="Google Shape;739;p99"/>
          <p:cNvSpPr txBox="1">
            <a:spLocks noGrp="1"/>
          </p:cNvSpPr>
          <p:nvPr>
            <p:ph type="subTitle" idx="4294967295"/>
          </p:nvPr>
        </p:nvSpPr>
        <p:spPr>
          <a:xfrm>
            <a:off x="117900" y="167125"/>
            <a:ext cx="7056300" cy="569100"/>
          </a:xfrm>
          <a:prstGeom prst="rect">
            <a:avLst/>
          </a:prstGeom>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738" name="Google Shape;738;p9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740" name="Google Shape;740;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75</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Pupils with SEND</a:t>
            </a:r>
            <a:endParaRPr>
              <a:solidFill>
                <a:srgbClr val="073763"/>
              </a:solidFill>
            </a:endParaRPr>
          </a:p>
        </p:txBody>
      </p:sp>
      <p:sp>
        <p:nvSpPr>
          <p:cNvPr id="154" name="Google Shape;154;p32"/>
          <p:cNvSpPr txBox="1">
            <a:spLocks noGrp="1"/>
          </p:cNvSpPr>
          <p:nvPr>
            <p:ph type="body" idx="1"/>
          </p:nvPr>
        </p:nvSpPr>
        <p:spPr>
          <a:xfrm>
            <a:off x="270000" y="914400"/>
            <a:ext cx="7851300" cy="343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You will need to </a:t>
            </a:r>
            <a:r>
              <a:rPr lang="en-GB" sz="1800" b="1"/>
              <a:t>plan lessons to allow all pupils to access and practise the core knowledge</a:t>
            </a:r>
            <a:r>
              <a:rPr lang="en-GB" sz="1800"/>
              <a:t>, using your expertise as you normally would.</a:t>
            </a:r>
            <a:endParaRPr sz="1800"/>
          </a:p>
          <a:p>
            <a:pPr marL="0" lvl="0" indent="0" algn="l" rtl="0">
              <a:spcBef>
                <a:spcPts val="1600"/>
              </a:spcBef>
              <a:spcAft>
                <a:spcPts val="1600"/>
              </a:spcAft>
              <a:buNone/>
            </a:pPr>
            <a:r>
              <a:rPr lang="en-GB" sz="1800"/>
              <a:t>You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sz="1800" b="1"/>
          </a:p>
        </p:txBody>
      </p:sp>
      <p:sp>
        <p:nvSpPr>
          <p:cNvPr id="155" name="Google Shape;155;p32"/>
          <p:cNvSpPr txBox="1"/>
          <p:nvPr/>
        </p:nvSpPr>
        <p:spPr>
          <a:xfrm>
            <a:off x="270000" y="3015475"/>
            <a:ext cx="8410800" cy="1795500"/>
          </a:xfrm>
          <a:prstGeom prst="rect">
            <a:avLst/>
          </a:prstGeom>
          <a:solidFill>
            <a:srgbClr val="CCCCCC"/>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2"/>
                </a:solidFill>
              </a:rPr>
              <a:t>STATUTORY GUIDANCE</a:t>
            </a:r>
            <a:endParaRPr sz="1600" b="1">
              <a:solidFill>
                <a:schemeClr val="dk2"/>
              </a:solidFill>
            </a:endParaRPr>
          </a:p>
          <a:p>
            <a:pPr marL="0" lvl="0" indent="0" algn="l" rtl="0">
              <a:spcBef>
                <a:spcPts val="0"/>
              </a:spcBef>
              <a:spcAft>
                <a:spcPts val="0"/>
              </a:spcAft>
              <a:buNone/>
            </a:pPr>
            <a:r>
              <a:rPr lang="en-GB" sz="1800" i="1">
                <a:solidFill>
                  <a:schemeClr val="dk2"/>
                </a:solidFil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a:t>
            </a:r>
            <a:r>
              <a:rPr lang="en-GB" sz="1800">
                <a:solidFill>
                  <a:schemeClr val="dk2"/>
                </a:solidFill>
              </a:rPr>
              <a:t>(p15)</a:t>
            </a:r>
            <a:endParaRPr sz="1800">
              <a:solidFill>
                <a:schemeClr val="dk2"/>
              </a:solidFill>
            </a:endParaRPr>
          </a:p>
        </p:txBody>
      </p:sp>
      <p:sp>
        <p:nvSpPr>
          <p:cNvPr id="156" name="Google Shape;156;p32"/>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3"/>
          <p:cNvSpPr txBox="1">
            <a:spLocks noGrp="1"/>
          </p:cNvSpPr>
          <p:nvPr>
            <p:ph type="title"/>
          </p:nvPr>
        </p:nvSpPr>
        <p:spPr>
          <a:xfrm>
            <a:off x="270000" y="216425"/>
            <a:ext cx="586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73763"/>
                </a:solidFill>
              </a:rPr>
              <a:t>Teacher wellbeing</a:t>
            </a:r>
            <a:endParaRPr>
              <a:solidFill>
                <a:srgbClr val="073763"/>
              </a:solidFill>
            </a:endParaRPr>
          </a:p>
        </p:txBody>
      </p:sp>
      <p:sp>
        <p:nvSpPr>
          <p:cNvPr id="162" name="Google Shape;162;p33"/>
          <p:cNvSpPr txBox="1">
            <a:spLocks noGrp="1"/>
          </p:cNvSpPr>
          <p:nvPr>
            <p:ph type="body" idx="1"/>
          </p:nvPr>
        </p:nvSpPr>
        <p:spPr>
          <a:xfrm>
            <a:off x="270000" y="914400"/>
            <a:ext cx="7947300" cy="377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The new curriculum covers a wide range of topics, some of which individual teachers might find personally challenging in different ways. </a:t>
            </a:r>
            <a:endParaRPr sz="1800"/>
          </a:p>
          <a:p>
            <a:pPr marL="0" lvl="0" indent="0" algn="l" rtl="0">
              <a:spcBef>
                <a:spcPts val="1600"/>
              </a:spcBef>
              <a:spcAft>
                <a:spcPts val="0"/>
              </a:spcAft>
              <a:buNone/>
            </a:pPr>
            <a:r>
              <a:rPr lang="en-GB" sz="1800"/>
              <a:t>It is important to feel you can ask for support or raise questions if: </a:t>
            </a:r>
            <a:endParaRPr sz="1800"/>
          </a:p>
          <a:p>
            <a:pPr marL="457200" lvl="0" indent="-342900" algn="l" rtl="0">
              <a:spcBef>
                <a:spcPts val="1600"/>
              </a:spcBef>
              <a:spcAft>
                <a:spcPts val="0"/>
              </a:spcAft>
              <a:buSzPts val="1800"/>
              <a:buChar char="●"/>
            </a:pPr>
            <a:r>
              <a:rPr lang="en-GB" sz="1800" b="1"/>
              <a:t>you have personal experience</a:t>
            </a:r>
            <a:r>
              <a:rPr lang="en-GB" sz="1800"/>
              <a:t> of a topic which makes teaching that content particularly challenging for you</a:t>
            </a:r>
            <a:endParaRPr sz="1800"/>
          </a:p>
          <a:p>
            <a:pPr marL="457200" lvl="0" indent="-342900" algn="l" rtl="0">
              <a:spcBef>
                <a:spcPts val="0"/>
              </a:spcBef>
              <a:spcAft>
                <a:spcPts val="0"/>
              </a:spcAft>
              <a:buSzPts val="1800"/>
              <a:buChar char="●"/>
            </a:pPr>
            <a:r>
              <a:rPr lang="en-GB" sz="1800" b="1"/>
              <a:t>you have personal views</a:t>
            </a:r>
            <a:r>
              <a:rPr lang="en-GB" sz="1800"/>
              <a:t> on a topic that mean you need to discuss how you can ensure the teaching is delivered objectively</a:t>
            </a:r>
            <a:endParaRPr sz="1800"/>
          </a:p>
          <a:p>
            <a:pPr marL="0" lvl="0" indent="0" algn="l" rtl="0">
              <a:spcBef>
                <a:spcPts val="1600"/>
              </a:spcBef>
              <a:spcAft>
                <a:spcPts val="0"/>
              </a:spcAft>
              <a:buNone/>
            </a:pPr>
            <a:r>
              <a:rPr lang="en-GB" sz="1800"/>
              <a:t>Talk to you line manager, in the first instance, if you do need support.  </a:t>
            </a:r>
            <a:endParaRPr sz="1800"/>
          </a:p>
          <a:p>
            <a:pPr marL="0" lvl="0" indent="0" algn="l" rtl="0">
              <a:spcBef>
                <a:spcPts val="1600"/>
              </a:spcBef>
              <a:spcAft>
                <a:spcPts val="0"/>
              </a:spcAft>
              <a:buNone/>
            </a:pPr>
            <a:endParaRPr sz="1800"/>
          </a:p>
          <a:p>
            <a:pPr marL="0" lvl="0" indent="0" algn="l" rtl="0">
              <a:spcBef>
                <a:spcPts val="0"/>
              </a:spcBef>
              <a:spcAft>
                <a:spcPts val="0"/>
              </a:spcAft>
              <a:buNone/>
            </a:pPr>
            <a:endParaRPr sz="1800"/>
          </a:p>
        </p:txBody>
      </p:sp>
      <p:sp>
        <p:nvSpPr>
          <p:cNvPr id="163" name="Google Shape;163;p33"/>
          <p:cNvSpPr txBox="1">
            <a:spLocks noGrp="1"/>
          </p:cNvSpPr>
          <p:nvPr>
            <p:ph type="sldNum" idx="12"/>
          </p:nvPr>
        </p:nvSpPr>
        <p:spPr>
          <a:xfrm>
            <a:off x="8650800" y="48156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5961</Words>
  <Application>Microsoft Office PowerPoint</Application>
  <PresentationFormat>On-screen Show (16:9)</PresentationFormat>
  <Paragraphs>866</Paragraphs>
  <Slides>75</Slides>
  <Notes>75</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75</vt:i4>
      </vt:variant>
    </vt:vector>
  </HeadingPairs>
  <TitlesOfParts>
    <vt:vector size="78" baseType="lpstr">
      <vt:lpstr>Arial</vt:lpstr>
      <vt:lpstr>Simple Light</vt:lpstr>
      <vt:lpstr>Simple Light</vt:lpstr>
      <vt:lpstr>Training module</vt:lpstr>
      <vt:lpstr>Contents</vt:lpstr>
      <vt:lpstr>About this training module  </vt:lpstr>
      <vt:lpstr>Teaching the new curriculum</vt:lpstr>
      <vt:lpstr>Related topics</vt:lpstr>
      <vt:lpstr>Protecting our health and that of others   </vt:lpstr>
      <vt:lpstr>Primary and secondary teaching  </vt:lpstr>
      <vt:lpstr>Pupils with SEND</vt:lpstr>
      <vt:lpstr>Teacher wellbeing</vt:lpstr>
      <vt:lpstr>Safeguarding and ground rules</vt:lpstr>
      <vt:lpstr>Safeguarding</vt:lpstr>
      <vt:lpstr>Safeguarding and this topic</vt:lpstr>
      <vt:lpstr>Create class ground rules   </vt:lpstr>
      <vt:lpstr>Example ground rules   </vt:lpstr>
      <vt:lpstr>Primary curriculum</vt:lpstr>
      <vt:lpstr>About drugs</vt:lpstr>
      <vt:lpstr>Age restrictions (smoking, alcohol)</vt:lpstr>
      <vt:lpstr>Smoking risks (1) </vt:lpstr>
      <vt:lpstr>Smoking risks (2) </vt:lpstr>
      <vt:lpstr>Alcohol use</vt:lpstr>
      <vt:lpstr>Illegal drugs risks</vt:lpstr>
      <vt:lpstr>Prescription drugs risks</vt:lpstr>
      <vt:lpstr>Addiction risk</vt:lpstr>
      <vt:lpstr>Understanding substance risks</vt:lpstr>
      <vt:lpstr>Link between drugs and crime</vt:lpstr>
      <vt:lpstr>Secondary curriculum</vt:lpstr>
      <vt:lpstr>About drugs</vt:lpstr>
      <vt:lpstr>Illegal drugs</vt:lpstr>
      <vt:lpstr>Substance misuse</vt:lpstr>
      <vt:lpstr>Health risks of illegal drugs </vt:lpstr>
      <vt:lpstr>Drug risks awareness </vt:lpstr>
      <vt:lpstr>Illegal drugs and mental health </vt:lpstr>
      <vt:lpstr>Illegal drugs and the law (1)</vt:lpstr>
      <vt:lpstr>Illegal drugs and the law (2)</vt:lpstr>
      <vt:lpstr>Social impact of illegal drugs</vt:lpstr>
      <vt:lpstr>Alcohol use and risks</vt:lpstr>
      <vt:lpstr>Low risk alcohol consumption (1)</vt:lpstr>
      <vt:lpstr>Low risk alcohol consumption (2)</vt:lpstr>
      <vt:lpstr>Short-term health risks of alcohol  </vt:lpstr>
      <vt:lpstr>Long-term health risks of alcohol   </vt:lpstr>
      <vt:lpstr>Psychological risks of alcohol  </vt:lpstr>
      <vt:lpstr>Brain development and alcohol  </vt:lpstr>
      <vt:lpstr>Addiction </vt:lpstr>
      <vt:lpstr>Consequences of addiction  </vt:lpstr>
      <vt:lpstr>Prescription drugs risks (1) </vt:lpstr>
      <vt:lpstr>Prescription drugs risks (2)   </vt:lpstr>
      <vt:lpstr>Harms from tobacco  </vt:lpstr>
      <vt:lpstr>Stopping smoking </vt:lpstr>
      <vt:lpstr>Examples of good practice</vt:lpstr>
      <vt:lpstr>Good practice  </vt:lpstr>
      <vt:lpstr>Good practice approaches  </vt:lpstr>
      <vt:lpstr>Good practice approaches  </vt:lpstr>
      <vt:lpstr>Good practice approaches  </vt:lpstr>
      <vt:lpstr>Further information</vt:lpstr>
      <vt:lpstr>Activities and templates for trainers</vt:lpstr>
      <vt:lpstr>About these activities and templates  </vt:lpstr>
      <vt:lpstr>Training activity:  Rate your confidence</vt:lpstr>
      <vt:lpstr>Trainer notes: Rate your confidence   </vt:lpstr>
      <vt:lpstr>Rate your confidence (before training) </vt:lpstr>
      <vt:lpstr>Rate your confidence (after training) </vt:lpstr>
      <vt:lpstr>‘Our school’ templates</vt:lpstr>
      <vt:lpstr>Drugs and alcohol support at [school name]  </vt:lpstr>
      <vt:lpstr>Drugs and alcohol teaching at [school name]   </vt:lpstr>
      <vt:lpstr>Training activity:  Dealing with difficult questions</vt:lpstr>
      <vt:lpstr>Dealing with difficult questions (Trainer notes)   </vt:lpstr>
      <vt:lpstr>Dealing with difficult questions    </vt:lpstr>
      <vt:lpstr>Dealing with difficult questions   </vt:lpstr>
      <vt:lpstr>Training activity:  How will I teach this?</vt:lpstr>
      <vt:lpstr>How will I teach this? (Trainer notes)   </vt:lpstr>
      <vt:lpstr>Activity: How will I teach this?   </vt:lpstr>
      <vt:lpstr>Additional slides for structuring training</vt:lpstr>
      <vt:lpstr>Teaching about drugs, alcohol  and tobacco</vt:lpstr>
      <vt:lpstr>What you get out of today </vt:lpstr>
      <vt:lpstr>Any questions?</vt:lpstr>
      <vt:lpstr>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module</dc:title>
  <cp:lastModifiedBy>LAWSON, Catherine</cp:lastModifiedBy>
  <cp:revision>1</cp:revision>
  <dcterms:modified xsi:type="dcterms:W3CDTF">2020-04-19T11:44:01Z</dcterms:modified>
</cp:coreProperties>
</file>