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FDF8A3A-CF73-4B2E-82C0-6B015A8B9F7D}">
  <a:tblStyle styleId="{BFDF8A3A-CF73-4B2E-82C0-6B015A8B9F7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24CDBC9-AB98-48A0-A1CF-E08F927D9D2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8b225841a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b225841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Google Shape;92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99f98b787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9f98b787_1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d1070448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88d107044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99f98b78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99f98b78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99f98b787_1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99f98b787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9f98b787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899f98b787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99f98b787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899f98b787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8b225841a_4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88b225841a_4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b225841a_4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8b225841a_4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99f98b787_1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899f98b787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99f98b787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899f98b787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8b225841a_4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88b225841a_4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8b225841a_4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88b225841a_4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99f98b787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99f98b787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99f98b787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99f98b787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99f98b787_1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899f98b787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9f98b787_1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99f98b787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8b225841a_4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88b225841a_4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8b225841a_4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88b225841a_4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99f98b787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99f98b787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99f98b787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899f98b787_1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99f98b787_1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899f98b787_1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99f98b787_1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899f98b787_1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8b225841a_4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88b225841a_4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99f98b787_1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99f98b787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99f98b787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899f98b787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899f98b787_1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899f98b787_1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99f98b787_1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899f98b787_1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899f98b787_1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899f98b787_1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99f98b787_1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899f98b787_1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99f98b787_1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899f98b787_1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899f98b787_1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899f98b787_1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899f98b787_1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899f98b787_1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899f98b787_1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899f98b787_1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99f98b787_1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899f98b787_1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8b225841a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88b225841a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899f98b787_1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99f98b787_1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99f98b787_1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899f98b787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99f98b787_1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899f98b787_1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899f98b787_1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899f98b787_1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899f98b787_1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899f98b787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899f98b787_1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899f98b787_1_4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899f98b787_1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899f98b787_1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99f98b787_1_4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899f98b787_1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899f98b787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99f98b787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899f98b787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899f98b787_1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899f98b787_1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g899f98b787_1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899f98b787_1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899f98b787_1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899f98b787_1_4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899f98b787_1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88d1070448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88d107044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88d1070448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88d107044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899f98b787_1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899f98b787_1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899f98b787_1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899f98b787_1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899f98b787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99f98b787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99f98b787_1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899f98b787_1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899f98b787_1_5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899f98b787_1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899f98b787_1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899f98b787_1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899f98b787_1_6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899f98b787_1_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899f98b787_1_6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899f98b787_1_6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899f98b787_1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899f98b787_1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899f98b787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899f98b787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899f98b787_1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899f98b787_1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88b225841a_4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g88b225841a_4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88b225841a_4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g88b225841a_4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88b225841a_4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88b225841a_4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88b225841a_4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8b225841a_4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88b225841a_4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88b225841a_4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88b225841a_4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g88b225841a_4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88b225841a_4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88b225841a_4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88d1070448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88d107044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88b225841a_4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88b225841a_4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88b225841a_4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88b225841a_4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88b225841a_4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g88b225841a_4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2" name="Shape 792"/>
        <p:cNvGrpSpPr/>
        <p:nvPr/>
      </p:nvGrpSpPr>
      <p:grpSpPr>
        <a:xfrm>
          <a:off x="0" y="0"/>
          <a:ext cx="0" cy="0"/>
          <a:chOff x="0" y="0"/>
          <a:chExt cx="0" cy="0"/>
        </a:xfrm>
      </p:grpSpPr>
      <p:sp>
        <p:nvSpPr>
          <p:cNvPr id="793" name="Google Shape;79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5" name="Shape 25"/>
        <p:cNvGrpSpPr/>
        <p:nvPr/>
      </p:nvGrpSpPr>
      <p:grpSpPr>
        <a:xfrm>
          <a:off x="0" y="0"/>
          <a:ext cx="0" cy="0"/>
          <a:chOff x="0" y="0"/>
          <a:chExt cx="0" cy="0"/>
        </a:xfrm>
      </p:grpSpPr>
      <p:sp>
        <p:nvSpPr>
          <p:cNvPr id="26" name="Google Shape;26;p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nhs.uk/conditions/Dehydration/" TargetMode="External"/><Relationship Id="rId4" Type="http://schemas.openxmlformats.org/officeDocument/2006/relationships/hyperlink" Target="https://www.nhs.uk/conditions/Dehydration/" TargetMode="External"/><Relationship Id="rId5" Type="http://schemas.openxmlformats.org/officeDocument/2006/relationships/hyperlink" Target="https://www.nhs.uk/conditions/heat-exhaustion-heatstroke/" TargetMode="External"/><Relationship Id="rId6" Type="http://schemas.openxmlformats.org/officeDocument/2006/relationships/hyperlink" Target="https://www.nhs.uk/conditions/heat-exhaustion-heatstroke/" TargetMode="External"/><Relationship Id="rId7" Type="http://schemas.openxmlformats.org/officeDocument/2006/relationships/hyperlink" Target="https://www.nhs.uk/conditions/sunburn/" TargetMode="External"/><Relationship Id="rId8" Type="http://schemas.openxmlformats.org/officeDocument/2006/relationships/hyperlink" Target="https://www.nhs.uk/conditions/Sunbur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nhs.uk/live-well/healthy-body/sunscreen-and-sun-safe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ov.uk/government/publications/national-curriculum-in-england-science-programmes-of-study" TargetMode="External"/><Relationship Id="rId4" Type="http://schemas.openxmlformats.org/officeDocument/2006/relationships/hyperlink" Target="https://www.gov.uk/government/publications/national-curriculum-in-england-science-programmes-of-study"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gov.uk/government/publications/send-code-of-practice-0-to-2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41450"/>
            <a:ext cx="87543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about</a:t>
            </a:r>
            <a:r>
              <a:rPr b="1" lang="en-GB" sz="3600">
                <a:solidFill>
                  <a:srgbClr val="073763"/>
                </a:solidFill>
              </a:rPr>
              <a:t> health and prevention</a:t>
            </a:r>
            <a:endParaRPr sz="3600">
              <a:solidFill>
                <a:srgbClr val="073763"/>
              </a:solidFill>
            </a:endParaRPr>
          </a:p>
        </p:txBody>
      </p:sp>
      <p:sp>
        <p:nvSpPr>
          <p:cNvPr id="55" name="Google Shape;55;p1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56" name="Google Shape;56;p13"/>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57" name="Google Shape;57;p13"/>
          <p:cNvSpPr txBox="1"/>
          <p:nvPr/>
        </p:nvSpPr>
        <p:spPr>
          <a:xfrm>
            <a:off x="1434000" y="2956775"/>
            <a:ext cx="6276000" cy="4980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a:t>
            </a:r>
            <a:r>
              <a:rPr lang="en-GB" sz="2400">
                <a:solidFill>
                  <a:srgbClr val="073763"/>
                </a:solidFill>
              </a:rPr>
              <a:t>physical health and mental wellbeing</a:t>
            </a:r>
            <a:endParaRPr sz="2400">
              <a:solidFill>
                <a:srgbClr val="073763"/>
              </a:solidFill>
            </a:endParaRPr>
          </a:p>
        </p:txBody>
      </p:sp>
      <p:sp>
        <p:nvSpPr>
          <p:cNvPr id="58" name="Google Shape;58;p13"/>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59" name="Google Shape;59;p13"/>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E06666"/>
                </a:solidFill>
              </a:rPr>
              <a:t>Primary</a:t>
            </a:r>
            <a:endParaRPr sz="20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235700" y="2150850"/>
            <a:ext cx="66726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12"/>
          <p:cNvSpPr txBox="1"/>
          <p:nvPr>
            <p:ph type="title"/>
          </p:nvPr>
        </p:nvSpPr>
        <p:spPr>
          <a:xfrm>
            <a:off x="270000" y="216425"/>
            <a:ext cx="875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Teaching about health and prevention at </a:t>
            </a:r>
            <a:r>
              <a:rPr lang="en-GB">
                <a:solidFill>
                  <a:srgbClr val="FF0000"/>
                </a:solidFill>
              </a:rPr>
              <a:t>[school name] </a:t>
            </a:r>
            <a:endParaRPr>
              <a:solidFill>
                <a:srgbClr val="FF0000"/>
              </a:solidFill>
              <a:highlight>
                <a:srgbClr val="FFFF00"/>
              </a:highlight>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74" name="Google Shape;874;p112"/>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solidFill>
                  <a:srgbClr val="000000"/>
                </a:solidFill>
              </a:rPr>
              <a:t>Ways in which we already teach about </a:t>
            </a:r>
            <a:r>
              <a:rPr lang="en-GB">
                <a:solidFill>
                  <a:srgbClr val="000000"/>
                </a:solidFill>
              </a:rPr>
              <a:t>health and prevention</a:t>
            </a:r>
            <a:r>
              <a:rPr lang="en-GB" sz="1800">
                <a:solidFill>
                  <a:srgbClr val="000000"/>
                </a:solidFill>
              </a:rPr>
              <a:t> at our school:</a:t>
            </a:r>
            <a:endParaRPr sz="1800">
              <a:solidFill>
                <a:srgbClr val="000000"/>
              </a:solidFill>
            </a:endParaRPr>
          </a:p>
          <a:p>
            <a:pPr indent="-342900" lvl="0" marL="457200" rtl="0" algn="l">
              <a:lnSpc>
                <a:spcPct val="115000"/>
              </a:lnSpc>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434343"/>
              </a:solidFill>
            </a:endParaRPr>
          </a:p>
          <a:p>
            <a:pPr indent="0" lvl="0" marL="0" rtl="0" algn="l">
              <a:lnSpc>
                <a:spcPct val="115000"/>
              </a:lnSpc>
              <a:spcBef>
                <a:spcPts val="1600"/>
              </a:spcBef>
              <a:spcAft>
                <a:spcPts val="0"/>
              </a:spcAft>
              <a:buSzPts val="1400"/>
              <a:buNone/>
            </a:pPr>
            <a:r>
              <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875" name="Google Shape;875;p11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1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881" name="Google Shape;881;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14"/>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87" name="Google Shape;887;p114"/>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Use the following slides in your training to help teachers:</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share concerns</a:t>
            </a:r>
            <a:r>
              <a:rPr lang="en-GB" sz="1800">
                <a:solidFill>
                  <a:srgbClr val="000000"/>
                </a:solidFill>
              </a:rPr>
              <a:t> about questions they could be asked by pupils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strategise</a:t>
            </a:r>
            <a:r>
              <a:rPr lang="en-GB" sz="1800">
                <a:solidFill>
                  <a:srgbClr val="000000"/>
                </a:solidFill>
              </a:rPr>
              <a:t> ways to avoid and answer such questions</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88" name="Google Shape;888;p11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15"/>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894" name="Google Shape;894;p115"/>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wouldn’t you say?</a:t>
            </a:r>
            <a:endParaRPr b="0" i="0" sz="2000" u="none" cap="none" strike="noStrike">
              <a:solidFill>
                <a:srgbClr val="000000"/>
              </a:solidFill>
              <a:latin typeface="Arial"/>
              <a:ea typeface="Arial"/>
              <a:cs typeface="Arial"/>
              <a:sym typeface="Arial"/>
            </a:endParaRPr>
          </a:p>
        </p:txBody>
      </p:sp>
      <p:sp>
        <p:nvSpPr>
          <p:cNvPr id="895" name="Google Shape;895;p115"/>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896" name="Google Shape;896;p115"/>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897" name="Google Shape;897;p115"/>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FF0000"/>
                </a:solidFill>
                <a:latin typeface="Arial"/>
                <a:ea typeface="Arial"/>
                <a:cs typeface="Arial"/>
                <a:sym typeface="Arial"/>
              </a:rPr>
              <a:t>[Prepare ‘difficult’ questions to discuss in training or give teachers a blank version to fill with their own Qs]</a:t>
            </a:r>
            <a:endParaRPr b="0" i="0" sz="2000" u="none" cap="none" strike="noStrike">
              <a:solidFill>
                <a:srgbClr val="FF0000"/>
              </a:solidFill>
              <a:latin typeface="Arial"/>
              <a:ea typeface="Arial"/>
              <a:cs typeface="Arial"/>
              <a:sym typeface="Arial"/>
            </a:endParaRPr>
          </a:p>
        </p:txBody>
      </p:sp>
      <p:sp>
        <p:nvSpPr>
          <p:cNvPr id="898" name="Google Shape;898;p115"/>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99" name="Google Shape;899;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116"/>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05" name="Google Shape;905;p116"/>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Pupils may well ask questions because they: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GB" sz="1800">
                <a:solidFill>
                  <a:srgbClr val="000000"/>
                </a:solidFill>
              </a:rPr>
              <a:t>want information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are seeking permission - “Is it OK if I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are trying to shock or get attention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have related personal beliefs</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Remember:</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GB" sz="1800">
                <a:solidFill>
                  <a:srgbClr val="000000"/>
                </a:solidFill>
              </a:rPr>
              <a:t>don’t feel pressured or that you have to answer straight away</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don’t disclose personal information - use third-person examples, say ‘some people...’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seek advice if you need it</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906" name="Google Shape;906;p11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912" name="Google Shape;912;p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118"/>
          <p:cNvSpPr txBox="1"/>
          <p:nvPr>
            <p:ph type="title"/>
          </p:nvPr>
        </p:nvSpPr>
        <p:spPr>
          <a:xfrm>
            <a:off x="311700" y="1160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918" name="Google Shape;918;p118"/>
          <p:cNvSpPr txBox="1"/>
          <p:nvPr>
            <p:ph type="title"/>
          </p:nvPr>
        </p:nvSpPr>
        <p:spPr>
          <a:xfrm>
            <a:off x="311700" y="33474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919" name="Google Shape;919;p118"/>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20" name="Google Shape;920;p118"/>
          <p:cNvSpPr txBox="1"/>
          <p:nvPr>
            <p:ph type="title"/>
          </p:nvPr>
        </p:nvSpPr>
        <p:spPr>
          <a:xfrm>
            <a:off x="311700" y="2303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921" name="Google Shape;921;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Google Shape;926;p119"/>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927" name="Google Shape;927;p1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928" name="Google Shape;928;p119"/>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29" name="Google Shape;929;p1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35" name="Google Shape;135;p23"/>
          <p:cNvSpPr txBox="1"/>
          <p:nvPr>
            <p:ph idx="1" type="body"/>
          </p:nvPr>
        </p:nvSpPr>
        <p:spPr>
          <a:xfrm>
            <a:off x="270000" y="914400"/>
            <a:ext cx="79473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Pupils may be affected by issues discussed in lessons. Let your child protection/pastoral/safeguarding lead know what you are teaching so they can speak to pupils, including those with adverse childhood experiences.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Also make sure you follow safeguarding procedures, including:</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setting ground rules</a:t>
            </a:r>
            <a:r>
              <a:rPr lang="en-GB" sz="1800">
                <a:solidFill>
                  <a:srgbClr val="000000"/>
                </a:solidFill>
              </a:rPr>
              <a:t> for lessons, where needed, particularly around not sharing personal information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stopping discussions if personal information is shared</a:t>
            </a:r>
            <a:r>
              <a:rPr lang="en-GB" sz="1800">
                <a:solidFill>
                  <a:srgbClr val="000000"/>
                </a:solidFill>
              </a:rPr>
              <a:t> in lessons and following up with pupils later where needed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not promising confidentiality</a:t>
            </a:r>
            <a:r>
              <a:rPr lang="en-GB" sz="1800">
                <a:solidFill>
                  <a:srgbClr val="000000"/>
                </a:solidFill>
              </a:rPr>
              <a:t> if a pupil confides something concerning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telling pupils they can ask for help </a:t>
            </a:r>
            <a:r>
              <a:rPr lang="en-GB" sz="1800">
                <a:solidFill>
                  <a:srgbClr val="000000"/>
                </a:solidFill>
              </a:rPr>
              <a:t>and they will be taken seriously</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p:txBody>
      </p:sp>
      <p:sp>
        <p:nvSpPr>
          <p:cNvPr id="136" name="Google Shape;136;p2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42" name="Google Shape;142;p24"/>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Clear class ground rules can help when teaching about sensitive topics. They also support confidentiality and safeguarding of pupils.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Good practice is for ground rules to be: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discussed</a:t>
            </a:r>
            <a:r>
              <a:rPr lang="en-GB" sz="1800">
                <a:solidFill>
                  <a:srgbClr val="000000"/>
                </a:solidFill>
              </a:rPr>
              <a:t> and understood by all</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clear</a:t>
            </a:r>
            <a:r>
              <a:rPr lang="en-GB" sz="1800">
                <a:solidFill>
                  <a:srgbClr val="000000"/>
                </a:solidFill>
              </a:rPr>
              <a:t> and practical</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modelled</a:t>
            </a:r>
            <a:r>
              <a:rPr lang="en-GB" sz="1800">
                <a:solidFill>
                  <a:srgbClr val="000000"/>
                </a:solidFill>
              </a:rPr>
              <a:t> by the teacher</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followed</a:t>
            </a:r>
            <a:r>
              <a:rPr lang="en-GB" sz="1800">
                <a:solidFill>
                  <a:srgbClr val="000000"/>
                </a:solidFill>
              </a:rPr>
              <a:t> consistently and enforced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updated</a:t>
            </a:r>
            <a:r>
              <a:rPr lang="en-GB" sz="1800">
                <a:solidFill>
                  <a:srgbClr val="000000"/>
                </a:solidFill>
              </a:rPr>
              <a:t> when needed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visible</a:t>
            </a:r>
            <a:r>
              <a:rPr lang="en-GB" sz="1800">
                <a:solidFill>
                  <a:srgbClr val="000000"/>
                </a:solidFill>
              </a:rPr>
              <a:t> in lessons (for example, posters)</a:t>
            </a:r>
            <a:endParaRPr sz="1800">
              <a:solidFill>
                <a:srgbClr val="000000"/>
              </a:solidFill>
            </a:endParaRPr>
          </a:p>
          <a:p>
            <a:pPr indent="0" lvl="0" marL="0" rtl="0" algn="l">
              <a:lnSpc>
                <a:spcPct val="115000"/>
              </a:lnSpc>
              <a:spcBef>
                <a:spcPts val="1600"/>
              </a:spcBef>
              <a:spcAft>
                <a:spcPts val="1600"/>
              </a:spcAft>
              <a:buSzPts val="1400"/>
              <a:buNone/>
            </a:pPr>
            <a:r>
              <a:t/>
            </a:r>
            <a:endParaRPr sz="1800"/>
          </a:p>
        </p:txBody>
      </p:sp>
      <p:sp>
        <p:nvSpPr>
          <p:cNvPr id="143" name="Google Shape;143;p2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49" name="Google Shape;149;p25"/>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solidFill>
                  <a:srgbClr val="000000"/>
                </a:solidFill>
              </a:rPr>
              <a:t>Respect privacy</a:t>
            </a:r>
            <a:r>
              <a:rPr lang="en-GB" sz="1800">
                <a:solidFill>
                  <a:srgbClr val="000000"/>
                </a:solidFill>
              </a:rPr>
              <a:t>. We can discuss examples but don’t use names or descriptions that identify anyone, including ourselves. We never put anyone ‘on the spot’ (no personal questions or pressure to answer).</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b="1" lang="en-GB" sz="1800">
                <a:solidFill>
                  <a:srgbClr val="000000"/>
                </a:solidFill>
              </a:rPr>
              <a:t>Listen to others</a:t>
            </a:r>
            <a:r>
              <a:rPr lang="en-GB" sz="1800">
                <a:solidFill>
                  <a:srgbClr val="000000"/>
                </a:solidFill>
              </a:rPr>
              <a:t>. It’s okay to challenge a view or disagree, but we listen properly before making assumptions or deciding how to respond. Everyone has the right to feel listened to. </a:t>
            </a:r>
            <a:endParaRPr sz="18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b="1" lang="en-GB" sz="1800">
                <a:solidFill>
                  <a:srgbClr val="000000"/>
                </a:solidFill>
              </a:rPr>
              <a:t>No judgement</a:t>
            </a:r>
            <a:r>
              <a:rPr lang="en-GB" sz="1800">
                <a:solidFill>
                  <a:srgbClr val="000000"/>
                </a:solidFill>
              </a:rPr>
              <a:t>. We can explore beliefs and misunderstandings about a topic without fear of being judged. </a:t>
            </a:r>
            <a:endParaRPr sz="1800">
              <a:solidFill>
                <a:srgbClr val="000000"/>
              </a:solidFill>
            </a:endParaRPr>
          </a:p>
          <a:p>
            <a:pPr indent="0" lvl="0" marL="0" rtl="0" algn="l">
              <a:lnSpc>
                <a:spcPct val="115000"/>
              </a:lnSpc>
              <a:spcBef>
                <a:spcPts val="1600"/>
              </a:spcBef>
              <a:spcAft>
                <a:spcPts val="1600"/>
              </a:spcAft>
              <a:buClr>
                <a:schemeClr val="dk1"/>
              </a:buClr>
              <a:buSzPts val="1100"/>
              <a:buFont typeface="Arial"/>
              <a:buNone/>
            </a:pPr>
            <a:r>
              <a:rPr b="1" lang="en-GB" sz="1800">
                <a:solidFill>
                  <a:srgbClr val="000000"/>
                </a:solidFill>
              </a:rPr>
              <a:t>Right to pass</a:t>
            </a:r>
            <a:r>
              <a:rPr lang="en-GB" sz="1800">
                <a:solidFill>
                  <a:srgbClr val="000000"/>
                </a:solidFill>
              </a:rPr>
              <a:t>. Every pupil has the right to choose not to answer a question or join the discussion if a topic makes them uncomfortable.</a:t>
            </a:r>
            <a:endParaRPr sz="1800">
              <a:solidFill>
                <a:srgbClr val="000000"/>
              </a:solidFill>
            </a:endParaRPr>
          </a:p>
        </p:txBody>
      </p:sp>
      <p:sp>
        <p:nvSpPr>
          <p:cNvPr id="150" name="Google Shape;150;p2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56" name="Google Shape;15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2032500" y="2156250"/>
            <a:ext cx="50790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Signs of physical illness</a:t>
            </a:r>
            <a:endParaRPr>
              <a:solidFill>
                <a:srgbClr val="073763"/>
              </a:solidFill>
            </a:endParaRPr>
          </a:p>
        </p:txBody>
      </p:sp>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Common signs of illness (1)</a:t>
            </a:r>
            <a:endParaRPr>
              <a:solidFill>
                <a:srgbClr val="073763"/>
              </a:solidFill>
            </a:endParaRPr>
          </a:p>
        </p:txBody>
      </p:sp>
      <p:sp>
        <p:nvSpPr>
          <p:cNvPr id="168" name="Google Shape;168;p2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a:solidFill>
                  <a:schemeClr val="dk1"/>
                </a:solidFill>
              </a:rPr>
              <a:t>Teach pupils that there are many signs and symptoms of illness, and some are more serious than others. In most cases, the following are symptoms of a mild illness but sometimes may indicate a more serious illness:</a:t>
            </a:r>
            <a:endParaRPr>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rgbClr val="000000"/>
              </a:buClr>
              <a:buSzPts val="1800"/>
              <a:buChar char="●"/>
            </a:pPr>
            <a:r>
              <a:rPr lang="en-GB">
                <a:solidFill>
                  <a:srgbClr val="000000"/>
                </a:solidFill>
              </a:rPr>
              <a:t>s</a:t>
            </a:r>
            <a:r>
              <a:rPr lang="en-GB">
                <a:solidFill>
                  <a:srgbClr val="000000"/>
                </a:solidFill>
              </a:rPr>
              <a:t>kin rash (change in the colour or textur</a:t>
            </a:r>
            <a:r>
              <a:rPr lang="en-GB">
                <a:solidFill>
                  <a:srgbClr val="000000"/>
                </a:solidFill>
              </a:rPr>
              <a:t>e of the skin, such as red, scaly, bumpy or itchy skin)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continuous cough</a:t>
            </a:r>
            <a:r>
              <a:rPr lang="en-GB">
                <a:solidFill>
                  <a:schemeClr val="dk1"/>
                </a:solidFill>
              </a:rPr>
              <a:t> </a:t>
            </a:r>
            <a:r>
              <a:rPr lang="en-GB">
                <a:solidFill>
                  <a:srgbClr val="000000"/>
                </a:solidFill>
              </a:rPr>
              <a:t>and/or sore throat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headache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sticky eyes</a:t>
            </a:r>
            <a:endParaRPr>
              <a:solidFill>
                <a:schemeClr val="dk1"/>
              </a:solidFill>
            </a:endParaRPr>
          </a:p>
          <a:p>
            <a:pPr indent="-342900" lvl="0" marL="457200" rtl="0" algn="l">
              <a:spcBef>
                <a:spcPts val="0"/>
              </a:spcBef>
              <a:spcAft>
                <a:spcPts val="0"/>
              </a:spcAft>
              <a:buClr>
                <a:srgbClr val="000000"/>
              </a:buClr>
              <a:buSzPts val="1800"/>
              <a:buChar char="●"/>
            </a:pPr>
            <a:r>
              <a:rPr lang="en-GB">
                <a:solidFill>
                  <a:srgbClr val="000000"/>
                </a:solidFill>
              </a:rPr>
              <a:t>sore ears or excess wax</a:t>
            </a:r>
            <a:endParaRPr>
              <a:solidFill>
                <a:srgbClr val="000000"/>
              </a:solidFill>
            </a:endParaRPr>
          </a:p>
        </p:txBody>
      </p:sp>
      <p:sp>
        <p:nvSpPr>
          <p:cNvPr id="169" name="Google Shape;169;p2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0" name="Google Shape;170;p28"/>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p>
          <a:p>
            <a:pPr indent="0" lvl="0" marL="0" rtl="0" algn="l">
              <a:lnSpc>
                <a:spcPct val="115000"/>
              </a:lnSpc>
              <a:spcBef>
                <a:spcPts val="0"/>
              </a:spcBef>
              <a:spcAft>
                <a:spcPts val="0"/>
              </a:spcAft>
              <a:buClr>
                <a:schemeClr val="dk1"/>
              </a:buClr>
              <a:buSzPts val="1100"/>
              <a:buNone/>
            </a:pPr>
            <a:r>
              <a:t/>
            </a:r>
            <a:endParaRPr b="1" sz="1600"/>
          </a:p>
        </p:txBody>
      </p:sp>
      <p:sp>
        <p:nvSpPr>
          <p:cNvPr id="171" name="Google Shape;171;p2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Common signs of illness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77" name="Google Shape;177;p2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vomiting</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diarrhea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high temperature, fever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consistent cold, running nose</a:t>
            </a:r>
            <a:endParaRPr>
              <a:solidFill>
                <a:srgbClr val="FF0000"/>
              </a:solidFill>
            </a:endParaRPr>
          </a:p>
          <a:p>
            <a:pPr indent="-342900" lvl="0" marL="457200" rtl="0" algn="l">
              <a:spcBef>
                <a:spcPts val="0"/>
              </a:spcBef>
              <a:spcAft>
                <a:spcPts val="0"/>
              </a:spcAft>
              <a:buClr>
                <a:schemeClr val="dk1"/>
              </a:buClr>
              <a:buSzPts val="1800"/>
              <a:buChar char="●"/>
            </a:pPr>
            <a:r>
              <a:rPr lang="en-GB">
                <a:solidFill>
                  <a:schemeClr val="dk1"/>
                </a:solidFill>
              </a:rPr>
              <a:t>pain when passing urine or needing to urinate more often</a:t>
            </a:r>
            <a:endParaRPr>
              <a:solidFill>
                <a:schemeClr val="dk1"/>
              </a:solidFill>
            </a:endParaRPr>
          </a:p>
          <a:p>
            <a:pPr indent="0" lvl="0" marL="0" rtl="0" algn="l">
              <a:spcBef>
                <a:spcPts val="0"/>
              </a:spcBef>
              <a:spcAft>
                <a:spcPts val="0"/>
              </a:spcAft>
              <a:buNone/>
            </a:pPr>
            <a:br>
              <a:rPr lang="en-GB">
                <a:solidFill>
                  <a:schemeClr val="dk1"/>
                </a:solidFill>
              </a:rPr>
            </a:br>
            <a:r>
              <a:rPr lang="en-GB">
                <a:solidFill>
                  <a:schemeClr val="dk1"/>
                </a:solidFill>
              </a:rPr>
              <a:t>Teach pupils that they should speak to a trusted adult if they have any of these symptoms, or any other health worries. </a:t>
            </a:r>
            <a:endParaRPr>
              <a:solidFill>
                <a:schemeClr val="dk1"/>
              </a:solidFill>
            </a:endParaRPr>
          </a:p>
        </p:txBody>
      </p:sp>
      <p:sp>
        <p:nvSpPr>
          <p:cNvPr id="178" name="Google Shape;178;p2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9" name="Google Shape;179;p29"/>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p>
          <a:p>
            <a:pPr indent="0" lvl="0" marL="0" rtl="0" algn="l">
              <a:lnSpc>
                <a:spcPct val="115000"/>
              </a:lnSpc>
              <a:spcBef>
                <a:spcPts val="0"/>
              </a:spcBef>
              <a:spcAft>
                <a:spcPts val="0"/>
              </a:spcAft>
              <a:buClr>
                <a:schemeClr val="dk1"/>
              </a:buClr>
              <a:buSzPts val="1100"/>
              <a:buNone/>
            </a:pPr>
            <a:r>
              <a:t/>
            </a:r>
            <a:endParaRPr b="1" sz="1600"/>
          </a:p>
        </p:txBody>
      </p:sp>
      <p:sp>
        <p:nvSpPr>
          <p:cNvPr id="180" name="Google Shape;180;p2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t>
            </a:r>
            <a:r>
              <a:rPr lang="en-GB">
                <a:solidFill>
                  <a:srgbClr val="073763"/>
                </a:solidFill>
              </a:rPr>
              <a:t>igns of illness</a:t>
            </a:r>
            <a:endParaRPr>
              <a:solidFill>
                <a:srgbClr val="073763"/>
              </a:solidFill>
            </a:endParaRPr>
          </a:p>
        </p:txBody>
      </p:sp>
      <p:sp>
        <p:nvSpPr>
          <p:cNvPr id="186" name="Google Shape;186;p3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to pupils that the following are more serious symptoms for which medical advice should always be sought:</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s</a:t>
            </a:r>
            <a:r>
              <a:rPr lang="en-GB">
                <a:solidFill>
                  <a:srgbClr val="000000"/>
                </a:solidFill>
              </a:rPr>
              <a:t>evere pain anywhere in the body, explained (e.g. from a fall) or otherwise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loss of appetite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a</a:t>
            </a:r>
            <a:r>
              <a:rPr lang="en-GB">
                <a:solidFill>
                  <a:srgbClr val="000000"/>
                </a:solidFill>
              </a:rPr>
              <a:t>n unexplained loss of weight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hair loss</a:t>
            </a:r>
            <a:endParaRPr>
              <a:solidFill>
                <a:srgbClr val="000000"/>
              </a:solidFill>
            </a:endParaRPr>
          </a:p>
        </p:txBody>
      </p:sp>
      <p:sp>
        <p:nvSpPr>
          <p:cNvPr id="187" name="Google Shape;187;p3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8" name="Google Shape;188;p30"/>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how to recognise early signs of physical illness, such as weight loss, or unexplained changes to the body</a:t>
            </a:r>
            <a:r>
              <a:rPr b="1" lang="en-GB">
                <a:solidFill>
                  <a:srgbClr val="000000"/>
                </a:solidFill>
              </a:rPr>
              <a:t>.</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b="1">
              <a:solidFill>
                <a:srgbClr val="000000"/>
              </a:solidFill>
            </a:endParaRPr>
          </a:p>
          <a:p>
            <a:pPr indent="0" lvl="0" marL="0" rtl="0" algn="l">
              <a:lnSpc>
                <a:spcPct val="115000"/>
              </a:lnSpc>
              <a:spcBef>
                <a:spcPts val="0"/>
              </a:spcBef>
              <a:spcAft>
                <a:spcPts val="0"/>
              </a:spcAft>
              <a:buClr>
                <a:schemeClr val="dk1"/>
              </a:buClr>
              <a:buSzPts val="1100"/>
              <a:buNone/>
            </a:pPr>
            <a:r>
              <a:t/>
            </a:r>
            <a:endParaRPr b="1" sz="1600">
              <a:solidFill>
                <a:srgbClr val="000000"/>
              </a:solidFill>
            </a:endParaRPr>
          </a:p>
        </p:txBody>
      </p:sp>
      <p:sp>
        <p:nvSpPr>
          <p:cNvPr id="189" name="Google Shape;189;p3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3" name="Shape 193"/>
        <p:cNvGrpSpPr/>
        <p:nvPr/>
      </p:nvGrpSpPr>
      <p:grpSpPr>
        <a:xfrm>
          <a:off x="0" y="0"/>
          <a:ext cx="0" cy="0"/>
          <a:chOff x="0" y="0"/>
          <a:chExt cx="0" cy="0"/>
        </a:xfrm>
      </p:grpSpPr>
      <p:sp>
        <p:nvSpPr>
          <p:cNvPr id="194" name="Google Shape;194;p31"/>
          <p:cNvSpPr txBox="1"/>
          <p:nvPr>
            <p:ph type="title"/>
          </p:nvPr>
        </p:nvSpPr>
        <p:spPr>
          <a:xfrm>
            <a:off x="3326100" y="2156250"/>
            <a:ext cx="24918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Sun safety</a:t>
            </a:r>
            <a:endParaRPr>
              <a:solidFill>
                <a:srgbClr val="073763"/>
              </a:solidFill>
            </a:endParaRPr>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3000000" cy="3000000"/>
        </p:xfrm>
        <a:graphic>
          <a:graphicData uri="http://schemas.openxmlformats.org/drawingml/2006/table">
            <a:tbl>
              <a:tblPr>
                <a:noFill/>
                <a:tableStyleId>{BFDF8A3A-CF73-4B2E-82C0-6B015A8B9F7D}</a:tableStyleId>
              </a:tblPr>
              <a:tblGrid>
                <a:gridCol w="896575"/>
                <a:gridCol w="7845300"/>
              </a:tblGrid>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3</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About this training module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4</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Teaching the new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8</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Safeguarding and ground rules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12</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Primary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28</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Secondary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59</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Examples of good practice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66</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Activities and templates for trainers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6" name="Google Shape;66;p1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S</a:t>
            </a:r>
            <a:r>
              <a:rPr lang="en-GB">
                <a:solidFill>
                  <a:srgbClr val="073763"/>
                </a:solidFill>
              </a:rPr>
              <a:t>unlight</a:t>
            </a:r>
            <a:r>
              <a:rPr lang="en-GB">
                <a:solidFill>
                  <a:srgbClr val="073763"/>
                </a:solidFill>
              </a:rPr>
              <a:t> and exposure</a:t>
            </a:r>
            <a:endParaRPr>
              <a:solidFill>
                <a:srgbClr val="073763"/>
              </a:solidFill>
            </a:endParaRPr>
          </a:p>
        </p:txBody>
      </p:sp>
      <p:sp>
        <p:nvSpPr>
          <p:cNvPr id="201" name="Google Shape;201;p3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people need exposure to the ultraviolet (UV) radiation in sunlight to produce </a:t>
            </a:r>
            <a:r>
              <a:rPr b="1" lang="en-GB">
                <a:solidFill>
                  <a:schemeClr val="dk1"/>
                </a:solidFill>
              </a:rPr>
              <a:t>vitamin</a:t>
            </a:r>
            <a:r>
              <a:rPr b="1" lang="en-GB">
                <a:solidFill>
                  <a:schemeClr val="dk1"/>
                </a:solidFill>
              </a:rPr>
              <a:t> D</a:t>
            </a: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t/>
            </a:r>
            <a:endParaRPr sz="1450">
              <a:solidFill>
                <a:srgbClr val="212B32"/>
              </a:solidFill>
              <a:highlight>
                <a:srgbClr val="F0F4F5"/>
              </a:highlight>
            </a:endParaRPr>
          </a:p>
          <a:p>
            <a:pPr indent="0" lvl="0" marL="0" marR="0" rtl="0" algn="l">
              <a:lnSpc>
                <a:spcPct val="115000"/>
              </a:lnSpc>
              <a:spcBef>
                <a:spcPts val="0"/>
              </a:spcBef>
              <a:spcAft>
                <a:spcPts val="0"/>
              </a:spcAft>
              <a:buNone/>
            </a:pPr>
            <a:r>
              <a:rPr lang="en-GB">
                <a:solidFill>
                  <a:schemeClr val="dk1"/>
                </a:solidFill>
              </a:rPr>
              <a:t>Vitamin D helps the body absorb </a:t>
            </a:r>
            <a:r>
              <a:rPr b="1" lang="en-GB">
                <a:solidFill>
                  <a:schemeClr val="dk1"/>
                </a:solidFill>
              </a:rPr>
              <a:t>calcium and phosphate</a:t>
            </a:r>
            <a:r>
              <a:rPr lang="en-GB">
                <a:solidFill>
                  <a:schemeClr val="dk1"/>
                </a:solidFill>
              </a:rPr>
              <a:t> from our diet. These minerals are </a:t>
            </a:r>
            <a:r>
              <a:rPr lang="en-GB">
                <a:solidFill>
                  <a:schemeClr val="dk1"/>
                </a:solidFill>
              </a:rPr>
              <a:t>essential for </a:t>
            </a:r>
            <a:r>
              <a:rPr b="1" lang="en-GB">
                <a:solidFill>
                  <a:schemeClr val="dk1"/>
                </a:solidFill>
              </a:rPr>
              <a:t>healthy bones</a:t>
            </a:r>
            <a:r>
              <a:rPr lang="en-GB">
                <a:solidFill>
                  <a:schemeClr val="dk1"/>
                </a:solidFill>
              </a:rPr>
              <a:t>.</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marR="0" rtl="0" algn="l">
              <a:lnSpc>
                <a:spcPct val="115000"/>
              </a:lnSpc>
              <a:spcBef>
                <a:spcPts val="0"/>
              </a:spcBef>
              <a:spcAft>
                <a:spcPts val="0"/>
              </a:spcAft>
              <a:buNone/>
            </a:pPr>
            <a:r>
              <a:rPr lang="en-GB">
                <a:solidFill>
                  <a:schemeClr val="dk1"/>
                </a:solidFill>
              </a:rPr>
              <a:t>They are also </a:t>
            </a:r>
            <a:r>
              <a:rPr lang="en-GB">
                <a:solidFill>
                  <a:schemeClr val="dk1"/>
                </a:solidFill>
              </a:rPr>
              <a:t>important for healthy </a:t>
            </a:r>
            <a:r>
              <a:rPr b="1" lang="en-GB">
                <a:solidFill>
                  <a:schemeClr val="dk1"/>
                </a:solidFill>
              </a:rPr>
              <a:t>teeth and muscles</a:t>
            </a:r>
            <a:r>
              <a:rPr lang="en-GB">
                <a:solidFill>
                  <a:schemeClr val="dk1"/>
                </a:solidFill>
              </a:rPr>
              <a:t>.</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a:t>
            </a:r>
            <a:r>
              <a:rPr lang="en-GB">
                <a:solidFill>
                  <a:schemeClr val="dk1"/>
                </a:solidFill>
              </a:rPr>
              <a:t>that there is an </a:t>
            </a:r>
            <a:r>
              <a:rPr b="1" lang="en-GB">
                <a:solidFill>
                  <a:schemeClr val="dk1"/>
                </a:solidFill>
              </a:rPr>
              <a:t>important balance</a:t>
            </a:r>
            <a:r>
              <a:rPr lang="en-GB">
                <a:solidFill>
                  <a:schemeClr val="dk1"/>
                </a:solidFill>
              </a:rPr>
              <a:t> between getting enough sunlight, against the risk of too much exposure which can be harmful.</a:t>
            </a:r>
            <a:endParaRPr>
              <a:solidFill>
                <a:schemeClr val="dk1"/>
              </a:solidFill>
            </a:endParaRPr>
          </a:p>
        </p:txBody>
      </p:sp>
      <p:sp>
        <p:nvSpPr>
          <p:cNvPr id="202" name="Google Shape;202;p3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03" name="Google Shape;203;p32"/>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04" name="Google Shape;204;p3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Ultraviolet radiation</a:t>
            </a:r>
            <a:endParaRPr>
              <a:solidFill>
                <a:srgbClr val="073763"/>
              </a:solidFill>
            </a:endParaRPr>
          </a:p>
        </p:txBody>
      </p:sp>
      <p:sp>
        <p:nvSpPr>
          <p:cNvPr id="210" name="Google Shape;210;p3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a:t>
            </a:r>
            <a:r>
              <a:rPr lang="en-GB">
                <a:solidFill>
                  <a:schemeClr val="dk1"/>
                </a:solidFill>
              </a:rPr>
              <a:t> that it is the </a:t>
            </a:r>
            <a:r>
              <a:rPr b="1" lang="en-GB">
                <a:solidFill>
                  <a:schemeClr val="dk1"/>
                </a:solidFill>
              </a:rPr>
              <a:t>ultraviolet radiation (UV) </a:t>
            </a:r>
            <a:r>
              <a:rPr lang="en-GB">
                <a:solidFill>
                  <a:schemeClr val="dk1"/>
                </a:solidFill>
              </a:rPr>
              <a:t>in sunlight that can cause damage to our skin. Explain that temperature isn’t the best indicator of how strong UV is: there could be high UV levels on a chilly spring day.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higher the UV, the greater the </a:t>
            </a:r>
            <a:r>
              <a:rPr b="1" lang="en-GB">
                <a:solidFill>
                  <a:schemeClr val="dk1"/>
                </a:solidFill>
              </a:rPr>
              <a:t>potential for damage</a:t>
            </a:r>
            <a:r>
              <a:rPr lang="en-GB">
                <a:solidFill>
                  <a:schemeClr val="dk1"/>
                </a:solidFill>
              </a:rPr>
              <a:t> to the </a:t>
            </a:r>
            <a:r>
              <a:rPr b="1" lang="en-GB">
                <a:solidFill>
                  <a:schemeClr val="dk1"/>
                </a:solidFill>
              </a:rPr>
              <a:t>skin and eyes</a:t>
            </a:r>
            <a:r>
              <a:rPr lang="en-GB">
                <a:solidFill>
                  <a:schemeClr val="dk1"/>
                </a:solidFill>
              </a:rPr>
              <a:t>, and the less time it takes for harm to occur.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a:t>
            </a:r>
            <a:r>
              <a:rPr b="1" lang="en-GB">
                <a:solidFill>
                  <a:schemeClr val="dk1"/>
                </a:solidFill>
              </a:rPr>
              <a:t>regular time outdoors</a:t>
            </a:r>
            <a:r>
              <a:rPr lang="en-GB">
                <a:solidFill>
                  <a:schemeClr val="dk1"/>
                </a:solidFill>
              </a:rPr>
              <a:t> is important as skin needs to gradually build up a level of protection. Hiding from the sun may cause problems if we then spend time outdoors during a day with high UV levels.</a:t>
            </a:r>
            <a:endParaRPr>
              <a:solidFill>
                <a:schemeClr val="dk1"/>
              </a:solidFill>
            </a:endParaRPr>
          </a:p>
        </p:txBody>
      </p:sp>
      <p:sp>
        <p:nvSpPr>
          <p:cNvPr id="211" name="Google Shape;211;p3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12" name="Google Shape;212;p33"/>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13" name="Google Shape;213;p3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The risks of too much exposure</a:t>
            </a:r>
            <a:endParaRPr>
              <a:solidFill>
                <a:srgbClr val="073763"/>
              </a:solidFill>
            </a:endParaRPr>
          </a:p>
        </p:txBody>
      </p:sp>
      <p:sp>
        <p:nvSpPr>
          <p:cNvPr id="219" name="Google Shape;219;p3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 risks of too much sun include: </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3"/>
              </a:rPr>
              <a:t>d</a:t>
            </a:r>
            <a:r>
              <a:rPr b="1" lang="en-GB">
                <a:solidFill>
                  <a:schemeClr val="dk1"/>
                </a:solidFill>
                <a:uFill>
                  <a:noFill/>
                </a:uFill>
                <a:hlinkClick r:id="rId4"/>
              </a:rPr>
              <a:t>ehydration</a:t>
            </a:r>
            <a:r>
              <a:rPr lang="en-GB">
                <a:solidFill>
                  <a:schemeClr val="dk1"/>
                </a:solidFill>
              </a:rPr>
              <a:t>, when your body doesn't have as much water as it needs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5"/>
              </a:rPr>
              <a:t>heat exhaustion</a:t>
            </a:r>
            <a:r>
              <a:rPr lang="en-GB">
                <a:solidFill>
                  <a:schemeClr val="dk1"/>
                </a:solidFill>
              </a:rPr>
              <a:t>, when </a:t>
            </a:r>
            <a:r>
              <a:rPr lang="en-GB">
                <a:solidFill>
                  <a:schemeClr val="dk1"/>
                </a:solidFill>
              </a:rPr>
              <a:t>the body overheats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6"/>
              </a:rPr>
              <a:t>heatstroke</a:t>
            </a:r>
            <a:r>
              <a:rPr lang="en-GB">
                <a:solidFill>
                  <a:schemeClr val="dk1"/>
                </a:solidFill>
              </a:rPr>
              <a:t>, severe form of heat exhaustion - </a:t>
            </a:r>
            <a:r>
              <a:rPr lang="en-GB">
                <a:solidFill>
                  <a:schemeClr val="dk1"/>
                </a:solidFill>
              </a:rPr>
              <a:t>a medical emergency</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7"/>
              </a:rPr>
              <a:t>sunburn</a:t>
            </a:r>
            <a:r>
              <a:rPr lang="en-GB">
                <a:solidFill>
                  <a:schemeClr val="dk1"/>
                </a:solidFill>
              </a:rPr>
              <a:t> - </a:t>
            </a:r>
            <a:r>
              <a:rPr lang="en-GB">
                <a:solidFill>
                  <a:schemeClr val="dk1"/>
                </a:solidFill>
              </a:rPr>
              <a:t>red, hot and painful skin caused by too much sun. Mild sunburn can treated at home with an aftersun cream or spray and usually gets better within 7 days.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b="1" lang="en-GB">
                <a:solidFill>
                  <a:schemeClr val="dk1"/>
                </a:solidFill>
                <a:uFill>
                  <a:noFill/>
                </a:uFill>
                <a:hlinkClick r:id="rId8"/>
              </a:rPr>
              <a:t>severe sunburn</a:t>
            </a:r>
            <a:r>
              <a:rPr lang="en-GB">
                <a:solidFill>
                  <a:schemeClr val="dk1"/>
                </a:solidFill>
              </a:rPr>
              <a:t>, t</a:t>
            </a:r>
            <a:r>
              <a:rPr lang="en-GB">
                <a:solidFill>
                  <a:schemeClr val="dk1"/>
                </a:solidFill>
              </a:rPr>
              <a:t>he skin is blistered and swollen and p</a:t>
            </a:r>
            <a:r>
              <a:rPr lang="en-GB">
                <a:solidFill>
                  <a:schemeClr val="dk1"/>
                </a:solidFill>
              </a:rPr>
              <a:t>eople may feel dizzy and very unwell - requires urgent </a:t>
            </a:r>
            <a:r>
              <a:rPr lang="en-GB">
                <a:solidFill>
                  <a:schemeClr val="dk1"/>
                </a:solidFill>
              </a:rPr>
              <a:t>medical attention</a:t>
            </a:r>
            <a:endParaRPr>
              <a:solidFill>
                <a:schemeClr val="dk1"/>
              </a:solidFill>
            </a:endParaRPr>
          </a:p>
        </p:txBody>
      </p:sp>
      <p:sp>
        <p:nvSpPr>
          <p:cNvPr id="220" name="Google Shape;220;p3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21" name="Google Shape;221;p34"/>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22" name="Google Shape;222;p3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70000" y="216425"/>
            <a:ext cx="5991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Reducing the risk of sun damage</a:t>
            </a:r>
            <a:r>
              <a:rPr lang="en-GB">
                <a:solidFill>
                  <a:srgbClr val="073763"/>
                </a:solidFill>
              </a:rPr>
              <a:t> (1)</a:t>
            </a:r>
            <a:endParaRPr>
              <a:solidFill>
                <a:srgbClr val="073763"/>
              </a:solidFill>
            </a:endParaRPr>
          </a:p>
          <a:p>
            <a:pPr indent="0" lvl="0" marL="0" rtl="0" algn="l">
              <a:lnSpc>
                <a:spcPct val="100000"/>
              </a:lnSpc>
              <a:spcBef>
                <a:spcPts val="0"/>
              </a:spcBef>
              <a:spcAft>
                <a:spcPts val="0"/>
              </a:spcAft>
              <a:buClr>
                <a:srgbClr val="000000"/>
              </a:buClr>
              <a:buSzPts val="2800"/>
              <a:buFont typeface="Arial"/>
              <a:buNone/>
            </a:pPr>
            <a:r>
              <a:t/>
            </a:r>
            <a:endParaRPr>
              <a:solidFill>
                <a:srgbClr val="073763"/>
              </a:solidFill>
            </a:endParaRPr>
          </a:p>
        </p:txBody>
      </p:sp>
      <p:sp>
        <p:nvSpPr>
          <p:cNvPr id="228" name="Google Shape;228;p3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they can reduce their risk of sun damage by: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lying out in the sun on very sunny days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wearing a hat on sunny days (ideally which covers the back of the neck and shades the face)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covering up shoulders if outside on sunny days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wearing sunglasses that protect against ultraviolet radiation</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spend time in the shade when the sun is strongest (between 11am and 3pm from March to October in the UK)</a:t>
            </a:r>
            <a:endParaRPr>
              <a:solidFill>
                <a:schemeClr val="dk1"/>
              </a:solidFill>
            </a:endParaRPr>
          </a:p>
        </p:txBody>
      </p:sp>
      <p:sp>
        <p:nvSpPr>
          <p:cNvPr id="229" name="Google Shape;229;p3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0" name="Google Shape;230;p35"/>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31" name="Google Shape;231;p3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270000" y="216425"/>
            <a:ext cx="597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Reducing the risk of sun damage</a:t>
            </a:r>
            <a:r>
              <a:rPr lang="en-GB">
                <a:solidFill>
                  <a:srgbClr val="073763"/>
                </a:solidFill>
              </a:rPr>
              <a:t> (2)</a:t>
            </a:r>
            <a:endParaRPr>
              <a:solidFill>
                <a:srgbClr val="073763"/>
              </a:solidFill>
            </a:endParaRPr>
          </a:p>
          <a:p>
            <a:pPr indent="0" lvl="0" marL="0" rtl="0" algn="l">
              <a:lnSpc>
                <a:spcPct val="100000"/>
              </a:lnSpc>
              <a:spcBef>
                <a:spcPts val="0"/>
              </a:spcBef>
              <a:spcAft>
                <a:spcPts val="0"/>
              </a:spcAft>
              <a:buClr>
                <a:srgbClr val="000000"/>
              </a:buClr>
              <a:buSzPts val="2800"/>
              <a:buFont typeface="Arial"/>
              <a:buNone/>
            </a:pPr>
            <a:r>
              <a:t/>
            </a:r>
            <a:endParaRPr>
              <a:solidFill>
                <a:srgbClr val="073763"/>
              </a:solidFill>
            </a:endParaRPr>
          </a:p>
        </p:txBody>
      </p:sp>
      <p:sp>
        <p:nvSpPr>
          <p:cNvPr id="237" name="Google Shape;237;p3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GB" u="sng">
                <a:solidFill>
                  <a:schemeClr val="hlink"/>
                </a:solidFill>
                <a:hlinkClick r:id="rId3"/>
              </a:rPr>
              <a:t>wearing sunscreen</a:t>
            </a:r>
            <a:r>
              <a:rPr lang="en-GB">
                <a:solidFill>
                  <a:schemeClr val="dk1"/>
                </a:solidFill>
              </a:rPr>
              <a:t> with a </a:t>
            </a:r>
            <a:r>
              <a:rPr lang="en-GB">
                <a:solidFill>
                  <a:schemeClr val="dk1"/>
                </a:solidFill>
              </a:rPr>
              <a:t>minimum </a:t>
            </a:r>
            <a:r>
              <a:rPr lang="en-GB">
                <a:solidFill>
                  <a:schemeClr val="dk1"/>
                </a:solidFill>
              </a:rPr>
              <a:t>SPF of 30</a:t>
            </a:r>
            <a:r>
              <a:rPr lang="en-GB">
                <a:solidFill>
                  <a:schemeClr val="dk1"/>
                </a:solidFill>
              </a:rPr>
              <a:t> on all areas of the body exposed to the sun </a:t>
            </a:r>
            <a:r>
              <a:rPr lang="en-GB">
                <a:solidFill>
                  <a:schemeClr val="dk1"/>
                </a:solidFill>
              </a:rPr>
              <a:t>(do not rely on sunscreen alone and wear suitable clothes)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pupils should take greater care when: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weather starts to get warmer in spring time - they are likely to uncover their skin which will have been covered up over the winter months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going on holiday to very sunny climates where they will be exposed to much higher levels of UV than at home</a:t>
            </a:r>
            <a:endParaRPr>
              <a:solidFill>
                <a:schemeClr val="dk1"/>
              </a:solidFill>
            </a:endParaRPr>
          </a:p>
        </p:txBody>
      </p:sp>
      <p:sp>
        <p:nvSpPr>
          <p:cNvPr id="238" name="Google Shape;238;p3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9" name="Google Shape;239;p36"/>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40" name="Google Shape;240;p3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Skin cancer</a:t>
            </a:r>
            <a:endParaRPr>
              <a:solidFill>
                <a:srgbClr val="073763"/>
              </a:solidFill>
            </a:endParaRPr>
          </a:p>
        </p:txBody>
      </p:sp>
      <p:sp>
        <p:nvSpPr>
          <p:cNvPr id="246" name="Google Shape;246;p3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Teach that </a:t>
            </a:r>
            <a:r>
              <a:rPr lang="en-GB">
                <a:solidFill>
                  <a:schemeClr val="dk1"/>
                </a:solidFill>
              </a:rPr>
              <a:t>sun damage is linked to skin cancer</a:t>
            </a:r>
            <a:r>
              <a:rPr lang="en-GB">
                <a:solidFill>
                  <a:schemeClr val="dk1"/>
                </a:solidFill>
              </a:rPr>
              <a:t> a</a:t>
            </a:r>
            <a:r>
              <a:rPr lang="en-GB">
                <a:solidFill>
                  <a:schemeClr val="dk1"/>
                </a:solidFill>
              </a:rPr>
              <a:t>nd that the risk of cancer is thought to be increased by:</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high levels of exposure to UV, especially if the skin had received little other exposure to the sun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several cases of serious sunburn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exposure to the sun over a number of years (cancers usually occur in the areas of skin exposed to the sun)</a:t>
            </a:r>
            <a:endParaRPr>
              <a:solidFill>
                <a:schemeClr val="dk1"/>
              </a:solidFill>
            </a:endParaRPr>
          </a:p>
        </p:txBody>
      </p:sp>
      <p:sp>
        <p:nvSpPr>
          <p:cNvPr id="247" name="Google Shape;247;p3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48" name="Google Shape;248;p37"/>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49" name="Google Shape;249;p3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Types of s</a:t>
            </a:r>
            <a:r>
              <a:rPr lang="en-GB">
                <a:solidFill>
                  <a:srgbClr val="073763"/>
                </a:solidFill>
              </a:rPr>
              <a:t>kin cancer</a:t>
            </a:r>
            <a:r>
              <a:rPr lang="en-GB">
                <a:solidFill>
                  <a:srgbClr val="073763"/>
                </a:solidFill>
              </a:rPr>
              <a:t> (1)</a:t>
            </a:r>
            <a:endParaRPr>
              <a:solidFill>
                <a:srgbClr val="073763"/>
              </a:solidFill>
            </a:endParaRPr>
          </a:p>
        </p:txBody>
      </p:sp>
      <p:sp>
        <p:nvSpPr>
          <p:cNvPr id="255" name="Google Shape;255;p3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Skin cancer is a malignant tumor that grows in the skin cells. Skin cancer is not common in children, but children can be affected by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There are two main types of skin cancer: </a:t>
            </a:r>
            <a:r>
              <a:rPr b="1" lang="en-GB">
                <a:solidFill>
                  <a:schemeClr val="dk1"/>
                </a:solidFill>
              </a:rPr>
              <a:t>malignant melanoma </a:t>
            </a:r>
            <a:r>
              <a:rPr lang="en-GB">
                <a:solidFill>
                  <a:schemeClr val="dk1"/>
                </a:solidFill>
              </a:rPr>
              <a:t>and </a:t>
            </a:r>
            <a:r>
              <a:rPr b="1" lang="en-GB">
                <a:solidFill>
                  <a:schemeClr val="dk1"/>
                </a:solidFill>
              </a:rPr>
              <a:t>non-melanoma</a:t>
            </a:r>
            <a:r>
              <a:rPr lang="en-GB">
                <a:solidFill>
                  <a:schemeClr val="dk1"/>
                </a:solidFill>
              </a:rPr>
              <a:t> skin cancers.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Malignant melanoma </a:t>
            </a:r>
            <a:r>
              <a:rPr lang="en-GB">
                <a:solidFill>
                  <a:schemeClr val="dk1"/>
                </a:solidFill>
              </a:rPr>
              <a:t>is the most serious and is responsible for most deaths. However, it is quite rare. Many cases of melanoma are genetic, which means that if the parents or grandparents have had a melanoma, there is a higher risk that the children will develop them in later life.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6" name="Google Shape;256;p3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57" name="Google Shape;257;p38"/>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58" name="Google Shape;258;p3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Types of s</a:t>
            </a:r>
            <a:r>
              <a:rPr lang="en-GB">
                <a:solidFill>
                  <a:srgbClr val="073763"/>
                </a:solidFill>
              </a:rPr>
              <a:t>kin cancer</a:t>
            </a:r>
            <a:r>
              <a:rPr lang="en-GB">
                <a:solidFill>
                  <a:srgbClr val="073763"/>
                </a:solidFill>
              </a:rPr>
              <a:t> (2)</a:t>
            </a:r>
            <a:endParaRPr>
              <a:solidFill>
                <a:srgbClr val="073763"/>
              </a:solidFill>
            </a:endParaRPr>
          </a:p>
        </p:txBody>
      </p:sp>
      <p:sp>
        <p:nvSpPr>
          <p:cNvPr id="264" name="Google Shape;264;p3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However, some melanomas are thought to be caused by high levels of exposure to ultraviolet likely to cause sunburn, especially if the skin had received little other exposure to the sun.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rPr b="1" lang="en-GB">
                <a:solidFill>
                  <a:schemeClr val="dk1"/>
                </a:solidFill>
              </a:rPr>
              <a:t>Non-melanoma skin cancer</a:t>
            </a:r>
            <a:r>
              <a:rPr lang="en-GB">
                <a:solidFill>
                  <a:schemeClr val="dk1"/>
                </a:solidFill>
              </a:rPr>
              <a:t> is usually linked to the total sun exposure over a number of years and the cancers tend to appear on the areas of the skin exposed to sunlight.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65" name="Google Shape;265;p3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66" name="Google Shape;266;p39"/>
          <p:cNvSpPr txBox="1"/>
          <p:nvPr>
            <p:ph idx="2" type="body"/>
          </p:nvPr>
        </p:nvSpPr>
        <p:spPr>
          <a:xfrm>
            <a:off x="6178800" y="216425"/>
            <a:ext cx="2695200" cy="14958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rgbClr val="000000"/>
                </a:solidFill>
              </a:rPr>
              <a:t>Know about safe and unsafe exposure to the sun, and how to reduce the risk of sun damage, including skin cancer.</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b="1" sz="1600"/>
          </a:p>
        </p:txBody>
      </p:sp>
      <p:sp>
        <p:nvSpPr>
          <p:cNvPr id="267" name="Google Shape;267;p3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1" name="Shape 271"/>
        <p:cNvGrpSpPr/>
        <p:nvPr/>
      </p:nvGrpSpPr>
      <p:grpSpPr>
        <a:xfrm>
          <a:off x="0" y="0"/>
          <a:ext cx="0" cy="0"/>
          <a:chOff x="0" y="0"/>
          <a:chExt cx="0" cy="0"/>
        </a:xfrm>
      </p:grpSpPr>
      <p:sp>
        <p:nvSpPr>
          <p:cNvPr id="272" name="Google Shape;272;p40"/>
          <p:cNvSpPr txBox="1"/>
          <p:nvPr>
            <p:ph type="title"/>
          </p:nvPr>
        </p:nvSpPr>
        <p:spPr>
          <a:xfrm>
            <a:off x="3890550" y="2156250"/>
            <a:ext cx="13629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Sleep</a:t>
            </a:r>
            <a:endParaRPr>
              <a:solidFill>
                <a:srgbClr val="073763"/>
              </a:solidFill>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a:t>
            </a:r>
            <a:r>
              <a:rPr lang="en-GB">
                <a:solidFill>
                  <a:srgbClr val="073763"/>
                </a:solidFill>
              </a:rPr>
              <a:t>mportance of good quality sleep</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79" name="Google Shape;279;p4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 that sleep is important for many different reasons. For example, sleep:</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helps consolidate</a:t>
            </a:r>
            <a:r>
              <a:rPr lang="en-GB">
                <a:solidFill>
                  <a:schemeClr val="dk1"/>
                </a:solidFill>
              </a:rPr>
              <a:t> (to remember and sort) </a:t>
            </a:r>
            <a:r>
              <a:rPr lang="en-GB">
                <a:solidFill>
                  <a:schemeClr val="dk1"/>
                </a:solidFill>
              </a:rPr>
              <a:t>information learnt during the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supports the immune system (helps the body fight off infection)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enables the body to heal and grow</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helps to regulate emotions during the next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is important for sporting performance and affects physical appearance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280" name="Google Shape;280;p4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1" name="Google Shape;281;p41"/>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282" name="Google Shape;282;p4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2" name="Google Shape;72;p1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b="1" lang="en-GB"/>
              <a:t>health and prevention</a:t>
            </a:r>
            <a:r>
              <a:rPr lang="en-GB" sz="1800"/>
              <a:t>, which schools should read in full.</a:t>
            </a:r>
            <a:endParaRPr sz="1800"/>
          </a:p>
          <a:p>
            <a:pPr indent="0" lvl="0" marL="0" rtl="0" algn="l">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lnSpc>
                <a:spcPct val="115000"/>
              </a:lnSpc>
              <a:spcBef>
                <a:spcPts val="1600"/>
              </a:spcBef>
              <a:spcAft>
                <a:spcPts val="1600"/>
              </a:spcAft>
              <a:buSzPts val="1400"/>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73" name="Google Shape;73;p1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much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88" name="Google Shape;288;p4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our bodies need the right amount of sleep which is </a:t>
            </a:r>
            <a:r>
              <a:rPr lang="en-GB">
                <a:solidFill>
                  <a:schemeClr val="dk1"/>
                </a:solidFill>
              </a:rPr>
              <a:t>usually determined by our 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3 to 5 years: typically between 10 and 13 hours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6 to 12 years: typically between 9 and 12 hours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a primary age child getting up for school at 7am would need to be in bed and asleep by </a:t>
            </a:r>
            <a:r>
              <a:rPr lang="en-GB">
                <a:solidFill>
                  <a:schemeClr val="dk1"/>
                </a:solidFill>
              </a:rPr>
              <a:t>about </a:t>
            </a:r>
            <a:r>
              <a:rPr lang="en-GB">
                <a:solidFill>
                  <a:schemeClr val="dk1"/>
                </a:solidFill>
              </a:rPr>
              <a:t>8pm to get this amount of sleep.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289" name="Google Shape;289;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0" name="Google Shape;290;p42"/>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291" name="Google Shape;291;p4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E</a:t>
            </a:r>
            <a:r>
              <a:rPr lang="en-GB">
                <a:solidFill>
                  <a:srgbClr val="073763"/>
                </a:solidFill>
              </a:rPr>
              <a:t>ffects from a lack of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297" name="Google Shape;297;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Explain to pupils that i</a:t>
            </a:r>
            <a:r>
              <a:rPr lang="en-GB">
                <a:solidFill>
                  <a:schemeClr val="dk1"/>
                </a:solidFill>
              </a:rPr>
              <a:t>f they do not get the right amount of sleep they will find it harder to: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learn and remember things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control their appetite and therefore might put on weight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control their moods and may suffer from more anxiety</a:t>
            </a:r>
            <a:endParaRPr>
              <a:solidFill>
                <a:schemeClr val="dk1"/>
              </a:solidFill>
            </a:endParaRPr>
          </a:p>
        </p:txBody>
      </p:sp>
      <p:sp>
        <p:nvSpPr>
          <p:cNvPr id="298" name="Google Shape;298;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9" name="Google Shape;299;p43"/>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00" name="Google Shape;300;p4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To get better sleep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06" name="Google Shape;306;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that to help themselves get good quality sleep:</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to a routine - try to get up and go to bed at the same time each day (including the weekend - limit this to within an hour if necessary)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do not go to bed late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have regular exercise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go outside during the day - and particularly the morning (to get exposure to light and increase alertness)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have a dark, cool, quiet and comfortable bedroom</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307" name="Google Shape;307;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08" name="Google Shape;308;p44"/>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09" name="Google Shape;309;p4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Using screens in the evening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15" name="Google Shape;315;p4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To avoid affecting their sleep, recommend that pupils: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limit screen time (especially in the immediate hours before bedtime)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turn off devices at least two hours before bed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dim screens to their lowest light settings in the evenings and making sure that blue light is filtered out of screens (e.g. set screens to night modes)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electronics out of the bedroom (e.g. ask parents to lock them away overnight to avoid temptation)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316" name="Google Shape;316;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17" name="Google Shape;317;p45"/>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that a lack of sleep can affect weight, mood and ability to learn.</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a:p>
          <a:p>
            <a:pPr indent="0" lvl="0" marL="0" rtl="0" algn="l">
              <a:lnSpc>
                <a:spcPct val="115000"/>
              </a:lnSpc>
              <a:spcBef>
                <a:spcPts val="0"/>
              </a:spcBef>
              <a:spcAft>
                <a:spcPts val="0"/>
              </a:spcAft>
              <a:buClr>
                <a:schemeClr val="dk1"/>
              </a:buClr>
              <a:buSzPts val="1100"/>
              <a:buNone/>
            </a:pPr>
            <a:r>
              <a:t/>
            </a:r>
            <a:endParaRPr sz="1600"/>
          </a:p>
        </p:txBody>
      </p:sp>
      <p:sp>
        <p:nvSpPr>
          <p:cNvPr id="318" name="Google Shape;318;p4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2" name="Shape 322"/>
        <p:cNvGrpSpPr/>
        <p:nvPr/>
      </p:nvGrpSpPr>
      <p:grpSpPr>
        <a:xfrm>
          <a:off x="0" y="0"/>
          <a:ext cx="0" cy="0"/>
          <a:chOff x="0" y="0"/>
          <a:chExt cx="0" cy="0"/>
        </a:xfrm>
      </p:grpSpPr>
      <p:sp>
        <p:nvSpPr>
          <p:cNvPr id="323" name="Google Shape;323;p46"/>
          <p:cNvSpPr txBox="1"/>
          <p:nvPr>
            <p:ph type="title"/>
          </p:nvPr>
        </p:nvSpPr>
        <p:spPr>
          <a:xfrm>
            <a:off x="3101400" y="2156250"/>
            <a:ext cx="29412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Dental health</a:t>
            </a:r>
            <a:endParaRPr>
              <a:solidFill>
                <a:srgbClr val="073763"/>
              </a:solidFill>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Importance of good</a:t>
            </a:r>
            <a:r>
              <a:rPr lang="en-GB">
                <a:solidFill>
                  <a:srgbClr val="073763"/>
                </a:solidFill>
              </a:rPr>
              <a:t> dental health</a:t>
            </a:r>
            <a:endParaRPr>
              <a:solidFill>
                <a:srgbClr val="073763"/>
              </a:solidFill>
            </a:endParaRPr>
          </a:p>
        </p:txBody>
      </p:sp>
      <p:sp>
        <p:nvSpPr>
          <p:cNvPr id="330" name="Google Shape;330;p4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Explain that healthy adult teeth can last us a lifetime if they are looked after properly. If our </a:t>
            </a:r>
            <a:r>
              <a:rPr b="1" lang="en-GB">
                <a:solidFill>
                  <a:schemeClr val="dk1"/>
                </a:solidFill>
                <a:highlight>
                  <a:schemeClr val="lt1"/>
                </a:highlight>
              </a:rPr>
              <a:t>teeth </a:t>
            </a:r>
            <a:r>
              <a:rPr lang="en-GB">
                <a:solidFill>
                  <a:schemeClr val="dk1"/>
                </a:solidFill>
                <a:highlight>
                  <a:schemeClr val="lt1"/>
                </a:highlight>
              </a:rPr>
              <a:t>and</a:t>
            </a:r>
            <a:r>
              <a:rPr b="1" lang="en-GB">
                <a:solidFill>
                  <a:schemeClr val="dk1"/>
                </a:solidFill>
                <a:highlight>
                  <a:schemeClr val="lt1"/>
                </a:highlight>
              </a:rPr>
              <a:t> gums </a:t>
            </a:r>
            <a:r>
              <a:rPr lang="en-GB">
                <a:solidFill>
                  <a:schemeClr val="dk1"/>
                </a:solidFill>
                <a:highlight>
                  <a:srgbClr val="FFFFFF"/>
                </a:highlight>
              </a:rPr>
              <a:t>are not looked after properly, we can develop diseases such as </a:t>
            </a:r>
            <a:r>
              <a:rPr b="1" lang="en-GB">
                <a:solidFill>
                  <a:schemeClr val="dk1"/>
                </a:solidFill>
                <a:highlight>
                  <a:schemeClr val="lt1"/>
                </a:highlight>
              </a:rPr>
              <a:t>tooth decay </a:t>
            </a:r>
            <a:r>
              <a:rPr lang="en-GB">
                <a:solidFill>
                  <a:schemeClr val="dk1"/>
                </a:solidFill>
                <a:highlight>
                  <a:schemeClr val="lt1"/>
                </a:highlight>
              </a:rPr>
              <a:t>and</a:t>
            </a:r>
            <a:r>
              <a:rPr b="1" lang="en-GB">
                <a:solidFill>
                  <a:schemeClr val="dk1"/>
                </a:solidFill>
                <a:highlight>
                  <a:schemeClr val="lt1"/>
                </a:highlight>
              </a:rPr>
              <a:t> gum disease.</a:t>
            </a:r>
            <a:endParaRPr b="1">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Teach pupils that it is equally important to keep both </a:t>
            </a:r>
            <a:r>
              <a:rPr b="1" lang="en-GB">
                <a:solidFill>
                  <a:schemeClr val="dk1"/>
                </a:solidFill>
                <a:highlight>
                  <a:schemeClr val="lt1"/>
                </a:highlight>
              </a:rPr>
              <a:t>primary (baby) </a:t>
            </a:r>
            <a:r>
              <a:rPr lang="en-GB">
                <a:solidFill>
                  <a:schemeClr val="dk1"/>
                </a:solidFill>
                <a:highlight>
                  <a:schemeClr val="lt1"/>
                </a:highlight>
              </a:rPr>
              <a:t>and </a:t>
            </a:r>
            <a:r>
              <a:rPr b="1" lang="en-GB">
                <a:solidFill>
                  <a:schemeClr val="dk1"/>
                </a:solidFill>
                <a:highlight>
                  <a:schemeClr val="lt1"/>
                </a:highlight>
              </a:rPr>
              <a:t>permanent (adult) </a:t>
            </a:r>
            <a:r>
              <a:rPr lang="en-GB">
                <a:solidFill>
                  <a:schemeClr val="dk1"/>
                </a:solidFill>
                <a:highlight>
                  <a:schemeClr val="lt1"/>
                </a:highlight>
              </a:rPr>
              <a:t>teeth free from tooth decay with </a:t>
            </a:r>
            <a:r>
              <a:rPr b="1" lang="en-GB">
                <a:solidFill>
                  <a:schemeClr val="dk1"/>
                </a:solidFill>
                <a:highlight>
                  <a:schemeClr val="lt1"/>
                </a:highlight>
              </a:rPr>
              <a:t>good dental hygiene</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Explain that even the best dental hygiene </a:t>
            </a:r>
            <a:r>
              <a:rPr b="1" lang="en-GB">
                <a:solidFill>
                  <a:schemeClr val="dk1"/>
                </a:solidFill>
                <a:highlight>
                  <a:schemeClr val="lt1"/>
                </a:highlight>
              </a:rPr>
              <a:t>cannot</a:t>
            </a:r>
            <a:r>
              <a:rPr lang="en-GB">
                <a:solidFill>
                  <a:schemeClr val="dk1"/>
                </a:solidFill>
                <a:highlight>
                  <a:schemeClr val="lt1"/>
                </a:highlight>
              </a:rPr>
              <a:t> totally counter the bad effects of </a:t>
            </a:r>
            <a:r>
              <a:rPr b="1" lang="en-GB">
                <a:solidFill>
                  <a:schemeClr val="dk1"/>
                </a:solidFill>
                <a:highlight>
                  <a:schemeClr val="lt1"/>
                </a:highlight>
              </a:rPr>
              <a:t>too much sugar</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38000"/>
              </a:lnSpc>
              <a:spcBef>
                <a:spcPts val="0"/>
              </a:spcBef>
              <a:spcAft>
                <a:spcPts val="0"/>
              </a:spcAft>
              <a:buNone/>
            </a:pPr>
            <a:r>
              <a:t/>
            </a:r>
            <a:endParaRPr>
              <a:solidFill>
                <a:schemeClr val="dk1"/>
              </a:solidFill>
            </a:endParaRPr>
          </a:p>
        </p:txBody>
      </p:sp>
      <p:sp>
        <p:nvSpPr>
          <p:cNvPr id="331" name="Google Shape;331;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32" name="Google Shape;332;p47"/>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33" name="Google Shape;333;p4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Good dental hygiene</a:t>
            </a:r>
            <a:endParaRPr>
              <a:solidFill>
                <a:srgbClr val="073763"/>
              </a:solidFill>
            </a:endParaRPr>
          </a:p>
        </p:txBody>
      </p:sp>
      <p:sp>
        <p:nvSpPr>
          <p:cNvPr id="339" name="Google Shape;339;p4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rgbClr val="FFFFFF"/>
                </a:highlight>
              </a:rPr>
              <a:t>Teach that good dental hygiene involves: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rgbClr val="FFFFFF"/>
                </a:highlight>
              </a:rPr>
              <a:t>brushing</a:t>
            </a:r>
            <a:r>
              <a:rPr lang="en-GB">
                <a:solidFill>
                  <a:schemeClr val="dk1"/>
                </a:solidFill>
                <a:highlight>
                  <a:srgbClr val="FFFFFF"/>
                </a:highlight>
              </a:rPr>
              <a:t> </a:t>
            </a:r>
            <a:r>
              <a:rPr b="1" lang="en-GB">
                <a:solidFill>
                  <a:schemeClr val="dk1"/>
                </a:solidFill>
                <a:highlight>
                  <a:srgbClr val="FFFFFF"/>
                </a:highlight>
              </a:rPr>
              <a:t>twice a day</a:t>
            </a:r>
            <a:r>
              <a:rPr lang="en-GB">
                <a:solidFill>
                  <a:schemeClr val="dk1"/>
                </a:solidFill>
                <a:highlight>
                  <a:srgbClr val="FFFFFF"/>
                </a:highlight>
              </a:rPr>
              <a:t> (once before bed) for 2 minutes</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using </a:t>
            </a:r>
            <a:r>
              <a:rPr b="1" lang="en-GB">
                <a:solidFill>
                  <a:schemeClr val="dk1"/>
                </a:solidFill>
                <a:highlight>
                  <a:srgbClr val="FFFFFF"/>
                </a:highlight>
              </a:rPr>
              <a:t>fluoride toothpaste</a:t>
            </a:r>
            <a:r>
              <a:rPr lang="en-GB">
                <a:solidFill>
                  <a:schemeClr val="dk1"/>
                </a:solidFill>
                <a:highlight>
                  <a:srgbClr val="FFFFFF"/>
                </a:highlight>
              </a:rPr>
              <a:t>, as fluoride strengthens the enamel to prevent tooth decay</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rgbClr val="FFFFFF"/>
                </a:highlight>
              </a:rPr>
              <a:t>s</a:t>
            </a:r>
            <a:r>
              <a:rPr b="1" lang="en-GB">
                <a:solidFill>
                  <a:schemeClr val="dk1"/>
                </a:solidFill>
                <a:highlight>
                  <a:srgbClr val="FFFFFF"/>
                </a:highlight>
              </a:rPr>
              <a:t>pitting </a:t>
            </a:r>
            <a:r>
              <a:rPr b="1" lang="en-GB">
                <a:solidFill>
                  <a:schemeClr val="dk1"/>
                </a:solidFill>
                <a:highlight>
                  <a:schemeClr val="lt1"/>
                </a:highlight>
              </a:rPr>
              <a:t>and </a:t>
            </a:r>
            <a:r>
              <a:rPr b="1" lang="en-GB">
                <a:solidFill>
                  <a:schemeClr val="dk1"/>
                </a:solidFill>
                <a:highlight>
                  <a:schemeClr val="lt1"/>
                </a:highlight>
              </a:rPr>
              <a:t>not rinsing</a:t>
            </a:r>
            <a:r>
              <a:rPr lang="en-GB">
                <a:solidFill>
                  <a:schemeClr val="dk1"/>
                </a:solidFill>
                <a:highlight>
                  <a:schemeClr val="lt1"/>
                </a:highlight>
              </a:rPr>
              <a:t> </a:t>
            </a:r>
            <a:r>
              <a:rPr lang="en-GB">
                <a:solidFill>
                  <a:schemeClr val="dk1"/>
                </a:solidFill>
                <a:highlight>
                  <a:srgbClr val="FFFFFF"/>
                </a:highlight>
              </a:rPr>
              <a:t>after brushing (fluoride helps protect teeth even after brushing)</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remove any plaque </a:t>
            </a:r>
            <a:r>
              <a:rPr lang="en-GB">
                <a:solidFill>
                  <a:schemeClr val="dk1"/>
                </a:solidFill>
                <a:highlight>
                  <a:schemeClr val="lt1"/>
                </a:highlight>
              </a:rPr>
              <a:t>by </a:t>
            </a:r>
            <a:r>
              <a:rPr lang="en-GB">
                <a:solidFill>
                  <a:schemeClr val="dk1"/>
                </a:solidFill>
                <a:highlight>
                  <a:srgbClr val="FFFFFF"/>
                </a:highlight>
              </a:rPr>
              <a:t>brushing teeth gently even if the gums bleed</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highlight>
                  <a:schemeClr val="lt1"/>
                </a:highlight>
              </a:rPr>
              <a:t>flossing or interdental cleaning</a:t>
            </a:r>
            <a:r>
              <a:rPr lang="en-GB">
                <a:solidFill>
                  <a:schemeClr val="dk1"/>
                </a:solidFill>
                <a:highlight>
                  <a:schemeClr val="lt1"/>
                </a:highlight>
              </a:rPr>
              <a:t> to remove plaque between the teeth where the brush cannot reach if necessary (</a:t>
            </a:r>
            <a:r>
              <a:rPr lang="en-GB">
                <a:solidFill>
                  <a:schemeClr val="dk1"/>
                </a:solidFill>
                <a:highlight>
                  <a:schemeClr val="lt1"/>
                </a:highlight>
              </a:rPr>
              <a:t>a dentist can tell whether flossing is  needed)</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
        <p:nvSpPr>
          <p:cNvPr id="340" name="Google Shape;340;p4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41" name="Google Shape;341;p48"/>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42" name="Google Shape;342;p4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Benefits of dental checks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48" name="Google Shape;348;p49"/>
          <p:cNvSpPr txBox="1"/>
          <p:nvPr>
            <p:ph idx="1" type="body"/>
          </p:nvPr>
        </p:nvSpPr>
        <p:spPr>
          <a:xfrm>
            <a:off x="270000" y="7389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highlight>
                  <a:srgbClr val="FFFFFF"/>
                </a:highlight>
              </a:rPr>
              <a:t>To get the most benefit and avoid having dental problems, pupils need to </a:t>
            </a:r>
            <a:r>
              <a:rPr lang="en-GB">
                <a:solidFill>
                  <a:schemeClr val="dk1"/>
                </a:solidFill>
                <a:highlight>
                  <a:srgbClr val="FFFFFF"/>
                </a:highlight>
              </a:rPr>
              <a:t>see</a:t>
            </a:r>
            <a:r>
              <a:rPr lang="en-GB">
                <a:solidFill>
                  <a:schemeClr val="dk1"/>
                </a:solidFill>
                <a:highlight>
                  <a:srgbClr val="FFFFFF"/>
                </a:highlight>
              </a:rPr>
              <a:t> a dentist </a:t>
            </a:r>
            <a:r>
              <a:rPr b="1" lang="en-GB">
                <a:solidFill>
                  <a:schemeClr val="dk1"/>
                </a:solidFill>
                <a:highlight>
                  <a:srgbClr val="FFFFFF"/>
                </a:highlight>
              </a:rPr>
              <a:t>at least once every year</a:t>
            </a:r>
            <a:r>
              <a:rPr lang="en-GB">
                <a:solidFill>
                  <a:schemeClr val="dk1"/>
                </a:solidFill>
                <a:highlight>
                  <a:srgbClr val="FFFFFF"/>
                </a:highlight>
              </a:rPr>
              <a:t>.</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R</a:t>
            </a:r>
            <a:r>
              <a:rPr lang="en-GB">
                <a:solidFill>
                  <a:schemeClr val="dk1"/>
                </a:solidFill>
                <a:highlight>
                  <a:srgbClr val="FFFFFF"/>
                </a:highlight>
              </a:rPr>
              <a:t>egular check-ups means that dentists can: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spot any </a:t>
            </a:r>
            <a:r>
              <a:rPr b="1" lang="en-GB">
                <a:solidFill>
                  <a:schemeClr val="dk1"/>
                </a:solidFill>
                <a:highlight>
                  <a:srgbClr val="FFFFFF"/>
                </a:highlight>
              </a:rPr>
              <a:t>signs of tooth decay</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help </a:t>
            </a:r>
            <a:r>
              <a:rPr b="1" lang="en-GB">
                <a:solidFill>
                  <a:schemeClr val="dk1"/>
                </a:solidFill>
                <a:highlight>
                  <a:srgbClr val="FFFFFF"/>
                </a:highlight>
              </a:rPr>
              <a:t>repair teeth</a:t>
            </a:r>
            <a:r>
              <a:rPr lang="en-GB">
                <a:solidFill>
                  <a:schemeClr val="dk1"/>
                </a:solidFill>
                <a:highlight>
                  <a:srgbClr val="FFFFFF"/>
                </a:highlight>
              </a:rPr>
              <a:t> if there are any holes in them</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advise on ways to improve </a:t>
            </a:r>
            <a:r>
              <a:rPr b="1" lang="en-GB">
                <a:solidFill>
                  <a:schemeClr val="dk1"/>
                </a:solidFill>
                <a:highlight>
                  <a:srgbClr val="FFFFFF"/>
                </a:highlight>
              </a:rPr>
              <a:t>toothbrushing</a:t>
            </a:r>
            <a:endParaRPr b="1">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advise on how to </a:t>
            </a:r>
            <a:r>
              <a:rPr b="1" lang="en-GB">
                <a:solidFill>
                  <a:schemeClr val="dk1"/>
                </a:solidFill>
                <a:highlight>
                  <a:srgbClr val="FFFFFF"/>
                </a:highlight>
              </a:rPr>
              <a:t>reduce sugar</a:t>
            </a:r>
            <a:r>
              <a:rPr lang="en-GB">
                <a:solidFill>
                  <a:schemeClr val="dk1"/>
                </a:solidFill>
                <a:highlight>
                  <a:srgbClr val="FFFFFF"/>
                </a:highlight>
              </a:rPr>
              <a:t> consumption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check that </a:t>
            </a:r>
            <a:r>
              <a:rPr b="1" lang="en-GB">
                <a:solidFill>
                  <a:schemeClr val="dk1"/>
                </a:solidFill>
                <a:highlight>
                  <a:srgbClr val="FFFFFF"/>
                </a:highlight>
              </a:rPr>
              <a:t>primary (baby) t</a:t>
            </a:r>
            <a:r>
              <a:rPr lang="en-GB">
                <a:solidFill>
                  <a:schemeClr val="dk1"/>
                </a:solidFill>
                <a:highlight>
                  <a:srgbClr val="FFFFFF"/>
                </a:highlight>
              </a:rPr>
              <a:t>eeth are falling out when they should</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check that</a:t>
            </a:r>
            <a:r>
              <a:rPr b="1" lang="en-GB">
                <a:solidFill>
                  <a:schemeClr val="dk1"/>
                </a:solidFill>
                <a:highlight>
                  <a:srgbClr val="FFFFFF"/>
                </a:highlight>
              </a:rPr>
              <a:t> permanent teeth </a:t>
            </a:r>
            <a:r>
              <a:rPr lang="en-GB">
                <a:solidFill>
                  <a:schemeClr val="dk1"/>
                </a:solidFill>
                <a:highlight>
                  <a:srgbClr val="FFFFFF"/>
                </a:highlight>
              </a:rPr>
              <a:t>are growing and in good condition</a:t>
            </a:r>
            <a:endParaRPr>
              <a:solidFill>
                <a:schemeClr val="dk1"/>
              </a:solidFill>
              <a:highlight>
                <a:srgbClr val="FFFFFF"/>
              </a:highlight>
            </a:endParaRPr>
          </a:p>
        </p:txBody>
      </p:sp>
      <p:sp>
        <p:nvSpPr>
          <p:cNvPr id="349" name="Google Shape;349;p4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0" name="Google Shape;350;p49"/>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51" name="Google Shape;351;p4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Benefits of dental checks (2)</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357" name="Google Shape;357;p5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highlight>
                  <a:schemeClr val="lt1"/>
                </a:highlight>
              </a:rPr>
              <a:t>apply a </a:t>
            </a:r>
            <a:r>
              <a:rPr b="1" lang="en-GB">
                <a:solidFill>
                  <a:schemeClr val="dk1"/>
                </a:solidFill>
                <a:highlight>
                  <a:schemeClr val="lt1"/>
                </a:highlight>
              </a:rPr>
              <a:t>fluoride varnish</a:t>
            </a:r>
            <a:r>
              <a:rPr lang="en-GB">
                <a:solidFill>
                  <a:schemeClr val="dk1"/>
                </a:solidFill>
                <a:highlight>
                  <a:schemeClr val="lt1"/>
                </a:highlight>
              </a:rPr>
              <a:t> - a temporary varnish that makes the teeth more resistant to tooth decay</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GB">
                <a:solidFill>
                  <a:schemeClr val="dk1"/>
                </a:solidFill>
                <a:highlight>
                  <a:schemeClr val="lt1"/>
                </a:highlight>
              </a:rPr>
              <a:t>apply a </a:t>
            </a:r>
            <a:r>
              <a:rPr b="1" lang="en-GB">
                <a:solidFill>
                  <a:schemeClr val="dk1"/>
                </a:solidFill>
                <a:highlight>
                  <a:schemeClr val="lt1"/>
                </a:highlight>
              </a:rPr>
              <a:t>plastic coating</a:t>
            </a:r>
            <a:r>
              <a:rPr lang="en-GB">
                <a:solidFill>
                  <a:schemeClr val="dk1"/>
                </a:solidFill>
                <a:highlight>
                  <a:schemeClr val="lt1"/>
                </a:highlight>
              </a:rPr>
              <a:t> - a coating on the back teeth (molars) which prevents bacteria growing and causing tooth decay</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
        <p:nvSpPr>
          <p:cNvPr id="358" name="Google Shape;358;p5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9" name="Google Shape;359;p50"/>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regular check-ups at the dentist.</a:t>
            </a:r>
            <a:endParaRPr/>
          </a:p>
          <a:p>
            <a:pPr indent="0" lvl="0" marL="0" rtl="0" algn="l">
              <a:lnSpc>
                <a:spcPct val="115000"/>
              </a:lnSpc>
              <a:spcBef>
                <a:spcPts val="0"/>
              </a:spcBef>
              <a:spcAft>
                <a:spcPts val="0"/>
              </a:spcAft>
              <a:buClr>
                <a:schemeClr val="dk1"/>
              </a:buClr>
              <a:buSzPts val="1100"/>
              <a:buNone/>
            </a:pPr>
            <a:r>
              <a:t/>
            </a:r>
            <a:endParaRPr sz="1600"/>
          </a:p>
        </p:txBody>
      </p:sp>
      <p:sp>
        <p:nvSpPr>
          <p:cNvPr id="360" name="Google Shape;360;p5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4" name="Shape 364"/>
        <p:cNvGrpSpPr/>
        <p:nvPr/>
      </p:nvGrpSpPr>
      <p:grpSpPr>
        <a:xfrm>
          <a:off x="0" y="0"/>
          <a:ext cx="0" cy="0"/>
          <a:chOff x="0" y="0"/>
          <a:chExt cx="0" cy="0"/>
        </a:xfrm>
      </p:grpSpPr>
      <p:sp>
        <p:nvSpPr>
          <p:cNvPr id="365" name="Google Shape;365;p51"/>
          <p:cNvSpPr txBox="1"/>
          <p:nvPr>
            <p:ph type="title"/>
          </p:nvPr>
        </p:nvSpPr>
        <p:spPr>
          <a:xfrm>
            <a:off x="2690100" y="2156250"/>
            <a:ext cx="3763800" cy="831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Personal hygiene</a:t>
            </a:r>
            <a:endParaRPr>
              <a:solidFill>
                <a:srgbClr val="073763"/>
              </a:solidFill>
            </a:endParaRPr>
          </a:p>
        </p:txBody>
      </p:sp>
      <p:sp>
        <p:nvSpPr>
          <p:cNvPr id="366" name="Google Shape;366;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0" y="1596750"/>
            <a:ext cx="86220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600">
                <a:solidFill>
                  <a:srgbClr val="073763"/>
                </a:solidFill>
              </a:rPr>
              <a:t>Teaching about </a:t>
            </a:r>
            <a:r>
              <a:rPr b="1" lang="en-GB" sz="3600">
                <a:solidFill>
                  <a:srgbClr val="073763"/>
                </a:solidFill>
              </a:rPr>
              <a:t>h</a:t>
            </a:r>
            <a:r>
              <a:rPr b="1" lang="en-GB" sz="3600">
                <a:solidFill>
                  <a:srgbClr val="073763"/>
                </a:solidFill>
              </a:rPr>
              <a:t>ealth and prevention</a:t>
            </a:r>
            <a:endParaRPr b="1" sz="3600">
              <a:solidFill>
                <a:srgbClr val="073763"/>
              </a:solidFill>
            </a:endParaRPr>
          </a:p>
        </p:txBody>
      </p:sp>
      <p:sp>
        <p:nvSpPr>
          <p:cNvPr id="79" name="Google Shape;79;p16"/>
          <p:cNvSpPr txBox="1"/>
          <p:nvPr>
            <p:ph idx="1" type="subTitle"/>
          </p:nvPr>
        </p:nvSpPr>
        <p:spPr>
          <a:xfrm>
            <a:off x="1337100" y="2780225"/>
            <a:ext cx="6545400" cy="5691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sz="2400">
                <a:solidFill>
                  <a:srgbClr val="073763"/>
                </a:solidFill>
              </a:rPr>
              <a:t>Part of: physical health and mental wellbeing</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p:txBody>
      </p:sp>
      <p:sp>
        <p:nvSpPr>
          <p:cNvPr id="80" name="Google Shape;80;p16"/>
          <p:cNvSpPr txBox="1"/>
          <p:nvPr>
            <p:ph idx="1" type="subTitle"/>
          </p:nvPr>
        </p:nvSpPr>
        <p:spPr>
          <a:xfrm>
            <a:off x="7397250" y="4497250"/>
            <a:ext cx="1486200" cy="49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81" name="Google Shape;81;p16"/>
          <p:cNvSpPr txBox="1"/>
          <p:nvPr>
            <p:ph type="ctrTitle"/>
          </p:nvPr>
        </p:nvSpPr>
        <p:spPr>
          <a:xfrm>
            <a:off x="311700" y="628025"/>
            <a:ext cx="8520600" cy="56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82" name="Google Shape;82;p16"/>
          <p:cNvSpPr txBox="1"/>
          <p:nvPr>
            <p:ph idx="1" type="subTitle"/>
          </p:nvPr>
        </p:nvSpPr>
        <p:spPr>
          <a:xfrm>
            <a:off x="117900" y="9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83" name="Google Shape;83;p16"/>
          <p:cNvSpPr txBox="1"/>
          <p:nvPr>
            <p:ph idx="1" type="subTitle"/>
          </p:nvPr>
        </p:nvSpPr>
        <p:spPr>
          <a:xfrm>
            <a:off x="1337100" y="3596125"/>
            <a:ext cx="6545400" cy="56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84" name="Google Shape;84;p16"/>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D9EEB"/>
                </a:solidFill>
                <a:latin typeface="Arial"/>
                <a:ea typeface="Arial"/>
                <a:cs typeface="Arial"/>
                <a:sym typeface="Arial"/>
              </a:rPr>
              <a:t>Secondary</a:t>
            </a:r>
            <a:endParaRPr b="0" i="0" sz="2000" u="none" cap="none" strike="noStrike">
              <a:solidFill>
                <a:srgbClr val="6D9EEB"/>
              </a:solidFill>
              <a:latin typeface="Arial"/>
              <a:ea typeface="Arial"/>
              <a:cs typeface="Arial"/>
              <a:sym typeface="Arial"/>
            </a:endParaRPr>
          </a:p>
        </p:txBody>
      </p:sp>
      <p:sp>
        <p:nvSpPr>
          <p:cNvPr id="85" name="Google Shape;85;p16"/>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E06666"/>
                </a:solidFill>
                <a:latin typeface="Arial"/>
                <a:ea typeface="Arial"/>
                <a:cs typeface="Arial"/>
                <a:sym typeface="Arial"/>
              </a:rPr>
              <a:t>Primary</a:t>
            </a:r>
            <a:endParaRPr b="0" i="0" sz="2000" u="none" cap="none" strike="noStrike">
              <a:solidFill>
                <a:srgbClr val="E06666"/>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Personal hygiene (1)</a:t>
            </a:r>
            <a:endParaRPr>
              <a:solidFill>
                <a:srgbClr val="073763"/>
              </a:solidFill>
            </a:endParaRPr>
          </a:p>
        </p:txBody>
      </p:sp>
      <p:sp>
        <p:nvSpPr>
          <p:cNvPr id="372" name="Google Shape;372;p5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keeping yourself clean is important: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prevent illness, such as infections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 prevent spreading germs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for social reasons, e.g. to prevent body odour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for prevent skin problems</a:t>
            </a:r>
            <a:endParaRPr sz="1400">
              <a:solidFill>
                <a:srgbClr val="000000"/>
              </a:solidFill>
            </a:endParaRPr>
          </a:p>
        </p:txBody>
      </p:sp>
      <p:sp>
        <p:nvSpPr>
          <p:cNvPr id="373" name="Google Shape;373;p5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74" name="Google Shape;374;p52"/>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75" name="Google Shape;375;p5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Personal hygiene (2)</a:t>
            </a:r>
            <a:endParaRPr>
              <a:solidFill>
                <a:srgbClr val="073763"/>
              </a:solidFill>
            </a:endParaRPr>
          </a:p>
        </p:txBody>
      </p:sp>
      <p:sp>
        <p:nvSpPr>
          <p:cNvPr id="381" name="Google Shape;381;p5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the importance of:</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toilet hygiene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washing their face daily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fully bathing or showering their body and hair at least twice a week (including their genitals and bottom)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trimming their fingernails and toenails</a:t>
            </a:r>
            <a:r>
              <a:rPr lang="en-GB">
                <a:solidFill>
                  <a:schemeClr val="dk1"/>
                </a:solidFill>
              </a:rPr>
              <a:t> to avoid trapping germs under them</a:t>
            </a:r>
            <a:endParaRPr>
              <a:solidFill>
                <a:schemeClr val="dk1"/>
              </a:solidFill>
            </a:endParaRPr>
          </a:p>
        </p:txBody>
      </p:sp>
      <p:sp>
        <p:nvSpPr>
          <p:cNvPr id="382" name="Google Shape;382;p5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83" name="Google Shape;383;p53"/>
          <p:cNvSpPr txBox="1"/>
          <p:nvPr>
            <p:ph idx="2" type="body"/>
          </p:nvPr>
        </p:nvSpPr>
        <p:spPr>
          <a:xfrm>
            <a:off x="61356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84" name="Google Shape;384;p5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Germs</a:t>
            </a:r>
            <a:endParaRPr>
              <a:solidFill>
                <a:srgbClr val="073763"/>
              </a:solidFill>
            </a:endParaRPr>
          </a:p>
        </p:txBody>
      </p:sp>
      <p:sp>
        <p:nvSpPr>
          <p:cNvPr id="390" name="Google Shape;390;p5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germs are types of </a:t>
            </a:r>
            <a:r>
              <a:rPr lang="en-GB">
                <a:solidFill>
                  <a:schemeClr val="dk1"/>
                </a:solidFill>
              </a:rPr>
              <a:t>microbe</a:t>
            </a:r>
            <a:r>
              <a:rPr lang="en-GB">
                <a:solidFill>
                  <a:schemeClr val="dk1"/>
                </a:solidFill>
              </a:rPr>
              <a:t>s</a:t>
            </a:r>
            <a:r>
              <a:rPr lang="en-GB">
                <a:solidFill>
                  <a:schemeClr val="dk1"/>
                </a:solidFill>
              </a:rPr>
              <a:t> (tiny living organisms) which can cause disease. They are so small they can only be seen through a microscope.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Viruses, bacteria and fungi are all types of microbe.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Teach that when germs get inside or on the surface of our bodies and start to multiply (grow) and cause harm it is called an </a:t>
            </a:r>
            <a:r>
              <a:rPr b="1" lang="en-GB">
                <a:solidFill>
                  <a:schemeClr val="dk1"/>
                </a:solidFill>
              </a:rPr>
              <a:t>infection</a:t>
            </a:r>
            <a:r>
              <a:rPr lang="en-GB">
                <a:solidFill>
                  <a:schemeClr val="dk1"/>
                </a:solidFill>
              </a:rPr>
              <a:t>.</a:t>
            </a:r>
            <a:endParaRPr>
              <a:solidFill>
                <a:schemeClr val="dk1"/>
              </a:solidFill>
            </a:endParaRPr>
          </a:p>
        </p:txBody>
      </p:sp>
      <p:sp>
        <p:nvSpPr>
          <p:cNvPr id="391" name="Google Shape;391;p5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92" name="Google Shape;392;p54"/>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393" name="Google Shape;393;p5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Infections</a:t>
            </a:r>
            <a:endParaRPr>
              <a:solidFill>
                <a:srgbClr val="073763"/>
              </a:solidFill>
            </a:endParaRPr>
          </a:p>
        </p:txBody>
      </p:sp>
      <p:sp>
        <p:nvSpPr>
          <p:cNvPr id="399" name="Google Shape;399;p5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Infections can be:</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viral</a:t>
            </a:r>
            <a:r>
              <a:rPr lang="en-GB">
                <a:solidFill>
                  <a:schemeClr val="dk1"/>
                </a:solidFill>
              </a:rPr>
              <a:t>, e.g. the common cold, flu virus, and HIV</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bacterial</a:t>
            </a:r>
            <a:r>
              <a:rPr lang="en-GB">
                <a:solidFill>
                  <a:schemeClr val="dk1"/>
                </a:solidFill>
              </a:rPr>
              <a:t>, e.g. </a:t>
            </a:r>
            <a:r>
              <a:rPr i="1" lang="en-GB">
                <a:solidFill>
                  <a:schemeClr val="dk1"/>
                </a:solidFill>
              </a:rPr>
              <a:t>Clostridium difficile </a:t>
            </a:r>
            <a:r>
              <a:rPr lang="en-GB">
                <a:solidFill>
                  <a:schemeClr val="dk1"/>
                </a:solidFill>
              </a:rPr>
              <a:t>can cause diarrhoea, </a:t>
            </a:r>
            <a:r>
              <a:rPr i="1" lang="en-GB">
                <a:solidFill>
                  <a:schemeClr val="dk1"/>
                </a:solidFill>
              </a:rPr>
              <a:t>Staphylococcus aureus</a:t>
            </a:r>
            <a:r>
              <a:rPr lang="en-GB">
                <a:solidFill>
                  <a:schemeClr val="dk1"/>
                </a:solidFill>
              </a:rPr>
              <a:t> can cause skin infections, pneumonia and other serious infections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fungal</a:t>
            </a:r>
            <a:r>
              <a:rPr lang="en-GB">
                <a:solidFill>
                  <a:schemeClr val="dk1"/>
                </a:solidFill>
              </a:rPr>
              <a:t>, e.g. dermatophyte fungi, such as Trichophyton, athlete’s foot and ringworm</a:t>
            </a:r>
            <a:endParaRPr>
              <a:solidFill>
                <a:schemeClr val="dk1"/>
              </a:solidFill>
            </a:endParaRPr>
          </a:p>
        </p:txBody>
      </p:sp>
      <p:sp>
        <p:nvSpPr>
          <p:cNvPr id="400" name="Google Shape;400;p5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01" name="Google Shape;401;p55"/>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02" name="Google Shape;402;p5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germs spread</a:t>
            </a:r>
            <a:endParaRPr>
              <a:solidFill>
                <a:srgbClr val="073763"/>
              </a:solidFill>
            </a:endParaRPr>
          </a:p>
        </p:txBody>
      </p:sp>
      <p:sp>
        <p:nvSpPr>
          <p:cNvPr id="408" name="Google Shape;408;p5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people can become infected with harmful germs by:</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breathing them in through the air (e.g. when someone else has coughed or sneezed)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touch (e.g. from one person to another)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drinking or washing in dirty water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rotten or contaminated food that bacteria or fungi have grown on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c</a:t>
            </a:r>
            <a:r>
              <a:rPr lang="en-GB">
                <a:solidFill>
                  <a:schemeClr val="dk1"/>
                </a:solidFill>
              </a:rPr>
              <a:t>ontact with animals or their faeces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hands that are not washed after going to the toilet</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sharing other people's forks, knifes or cups</a:t>
            </a:r>
            <a:endParaRPr>
              <a:solidFill>
                <a:schemeClr val="dk1"/>
              </a:solidFill>
            </a:endParaRPr>
          </a:p>
        </p:txBody>
      </p:sp>
      <p:sp>
        <p:nvSpPr>
          <p:cNvPr id="409" name="Google Shape;409;p5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10" name="Google Shape;410;p56"/>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11" name="Google Shape;411;p5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Handwashing (1)</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17" name="Google Shape;417;p5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washing their hands regularly is one of the best ways to stop harmful germs from spreading and prevent them from getting sick.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the hands naturally secrete oil which helps to keep the skin moist and stop it getting too dry. This oil is a good environment for microbes to grow and multiply and helps them ‘stick’ to our skin. Teach pupils to: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wash their entire hands with soap and warm water</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for long enough to remove germs </a:t>
            </a:r>
            <a:r>
              <a:rPr lang="en-GB">
                <a:solidFill>
                  <a:schemeClr val="dk1"/>
                </a:solidFill>
              </a:rPr>
              <a:t>(20 seconds)</a:t>
            </a:r>
            <a:endParaRPr>
              <a:solidFill>
                <a:schemeClr val="dk1"/>
              </a:solidFill>
            </a:endParaRPr>
          </a:p>
        </p:txBody>
      </p:sp>
      <p:sp>
        <p:nvSpPr>
          <p:cNvPr id="418" name="Google Shape;418;p5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19" name="Google Shape;419;p57"/>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20" name="Google Shape;420;p5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Handwashing (2)</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26" name="Google Shape;426;p5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pupils that they need to wash their hands:</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before, during and after preparing food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using the bathroom</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exposure to animals or animal waste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after coughing, sneezing or blowing their nose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if they have been ill or have been around ill people</a:t>
            </a:r>
            <a:endParaRPr>
              <a:solidFill>
                <a:schemeClr val="dk1"/>
              </a:solidFill>
            </a:endParaRPr>
          </a:p>
          <a:p>
            <a:pPr indent="0" lvl="0" marL="0" rtl="0" algn="l">
              <a:spcBef>
                <a:spcPts val="600"/>
              </a:spcBef>
              <a:spcAft>
                <a:spcPts val="0"/>
              </a:spcAft>
              <a:buNone/>
            </a:pPr>
            <a:r>
              <a:rPr lang="en-GB">
                <a:solidFill>
                  <a:schemeClr val="dk1"/>
                </a:solidFill>
              </a:rPr>
              <a:t>Explain that if they cannot wash their hands with soap and water, then t</a:t>
            </a:r>
            <a:r>
              <a:rPr lang="en-GB">
                <a:solidFill>
                  <a:schemeClr val="dk1"/>
                </a:solidFill>
              </a:rPr>
              <a:t>hey can use an alcoholic handwash (60% alcohol) to help protect themselves from viruses and bacteria.</a:t>
            </a:r>
            <a:endParaRPr>
              <a:solidFill>
                <a:schemeClr val="dk1"/>
              </a:solidFill>
            </a:endParaRPr>
          </a:p>
        </p:txBody>
      </p:sp>
      <p:sp>
        <p:nvSpPr>
          <p:cNvPr id="427" name="Google Shape;427;p5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28" name="Google Shape;428;p58"/>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29" name="Google Shape;429;p5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Sneezing and coughing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35" name="Google Shape;435;p5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Explain that the most common way of spreading infection is through coughing and sneezing.</a:t>
            </a:r>
            <a:endParaRPr>
              <a:solidFill>
                <a:schemeClr val="dk1"/>
              </a:solidFill>
            </a:endParaRPr>
          </a:p>
          <a:p>
            <a:pPr indent="0" lvl="0" marL="0" marR="0" rtl="0" algn="l">
              <a:lnSpc>
                <a:spcPct val="115000"/>
              </a:lnSpc>
              <a:spcBef>
                <a:spcPts val="600"/>
              </a:spcBef>
              <a:spcAft>
                <a:spcPts val="0"/>
              </a:spcAft>
              <a:buNone/>
            </a:pPr>
            <a:r>
              <a:rPr lang="en-GB">
                <a:solidFill>
                  <a:schemeClr val="dk1"/>
                </a:solidFill>
              </a:rPr>
              <a:t>To avoid spreading infection, teach pupils to</a:t>
            </a:r>
            <a:r>
              <a:rPr lang="en-GB">
                <a:solidFill>
                  <a:schemeClr val="dk1"/>
                </a:solidFill>
              </a:rPr>
              <a:t>:</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cover their mouth and nose with a tissue when they cough or sneeze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throw used tissues in the bin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wash their hands with soap and water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a:t>
            </a:r>
            <a:r>
              <a:rPr lang="en-GB">
                <a:solidFill>
                  <a:schemeClr val="dk1"/>
                </a:solidFill>
              </a:rPr>
              <a:t>f they don't have a tissue, to cough or sneeze into the inside of their elbow.</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36" name="Google Shape;436;p5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37" name="Google Shape;437;p59"/>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38" name="Google Shape;438;p5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Helping our natural defences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44" name="Google Shape;444;p6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Explain that if we are </a:t>
            </a:r>
            <a:r>
              <a:rPr b="1" lang="en-GB">
                <a:solidFill>
                  <a:schemeClr val="dk1"/>
                </a:solidFill>
              </a:rPr>
              <a:t>hygienic</a:t>
            </a:r>
            <a:r>
              <a:rPr lang="en-GB">
                <a:solidFill>
                  <a:schemeClr val="dk1"/>
                </a:solidFill>
              </a:rPr>
              <a:t> to keep germs out, the body has natural defences to help protect us, e.g.:</a:t>
            </a:r>
            <a:endParaRPr>
              <a:solidFill>
                <a:schemeClr val="dk1"/>
              </a:solidFill>
            </a:endParaRPr>
          </a:p>
          <a:p>
            <a:pPr indent="-317500" lvl="0" marL="457200" rtl="0" algn="l">
              <a:spcBef>
                <a:spcPts val="600"/>
              </a:spcBef>
              <a:spcAft>
                <a:spcPts val="0"/>
              </a:spcAft>
              <a:buClr>
                <a:schemeClr val="dk1"/>
              </a:buClr>
              <a:buSzPts val="1400"/>
              <a:buChar char="●"/>
            </a:pPr>
            <a:r>
              <a:rPr lang="en-GB">
                <a:solidFill>
                  <a:schemeClr val="dk1"/>
                </a:solidFill>
              </a:rPr>
              <a:t>the skin stops germs entering the body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nose has a sticky membrane trapping germs if they are inhaled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tears contain substances which kill bacteria</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the stomach produces acid which can kill many germs, if eaten</a:t>
            </a:r>
            <a:endParaRPr>
              <a:solidFill>
                <a:schemeClr val="dk1"/>
              </a:solidFill>
            </a:endParaRPr>
          </a:p>
          <a:p>
            <a:pPr indent="0" lvl="0" marL="0" rtl="0" algn="l">
              <a:spcBef>
                <a:spcPts val="1200"/>
              </a:spcBef>
              <a:spcAft>
                <a:spcPts val="1200"/>
              </a:spcAft>
              <a:buNone/>
            </a:pPr>
            <a:r>
              <a:rPr lang="en-GB">
                <a:solidFill>
                  <a:schemeClr val="dk1"/>
                </a:solidFill>
              </a:rPr>
              <a:t>Explain that if we</a:t>
            </a:r>
            <a:r>
              <a:rPr lang="en-GB">
                <a:solidFill>
                  <a:schemeClr val="dk1"/>
                </a:solidFill>
              </a:rPr>
              <a:t> are </a:t>
            </a:r>
            <a:r>
              <a:rPr b="1" lang="en-GB">
                <a:solidFill>
                  <a:schemeClr val="dk1"/>
                </a:solidFill>
              </a:rPr>
              <a:t>healthy</a:t>
            </a:r>
            <a:r>
              <a:rPr lang="en-GB">
                <a:solidFill>
                  <a:schemeClr val="dk1"/>
                </a:solidFill>
              </a:rPr>
              <a:t> </a:t>
            </a:r>
            <a:r>
              <a:rPr lang="en-GB">
                <a:solidFill>
                  <a:schemeClr val="dk1"/>
                </a:solidFill>
              </a:rPr>
              <a:t>then our </a:t>
            </a:r>
            <a:r>
              <a:rPr b="1" lang="en-GB">
                <a:solidFill>
                  <a:schemeClr val="dk1"/>
                </a:solidFill>
              </a:rPr>
              <a:t>immune systems</a:t>
            </a:r>
            <a:r>
              <a:rPr lang="en-GB">
                <a:solidFill>
                  <a:schemeClr val="dk1"/>
                </a:solidFill>
              </a:rPr>
              <a:t> can prevent many germs that manage to get in from making us ill.</a:t>
            </a:r>
            <a:endParaRPr>
              <a:solidFill>
                <a:srgbClr val="FF0000"/>
              </a:solidFill>
            </a:endParaRPr>
          </a:p>
        </p:txBody>
      </p:sp>
      <p:sp>
        <p:nvSpPr>
          <p:cNvPr id="445" name="Google Shape;445;p6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46" name="Google Shape;446;p60"/>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47" name="Google Shape;447;p6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infection is treated</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53" name="Google Shape;453;p6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Teach that most harmful germs are stopped from entering or proliferating (growing) within the body by the immune system if we are healthy and hygienic.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Explain that sometimes, however, the immune system needs help from medical treatments such as: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antibiotics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antivirals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antifungals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More information is given on pharmaceutical interventions in the secondary guidance. </a:t>
            </a:r>
            <a:endParaRPr>
              <a:solidFill>
                <a:schemeClr val="dk1"/>
              </a:solidFill>
            </a:endParaRPr>
          </a:p>
        </p:txBody>
      </p:sp>
      <p:sp>
        <p:nvSpPr>
          <p:cNvPr id="454" name="Google Shape;454;p6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55" name="Google Shape;455;p61"/>
          <p:cNvSpPr txBox="1"/>
          <p:nvPr>
            <p:ph idx="2" type="body"/>
          </p:nvPr>
        </p:nvSpPr>
        <p:spPr>
          <a:xfrm>
            <a:off x="6178800" y="216425"/>
            <a:ext cx="2695200" cy="17157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about personal hygiene and germs including bacteria, viruses, how they are spread and treated, and the importance of handwashing.</a:t>
            </a:r>
            <a:endParaRPr sz="1600"/>
          </a:p>
        </p:txBody>
      </p:sp>
      <p:sp>
        <p:nvSpPr>
          <p:cNvPr id="456" name="Google Shape;456;p6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1" name="Google Shape;91;p1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feel more confident teaching about </a:t>
            </a:r>
            <a:r>
              <a:rPr b="1" lang="en-GB">
                <a:solidFill>
                  <a:srgbClr val="434343"/>
                </a:solidFill>
              </a:rPr>
              <a:t>health and prevention</a:t>
            </a:r>
            <a:endParaRPr b="1" sz="1800">
              <a:solidFill>
                <a:srgbClr val="434343"/>
              </a:solidFill>
            </a:endParaRPr>
          </a:p>
          <a:p>
            <a:pPr indent="0" lvl="0" marL="0" rtl="0" algn="l">
              <a:lnSpc>
                <a:spcPct val="115000"/>
              </a:lnSpc>
              <a:spcBef>
                <a:spcPts val="0"/>
              </a:spcBef>
              <a:spcAft>
                <a:spcPts val="0"/>
              </a:spcAft>
              <a:buSzPts val="1400"/>
              <a:buNone/>
            </a:pPr>
            <a:r>
              <a:t/>
            </a:r>
            <a:endParaRPr sz="1800">
              <a:solidFill>
                <a:srgbClr val="434343"/>
              </a:solidFill>
            </a:endParaRPr>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92" name="Google Shape;92;p17"/>
          <p:cNvSpPr txBox="1"/>
          <p:nvPr>
            <p:ph idx="4294967295" type="subTitle"/>
          </p:nvPr>
        </p:nvSpPr>
        <p:spPr>
          <a:xfrm>
            <a:off x="117900" y="390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93" name="Google Shape;93;p1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0" name="Shape 460"/>
        <p:cNvGrpSpPr/>
        <p:nvPr/>
      </p:nvGrpSpPr>
      <p:grpSpPr>
        <a:xfrm>
          <a:off x="0" y="0"/>
          <a:ext cx="0" cy="0"/>
          <a:chOff x="0" y="0"/>
          <a:chExt cx="0" cy="0"/>
        </a:xfrm>
      </p:grpSpPr>
      <p:sp>
        <p:nvSpPr>
          <p:cNvPr id="461" name="Google Shape;461;p62"/>
          <p:cNvSpPr txBox="1"/>
          <p:nvPr>
            <p:ph type="title"/>
          </p:nvPr>
        </p:nvSpPr>
        <p:spPr>
          <a:xfrm>
            <a:off x="2032500" y="1990350"/>
            <a:ext cx="49404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Allergies, immunisation and vaccination</a:t>
            </a:r>
            <a:endParaRPr>
              <a:solidFill>
                <a:srgbClr val="073763"/>
              </a:solidFill>
            </a:endParaRPr>
          </a:p>
        </p:txBody>
      </p:sp>
      <p:sp>
        <p:nvSpPr>
          <p:cNvPr id="462" name="Google Shape;46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Allergies</a:t>
            </a:r>
            <a:endParaRPr>
              <a:solidFill>
                <a:srgbClr val="073763"/>
              </a:solidFill>
            </a:endParaRPr>
          </a:p>
        </p:txBody>
      </p:sp>
      <p:sp>
        <p:nvSpPr>
          <p:cNvPr id="468" name="Google Shape;468;p6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An allergy is an immune system response to a foreign substance that's not typically harmful to </a:t>
            </a:r>
            <a:r>
              <a:rPr lang="en-GB">
                <a:solidFill>
                  <a:schemeClr val="dk1"/>
                </a:solidFill>
              </a:rPr>
              <a:t>your body.</a:t>
            </a:r>
            <a:endParaRPr>
              <a:solidFill>
                <a:schemeClr val="dk1"/>
              </a:solidFill>
            </a:endParaRPr>
          </a:p>
          <a:p>
            <a:pPr indent="0" lvl="0" marL="0" marR="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pupils that allergies can develop at any age, and can remain lifelong after that.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Some people have mild reactions (e.g. hayfever) and some have very severe reactions, which can kill them. </a:t>
            </a:r>
            <a:endParaRPr>
              <a:solidFill>
                <a:schemeClr val="dk1"/>
              </a:solidFill>
            </a:endParaRPr>
          </a:p>
          <a:p>
            <a:pPr indent="0" lvl="0" marL="0" marR="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marR="0" rtl="0" algn="l">
              <a:lnSpc>
                <a:spcPct val="115000"/>
              </a:lnSpc>
              <a:spcBef>
                <a:spcPts val="0"/>
              </a:spcBef>
              <a:spcAft>
                <a:spcPts val="0"/>
              </a:spcAft>
              <a:buNone/>
            </a:pPr>
            <a:r>
              <a:rPr b="1" lang="en-GB">
                <a:solidFill>
                  <a:schemeClr val="dk1"/>
                </a:solidFill>
              </a:rPr>
              <a:t>Common mild allergic</a:t>
            </a:r>
            <a:r>
              <a:rPr lang="en-GB">
                <a:solidFill>
                  <a:schemeClr val="dk1"/>
                </a:solidFill>
              </a:rPr>
              <a:t> reactions include: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grass and tree pollen (hayfever)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dust mites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different animals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469" name="Google Shape;469;p6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70" name="Google Shape;470;p63"/>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71" name="Google Shape;471;p63"/>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Severe a</a:t>
            </a:r>
            <a:r>
              <a:rPr lang="en-GB">
                <a:solidFill>
                  <a:srgbClr val="073763"/>
                </a:solidFill>
              </a:rPr>
              <a:t>llergic reactions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77" name="Google Shape;477;p6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examples of allergens that can cause a severe reaction (anaphylaxis) include: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some foods (especially nuts, shellfish, and dairy)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insect bites and stings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Make pupils aware of the signs of a serious allergic reaction: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swelling of a person’s throat and mouth</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difficulty breathing</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blue skin or lips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losing consciousness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478" name="Google Shape;478;p6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79" name="Google Shape;479;p64"/>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80" name="Google Shape;480;p64"/>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Allergy treatments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86" name="Google Shape;486;p6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a:t>
            </a:r>
            <a:r>
              <a:rPr lang="en-GB">
                <a:solidFill>
                  <a:schemeClr val="dk1"/>
                </a:solidFill>
              </a:rPr>
              <a:t>the safest way to avoid an allergic reaction is to </a:t>
            </a:r>
            <a:r>
              <a:rPr lang="en-GB">
                <a:solidFill>
                  <a:schemeClr val="dk1"/>
                </a:solidFill>
              </a:rPr>
              <a:t>completely avoid the allergen that causes it.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When they cannot be avoided, treatments include: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pills, liquids and sprays, e.g. antihistamines for hay fever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allergy shots to help make their bodies less sensitive to the thing they are allergic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EpiPens, an injection that stops the body having an allergic reaction when it is life-threatening </a:t>
            </a:r>
            <a:endParaRPr>
              <a:solidFill>
                <a:schemeClr val="dk1"/>
              </a:solidFill>
            </a:endParaRPr>
          </a:p>
        </p:txBody>
      </p:sp>
      <p:sp>
        <p:nvSpPr>
          <p:cNvPr id="487" name="Google Shape;487;p6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88" name="Google Shape;488;p65"/>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89" name="Google Shape;489;p65"/>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Vaccination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495" name="Google Shape;495;p6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vaccination is a simple, safe, and effective way to protect people against harmful diseases, before they come into contact with them naturally.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Vaccinations use</a:t>
            </a:r>
            <a:r>
              <a:rPr lang="en-GB">
                <a:solidFill>
                  <a:schemeClr val="dk1"/>
                </a:solidFill>
              </a:rPr>
              <a:t> the body’s natural defenses to strengthen the immune system and build resistance to specific bacterial and viral infections.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Most vaccines are given by an injection, but some are given orally (by mouth) or sprayed into the nose e.g. the childhood flu vaccine.</a:t>
            </a:r>
            <a:endParaRPr>
              <a:solidFill>
                <a:schemeClr val="dk1"/>
              </a:solidFill>
            </a:endParaRPr>
          </a:p>
        </p:txBody>
      </p:sp>
      <p:sp>
        <p:nvSpPr>
          <p:cNvPr id="496" name="Google Shape;496;p6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97" name="Google Shape;497;p66"/>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498" name="Google Shape;498;p6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How v</a:t>
            </a:r>
            <a:r>
              <a:rPr lang="en-GB">
                <a:solidFill>
                  <a:srgbClr val="073763"/>
                </a:solidFill>
              </a:rPr>
              <a:t>accines work</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04" name="Google Shape;504;p6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Vaccines train the immune system to fight the disease by creating antibodies. Antibodies are proteins produced naturally by the immune system to fight disease.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Vaccines contain only killed or weakened forms of germs like viruses or bacteria, so they do not cause the disease or put individuals at risk of its complications.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Once exposed to one or more doses of a vaccine, most people remain protected against a disease for years, decades or even a lifetime.</a:t>
            </a:r>
            <a:endParaRPr>
              <a:solidFill>
                <a:schemeClr val="dk1"/>
              </a:solidFill>
            </a:endParaRPr>
          </a:p>
        </p:txBody>
      </p:sp>
      <p:sp>
        <p:nvSpPr>
          <p:cNvPr id="505" name="Google Shape;505;p6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06" name="Google Shape;506;p67"/>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07" name="Google Shape;507;p6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What can be vaccinated against</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13" name="Google Shape;513;p6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There are vaccines for many of the most life threatening diseases, e.g.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measles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mumps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rubella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polio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diphtheria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tetanus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pertussis (whooping cough)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pneumonia (Haemophilus influenzae type B and Streptococcus pneumoniae)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rotavirus (a highly infectious stomach bug that causes diarrhoea)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514" name="Google Shape;514;p6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15" name="Google Shape;515;p68"/>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16" name="Google Shape;516;p6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Herd immunity</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22" name="Google Shape;522;p6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that vaccination protects individuals who have had the vaccine, but can also protect those who haven’t been vaccinated.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is because if enough people are vaccinated, then the spread of virus is prevented which protects those haven’t been vaccinated, e.g. very young babies. This is known as </a:t>
            </a:r>
            <a:r>
              <a:rPr b="1" lang="en-GB">
                <a:solidFill>
                  <a:schemeClr val="dk1"/>
                </a:solidFill>
              </a:rPr>
              <a:t>herd immunity </a:t>
            </a:r>
            <a:r>
              <a:rPr lang="en-GB">
                <a:solidFill>
                  <a:schemeClr val="dk1"/>
                </a:solidFill>
              </a:rPr>
              <a:t>or</a:t>
            </a:r>
            <a:r>
              <a:rPr b="1" lang="en-GB">
                <a:solidFill>
                  <a:schemeClr val="dk1"/>
                </a:solidFill>
              </a:rPr>
              <a:t> herd protection</a:t>
            </a:r>
            <a:r>
              <a:rPr lang="en-GB">
                <a:solidFill>
                  <a:schemeClr val="dk1"/>
                </a:solidFill>
              </a:rPr>
              <a: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if the number of people who are protected falls below a certain level the disease can start to spread again.</a:t>
            </a:r>
            <a:endParaRPr>
              <a:solidFill>
                <a:schemeClr val="dk1"/>
              </a:solidFill>
            </a:endParaRPr>
          </a:p>
        </p:txBody>
      </p:sp>
      <p:sp>
        <p:nvSpPr>
          <p:cNvPr id="523" name="Google Shape;523;p6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24" name="Google Shape;524;p69"/>
          <p:cNvSpPr txBox="1"/>
          <p:nvPr>
            <p:ph idx="2" type="body"/>
          </p:nvPr>
        </p:nvSpPr>
        <p:spPr>
          <a:xfrm>
            <a:off x="6178800" y="216425"/>
            <a:ext cx="2695200" cy="12183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allergies, immunisation and vaccination.</a:t>
            </a:r>
            <a:endParaRPr sz="1600"/>
          </a:p>
        </p:txBody>
      </p:sp>
      <p:sp>
        <p:nvSpPr>
          <p:cNvPr id="525" name="Google Shape;525;p6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531" name="Google Shape;53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532" name="Google Shape;532;p70"/>
          <p:cNvSpPr txBox="1"/>
          <p:nvPr>
            <p:ph idx="4294967295" type="body"/>
          </p:nvPr>
        </p:nvSpPr>
        <p:spPr>
          <a:xfrm>
            <a:off x="330200" y="3276600"/>
            <a:ext cx="8543700" cy="10992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rgbClr val="000000"/>
                </a:solidFill>
              </a:rPr>
              <a:t>STATUTORY GUIDANCE </a:t>
            </a:r>
            <a:br>
              <a:rPr b="1" lang="en-GB" sz="1600">
                <a:solidFill>
                  <a:srgbClr val="000000"/>
                </a:solidFill>
              </a:rPr>
            </a:br>
            <a:r>
              <a:rPr lang="en-GB" sz="1800">
                <a:solidFill>
                  <a:srgbClr val="000000"/>
                </a:solidFill>
              </a:rPr>
              <a:t>Schools should continue to develop knowledge on topics specified for primary as required and in addition cover the following content by the end of secondary.</a:t>
            </a:r>
            <a:endParaRPr sz="1800">
              <a:solidFill>
                <a:srgbClr val="000000"/>
              </a:solidFill>
            </a:endParaRPr>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6" name="Shape 536"/>
        <p:cNvGrpSpPr/>
        <p:nvPr/>
      </p:nvGrpSpPr>
      <p:grpSpPr>
        <a:xfrm>
          <a:off x="0" y="0"/>
          <a:ext cx="0" cy="0"/>
          <a:chOff x="0" y="0"/>
          <a:chExt cx="0" cy="0"/>
        </a:xfrm>
      </p:grpSpPr>
      <p:sp>
        <p:nvSpPr>
          <p:cNvPr id="537" name="Google Shape;537;p71"/>
          <p:cNvSpPr txBox="1"/>
          <p:nvPr>
            <p:ph type="title"/>
          </p:nvPr>
        </p:nvSpPr>
        <p:spPr>
          <a:xfrm>
            <a:off x="2676900" y="2208750"/>
            <a:ext cx="3790200" cy="726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Personal hygiene</a:t>
            </a:r>
            <a:endParaRPr>
              <a:solidFill>
                <a:srgbClr val="073763"/>
              </a:solidFill>
            </a:endParaRPr>
          </a:p>
        </p:txBody>
      </p:sp>
      <p:sp>
        <p:nvSpPr>
          <p:cNvPr id="538" name="Google Shape;538;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1362300" y="2150850"/>
            <a:ext cx="64194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99" name="Google Shape;9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7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Personal Hygiene</a:t>
            </a:r>
            <a:endParaRPr>
              <a:solidFill>
                <a:srgbClr val="073763"/>
              </a:solidFill>
            </a:endParaRPr>
          </a:p>
        </p:txBody>
      </p:sp>
      <p:sp>
        <p:nvSpPr>
          <p:cNvPr id="544" name="Google Shape;544;p7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 on what is taught in primary. </a:t>
            </a:r>
            <a:r>
              <a:rPr lang="en-GB">
                <a:solidFill>
                  <a:schemeClr val="dk1"/>
                </a:solidFill>
              </a:rPr>
              <a:t>Teach pupils that </a:t>
            </a:r>
            <a:r>
              <a:rPr b="1" lang="en-GB">
                <a:solidFill>
                  <a:schemeClr val="dk1"/>
                </a:solidFill>
              </a:rPr>
              <a:t>puberty</a:t>
            </a:r>
            <a:r>
              <a:rPr lang="en-GB">
                <a:solidFill>
                  <a:schemeClr val="dk1"/>
                </a:solidFill>
              </a:rPr>
              <a:t> causes the body's sweat glands to become much more active. This means that </a:t>
            </a:r>
            <a:r>
              <a:rPr b="1" lang="en-GB">
                <a:solidFill>
                  <a:schemeClr val="dk1"/>
                </a:solidFill>
              </a:rPr>
              <a:t>personal hygiene</a:t>
            </a:r>
            <a:r>
              <a:rPr lang="en-GB">
                <a:solidFill>
                  <a:schemeClr val="dk1"/>
                </a:solidFill>
              </a:rPr>
              <a:t> is more important to</a:t>
            </a:r>
            <a:r>
              <a:rPr lang="en-GB">
                <a:solidFill>
                  <a:schemeClr val="dk1"/>
                </a:solidFill>
              </a:rPr>
              <a:t> avoid body odour, unpleasant rashes and infections.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pupils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 </a:t>
            </a:r>
            <a:r>
              <a:rPr b="1" lang="en-GB">
                <a:solidFill>
                  <a:schemeClr val="dk1"/>
                </a:solidFill>
              </a:rPr>
              <a:t>daily shower or bath</a:t>
            </a:r>
            <a:r>
              <a:rPr lang="en-GB">
                <a:solidFill>
                  <a:schemeClr val="dk1"/>
                </a:solidFill>
              </a:rPr>
              <a:t> is usually needed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antiperspirants </a:t>
            </a:r>
            <a:r>
              <a:rPr lang="en-GB">
                <a:solidFill>
                  <a:schemeClr val="dk1"/>
                </a:solidFill>
              </a:rPr>
              <a:t>help prevent a build-up of sweat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clothes should be r</a:t>
            </a:r>
            <a:r>
              <a:rPr b="1" lang="en-GB">
                <a:solidFill>
                  <a:schemeClr val="dk1"/>
                </a:solidFill>
              </a:rPr>
              <a:t>egularly changed</a:t>
            </a:r>
            <a:r>
              <a:rPr lang="en-GB">
                <a:solidFill>
                  <a:schemeClr val="dk1"/>
                </a:solidFill>
              </a:rPr>
              <a:t> as they absorb sweat </a:t>
            </a:r>
            <a:endParaRPr>
              <a:solidFill>
                <a:schemeClr val="dk1"/>
              </a:solidFill>
            </a:endParaRPr>
          </a:p>
          <a:p>
            <a:pPr indent="0" lvl="0" marL="0" rtl="0" algn="l">
              <a:lnSpc>
                <a:spcPct val="115000"/>
              </a:lnSpc>
              <a:spcBef>
                <a:spcPts val="0"/>
              </a:spcBef>
              <a:spcAft>
                <a:spcPts val="0"/>
              </a:spcAft>
              <a:buNone/>
            </a:pPr>
            <a:br>
              <a:rPr lang="en-GB">
                <a:solidFill>
                  <a:schemeClr val="dk1"/>
                </a:solidFill>
              </a:rPr>
            </a:br>
            <a:r>
              <a:rPr lang="en-GB">
                <a:solidFill>
                  <a:schemeClr val="dk1"/>
                </a:solidFill>
              </a:rPr>
              <a:t>See the module on </a:t>
            </a:r>
            <a:r>
              <a:rPr lang="en-GB" u="sng">
                <a:solidFill>
                  <a:schemeClr val="dk1"/>
                </a:solidFill>
              </a:rPr>
              <a:t>changing </a:t>
            </a:r>
            <a:r>
              <a:rPr lang="en-GB" u="sng">
                <a:solidFill>
                  <a:schemeClr val="dk1"/>
                </a:solidFill>
              </a:rPr>
              <a:t>adolescent</a:t>
            </a:r>
            <a:r>
              <a:rPr lang="en-GB" u="sng">
                <a:solidFill>
                  <a:schemeClr val="dk1"/>
                </a:solidFill>
              </a:rPr>
              <a:t> bodies</a:t>
            </a:r>
            <a:r>
              <a:rPr lang="en-GB">
                <a:solidFill>
                  <a:schemeClr val="dk1"/>
                </a:solidFill>
              </a:rPr>
              <a:t>.</a:t>
            </a:r>
            <a:endParaRPr>
              <a:solidFill>
                <a:schemeClr val="dk1"/>
              </a:solidFill>
            </a:endParaRPr>
          </a:p>
        </p:txBody>
      </p:sp>
      <p:sp>
        <p:nvSpPr>
          <p:cNvPr id="545" name="Google Shape;545;p7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46" name="Google Shape;546;p7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47" name="Google Shape;547;p72"/>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7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Bacterial infections</a:t>
            </a:r>
            <a:endParaRPr>
              <a:solidFill>
                <a:srgbClr val="073763"/>
              </a:solidFill>
            </a:endParaRPr>
          </a:p>
        </p:txBody>
      </p:sp>
      <p:sp>
        <p:nvSpPr>
          <p:cNvPr id="553" name="Google Shape;553;p7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 on what is taught in primary about bacterial infections, t</a:t>
            </a:r>
            <a:r>
              <a:rPr lang="en-GB">
                <a:solidFill>
                  <a:schemeClr val="dk1"/>
                </a:solidFill>
              </a:rPr>
              <a:t>eaching that the immune system can fight off most infections naturally without intervention.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For many infections that it cannot counter, antibiotics can be used.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antibiotics do not harm viruses, so antibiotics cannot treat viral illnesses such as colds and flu.</a:t>
            </a:r>
            <a:endParaRPr>
              <a:solidFill>
                <a:schemeClr val="dk1"/>
              </a:solidFill>
            </a:endParaRPr>
          </a:p>
        </p:txBody>
      </p:sp>
      <p:sp>
        <p:nvSpPr>
          <p:cNvPr id="554" name="Google Shape;554;p7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55" name="Google Shape;555;p7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56" name="Google Shape;556;p73"/>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Antibiotic resistance</a:t>
            </a:r>
            <a:endParaRPr>
              <a:solidFill>
                <a:srgbClr val="073763"/>
              </a:solidFill>
            </a:endParaRPr>
          </a:p>
        </p:txBody>
      </p:sp>
      <p:sp>
        <p:nvSpPr>
          <p:cNvPr id="562" name="Google Shape;562;p7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Explain to pupils that through increased exposure to antibiotics the bacteria are becoming resistant to them. This means that bacterial infections are once again becoming life threatening.</a:t>
            </a:r>
            <a:endParaRPr>
              <a:solidFill>
                <a:schemeClr val="dk1"/>
              </a:solidFill>
            </a:endParaRPr>
          </a:p>
          <a:p>
            <a:pPr indent="0" lvl="0" marL="0" rtl="0" algn="l">
              <a:spcBef>
                <a:spcPts val="1200"/>
              </a:spcBef>
              <a:spcAft>
                <a:spcPts val="0"/>
              </a:spcAft>
              <a:buNone/>
            </a:pPr>
            <a:r>
              <a:rPr lang="en-GB">
                <a:solidFill>
                  <a:schemeClr val="dk1"/>
                </a:solidFill>
              </a:rPr>
              <a:t>Teach pupils that antibiotic resistance can be slowed by:</a:t>
            </a:r>
            <a:endParaRPr>
              <a:solidFill>
                <a:schemeClr val="dk1"/>
              </a:solidFill>
            </a:endParaRPr>
          </a:p>
          <a:p>
            <a:pPr indent="-317500" lvl="0" marL="457200" rtl="0" algn="l">
              <a:spcBef>
                <a:spcPts val="1200"/>
              </a:spcBef>
              <a:spcAft>
                <a:spcPts val="0"/>
              </a:spcAft>
              <a:buClr>
                <a:schemeClr val="dk1"/>
              </a:buClr>
              <a:buSzPts val="1400"/>
              <a:buChar char="●"/>
            </a:pPr>
            <a:r>
              <a:rPr lang="en-GB">
                <a:solidFill>
                  <a:schemeClr val="dk1"/>
                </a:solidFill>
              </a:rPr>
              <a:t>only using antibiotics prescribed by their doctor</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always finishing the course of antibiotics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using antibiotics for infections which don’t require antibiotic treatment (e.g.minor infections which will clear on their own)</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not using antibiotics for infections on which they won’t have any benefit (e.g. viruses)</a:t>
            </a:r>
            <a:endParaRPr>
              <a:solidFill>
                <a:schemeClr val="dk1"/>
              </a:solidFill>
            </a:endParaRPr>
          </a:p>
        </p:txBody>
      </p:sp>
      <p:sp>
        <p:nvSpPr>
          <p:cNvPr id="563" name="Google Shape;563;p7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64" name="Google Shape;564;p7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65" name="Google Shape;565;p74"/>
          <p:cNvSpPr txBox="1"/>
          <p:nvPr>
            <p:ph idx="2" type="body"/>
          </p:nvPr>
        </p:nvSpPr>
        <p:spPr>
          <a:xfrm>
            <a:off x="6178800" y="216425"/>
            <a:ext cx="2695200" cy="16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rgbClr val="000000"/>
                </a:solidFill>
              </a:rPr>
              <a:t>Know about personal hygiene, germs including bacteria, viruses, how they are spread, treatment and prevention of infection, and about antibiotics.</a:t>
            </a:r>
            <a:endParaRPr>
              <a:solidFill>
                <a:srgbClr val="000000"/>
              </a:solidFill>
            </a:endParaRPr>
          </a:p>
          <a:p>
            <a:pPr indent="0" lvl="0" marL="0" rtl="0" algn="l">
              <a:lnSpc>
                <a:spcPct val="115000"/>
              </a:lnSpc>
              <a:spcBef>
                <a:spcPts val="0"/>
              </a:spcBef>
              <a:spcAft>
                <a:spcPts val="0"/>
              </a:spcAft>
              <a:buClr>
                <a:schemeClr val="dk1"/>
              </a:buClr>
              <a:buSzPts val="1100"/>
              <a:buNone/>
            </a:pPr>
            <a:r>
              <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69" name="Shape 569"/>
        <p:cNvGrpSpPr/>
        <p:nvPr/>
      </p:nvGrpSpPr>
      <p:grpSpPr>
        <a:xfrm>
          <a:off x="0" y="0"/>
          <a:ext cx="0" cy="0"/>
          <a:chOff x="0" y="0"/>
          <a:chExt cx="0" cy="0"/>
        </a:xfrm>
      </p:grpSpPr>
      <p:sp>
        <p:nvSpPr>
          <p:cNvPr id="570" name="Google Shape;570;p75"/>
          <p:cNvSpPr txBox="1"/>
          <p:nvPr>
            <p:ph type="title"/>
          </p:nvPr>
        </p:nvSpPr>
        <p:spPr>
          <a:xfrm>
            <a:off x="3030900" y="2208750"/>
            <a:ext cx="3082200" cy="7260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Dental health</a:t>
            </a:r>
            <a:endParaRPr>
              <a:solidFill>
                <a:srgbClr val="073763"/>
              </a:solidFill>
            </a:endParaRPr>
          </a:p>
        </p:txBody>
      </p:sp>
      <p:sp>
        <p:nvSpPr>
          <p:cNvPr id="571" name="Google Shape;571;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7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800"/>
              <a:buNone/>
            </a:pPr>
            <a:r>
              <a:rPr lang="en-GB">
                <a:solidFill>
                  <a:srgbClr val="073763"/>
                </a:solidFill>
              </a:rPr>
              <a:t>What good dental health is</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77" name="Google Shape;577;p7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Reiterate what is taught in primary school about: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a:t>
            </a:r>
            <a:r>
              <a:rPr lang="en-GB">
                <a:solidFill>
                  <a:schemeClr val="dk1"/>
                </a:solidFill>
              </a:rPr>
              <a:t> characteristics of good </a:t>
            </a:r>
            <a:r>
              <a:rPr lang="en-GB">
                <a:solidFill>
                  <a:schemeClr val="dk1"/>
                </a:solidFill>
              </a:rPr>
              <a:t>dental health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the benefits of dental checks (including</a:t>
            </a:r>
            <a:r>
              <a:rPr lang="en-GB">
                <a:solidFill>
                  <a:schemeClr val="dk1"/>
                </a:solidFill>
                <a:highlight>
                  <a:srgbClr val="FFFFFF"/>
                </a:highlight>
              </a:rPr>
              <a:t> whether they might benefit from an orthodontic appliance)</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good dental hygiene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flossing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how sugary drinks and food can damage teeth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highlight>
                  <a:srgbClr val="FFFFFF"/>
                </a:highlight>
              </a:rPr>
              <a:t>fluoride varnish and plastic coatings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
        <p:nvSpPr>
          <p:cNvPr id="578" name="Google Shape;578;p7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79" name="Google Shape;579;p7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80" name="Google Shape;580;p76"/>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Tooth decay and gum disease</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86" name="Google Shape;586;p7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Explain that </a:t>
            </a:r>
            <a:r>
              <a:rPr b="1" lang="en-GB">
                <a:solidFill>
                  <a:schemeClr val="dk1"/>
                </a:solidFill>
                <a:highlight>
                  <a:schemeClr val="lt1"/>
                </a:highlight>
              </a:rPr>
              <a:t>tooth decay</a:t>
            </a:r>
            <a:r>
              <a:rPr lang="en-GB">
                <a:solidFill>
                  <a:schemeClr val="dk1"/>
                </a:solidFill>
                <a:highlight>
                  <a:schemeClr val="lt1"/>
                </a:highlight>
              </a:rPr>
              <a:t> is a disease where teeth get holes in them. Sugar (from both food and drink) is the main cause of tooth decay. Teach that it causes toothache, problems eating and can be very painful.</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GB">
                <a:solidFill>
                  <a:schemeClr val="dk1"/>
                </a:solidFill>
                <a:highlight>
                  <a:schemeClr val="lt1"/>
                </a:highlight>
              </a:rPr>
              <a:t>Gum disease</a:t>
            </a:r>
            <a:r>
              <a:rPr lang="en-GB">
                <a:solidFill>
                  <a:schemeClr val="dk1"/>
                </a:solidFill>
                <a:highlight>
                  <a:schemeClr val="lt1"/>
                </a:highlight>
              </a:rPr>
              <a:t> </a:t>
            </a:r>
            <a:r>
              <a:rPr lang="en-GB">
                <a:solidFill>
                  <a:schemeClr val="dk1"/>
                </a:solidFill>
                <a:highlight>
                  <a:schemeClr val="lt1"/>
                </a:highlight>
              </a:rPr>
              <a:t>causes gums to become swollen, red and painful. Gum disease can cause gums to bleed during brushing. </a:t>
            </a:r>
            <a:r>
              <a:rPr b="1" lang="en-GB">
                <a:solidFill>
                  <a:schemeClr val="dk1"/>
                </a:solidFill>
                <a:highlight>
                  <a:schemeClr val="lt1"/>
                </a:highlight>
              </a:rPr>
              <a:t>Poor oral hygiene</a:t>
            </a:r>
            <a:r>
              <a:rPr lang="en-GB">
                <a:solidFill>
                  <a:schemeClr val="dk1"/>
                </a:solidFill>
                <a:highlight>
                  <a:schemeClr val="lt1"/>
                </a:highlight>
              </a:rPr>
              <a:t> and the buildup of </a:t>
            </a:r>
            <a:r>
              <a:rPr b="1" lang="en-GB">
                <a:solidFill>
                  <a:schemeClr val="dk1"/>
                </a:solidFill>
                <a:highlight>
                  <a:schemeClr val="lt1"/>
                </a:highlight>
              </a:rPr>
              <a:t>plaque</a:t>
            </a:r>
            <a:r>
              <a:rPr lang="en-GB">
                <a:solidFill>
                  <a:schemeClr val="dk1"/>
                </a:solidFill>
                <a:highlight>
                  <a:schemeClr val="lt1"/>
                </a:highlight>
              </a:rPr>
              <a:t> on the teeth is the most common cause of gum disease.</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endParaRPr>
          </a:p>
        </p:txBody>
      </p:sp>
      <p:sp>
        <p:nvSpPr>
          <p:cNvPr id="587" name="Google Shape;587;p7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88" name="Google Shape;588;p7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89" name="Google Shape;589;p77"/>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GB">
                <a:solidFill>
                  <a:srgbClr val="073763"/>
                </a:solidFill>
              </a:rPr>
              <a:t>Preventing plaque build up</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595" name="Google Shape;595;p7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Good oral hygiene is needed every day to keep teeth clean </a:t>
            </a:r>
            <a:r>
              <a:rPr lang="en-GB">
                <a:solidFill>
                  <a:schemeClr val="dk1"/>
                </a:solidFill>
                <a:highlight>
                  <a:schemeClr val="lt1"/>
                </a:highlight>
              </a:rPr>
              <a:t>and remove </a:t>
            </a:r>
            <a:r>
              <a:rPr b="1" lang="en-GB">
                <a:solidFill>
                  <a:schemeClr val="dk1"/>
                </a:solidFill>
                <a:highlight>
                  <a:schemeClr val="lt1"/>
                </a:highlight>
              </a:rPr>
              <a:t>plaque </a:t>
            </a:r>
            <a:r>
              <a:rPr lang="en-GB">
                <a:solidFill>
                  <a:schemeClr val="dk1"/>
                </a:solidFill>
                <a:highlight>
                  <a:schemeClr val="lt1"/>
                </a:highlight>
              </a:rPr>
              <a:t>(a sticky coating on the teeth of germs (bacteria).</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The germs in plaque produce acid from the sugar people eat and drink. This acid causes holes in teeth because it destroys the tooth surface (</a:t>
            </a:r>
            <a:r>
              <a:rPr b="1" lang="en-GB">
                <a:solidFill>
                  <a:schemeClr val="dk1"/>
                </a:solidFill>
                <a:highlight>
                  <a:schemeClr val="lt1"/>
                </a:highlight>
              </a:rPr>
              <a:t>enamel</a:t>
            </a:r>
            <a:r>
              <a:rPr lang="en-GB">
                <a:solidFill>
                  <a:schemeClr val="dk1"/>
                </a:solidFill>
                <a:highlight>
                  <a:schemeClr val="lt1"/>
                </a:highlight>
              </a:rPr>
              <a:t>) and then the layer under it (</a:t>
            </a:r>
            <a:r>
              <a:rPr b="1" lang="en-GB">
                <a:solidFill>
                  <a:schemeClr val="dk1"/>
                </a:solidFill>
                <a:highlight>
                  <a:schemeClr val="lt1"/>
                </a:highlight>
              </a:rPr>
              <a:t>dentine</a:t>
            </a:r>
            <a:r>
              <a:rPr lang="en-GB">
                <a:solidFill>
                  <a:schemeClr val="dk1"/>
                </a:solidFill>
                <a:highlight>
                  <a:schemeClr val="lt1"/>
                </a:highlight>
              </a:rPr>
              <a:t>).</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highlight>
                  <a:schemeClr val="lt1"/>
                </a:highlight>
              </a:rPr>
              <a:t>Plaque makes </a:t>
            </a:r>
            <a:r>
              <a:rPr b="1" lang="en-GB">
                <a:solidFill>
                  <a:schemeClr val="dk1"/>
                </a:solidFill>
                <a:highlight>
                  <a:schemeClr val="lt1"/>
                </a:highlight>
              </a:rPr>
              <a:t>gums red, swollen and bleed</a:t>
            </a:r>
            <a:r>
              <a:rPr lang="en-GB">
                <a:solidFill>
                  <a:schemeClr val="dk1"/>
                </a:solidFill>
                <a:highlight>
                  <a:schemeClr val="lt1"/>
                </a:highlight>
              </a:rPr>
              <a:t> when brushed.</a:t>
            </a:r>
            <a:endParaRPr>
              <a:solidFill>
                <a:schemeClr val="dk1"/>
              </a:solidFill>
              <a:highlight>
                <a:schemeClr val="lt1"/>
              </a:highlight>
            </a:endParaRPr>
          </a:p>
          <a:p>
            <a:pPr indent="0" lvl="0" marL="0" rtl="0" algn="l">
              <a:lnSpc>
                <a:spcPct val="115000"/>
              </a:lnSpc>
              <a:spcBef>
                <a:spcPts val="0"/>
              </a:spcBef>
              <a:spcAft>
                <a:spcPts val="0"/>
              </a:spcAft>
              <a:buNone/>
            </a:pPr>
            <a:r>
              <a:t/>
            </a:r>
            <a:endParaRPr>
              <a:solidFill>
                <a:schemeClr val="dk1"/>
              </a:solidFill>
            </a:endParaRPr>
          </a:p>
        </p:txBody>
      </p:sp>
      <p:sp>
        <p:nvSpPr>
          <p:cNvPr id="596" name="Google Shape;596;p7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97" name="Google Shape;597;p7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598" name="Google Shape;598;p78"/>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Flossing and interdental cleaning</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604" name="Google Shape;604;p7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that flossing and </a:t>
            </a:r>
            <a:r>
              <a:rPr lang="en-GB">
                <a:solidFill>
                  <a:schemeClr val="dk1"/>
                </a:solidFill>
              </a:rPr>
              <a:t>interdental cleaning is</a:t>
            </a:r>
            <a:r>
              <a:rPr lang="en-GB">
                <a:solidFill>
                  <a:schemeClr val="dk1"/>
                </a:solidFill>
              </a:rPr>
              <a:t> helpful for teenagers and adults, in addition to toothbrushing with a </a:t>
            </a:r>
            <a:r>
              <a:rPr lang="en-GB">
                <a:solidFill>
                  <a:schemeClr val="dk1"/>
                </a:solidFill>
              </a:rPr>
              <a:t>fluoride</a:t>
            </a:r>
            <a:r>
              <a:rPr lang="en-GB">
                <a:solidFill>
                  <a:schemeClr val="dk1"/>
                </a:solidFill>
              </a:rPr>
              <a:t> toothpaste.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a dental professional can show them how to clean in between their teeth properly at their next check-up.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pupils with orthodontic appliances (braces), cleaning carefully around braces with special brushes is very important as braces can trap plaque.</a:t>
            </a:r>
            <a:endParaRPr>
              <a:solidFill>
                <a:schemeClr val="dk1"/>
              </a:solidFill>
            </a:endParaRPr>
          </a:p>
        </p:txBody>
      </p:sp>
      <p:sp>
        <p:nvSpPr>
          <p:cNvPr id="605" name="Google Shape;605;p7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06" name="Google Shape;606;p7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07" name="Google Shape;607;p79"/>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GB">
                <a:solidFill>
                  <a:srgbClr val="073763"/>
                </a:solidFill>
              </a:rPr>
              <a:t>Sugar and dental health</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a:p>
            <a:pPr indent="0" lvl="0" marL="0" marR="0" rtl="0" algn="l">
              <a:lnSpc>
                <a:spcPct val="100000"/>
              </a:lnSpc>
              <a:spcBef>
                <a:spcPts val="0"/>
              </a:spcBef>
              <a:spcAft>
                <a:spcPts val="0"/>
              </a:spcAft>
              <a:buSzPts val="2800"/>
              <a:buNone/>
            </a:pPr>
            <a:r>
              <a:t/>
            </a:r>
            <a:endParaRPr>
              <a:solidFill>
                <a:srgbClr val="073763"/>
              </a:solidFill>
            </a:endParaRPr>
          </a:p>
        </p:txBody>
      </p:sp>
      <p:sp>
        <p:nvSpPr>
          <p:cNvPr id="613" name="Google Shape;613;p8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highlight>
                  <a:srgbClr val="FFFFFF"/>
                </a:highlight>
              </a:rPr>
              <a:t>Explain that sugar in food and drinks is the main cause of tooth decay, e.g. fizzy drinks, sweets and biscuits. </a:t>
            </a:r>
            <a:endParaRPr>
              <a:solidFill>
                <a:schemeClr val="dk1"/>
              </a:solidFill>
              <a:highlight>
                <a:srgbClr val="FFFFFF"/>
              </a:highlight>
            </a:endParaRPr>
          </a:p>
          <a:p>
            <a:pPr indent="0" lvl="0" marL="45720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Explain</a:t>
            </a:r>
            <a:r>
              <a:rPr lang="en-GB">
                <a:solidFill>
                  <a:schemeClr val="dk1"/>
                </a:solidFill>
                <a:highlight>
                  <a:srgbClr val="FFFFFF"/>
                </a:highlight>
              </a:rPr>
              <a:t> that sometimes the high sugar content in foods and drinks is not obvious, e.g. smoothies, milkshakes, energy drinks and cereal bars. Explain to pupils that they should check the food/drink labels to find the sugar content.</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Explain that even the best oral hygiene cannot totally counter the bad effects of too much sugar.</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p:txBody>
      </p:sp>
      <p:sp>
        <p:nvSpPr>
          <p:cNvPr id="614" name="Google Shape;614;p8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15" name="Google Shape;615;p8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16" name="Google Shape;616;p80"/>
          <p:cNvSpPr txBox="1"/>
          <p:nvPr>
            <p:ph idx="2" type="body"/>
          </p:nvPr>
        </p:nvSpPr>
        <p:spPr>
          <a:xfrm>
            <a:off x="6178800" y="216425"/>
            <a:ext cx="2695200" cy="1974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about dental health and the benefits of good oral hygiene and dental flossing, including healthy eating and regular check-ups at the dentist.</a:t>
            </a: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20" name="Shape 620"/>
        <p:cNvGrpSpPr/>
        <p:nvPr/>
      </p:nvGrpSpPr>
      <p:grpSpPr>
        <a:xfrm>
          <a:off x="0" y="0"/>
          <a:ext cx="0" cy="0"/>
          <a:chOff x="0" y="0"/>
          <a:chExt cx="0" cy="0"/>
        </a:xfrm>
      </p:grpSpPr>
      <p:sp>
        <p:nvSpPr>
          <p:cNvPr id="621" name="Google Shape;621;p81"/>
          <p:cNvSpPr txBox="1"/>
          <p:nvPr>
            <p:ph type="title"/>
          </p:nvPr>
        </p:nvSpPr>
        <p:spPr>
          <a:xfrm>
            <a:off x="1468200" y="1990350"/>
            <a:ext cx="62076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I</a:t>
            </a:r>
            <a:r>
              <a:rPr lang="en-GB">
                <a:solidFill>
                  <a:srgbClr val="073763"/>
                </a:solidFill>
              </a:rPr>
              <a:t>mmunisation and vaccination</a:t>
            </a:r>
            <a:endParaRPr>
              <a:solidFill>
                <a:srgbClr val="073763"/>
              </a:solidFill>
            </a:endParaRPr>
          </a:p>
        </p:txBody>
      </p:sp>
      <p:sp>
        <p:nvSpPr>
          <p:cNvPr id="622" name="Google Shape;622;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105" name="Google Shape;105;p19"/>
          <p:cNvSpPr txBox="1"/>
          <p:nvPr>
            <p:ph idx="1" type="body"/>
          </p:nvPr>
        </p:nvSpPr>
        <p:spPr>
          <a:xfrm>
            <a:off x="270000" y="914400"/>
            <a:ext cx="735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GB">
                <a:solidFill>
                  <a:srgbClr val="000000"/>
                </a:solidFill>
              </a:rPr>
              <a:t>Health and prevention is closely related</a:t>
            </a:r>
            <a:r>
              <a:rPr lang="en-GB">
                <a:solidFill>
                  <a:srgbClr val="000000"/>
                </a:solidFill>
              </a:rPr>
              <a:t> to the</a:t>
            </a:r>
            <a:r>
              <a:rPr lang="en-GB"/>
              <a:t> </a:t>
            </a:r>
            <a:r>
              <a:rPr lang="en-GB" u="sng">
                <a:solidFill>
                  <a:schemeClr val="hlink"/>
                </a:solidFill>
                <a:hlinkClick r:id="rId3"/>
              </a:rPr>
              <a:t>science</a:t>
            </a:r>
            <a:r>
              <a:rPr lang="en-GB" u="sng">
                <a:solidFill>
                  <a:schemeClr val="hlink"/>
                </a:solidFill>
                <a:hlinkClick r:id="rId4"/>
              </a:rPr>
              <a:t> programmes of study</a:t>
            </a:r>
            <a:r>
              <a:rPr lang="en-GB"/>
              <a:t> </a:t>
            </a:r>
            <a:r>
              <a:rPr lang="en-GB">
                <a:solidFill>
                  <a:srgbClr val="000000"/>
                </a:solidFill>
              </a:rPr>
              <a:t>as well as to the modules:</a:t>
            </a:r>
            <a:endParaRPr>
              <a:solidFill>
                <a:srgbClr val="000000"/>
              </a:solidFill>
            </a:endParaRPr>
          </a:p>
          <a:p>
            <a:pPr indent="-317500" lvl="0" marL="457200" marR="0" rtl="0" algn="l">
              <a:lnSpc>
                <a:spcPct val="115000"/>
              </a:lnSpc>
              <a:spcBef>
                <a:spcPts val="1600"/>
              </a:spcBef>
              <a:spcAft>
                <a:spcPts val="0"/>
              </a:spcAft>
              <a:buClr>
                <a:srgbClr val="000000"/>
              </a:buClr>
              <a:buSzPts val="1400"/>
              <a:buChar char="●"/>
            </a:pPr>
            <a:r>
              <a:rPr lang="en-GB">
                <a:solidFill>
                  <a:srgbClr val="000000"/>
                </a:solidFill>
              </a:rPr>
              <a:t>Physical health and fitness</a:t>
            </a:r>
            <a:r>
              <a:rPr lang="en-GB">
                <a:solidFill>
                  <a:srgbClr val="000000"/>
                </a:solidFill>
              </a:rPr>
              <a:t> </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Healthy eating</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Mental wellbeing </a:t>
            </a:r>
            <a:endParaRPr>
              <a:solidFill>
                <a:srgbClr val="000000"/>
              </a:solidFill>
            </a:endParaRPr>
          </a:p>
          <a:p>
            <a:pPr indent="0" lvl="0" marL="0" marR="0" rtl="0" algn="l">
              <a:lnSpc>
                <a:spcPct val="115000"/>
              </a:lnSpc>
              <a:spcBef>
                <a:spcPts val="1600"/>
              </a:spcBef>
              <a:spcAft>
                <a:spcPts val="0"/>
              </a:spcAft>
              <a:buSzPts val="1400"/>
              <a:buNone/>
            </a:pPr>
            <a:r>
              <a:rPr lang="en-GB">
                <a:solidFill>
                  <a:srgbClr val="000000"/>
                </a:solidFill>
              </a:rPr>
              <a:t>Therefore you should:</a:t>
            </a:r>
            <a:endParaRPr>
              <a:solidFill>
                <a:srgbClr val="000000"/>
              </a:solidFill>
            </a:endParaRPr>
          </a:p>
          <a:p>
            <a:pPr indent="-317500" lvl="0" marL="457200" marR="0" rtl="0" algn="l">
              <a:lnSpc>
                <a:spcPct val="115000"/>
              </a:lnSpc>
              <a:spcBef>
                <a:spcPts val="1600"/>
              </a:spcBef>
              <a:spcAft>
                <a:spcPts val="0"/>
              </a:spcAft>
              <a:buClr>
                <a:srgbClr val="000000"/>
              </a:buClr>
              <a:buSzPts val="1400"/>
              <a:buChar char="●"/>
            </a:pPr>
            <a:r>
              <a:rPr b="1" lang="en-GB">
                <a:solidFill>
                  <a:srgbClr val="000000"/>
                </a:solidFill>
              </a:rPr>
              <a:t>consider thematic links</a:t>
            </a:r>
            <a:r>
              <a:rPr lang="en-GB">
                <a:solidFill>
                  <a:srgbClr val="000000"/>
                </a:solidFill>
              </a:rPr>
              <a:t> when planning and delivering lessons</a:t>
            </a:r>
            <a:endParaRPr>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GB">
                <a:solidFill>
                  <a:srgbClr val="000000"/>
                </a:solidFill>
              </a:rPr>
              <a:t>find ways to </a:t>
            </a:r>
            <a:r>
              <a:rPr b="1" lang="en-GB">
                <a:solidFill>
                  <a:srgbClr val="000000"/>
                </a:solidFill>
              </a:rPr>
              <a:t>link knowledge and vocabulary </a:t>
            </a:r>
            <a:r>
              <a:rPr lang="en-GB">
                <a:solidFill>
                  <a:srgbClr val="000000"/>
                </a:solidFill>
              </a:rPr>
              <a:t>across topics</a:t>
            </a:r>
            <a:endParaRPr sz="1800">
              <a:solidFill>
                <a:srgbClr val="000000"/>
              </a:solidFill>
            </a:endParaRPr>
          </a:p>
        </p:txBody>
      </p:sp>
      <p:sp>
        <p:nvSpPr>
          <p:cNvPr id="106" name="Google Shape;106;p1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8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The immune system (1)</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28" name="Google Shape;628;p8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Building on what is taught in primary school, teach pupils that the immune system naturally fights infection through protective cells in the blood.</a:t>
            </a:r>
            <a:endParaRPr>
              <a:solidFill>
                <a:schemeClr val="dk1"/>
              </a:solidFill>
            </a:endParaRPr>
          </a:p>
          <a:p>
            <a:pPr indent="0" lvl="0" marL="0" rtl="0" algn="l">
              <a:spcBef>
                <a:spcPts val="1200"/>
              </a:spcBef>
              <a:spcAft>
                <a:spcPts val="1200"/>
              </a:spcAft>
              <a:buNone/>
            </a:pPr>
            <a:r>
              <a:rPr b="1" lang="en-GB">
                <a:solidFill>
                  <a:schemeClr val="dk1"/>
                </a:solidFill>
              </a:rPr>
              <a:t>Non-specific White Blood Cells </a:t>
            </a:r>
            <a:r>
              <a:rPr lang="en-GB">
                <a:solidFill>
                  <a:schemeClr val="dk1"/>
                </a:solidFill>
              </a:rPr>
              <a:t>(phagocytes) fight infection by engulfing and killing any </a:t>
            </a:r>
            <a:r>
              <a:rPr lang="en-GB">
                <a:solidFill>
                  <a:schemeClr val="dk1"/>
                </a:solidFill>
              </a:rPr>
              <a:t>foreign</a:t>
            </a:r>
            <a:r>
              <a:rPr lang="en-GB">
                <a:solidFill>
                  <a:schemeClr val="dk1"/>
                </a:solidFill>
              </a:rPr>
              <a:t> </a:t>
            </a:r>
            <a:r>
              <a:rPr lang="en-GB">
                <a:solidFill>
                  <a:schemeClr val="dk1"/>
                </a:solidFill>
              </a:rPr>
              <a:t>body</a:t>
            </a:r>
            <a:r>
              <a:rPr lang="en-GB">
                <a:solidFill>
                  <a:schemeClr val="dk1"/>
                </a:solidFill>
              </a:rPr>
              <a:t> (anything within the body that is not supposed to be there) and by triggering an inflammatory response (making the area red and hot and swollen). </a:t>
            </a:r>
            <a:endParaRPr>
              <a:solidFill>
                <a:schemeClr val="dk1"/>
              </a:solidFill>
            </a:endParaRPr>
          </a:p>
        </p:txBody>
      </p:sp>
      <p:sp>
        <p:nvSpPr>
          <p:cNvPr id="629" name="Google Shape;629;p8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30" name="Google Shape;630;p8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31" name="Google Shape;631;p82"/>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8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The immune system (2)</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37" name="Google Shape;637;p8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chemeClr val="dk1"/>
                </a:solidFill>
              </a:rPr>
              <a:t>Specific White Blood Cells</a:t>
            </a:r>
            <a:r>
              <a:rPr lang="en-GB">
                <a:solidFill>
                  <a:schemeClr val="dk1"/>
                </a:solidFill>
              </a:rPr>
              <a:t> target microbes, all of which have a unique molecule on their surface called an </a:t>
            </a:r>
            <a:r>
              <a:rPr b="1" lang="en-GB">
                <a:solidFill>
                  <a:schemeClr val="dk1"/>
                </a:solidFill>
              </a:rPr>
              <a:t>antigen</a:t>
            </a:r>
            <a:r>
              <a:rPr lang="en-GB">
                <a:solidFill>
                  <a:schemeClr val="dk1"/>
                </a:solidFill>
              </a:rPr>
              <a:t>. When they encounter an antigen they don’t recognise they start to produce proteins called </a:t>
            </a:r>
            <a:r>
              <a:rPr b="1" lang="en-GB">
                <a:solidFill>
                  <a:schemeClr val="dk1"/>
                </a:solidFill>
              </a:rPr>
              <a:t>antibodies</a:t>
            </a:r>
            <a:r>
              <a:rPr lang="en-GB">
                <a:solidFill>
                  <a:schemeClr val="dk1"/>
                </a:solidFill>
              </a:rPr>
              <a:t>.</a:t>
            </a:r>
            <a:endParaRPr>
              <a:solidFill>
                <a:schemeClr val="dk1"/>
              </a:solidFill>
            </a:endParaRPr>
          </a:p>
          <a:p>
            <a:pPr indent="0" lvl="0" marL="0" rtl="0" algn="l">
              <a:spcBef>
                <a:spcPts val="1200"/>
              </a:spcBef>
              <a:spcAft>
                <a:spcPts val="0"/>
              </a:spcAft>
              <a:buNone/>
            </a:pPr>
            <a:r>
              <a:rPr lang="en-GB">
                <a:solidFill>
                  <a:schemeClr val="dk1"/>
                </a:solidFill>
              </a:rPr>
              <a:t>The antibodies then attach to the antigens marking them for destruction from other white blood cells.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A</a:t>
            </a:r>
            <a:r>
              <a:rPr lang="en-GB">
                <a:solidFill>
                  <a:schemeClr val="dk1"/>
                </a:solidFill>
              </a:rPr>
              <a:t>ntibodies </a:t>
            </a:r>
            <a:r>
              <a:rPr b="1" lang="en-GB">
                <a:solidFill>
                  <a:schemeClr val="dk1"/>
                </a:solidFill>
              </a:rPr>
              <a:t>stay in the blood</a:t>
            </a:r>
            <a:r>
              <a:rPr lang="en-GB">
                <a:solidFill>
                  <a:schemeClr val="dk1"/>
                </a:solidFill>
              </a:rPr>
              <a:t> ready to fight the disease should it return, giving the body </a:t>
            </a:r>
            <a:r>
              <a:rPr b="1" lang="en-GB">
                <a:solidFill>
                  <a:schemeClr val="dk1"/>
                </a:solidFill>
              </a:rPr>
              <a:t>immunity</a:t>
            </a:r>
            <a:r>
              <a:rPr lang="en-GB">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638" name="Google Shape;638;p8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39" name="Google Shape;639;p8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40" name="Google Shape;640;p83"/>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8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(1)</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46" name="Google Shape;646;p8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The immune system generally fights any pathogenic (harmful) microbes that may enter our bodies.</a:t>
            </a:r>
            <a:endParaRPr>
              <a:solidFill>
                <a:schemeClr val="dk1"/>
              </a:solidFill>
            </a:endParaRPr>
          </a:p>
          <a:p>
            <a:pPr indent="0" lvl="0" marL="0" rtl="0" algn="l">
              <a:spcBef>
                <a:spcPts val="1200"/>
              </a:spcBef>
              <a:spcAft>
                <a:spcPts val="0"/>
              </a:spcAft>
              <a:buNone/>
            </a:pPr>
            <a:r>
              <a:rPr lang="en-GB">
                <a:solidFill>
                  <a:schemeClr val="dk1"/>
                </a:solidFill>
              </a:rPr>
              <a:t>Getting plenty of rest, eating the correct foods and getting lots of sleep all help our immune system to work properly, preventing infection.</a:t>
            </a:r>
            <a:endParaRPr>
              <a:solidFill>
                <a:schemeClr val="dk1"/>
              </a:solidFill>
            </a:endParaRPr>
          </a:p>
          <a:p>
            <a:pPr indent="0" lvl="0" marL="0" rtl="0" algn="l">
              <a:spcBef>
                <a:spcPts val="1200"/>
              </a:spcBef>
              <a:spcAft>
                <a:spcPts val="1200"/>
              </a:spcAft>
              <a:buNone/>
            </a:pPr>
            <a:r>
              <a:rPr lang="en-GB">
                <a:solidFill>
                  <a:schemeClr val="dk1"/>
                </a:solidFill>
              </a:rPr>
              <a:t>Another means of assisting the immune system is through </a:t>
            </a:r>
            <a:r>
              <a:rPr b="1" lang="en-GB">
                <a:solidFill>
                  <a:schemeClr val="dk1"/>
                </a:solidFill>
              </a:rPr>
              <a:t>vaccinations</a:t>
            </a:r>
            <a:r>
              <a:rPr lang="en-GB">
                <a:solidFill>
                  <a:schemeClr val="dk1"/>
                </a:solidFill>
              </a:rPr>
              <a:t>. </a:t>
            </a:r>
            <a:endParaRPr b="1">
              <a:solidFill>
                <a:schemeClr val="dk1"/>
              </a:solidFill>
            </a:endParaRPr>
          </a:p>
        </p:txBody>
      </p:sp>
      <p:sp>
        <p:nvSpPr>
          <p:cNvPr id="647" name="Google Shape;647;p8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48" name="Google Shape;648;p8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49" name="Google Shape;649;p84"/>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8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(2)</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55" name="Google Shape;655;p8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Vaccines contain weakened or dead bacteria or viruses, or a few proteins or sugars from the surface.</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As the vaccine is an extremely weakened version of the microbe, the white blood cells successfully eliminate all the microbial cells in the vaccine meaning that the recipient does not get ill.</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The immune system responds by producing antibodies which then</a:t>
            </a:r>
            <a:r>
              <a:rPr lang="en-GB">
                <a:solidFill>
                  <a:schemeClr val="dk1"/>
                </a:solidFill>
              </a:rPr>
              <a:t> protect the body against the bacteria or virus</a:t>
            </a:r>
            <a:r>
              <a:rPr lang="en-GB">
                <a:solidFill>
                  <a:schemeClr val="dk1"/>
                </a:solidFill>
              </a:rPr>
              <a:t>. </a:t>
            </a:r>
            <a:endParaRPr>
              <a:solidFill>
                <a:schemeClr val="dk1"/>
              </a:solidFill>
            </a:endParaRPr>
          </a:p>
          <a:p>
            <a:pPr indent="0" lvl="0" marL="0" marR="0" rtl="0" algn="l">
              <a:lnSpc>
                <a:spcPct val="115000"/>
              </a:lnSpc>
              <a:spcBef>
                <a:spcPts val="1200"/>
              </a:spcBef>
              <a:spcAft>
                <a:spcPts val="0"/>
              </a:spcAft>
              <a:buNone/>
            </a:pPr>
            <a:r>
              <a:rPr lang="en-GB">
                <a:solidFill>
                  <a:schemeClr val="dk1"/>
                </a:solidFill>
              </a:rPr>
              <a:t>Once the immune system has responded to the vaccine it will be able to fight the disease if the person is exposed to it in the future.</a:t>
            </a:r>
            <a:endParaRPr>
              <a:solidFill>
                <a:schemeClr val="dk1"/>
              </a:solidFill>
            </a:endParaRPr>
          </a:p>
        </p:txBody>
      </p:sp>
      <p:sp>
        <p:nvSpPr>
          <p:cNvPr id="656" name="Google Shape;656;p8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57" name="Google Shape;657;p8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58" name="Google Shape;658;p85"/>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8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Vaccinations (3)</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64" name="Google Shape;664;p8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a:solidFill>
                  <a:schemeClr val="dk1"/>
                </a:solidFill>
              </a:rPr>
              <a:t>In some cases, the immune system needs reminding and this is why some vaccinations require </a:t>
            </a:r>
            <a:r>
              <a:rPr b="1" lang="en-GB">
                <a:solidFill>
                  <a:schemeClr val="dk1"/>
                </a:solidFill>
              </a:rPr>
              <a:t>booster jabs</a:t>
            </a:r>
            <a:r>
              <a:rPr lang="en-GB">
                <a:solidFill>
                  <a:schemeClr val="dk1"/>
                </a:solidFill>
              </a:rPr>
              <a:t>. </a:t>
            </a:r>
            <a:endParaRPr>
              <a:solidFill>
                <a:schemeClr val="dk1"/>
              </a:solidFill>
            </a:endParaRPr>
          </a:p>
          <a:p>
            <a:pPr indent="0" lvl="0" marL="0" rtl="0" algn="l">
              <a:spcBef>
                <a:spcPts val="1200"/>
              </a:spcBef>
              <a:spcAft>
                <a:spcPts val="0"/>
              </a:spcAft>
              <a:buClr>
                <a:schemeClr val="dk1"/>
              </a:buClr>
              <a:buSzPts val="1100"/>
              <a:buFont typeface="Arial"/>
              <a:buNone/>
            </a:pPr>
            <a:r>
              <a:rPr lang="en-GB">
                <a:solidFill>
                  <a:schemeClr val="dk1"/>
                </a:solidFill>
              </a:rPr>
              <a:t>Some microbes (such as the influenza virus) can change their antigens. This means that the immune system is no longer equipped to fight them. For this reason, annual flu vaccinations are given.</a:t>
            </a:r>
            <a:endParaRPr>
              <a:solidFill>
                <a:schemeClr val="dk1"/>
              </a:solidFill>
            </a:endParaRPr>
          </a:p>
          <a:p>
            <a:pPr indent="0" lvl="0" marL="0" marR="0" rtl="0" algn="l">
              <a:lnSpc>
                <a:spcPct val="115000"/>
              </a:lnSpc>
              <a:spcBef>
                <a:spcPts val="1200"/>
              </a:spcBef>
              <a:spcAft>
                <a:spcPts val="0"/>
              </a:spcAft>
              <a:buNone/>
            </a:pPr>
            <a:r>
              <a:t/>
            </a:r>
            <a:endParaRPr>
              <a:solidFill>
                <a:schemeClr val="dk1"/>
              </a:solidFill>
            </a:endParaRPr>
          </a:p>
        </p:txBody>
      </p:sp>
      <p:sp>
        <p:nvSpPr>
          <p:cNvPr id="665" name="Google Shape;665;p8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66" name="Google Shape;666;p8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67" name="Google Shape;667;p86"/>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facts and science relating to immunisation and vaccination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71" name="Shape 671"/>
        <p:cNvGrpSpPr/>
        <p:nvPr/>
      </p:nvGrpSpPr>
      <p:grpSpPr>
        <a:xfrm>
          <a:off x="0" y="0"/>
          <a:ext cx="0" cy="0"/>
          <a:chOff x="0" y="0"/>
          <a:chExt cx="0" cy="0"/>
        </a:xfrm>
      </p:grpSpPr>
      <p:sp>
        <p:nvSpPr>
          <p:cNvPr id="672" name="Google Shape;672;p87"/>
          <p:cNvSpPr txBox="1"/>
          <p:nvPr>
            <p:ph type="title"/>
          </p:nvPr>
        </p:nvSpPr>
        <p:spPr>
          <a:xfrm>
            <a:off x="3143250" y="2203950"/>
            <a:ext cx="2857500" cy="7356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Sleep health</a:t>
            </a:r>
            <a:endParaRPr>
              <a:solidFill>
                <a:srgbClr val="073763"/>
              </a:solidFill>
            </a:endParaRPr>
          </a:p>
        </p:txBody>
      </p:sp>
      <p:sp>
        <p:nvSpPr>
          <p:cNvPr id="673" name="Google Shape;673;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8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Sleep</a:t>
            </a:r>
            <a:endParaRPr>
              <a:solidFill>
                <a:srgbClr val="073763"/>
              </a:solidFill>
            </a:endParaRPr>
          </a:p>
        </p:txBody>
      </p:sp>
      <p:sp>
        <p:nvSpPr>
          <p:cNvPr id="679" name="Google Shape;679;p8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Building on what is taught in primary.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Teach that: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6 to 12 year olds typically need between 9 and 12 hours a day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13 to 18 year olds typically need between 8 and 10 hours a day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Explain that someone getting up for school at 7am would need to be in bed and asleep by about 8pm to get this amount of sleep.</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680" name="Google Shape;680;p8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81" name="Google Shape;681;p8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82" name="Google Shape;682;p88"/>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8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How to get better quality sleep (1)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88" name="Google Shape;688;p8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Advise pupils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keep to a routine - try to get up and go to bed at the same time each day (including the weekend - limit this to within an hour if necessary)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do not go to bed late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have regular exercise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go outside during the day - and particularly the morning (to get exposure to light and increase alertness)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try to reduce stress (e.g. breathing exercises and relaxation techniques)</a:t>
            </a:r>
            <a:endParaRPr>
              <a:solidFill>
                <a:schemeClr val="dk1"/>
              </a:solidFill>
            </a:endParaRPr>
          </a:p>
        </p:txBody>
      </p:sp>
      <p:sp>
        <p:nvSpPr>
          <p:cNvPr id="689" name="Google Shape;689;p8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90" name="Google Shape;690;p8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691" name="Google Shape;691;p89"/>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9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How to get better quality sleep (2)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697" name="Google Shape;697;p9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a:solidFill>
                  <a:schemeClr val="dk1"/>
                </a:solidFill>
              </a:rPr>
              <a:t>avoid caffeine - even caffeine consumed in the morning can potentially affect sleep. It is present in tea, coffee, energy drinks, cocoa, chocolate, some painkillers, green tea and some fizzy drinks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get support for any health concerns (including mental health difficulties and sleep issues)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have a dark, cool, quiet and comfortable bedroom</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avoid working in bed (to avoid association with an active mind)</a:t>
            </a:r>
            <a:endParaRPr>
              <a:solidFill>
                <a:schemeClr val="dk1"/>
              </a:solidFill>
            </a:endParaRPr>
          </a:p>
        </p:txBody>
      </p:sp>
      <p:sp>
        <p:nvSpPr>
          <p:cNvPr id="698" name="Google Shape;698;p9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699" name="Google Shape;699;p9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00" name="Google Shape;700;p90"/>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9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Sleep and screens</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06" name="Google Shape;706;p9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If using devices: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limit screen time (especially in the immediate hours before bedtime)</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turn off devices at least an hour before bed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dim screens to their lowest light settings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turn on blue light filters on screens (e.g. set screens to night mode). B</a:t>
            </a:r>
            <a:r>
              <a:rPr lang="en-GB">
                <a:solidFill>
                  <a:schemeClr val="dk1"/>
                </a:solidFill>
              </a:rPr>
              <a:t>lue light can disrupt the ‘darkness hormone’ melatonin causing the body to miss out on a cue that it is time to fall asleep, and also makes us feel more alert</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keep electronics out of the bedroom (e.g. ask parents to lock them away overnight)</a:t>
            </a:r>
            <a:endParaRPr>
              <a:solidFill>
                <a:schemeClr val="dk1"/>
              </a:solidFill>
            </a:endParaRPr>
          </a:p>
        </p:txBody>
      </p:sp>
      <p:sp>
        <p:nvSpPr>
          <p:cNvPr id="707" name="Google Shape;707;p9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08" name="Google Shape;708;p9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09" name="Google Shape;709;p91"/>
          <p:cNvSpPr txBox="1"/>
          <p:nvPr>
            <p:ph idx="2" type="body"/>
          </p:nvPr>
        </p:nvSpPr>
        <p:spPr>
          <a:xfrm>
            <a:off x="6178800" y="216425"/>
            <a:ext cx="2695200" cy="16680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importance of sufficient good quality sleep for good health and how a lack of sleep can affect weight, mood and ability to learn.</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12" name="Google Shape;112;p20"/>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Some slides in this training have a</a:t>
            </a:r>
            <a:r>
              <a:rPr lang="en-GB" sz="1800"/>
              <a:t> </a:t>
            </a:r>
            <a:r>
              <a:rPr b="1" lang="en-GB" sz="1800">
                <a:solidFill>
                  <a:srgbClr val="E06666"/>
                </a:solidFill>
              </a:rPr>
              <a:t>Primary</a:t>
            </a:r>
            <a:r>
              <a:rPr lang="en-GB" sz="1800"/>
              <a:t> </a:t>
            </a:r>
            <a:r>
              <a:rPr lang="en-GB" sz="1800">
                <a:solidFill>
                  <a:srgbClr val="000000"/>
                </a:solidFill>
              </a:rPr>
              <a:t>or</a:t>
            </a:r>
            <a:r>
              <a:rPr lang="en-GB" sz="1800"/>
              <a:t> </a:t>
            </a:r>
            <a:r>
              <a:rPr b="1" lang="en-GB" sz="1800">
                <a:solidFill>
                  <a:srgbClr val="6D9EEB"/>
                </a:solidFill>
              </a:rPr>
              <a:t>Secondary</a:t>
            </a:r>
            <a:r>
              <a:rPr lang="en-GB" sz="1800">
                <a:solidFill>
                  <a:srgbClr val="000000"/>
                </a:solidFill>
              </a:rPr>
              <a:t> label to indicate that the material is usually first introduced in that phase. </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13" name="Google Shape;113;p20"/>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14" name="Google Shape;114;p20"/>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lang="en-GB" sz="1800">
                <a:solidFill>
                  <a:srgbClr val="000000"/>
                </a:solidFill>
              </a:rPr>
              <a:t>Using your knowledge of your pupils and school community you can:</a:t>
            </a:r>
            <a:endParaRPr sz="1800">
              <a:solidFill>
                <a:srgbClr val="000000"/>
              </a:solidFill>
            </a:endParaRPr>
          </a:p>
          <a:p>
            <a:pPr indent="-342900" lvl="0" marL="457200" rtl="0" algn="l">
              <a:lnSpc>
                <a:spcPct val="115000"/>
              </a:lnSpc>
              <a:spcBef>
                <a:spcPts val="1000"/>
              </a:spcBef>
              <a:spcAft>
                <a:spcPts val="0"/>
              </a:spcAft>
              <a:buClr>
                <a:srgbClr val="000000"/>
              </a:buClr>
              <a:buSzPts val="1800"/>
              <a:buChar char="●"/>
            </a:pPr>
            <a:r>
              <a:rPr lang="en-GB" sz="1800">
                <a:solidFill>
                  <a:srgbClr val="000000"/>
                </a:solidFill>
              </a:rPr>
              <a:t>introduce secondary content in primary with pupils who are ready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sz="1800">
                <a:solidFill>
                  <a:srgbClr val="000000"/>
                </a:solidFill>
              </a:rPr>
              <a:t>teach the primary content in early secondary lessons to pupils who need to build knowledge before secondary content is taught</a:t>
            </a:r>
            <a:endParaRPr>
              <a:solidFill>
                <a:srgbClr val="000000"/>
              </a:solidFill>
            </a:endParaRPr>
          </a:p>
          <a:p>
            <a:pPr indent="0" lvl="0" marL="0" rtl="0" algn="l">
              <a:lnSpc>
                <a:spcPct val="115000"/>
              </a:lnSpc>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15" name="Google Shape;115;p20"/>
          <p:cNvSpPr txBox="1"/>
          <p:nvPr>
            <p:ph idx="1" type="body"/>
          </p:nvPr>
        </p:nvSpPr>
        <p:spPr>
          <a:xfrm>
            <a:off x="270000" y="1752600"/>
            <a:ext cx="7458000" cy="10488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GB" sz="1600">
                <a:solidFill>
                  <a:srgbClr val="000000"/>
                </a:solidFill>
              </a:rPr>
              <a:t>STATUTORY GUIDANCE</a:t>
            </a:r>
            <a:br>
              <a:rPr b="1" lang="en-GB" sz="1600">
                <a:solidFill>
                  <a:srgbClr val="000000"/>
                </a:solidFill>
              </a:rPr>
            </a:br>
            <a:r>
              <a:rPr lang="en-GB" sz="1800">
                <a:solidFill>
                  <a:srgbClr val="000000"/>
                </a:solidFill>
              </a:rPr>
              <a:t>Schools have flexibility to design and plan age-appropriate subject content. (p31)</a:t>
            </a:r>
            <a:endParaRPr sz="1800">
              <a:solidFill>
                <a:srgbClr val="000000"/>
              </a:solidFill>
            </a:endParaRPr>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92"/>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Late Secondary</a:t>
            </a:r>
            <a:endParaRPr>
              <a:solidFill>
                <a:srgbClr val="FFFFFF"/>
              </a:solidFill>
            </a:endParaRPr>
          </a:p>
        </p:txBody>
      </p:sp>
      <p:sp>
        <p:nvSpPr>
          <p:cNvPr id="715" name="Google Shape;715;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716" name="Google Shape;716;p92"/>
          <p:cNvSpPr txBox="1"/>
          <p:nvPr>
            <p:ph idx="4294967295" type="body"/>
          </p:nvPr>
        </p:nvSpPr>
        <p:spPr>
          <a:xfrm>
            <a:off x="330200" y="3276600"/>
            <a:ext cx="8543700" cy="10992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lang="en-GB" sz="1800"/>
              <a:t>Schools should continue to develop knowledge on topics specified for primary as required and in addition cover the following content by the end of secondary.</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20" name="Shape 720"/>
        <p:cNvGrpSpPr/>
        <p:nvPr/>
      </p:nvGrpSpPr>
      <p:grpSpPr>
        <a:xfrm>
          <a:off x="0" y="0"/>
          <a:ext cx="0" cy="0"/>
          <a:chOff x="0" y="0"/>
          <a:chExt cx="0" cy="0"/>
        </a:xfrm>
      </p:grpSpPr>
      <p:sp>
        <p:nvSpPr>
          <p:cNvPr id="721" name="Google Shape;721;p93"/>
          <p:cNvSpPr txBox="1"/>
          <p:nvPr>
            <p:ph type="title"/>
          </p:nvPr>
        </p:nvSpPr>
        <p:spPr>
          <a:xfrm>
            <a:off x="1276950" y="1990350"/>
            <a:ext cx="6590100" cy="1162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73763"/>
                </a:solidFill>
              </a:rPr>
              <a:t>Self-examination and screening</a:t>
            </a:r>
            <a:endParaRPr>
              <a:solidFill>
                <a:srgbClr val="073763"/>
              </a:solidFill>
            </a:endParaRPr>
          </a:p>
        </p:txBody>
      </p:sp>
      <p:sp>
        <p:nvSpPr>
          <p:cNvPr id="722" name="Google Shape;722;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9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a:solidFill>
                  <a:srgbClr val="073763"/>
                </a:solidFill>
              </a:rPr>
              <a:t>Self-examination (1)</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28" name="Google Shape;728;p9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self-examination is when they check their own body for signs of illness or disease. This can cover a range of different diseases such as </a:t>
            </a:r>
            <a:r>
              <a:rPr b="1" lang="en-GB">
                <a:solidFill>
                  <a:schemeClr val="dk1"/>
                </a:solidFill>
              </a:rPr>
              <a:t>testicular cancer</a:t>
            </a:r>
            <a:r>
              <a:rPr lang="en-GB">
                <a:solidFill>
                  <a:schemeClr val="dk1"/>
                </a:solidFill>
              </a:rPr>
              <a:t> or</a:t>
            </a:r>
            <a:r>
              <a:rPr b="1" lang="en-GB">
                <a:solidFill>
                  <a:schemeClr val="dk1"/>
                </a:solidFill>
              </a:rPr>
              <a:t> breast cancer.</a:t>
            </a: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GB">
                <a:solidFill>
                  <a:schemeClr val="dk1"/>
                </a:solidFill>
              </a:rPr>
            </a:br>
            <a:r>
              <a:rPr lang="en-GB">
                <a:solidFill>
                  <a:schemeClr val="dk1"/>
                </a:solidFill>
              </a:rPr>
              <a:t>Explain that it is important because early detection of cancer means the better the chances for treatment and survival. Self-examination is an easy way of seeing if something is not right and helps people become more aware of any changes to their body.</a:t>
            </a:r>
            <a:endParaRPr/>
          </a:p>
        </p:txBody>
      </p:sp>
      <p:sp>
        <p:nvSpPr>
          <p:cNvPr id="729" name="Google Shape;729;p9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30" name="Google Shape;730;p9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31" name="Google Shape;731;p94"/>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sz="16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9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Self-examination (2)</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37" name="Google Shape;737;p9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Teach pupils that they should always visit their doctor if they find something unusual during a self-examination. Doctors will then carry out their own examination and may refer them for further testing.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Explain that there are many conditions that can cause the same symptoms and so most symptoms are usually harmless, but it is important for them to get their symptoms checked out.</a:t>
            </a:r>
            <a:endParaRPr/>
          </a:p>
        </p:txBody>
      </p:sp>
      <p:sp>
        <p:nvSpPr>
          <p:cNvPr id="738" name="Google Shape;738;p9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39" name="Google Shape;739;p9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40" name="Google Shape;740;p95"/>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sz="16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9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Testicles self-examination</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a:p>
            <a:pPr indent="0" lvl="0" marL="0" marR="0" rtl="0" algn="l">
              <a:lnSpc>
                <a:spcPct val="138000"/>
              </a:lnSpc>
              <a:spcBef>
                <a:spcPts val="0"/>
              </a:spcBef>
              <a:spcAft>
                <a:spcPts val="0"/>
              </a:spcAft>
              <a:buNone/>
            </a:pPr>
            <a:r>
              <a:t/>
            </a:r>
            <a:endParaRPr>
              <a:solidFill>
                <a:srgbClr val="073763"/>
              </a:solidFill>
            </a:endParaRPr>
          </a:p>
        </p:txBody>
      </p:sp>
      <p:sp>
        <p:nvSpPr>
          <p:cNvPr id="746" name="Google Shape;746;p9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Teach that the most common age for testicular cancer is between the age of 15-40, and that survival rates are very high if caught early.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testicles should be checked once a month for </a:t>
            </a:r>
            <a:r>
              <a:rPr lang="en-GB">
                <a:solidFill>
                  <a:schemeClr val="dk1"/>
                </a:solidFill>
              </a:rPr>
              <a:t>particular lumps or unusual swelling</a:t>
            </a: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Provide guidance on how to perform a check.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p:txBody>
      </p:sp>
      <p:sp>
        <p:nvSpPr>
          <p:cNvPr id="747" name="Google Shape;747;p9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48" name="Google Shape;748;p9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49" name="Google Shape;749;p96"/>
          <p:cNvSpPr txBox="1"/>
          <p:nvPr>
            <p:ph idx="2" type="body"/>
          </p:nvPr>
        </p:nvSpPr>
        <p:spPr>
          <a:xfrm>
            <a:off x="6178800" y="216425"/>
            <a:ext cx="2695200" cy="1189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9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rgbClr val="073763"/>
                </a:solidFill>
              </a:rPr>
              <a:t>Breast self-examination</a:t>
            </a:r>
            <a:endParaRPr>
              <a:solidFill>
                <a:srgbClr val="073763"/>
              </a:solidFill>
            </a:endParaRPr>
          </a:p>
          <a:p>
            <a:pPr indent="0" lvl="0" marL="0" marR="0" rtl="0" algn="l">
              <a:lnSpc>
                <a:spcPct val="115000"/>
              </a:lnSpc>
              <a:spcBef>
                <a:spcPts val="0"/>
              </a:spcBef>
              <a:spcAft>
                <a:spcPts val="0"/>
              </a:spcAft>
              <a:buNone/>
            </a:pPr>
            <a:r>
              <a:t/>
            </a:r>
            <a:endParaRPr>
              <a:solidFill>
                <a:srgbClr val="073763"/>
              </a:solidFill>
            </a:endParaRPr>
          </a:p>
          <a:p>
            <a:pPr indent="0" lvl="0" marL="0" marR="0" rtl="0" algn="l">
              <a:lnSpc>
                <a:spcPct val="115000"/>
              </a:lnSpc>
              <a:spcBef>
                <a:spcPts val="0"/>
              </a:spcBef>
              <a:spcAft>
                <a:spcPts val="0"/>
              </a:spcAft>
              <a:buNone/>
            </a:pPr>
            <a:r>
              <a:t/>
            </a:r>
            <a:endParaRPr>
              <a:solidFill>
                <a:srgbClr val="073763"/>
              </a:solidFill>
            </a:endParaRPr>
          </a:p>
        </p:txBody>
      </p:sp>
      <p:sp>
        <p:nvSpPr>
          <p:cNvPr id="755" name="Google Shape;755;p9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that breast cancer is more likely to affect adults, but it is important to form habits of self-examination now.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that breast cancer is more likely to affect women as they have more breast tissue. Explain that breast tissue should be checked once a month for any physical or visual changes.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Provide guidance on how to perform a check.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p:txBody>
      </p:sp>
      <p:sp>
        <p:nvSpPr>
          <p:cNvPr id="756" name="Google Shape;756;p9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57" name="Google Shape;757;p9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58" name="Google Shape;758;p97"/>
          <p:cNvSpPr txBox="1"/>
          <p:nvPr>
            <p:ph idx="2" type="body"/>
          </p:nvPr>
        </p:nvSpPr>
        <p:spPr>
          <a:xfrm>
            <a:off x="6178800" y="216425"/>
            <a:ext cx="2695200" cy="11895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a:p>
            <a:pPr indent="0" lvl="0" marL="0" rtl="0" algn="l">
              <a:lnSpc>
                <a:spcPct val="115000"/>
              </a:lnSpc>
              <a:spcBef>
                <a:spcPts val="0"/>
              </a:spcBef>
              <a:spcAft>
                <a:spcPts val="0"/>
              </a:spcAft>
              <a:buClr>
                <a:schemeClr val="dk1"/>
              </a:buClr>
              <a:buSzPts val="1100"/>
              <a:buNone/>
            </a:pPr>
            <a:r>
              <a:t/>
            </a:r>
            <a:endParaRPr>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9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38000"/>
              </a:lnSpc>
              <a:spcBef>
                <a:spcPts val="0"/>
              </a:spcBef>
              <a:spcAft>
                <a:spcPts val="0"/>
              </a:spcAft>
              <a:buNone/>
            </a:pPr>
            <a:r>
              <a:rPr lang="en-GB">
                <a:solidFill>
                  <a:srgbClr val="073763"/>
                </a:solidFill>
              </a:rPr>
              <a:t>Screening</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b="1" sz="1800"/>
          </a:p>
          <a:p>
            <a:pPr indent="0" lvl="0" marL="0" rtl="0" algn="l">
              <a:lnSpc>
                <a:spcPct val="100000"/>
              </a:lnSpc>
              <a:spcBef>
                <a:spcPts val="0"/>
              </a:spcBef>
              <a:spcAft>
                <a:spcPts val="0"/>
              </a:spcAft>
              <a:buSzPts val="2800"/>
              <a:buNone/>
            </a:pPr>
            <a:r>
              <a:t/>
            </a:r>
            <a:endParaRPr>
              <a:solidFill>
                <a:srgbClr val="073763"/>
              </a:solidFill>
            </a:endParaRPr>
          </a:p>
        </p:txBody>
      </p:sp>
      <p:sp>
        <p:nvSpPr>
          <p:cNvPr id="764" name="Google Shape;764;p9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Teach pupils that screening is a way of identifying apparently healthy people who may have an increased risk of a particular condition.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Explain to pupils that the main benefit of screening is that a problem can be detected early, before any symptoms develop.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a problem</a:t>
            </a:r>
            <a:r>
              <a:rPr lang="en-GB">
                <a:solidFill>
                  <a:schemeClr val="dk1"/>
                </a:solidFill>
              </a:rPr>
              <a:t> is diagnosed before symptoms develop, tr</a:t>
            </a:r>
            <a:r>
              <a:rPr lang="en-GB">
                <a:solidFill>
                  <a:schemeClr val="dk1"/>
                </a:solidFill>
              </a:rPr>
              <a:t>eatment is often much more effective, and there can be more choices of what treatment to have.</a:t>
            </a:r>
            <a:endParaRPr b="1">
              <a:solidFill>
                <a:schemeClr val="dk1"/>
              </a:solidFill>
            </a:endParaRPr>
          </a:p>
        </p:txBody>
      </p:sp>
      <p:sp>
        <p:nvSpPr>
          <p:cNvPr id="765" name="Google Shape;765;p9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66" name="Google Shape;766;p9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67" name="Google Shape;767;p98"/>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9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Types of screening</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73" name="Google Shape;773;p9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solidFill>
                  <a:schemeClr val="dk1"/>
                </a:solidFill>
              </a:rPr>
              <a:t>The NHS offers a range of screening tests to different sections of the population:</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cervical screening</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screening in pregnancy, which includes infectious disease screening for HIV, hepatitis B and syphilis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screening in newborn babies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bowel cancer screening for men and women over age 60</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breast cancer screening</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eye screening for people with diabetes over the age of 12</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GB">
                <a:solidFill>
                  <a:schemeClr val="dk1"/>
                </a:solidFill>
              </a:rPr>
              <a:t>abdominal aortic aneurysm screening for men aged 65</a:t>
            </a:r>
            <a:endParaRPr>
              <a:solidFill>
                <a:schemeClr val="dk1"/>
              </a:solidFill>
            </a:endParaRPr>
          </a:p>
        </p:txBody>
      </p:sp>
      <p:sp>
        <p:nvSpPr>
          <p:cNvPr id="774" name="Google Shape;774;p9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75" name="Google Shape;775;p9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76" name="Google Shape;776;p99"/>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10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SzPts val="1100"/>
              <a:buNone/>
            </a:pPr>
            <a:r>
              <a:rPr lang="en-GB">
                <a:solidFill>
                  <a:srgbClr val="073763"/>
                </a:solidFill>
              </a:rPr>
              <a:t>Smear tests</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38000"/>
              </a:lnSpc>
              <a:spcBef>
                <a:spcPts val="0"/>
              </a:spcBef>
              <a:spcAft>
                <a:spcPts val="0"/>
              </a:spcAft>
              <a:buSzPts val="11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82" name="Google Shape;782;p10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All people with a cervix are offered a smear test for cervical screening from the age of 25 to 64. This is not a test for cancer, but a test to help prevent cancer.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During the test, a small sample of cells is taken from the cervix and sent off for testing. The result usually comes by letter in two weeks.</a:t>
            </a:r>
            <a:endParaRPr>
              <a:solidFill>
                <a:schemeClr val="dk1"/>
              </a:solidFill>
            </a:endParaRPr>
          </a:p>
        </p:txBody>
      </p:sp>
      <p:sp>
        <p:nvSpPr>
          <p:cNvPr id="783" name="Google Shape;783;p10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84" name="Google Shape;784;p10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785" name="Google Shape;785;p100"/>
          <p:cNvSpPr txBox="1"/>
          <p:nvPr>
            <p:ph idx="2" type="body"/>
          </p:nvPr>
        </p:nvSpPr>
        <p:spPr>
          <a:xfrm>
            <a:off x="6178800" y="216425"/>
            <a:ext cx="2695200" cy="1179900"/>
          </a:xfrm>
          <a:prstGeom prst="rect">
            <a:avLst/>
          </a:prstGeom>
          <a:solidFill>
            <a:srgbClr val="F3F2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solidFill>
                  <a:srgbClr val="000000"/>
                </a:solidFill>
              </a:rPr>
              <a:t>STATUTORY GUIDANCE</a:t>
            </a:r>
            <a:br>
              <a:rPr lang="en-GB" sz="1600">
                <a:solidFill>
                  <a:srgbClr val="000000"/>
                </a:solidFill>
              </a:rPr>
            </a:br>
            <a:r>
              <a:rPr lang="en-GB">
                <a:solidFill>
                  <a:schemeClr val="dk1"/>
                </a:solidFill>
              </a:rPr>
              <a:t>Know the benefits of regular self-examination and screening.</a:t>
            </a:r>
            <a:endParaRPr>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101"/>
          <p:cNvSpPr txBox="1"/>
          <p:nvPr>
            <p:ph type="title"/>
          </p:nvPr>
        </p:nvSpPr>
        <p:spPr>
          <a:xfrm>
            <a:off x="1747200" y="2150850"/>
            <a:ext cx="58962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791" name="Google Shape;791;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21" name="Google Shape;121;p21"/>
          <p:cNvSpPr txBox="1"/>
          <p:nvPr>
            <p:ph idx="1" type="body"/>
          </p:nvPr>
        </p:nvSpPr>
        <p:spPr>
          <a:xfrm>
            <a:off x="270000" y="914400"/>
            <a:ext cx="7851300" cy="34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You will need to </a:t>
            </a:r>
            <a:r>
              <a:rPr b="1" lang="en-GB" sz="1800">
                <a:solidFill>
                  <a:srgbClr val="000000"/>
                </a:solidFill>
              </a:rPr>
              <a:t>plan lessons to allow all pupils to access and practise the core knowledge</a:t>
            </a:r>
            <a:r>
              <a:rPr lang="en-GB" sz="1800">
                <a:solidFill>
                  <a:srgbClr val="000000"/>
                </a:solidFill>
              </a:rPr>
              <a:t>, using your expertise as you normally would.</a:t>
            </a:r>
            <a:endParaRPr sz="1800">
              <a:solidFill>
                <a:srgbClr val="000000"/>
              </a:solidFill>
            </a:endParaRPr>
          </a:p>
          <a:p>
            <a:pPr indent="0" lvl="0" marL="0" rtl="0" algn="l">
              <a:lnSpc>
                <a:spcPct val="115000"/>
              </a:lnSpc>
              <a:spcBef>
                <a:spcPts val="1600"/>
              </a:spcBef>
              <a:spcAft>
                <a:spcPts val="1600"/>
              </a:spcAft>
              <a:buSzPts val="1400"/>
              <a:buNone/>
            </a:pPr>
            <a:r>
              <a:rPr lang="en-GB" sz="1800">
                <a:solidFill>
                  <a:srgbClr val="000000"/>
                </a:solidFill>
              </a:rPr>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solidFill>
                  <a:srgbClr val="000000"/>
                </a:solidFill>
              </a:rPr>
              <a:t>, section 8.)</a:t>
            </a:r>
            <a:endParaRPr b="1" sz="1800">
              <a:solidFill>
                <a:srgbClr val="000000"/>
              </a:solidFill>
            </a:endParaRPr>
          </a:p>
        </p:txBody>
      </p:sp>
      <p:sp>
        <p:nvSpPr>
          <p:cNvPr id="122" name="Google Shape;122;p21"/>
          <p:cNvSpPr txBox="1"/>
          <p:nvPr/>
        </p:nvSpPr>
        <p:spPr>
          <a:xfrm>
            <a:off x="270000" y="3015475"/>
            <a:ext cx="8410800" cy="1795500"/>
          </a:xfrm>
          <a:prstGeom prst="rect">
            <a:avLst/>
          </a:prstGeom>
          <a:solidFill>
            <a:srgbClr val="F3F2F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latin typeface="Arial"/>
                <a:ea typeface="Arial"/>
                <a:cs typeface="Arial"/>
                <a:sym typeface="Arial"/>
              </a:rPr>
              <a:t>STATUTORY GUIDANCE</a:t>
            </a:r>
            <a:endParaRPr b="1" i="0" sz="16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b="0" i="0" sz="1800" u="none" cap="none" strike="noStrike">
              <a:latin typeface="Arial"/>
              <a:ea typeface="Arial"/>
              <a:cs typeface="Arial"/>
              <a:sym typeface="Arial"/>
            </a:endParaRPr>
          </a:p>
        </p:txBody>
      </p:sp>
      <p:sp>
        <p:nvSpPr>
          <p:cNvPr id="123" name="Google Shape;123;p2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5" name="Shape 795"/>
        <p:cNvGrpSpPr/>
        <p:nvPr/>
      </p:nvGrpSpPr>
      <p:grpSpPr>
        <a:xfrm>
          <a:off x="0" y="0"/>
          <a:ext cx="0" cy="0"/>
          <a:chOff x="0" y="0"/>
          <a:chExt cx="0" cy="0"/>
        </a:xfrm>
      </p:grpSpPr>
      <p:sp>
        <p:nvSpPr>
          <p:cNvPr id="796" name="Google Shape;796;p102"/>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97" name="Google Shape;797;p102"/>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GB">
                <a:solidFill>
                  <a:srgbClr val="000000"/>
                </a:solidFill>
              </a:rPr>
              <a:t>The following are just some of the approaches you might consider  when preparing to teach about health and prevention. </a:t>
            </a:r>
            <a:endParaRPr>
              <a:solidFill>
                <a:srgbClr val="000000"/>
              </a:solidFill>
            </a:endParaRPr>
          </a:p>
          <a:p>
            <a:pPr indent="0" lvl="0" marL="0" marR="0" rtl="0" algn="l">
              <a:lnSpc>
                <a:spcPct val="115000"/>
              </a:lnSpc>
              <a:spcBef>
                <a:spcPts val="1600"/>
              </a:spcBef>
              <a:spcAft>
                <a:spcPts val="0"/>
              </a:spcAft>
              <a:buSzPts val="1400"/>
              <a:buNone/>
            </a:pPr>
            <a:r>
              <a:rPr lang="en-GB">
                <a:solidFill>
                  <a:srgbClr val="000000"/>
                </a:solidFill>
              </a:rPr>
              <a:t>You will need to adapt these approaches to ensure they are age appropriate and developmentally appropriate for your pupils.</a:t>
            </a:r>
            <a:endParaRPr>
              <a:solidFill>
                <a:srgbClr val="000000"/>
              </a:solidFill>
            </a:endParaRPr>
          </a:p>
          <a:p>
            <a:pPr indent="0" lvl="0" marL="457200" rtl="0" algn="l">
              <a:lnSpc>
                <a:spcPct val="115000"/>
              </a:lnSpc>
              <a:spcBef>
                <a:spcPts val="1600"/>
              </a:spcBef>
              <a:spcAft>
                <a:spcPts val="1600"/>
              </a:spcAft>
              <a:buSzPts val="1400"/>
              <a:buNone/>
            </a:pPr>
            <a:r>
              <a:t/>
            </a:r>
            <a:endParaRPr sz="1800"/>
          </a:p>
        </p:txBody>
      </p:sp>
      <p:sp>
        <p:nvSpPr>
          <p:cNvPr id="798" name="Google Shape;798;p102"/>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99" name="Google Shape;799;p102"/>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103"/>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Title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05" name="Google Shape;805;p103"/>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b="1" lang="en-GB">
                <a:solidFill>
                  <a:srgbClr val="000000"/>
                </a:solidFill>
              </a:rPr>
              <a:t>Text</a:t>
            </a:r>
            <a:endParaRPr>
              <a:solidFill>
                <a:srgbClr val="000000"/>
              </a:solidFill>
            </a:endParaRPr>
          </a:p>
        </p:txBody>
      </p:sp>
      <p:sp>
        <p:nvSpPr>
          <p:cNvPr id="806" name="Google Shape;806;p103"/>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807" name="Google Shape;807;p10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04"/>
          <p:cNvSpPr txBox="1"/>
          <p:nvPr>
            <p:ph type="title"/>
          </p:nvPr>
        </p:nvSpPr>
        <p:spPr>
          <a:xfrm>
            <a:off x="641550" y="2150850"/>
            <a:ext cx="7860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813" name="Google Shape;813;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10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19" name="Google Shape;819;p10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Subject leads can use the following templates and training activities to plan training on teaching the new curriculum topics. </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You can: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b="1" lang="en-GB" sz="1800">
                <a:solidFill>
                  <a:srgbClr val="000000"/>
                </a:solidFill>
              </a:rPr>
              <a:t>add information to slides</a:t>
            </a:r>
            <a:r>
              <a:rPr lang="en-GB" sz="1800">
                <a:solidFill>
                  <a:srgbClr val="000000"/>
                </a:solidFill>
              </a:rPr>
              <a:t> - eg about your school provision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move slides</a:t>
            </a:r>
            <a:r>
              <a:rPr lang="en-GB" sz="1800">
                <a:solidFill>
                  <a:srgbClr val="000000"/>
                </a:solidFill>
              </a:rPr>
              <a:t> - e.g. ‘Rate your confidence (before training)’ - to the point in the presentation where you want to carry out that activity</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GB" sz="1800">
                <a:solidFill>
                  <a:srgbClr val="000000"/>
                </a:solidFill>
              </a:rPr>
              <a:t>delete slides</a:t>
            </a:r>
            <a:r>
              <a:rPr lang="en-GB" sz="1800">
                <a:solidFill>
                  <a:srgbClr val="000000"/>
                </a:solidFill>
              </a:rPr>
              <a:t> if you are not covering those curriculum elements at this time </a:t>
            </a:r>
            <a:endParaRPr sz="1800">
              <a:solidFill>
                <a:srgbClr val="000000"/>
              </a:solidFill>
            </a:endParaRPr>
          </a:p>
        </p:txBody>
      </p:sp>
      <p:sp>
        <p:nvSpPr>
          <p:cNvPr id="820" name="Google Shape;820;p10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0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826" name="Google Shape;826;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07"/>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32" name="Google Shape;832;p10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solidFill>
                  <a:srgbClr val="000000"/>
                </a:solidFill>
              </a:rPr>
              <a:t>Ask your colleagues to rate confidence before and after topic training using the slides in this deck.</a:t>
            </a:r>
            <a:endParaRPr sz="1800">
              <a:solidFill>
                <a:srgbClr val="000000"/>
              </a:solidFill>
            </a:endParaRPr>
          </a:p>
          <a:p>
            <a:pPr indent="0" lvl="0" marL="0" rtl="0" algn="l">
              <a:lnSpc>
                <a:spcPct val="115000"/>
              </a:lnSpc>
              <a:spcBef>
                <a:spcPts val="1600"/>
              </a:spcBef>
              <a:spcAft>
                <a:spcPts val="0"/>
              </a:spcAft>
              <a:buSzPts val="1400"/>
              <a:buNone/>
            </a:pPr>
            <a:r>
              <a:rPr b="1" lang="en-GB" sz="2200">
                <a:solidFill>
                  <a:srgbClr val="000000"/>
                </a:solidFill>
              </a:rPr>
              <a:t>Before training</a:t>
            </a:r>
            <a:br>
              <a:rPr lang="en-GB" sz="1800">
                <a:solidFill>
                  <a:srgbClr val="000000"/>
                </a:solidFill>
              </a:rPr>
            </a:br>
            <a:r>
              <a:rPr lang="en-GB" sz="1800">
                <a:solidFill>
                  <a:srgbClr val="000000"/>
                </a:solidFill>
              </a:rPr>
              <a:t>Ask teachers to think about where they currently fit on the scale. </a:t>
            </a:r>
            <a:endParaRPr sz="1800">
              <a:solidFill>
                <a:srgbClr val="000000"/>
              </a:solidFill>
            </a:endParaRPr>
          </a:p>
          <a:p>
            <a:pPr indent="0" lvl="0" marL="0" rtl="0" algn="l">
              <a:lnSpc>
                <a:spcPct val="115000"/>
              </a:lnSpc>
              <a:spcBef>
                <a:spcPts val="1600"/>
              </a:spcBef>
              <a:spcAft>
                <a:spcPts val="0"/>
              </a:spcAft>
              <a:buSzPts val="1400"/>
              <a:buNone/>
            </a:pPr>
            <a:r>
              <a:rPr b="1" lang="en-GB" sz="2200">
                <a:solidFill>
                  <a:srgbClr val="000000"/>
                </a:solidFill>
              </a:rPr>
              <a:t>After training</a:t>
            </a:r>
            <a:br>
              <a:rPr lang="en-GB" sz="1800">
                <a:solidFill>
                  <a:srgbClr val="000000"/>
                </a:solidFill>
              </a:rPr>
            </a:br>
            <a:r>
              <a:rPr lang="en-GB" sz="1800">
                <a:solidFill>
                  <a:srgbClr val="000000"/>
                </a:solidFill>
              </a:rPr>
              <a:t>Ask teachers to rate their confidence again and talk about changes. You might want to repeat this activity at later check ins.</a:t>
            </a:r>
            <a:endParaRPr sz="1800">
              <a:solidFill>
                <a:srgbClr val="000000"/>
              </a:solidFill>
            </a:endParaRPr>
          </a:p>
          <a:p>
            <a:pPr indent="0" lvl="0" marL="0" rtl="0" algn="l">
              <a:lnSpc>
                <a:spcPct val="115000"/>
              </a:lnSpc>
              <a:spcBef>
                <a:spcPts val="1600"/>
              </a:spcBef>
              <a:spcAft>
                <a:spcPts val="0"/>
              </a:spcAft>
              <a:buSzPts val="1400"/>
              <a:buNone/>
            </a:pPr>
            <a:r>
              <a:rPr lang="en-GB" sz="1800">
                <a:solidFill>
                  <a:srgbClr val="000000"/>
                </a:solidFill>
              </a:rPr>
              <a:t>If teachers still rate confidence as low, discuss ways you can develop their subject knowledge, offer peer support etc. </a:t>
            </a:r>
            <a:endParaRPr sz="1800">
              <a:solidFill>
                <a:srgbClr val="000000"/>
              </a:solidFill>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833" name="Google Shape;833;p10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0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2400"/>
              <a:buFont typeface="Arial"/>
              <a:buNone/>
            </a:pPr>
            <a:r>
              <a:rPr b="1" i="0" lang="en-GB" sz="2400" u="none" cap="none" strike="noStrike">
                <a:latin typeface="Arial"/>
                <a:ea typeface="Arial"/>
                <a:cs typeface="Arial"/>
                <a:sym typeface="Arial"/>
              </a:rPr>
              <a:t>How do you feel about teaching this topic? </a:t>
            </a:r>
            <a:endParaRPr b="1" i="0" sz="2400" u="none" cap="none" strike="noStrike">
              <a:latin typeface="Arial"/>
              <a:ea typeface="Arial"/>
              <a:cs typeface="Arial"/>
              <a:sym typeface="Arial"/>
            </a:endParaRPr>
          </a:p>
        </p:txBody>
      </p:sp>
      <p:cxnSp>
        <p:nvCxnSpPr>
          <p:cNvPr id="839" name="Google Shape;839;p108"/>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40" name="Google Shape;840;p108"/>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41" name="Google Shape;841;p108"/>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42" name="Google Shape;842;p108"/>
          <p:cNvGraphicFramePr/>
          <p:nvPr/>
        </p:nvGraphicFramePr>
        <p:xfrm>
          <a:off x="850650" y="3474650"/>
          <a:ext cx="3000000" cy="3000000"/>
        </p:xfrm>
        <a:graphic>
          <a:graphicData uri="http://schemas.openxmlformats.org/drawingml/2006/table">
            <a:tbl>
              <a:tblPr>
                <a:noFill/>
                <a:tableStyleId>{C24CDBC9-AB98-48A0-A1CF-E08F927D9D20}</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43" name="Google Shape;843;p108"/>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44" name="Google Shape;844;p10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09"/>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850" name="Google Shape;850;p109"/>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1" i="0" lang="en-GB" sz="2400" u="none" cap="none" strike="noStrike">
                <a:latin typeface="Arial"/>
                <a:ea typeface="Arial"/>
                <a:cs typeface="Arial"/>
                <a:sym typeface="Arial"/>
              </a:rPr>
              <a:t>How do you feel now? What support/info could help? </a:t>
            </a:r>
            <a:endParaRPr b="1" i="0" sz="2400" u="none" cap="none" strike="noStrike">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cxnSp>
        <p:nvCxnSpPr>
          <p:cNvPr id="851" name="Google Shape;851;p109"/>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852" name="Google Shape;852;p109"/>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853" name="Google Shape;853;p109"/>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854" name="Google Shape;854;p109"/>
          <p:cNvGraphicFramePr/>
          <p:nvPr/>
        </p:nvGraphicFramePr>
        <p:xfrm>
          <a:off x="850650" y="3474650"/>
          <a:ext cx="3000000" cy="3000000"/>
        </p:xfrm>
        <a:graphic>
          <a:graphicData uri="http://schemas.openxmlformats.org/drawingml/2006/table">
            <a:tbl>
              <a:tblPr>
                <a:noFill/>
                <a:tableStyleId>{C24CDBC9-AB98-48A0-A1CF-E08F927D9D20}</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855" name="Google Shape;855;p10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1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861" name="Google Shape;861;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111"/>
          <p:cNvSpPr txBox="1"/>
          <p:nvPr>
            <p:ph type="title"/>
          </p:nvPr>
        </p:nvSpPr>
        <p:spPr>
          <a:xfrm>
            <a:off x="270000" y="216425"/>
            <a:ext cx="900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a:t>
            </a:r>
            <a:r>
              <a:rPr lang="en-GB">
                <a:solidFill>
                  <a:srgbClr val="073763"/>
                </a:solidFill>
              </a:rPr>
              <a:t>ealth and prevention support at </a:t>
            </a:r>
            <a:r>
              <a:rPr lang="en-GB">
                <a:solidFill>
                  <a:srgbClr val="FF0000"/>
                </a:solidFill>
              </a:rPr>
              <a:t>[school name]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67" name="Google Shape;867;p111"/>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2200">
                <a:solidFill>
                  <a:srgbClr val="000000"/>
                </a:solidFill>
              </a:rPr>
              <a:t>Our leads</a:t>
            </a:r>
            <a:r>
              <a:rPr b="1" lang="en-GB" sz="2200">
                <a:solidFill>
                  <a:srgbClr val="434343"/>
                </a:solidFill>
              </a:rPr>
              <a:t>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[Names, contact details of xxx]</a:t>
            </a:r>
            <a:endParaRPr sz="1800">
              <a:solidFill>
                <a:srgbClr val="FF0000"/>
              </a:solidFill>
            </a:endParaRPr>
          </a:p>
          <a:p>
            <a:pPr indent="0" lvl="0" marL="0" rtl="0" algn="l">
              <a:lnSpc>
                <a:spcPct val="115000"/>
              </a:lnSpc>
              <a:spcBef>
                <a:spcPts val="1000"/>
              </a:spcBef>
              <a:spcAft>
                <a:spcPts val="0"/>
              </a:spcAft>
              <a:buSzPts val="1400"/>
              <a:buNone/>
            </a:pPr>
            <a:r>
              <a:rPr b="1" lang="en-GB" sz="2200">
                <a:solidFill>
                  <a:srgbClr val="000000"/>
                </a:solidFill>
              </a:rPr>
              <a:t>Our policies</a:t>
            </a:r>
            <a:endParaRPr b="1" sz="2200">
              <a:solidFill>
                <a:srgbClr val="000000"/>
              </a:solidFill>
            </a:endParaRPr>
          </a:p>
          <a:p>
            <a:pPr indent="0" lvl="0" marL="0" rtl="0" algn="l">
              <a:lnSpc>
                <a:spcPct val="115000"/>
              </a:lnSpc>
              <a:spcBef>
                <a:spcPts val="0"/>
              </a:spcBef>
              <a:spcAft>
                <a:spcPts val="0"/>
              </a:spcAft>
              <a:buSzPts val="1400"/>
              <a:buNone/>
            </a:pPr>
            <a:r>
              <a:rPr lang="en-GB" sz="1800">
                <a:solidFill>
                  <a:srgbClr val="FF0000"/>
                </a:solidFill>
              </a:rPr>
              <a:t>[Add details - eg school policy on xxx]</a:t>
            </a:r>
            <a:endParaRPr sz="1800">
              <a:solidFill>
                <a:srgbClr val="FF0000"/>
              </a:solidFill>
            </a:endParaRPr>
          </a:p>
          <a:p>
            <a:pPr indent="0" lvl="0" marL="0" rtl="0" algn="l">
              <a:lnSpc>
                <a:spcPct val="115000"/>
              </a:lnSpc>
              <a:spcBef>
                <a:spcPts val="1600"/>
              </a:spcBef>
              <a:spcAft>
                <a:spcPts val="0"/>
              </a:spcAft>
              <a:buSzPts val="1400"/>
              <a:buNone/>
            </a:pPr>
            <a:r>
              <a:rPr b="1" lang="en-GB" sz="2200">
                <a:solidFill>
                  <a:srgbClr val="000000"/>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lnSpc>
                <a:spcPct val="115000"/>
              </a:lnSpc>
              <a:spcBef>
                <a:spcPts val="1600"/>
              </a:spcBef>
              <a:spcAft>
                <a:spcPts val="0"/>
              </a:spcAft>
              <a:buClr>
                <a:schemeClr val="dk1"/>
              </a:buClr>
              <a:buSzPts val="1100"/>
              <a:buFont typeface="Arial"/>
              <a:buNone/>
            </a:pPr>
            <a:r>
              <a:rPr b="1" lang="en-GB" sz="2200">
                <a:solidFill>
                  <a:srgbClr val="000000"/>
                </a:solidFill>
              </a:rPr>
              <a:t>Other information</a:t>
            </a:r>
            <a:r>
              <a:rPr b="1" lang="en-GB" sz="2200">
                <a:solidFill>
                  <a:srgbClr val="434343"/>
                </a:solidFill>
              </a:rPr>
              <a:t>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868" name="Google Shape;868;p11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