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B912BB-1CE3-49D2-B9F4-B33646D7B999}">
  <a:tblStyle styleId="{27B912BB-1CE3-49D2-B9F4-B33646D7B9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DDFE9FF-8A3C-443E-B8F8-DDB580B6F0B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5" Type="http://schemas.openxmlformats.org/officeDocument/2006/relationships/slide" Target="slides/slide108.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b178712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6b178712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76b178712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76b178712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g7de3345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g7de334518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g7de33451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7de3345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7fbd0450a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7fbd0450a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7fbd0450a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fbd0450a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7fbd0450a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7fbd0450a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76c7af75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76c7af75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76c7af75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6c7af75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Google Shape;970;g7e18c8c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e18c8c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2d7ec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f2d7ec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2d7ec4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2d7ec4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6c7af75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c7af75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b706cad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b706cad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de33451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de33451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e33451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e33451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f584e6781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7f584e6781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d33f149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d33f149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233816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4233816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ac11c4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ac11c4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4b706cadc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84b706cadc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4b706cad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84b706cad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42338162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842338162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4d33f149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4d33f149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2f441225d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82f441225d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4b706cad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84b706ca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423381626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842338162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42338162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842338162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4b706cad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84b706cad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4b706cad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84b706cad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c7af75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c7af75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4b706cad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84b706cad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423381626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8423381626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4d33f149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4d33f149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4b706cad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84b706cad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423381626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842338162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4b706cad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4b706cad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8423381626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842338162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423381626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842338162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423381626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8423381626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84b706cadc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84b706cadc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f6a99b1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f6a99b1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423381626_0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8423381626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423381626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8423381626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423381626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842338162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8423381626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8423381626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84d33f149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84d33f149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8423381626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8423381626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42338162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842338162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8423381626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842338162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84d33f149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4d33f149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8423381626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8423381626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6b178712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b178712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8423381626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8423381626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8423381626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8423381626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f584e6781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7f584e6781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84d33f149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4d33f149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8423381626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8423381626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8423381626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842338162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84b706cad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84b706cad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84b706cad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84b706cad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774be4b2d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774be4b2d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8423381626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8423381626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6b178712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6b178712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8423381626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8423381626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84d33f149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4d33f149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842338162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8423381626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8423381626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8423381626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774be4b2d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774be4b2d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774be4b2d2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774be4b2d2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774be4b2d2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774be4b2d2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74be4b2d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774be4b2d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75495db211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75495db211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84d33f149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84d33f149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b178712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b178712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8423381626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8423381626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8423381626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842338162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8423381626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8423381626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8423381626_0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8423381626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8423381626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8423381626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774be4b2d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774be4b2d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4d33f149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4d33f149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8423381626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8423381626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774be4b2d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774be4b2d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8423381626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g8423381626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18c8c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18c8c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74be4b2d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774be4b2d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774be4b2d2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774be4b2d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8423381626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g8423381626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74be4b2d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774be4b2d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7ef6a99b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7ef6a99b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7f4bc455e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7f4bc455e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7ef6a99b1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7ef6a99b1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82f441225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82f441225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7fad1ffc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7fad1ffc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76c7af75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76c7af75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f584e67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f584e678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76beb97f7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76beb97f7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7e18c8cc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7e18c8cc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76c7af75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6c7af75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76b17871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6b17871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76b178712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6b178712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76b178712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76b178712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76b178712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76b178712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76b178712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76b178712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76b178712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6b178712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76c7af75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76c7af75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1" name="Google Shape;61;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2" name="Google Shape;62;p1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0" name="Shape 70"/>
        <p:cNvGrpSpPr/>
        <p:nvPr/>
      </p:nvGrpSpPr>
      <p:grpSpPr>
        <a:xfrm>
          <a:off x="0" y="0"/>
          <a:ext cx="0" cy="0"/>
          <a:chOff x="0" y="0"/>
          <a:chExt cx="0" cy="0"/>
        </a:xfrm>
      </p:grpSpPr>
      <p:sp>
        <p:nvSpPr>
          <p:cNvPr id="71" name="Google Shape;71;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72" name="Google Shape;72;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gov.uk/government/publications/send-code-of-practice-0-to-25"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gov.uk/government/publications/keeping-children-safe-in-education--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www.ceop.police.uk/safety-centr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hyperlink" Target="https://www.cps.gov.uk/cyber-online-crim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hyperlink" Target="https://crimestoppers-uk.org/" TargetMode="External"/><Relationship Id="rId4" Type="http://schemas.openxmlformats.org/officeDocument/2006/relationships/hyperlink" Target="https://reportharmfulcontent.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hyperlink" Target="https://www.iwf.org.uk/" TargetMode="External"/><Relationship Id="rId4" Type="http://schemas.openxmlformats.org/officeDocument/2006/relationships/hyperlink" Target="https://www.ceop.police.uk/safety-centr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hyperlink" Target="https://www.gov.uk/government/publications/indecent-images-of-children-guidance-for-young-people/indecent-images-of-children-guidance-for-young-people"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hyperlink" Target="http://www.saferinternetday.org.uk"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hyperlink" Target="https://www.ceop.police.uk/safety-centre/" TargetMode="External"/><Relationship Id="rId4" Type="http://schemas.openxmlformats.org/officeDocument/2006/relationships/hyperlink" Target="https://www.thinkuknow.co.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822325"/>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t>
            </a:r>
            <a:r>
              <a:rPr b="1" lang="en-GB" sz="3600">
                <a:solidFill>
                  <a:srgbClr val="073763"/>
                </a:solidFill>
              </a:rPr>
              <a:t>Online relationships</a:t>
            </a:r>
            <a:r>
              <a:rPr lang="en-GB" sz="3600">
                <a:solidFill>
                  <a:srgbClr val="073763"/>
                </a:solidFill>
              </a:rPr>
              <a:t> (primary), </a:t>
            </a:r>
            <a:r>
              <a:rPr b="1" lang="en-GB" sz="3600">
                <a:solidFill>
                  <a:srgbClr val="073763"/>
                </a:solidFill>
              </a:rPr>
              <a:t>Online and media</a:t>
            </a:r>
            <a:r>
              <a:rPr lang="en-GB" sz="3600">
                <a:solidFill>
                  <a:srgbClr val="073763"/>
                </a:solidFill>
              </a:rPr>
              <a:t> (secondary)</a:t>
            </a:r>
            <a:endParaRPr sz="3600">
              <a:solidFill>
                <a:srgbClr val="073763"/>
              </a:solidFill>
            </a:endParaRPr>
          </a:p>
        </p:txBody>
      </p:sp>
      <p:sp>
        <p:nvSpPr>
          <p:cNvPr id="100" name="Google Shape;100;p25"/>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101" name="Google Shape;101;p25"/>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102" name="Google Shape;102;p25"/>
          <p:cNvSpPr txBox="1"/>
          <p:nvPr/>
        </p:nvSpPr>
        <p:spPr>
          <a:xfrm>
            <a:off x="1387950" y="2928075"/>
            <a:ext cx="6368100" cy="9303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Relationships education (primary)</a:t>
            </a:r>
            <a:br>
              <a:rPr lang="en-GB" sz="2400">
                <a:solidFill>
                  <a:srgbClr val="073763"/>
                </a:solidFill>
              </a:rPr>
            </a:br>
            <a:r>
              <a:rPr lang="en-GB" sz="2400">
                <a:solidFill>
                  <a:srgbClr val="073763"/>
                </a:solidFill>
              </a:rPr>
              <a:t>Relationships and sex education (secondary)</a:t>
            </a:r>
            <a:endParaRPr sz="2400">
              <a:solidFill>
                <a:srgbClr val="073763"/>
              </a:solidFill>
            </a:endParaRPr>
          </a:p>
        </p:txBody>
      </p:sp>
      <p:sp>
        <p:nvSpPr>
          <p:cNvPr id="103" name="Google Shape;103;p25"/>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104" name="Google Shape;104;p25"/>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Pupils with SEND</a:t>
            </a:r>
            <a:endParaRPr>
              <a:solidFill>
                <a:srgbClr val="073763"/>
              </a:solidFill>
            </a:endParaRPr>
          </a:p>
        </p:txBody>
      </p:sp>
      <p:sp>
        <p:nvSpPr>
          <p:cNvPr id="174" name="Google Shape;174;p34"/>
          <p:cNvSpPr txBox="1"/>
          <p:nvPr>
            <p:ph idx="1" type="body"/>
          </p:nvPr>
        </p:nvSpPr>
        <p:spPr>
          <a:xfrm>
            <a:off x="270000" y="914400"/>
            <a:ext cx="78513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You will need to </a:t>
            </a:r>
            <a:r>
              <a:rPr b="1" lang="en-GB" sz="1800"/>
              <a:t>plan lessons to allow all pupils to access and practise the core knowledge</a:t>
            </a:r>
            <a:r>
              <a:rPr lang="en-GB" sz="1800"/>
              <a:t>, using your expertise as you normally would.</a:t>
            </a:r>
            <a:endParaRPr sz="1800"/>
          </a:p>
          <a:p>
            <a:pPr indent="0" lvl="0" marL="0" rtl="0" algn="l">
              <a:spcBef>
                <a:spcPts val="1600"/>
              </a:spcBef>
              <a:spcAft>
                <a:spcPts val="1600"/>
              </a:spcAft>
              <a:buNone/>
            </a:pPr>
            <a:r>
              <a:rPr lang="en-GB" sz="1800"/>
              <a:t>Y</a:t>
            </a:r>
            <a:r>
              <a:rPr lang="en-GB" sz="1800"/>
              <a:t>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75" name="Google Shape;175;p34"/>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STATUTORY GUIDANCE</a:t>
            </a:r>
            <a:endParaRPr b="1" sz="1600">
              <a:solidFill>
                <a:schemeClr val="dk2"/>
              </a:solidFill>
            </a:endParaRPr>
          </a:p>
          <a:p>
            <a:pPr indent="0" lvl="0" marL="0" rtl="0" algn="l">
              <a:spcBef>
                <a:spcPts val="0"/>
              </a:spcBef>
              <a:spcAft>
                <a:spcPts val="0"/>
              </a:spcAft>
              <a:buNone/>
            </a:pPr>
            <a:r>
              <a:rPr i="1" lang="en-GB" sz="1800">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lang="en-GB" sz="1800">
                <a:solidFill>
                  <a:schemeClr val="dk2"/>
                </a:solidFill>
              </a:rPr>
              <a:t>(p15)</a:t>
            </a:r>
            <a:endParaRPr sz="1800">
              <a:solidFill>
                <a:schemeClr val="dk2"/>
              </a:solidFill>
            </a:endParaRPr>
          </a:p>
        </p:txBody>
      </p:sp>
      <p:sp>
        <p:nvSpPr>
          <p:cNvPr id="176" name="Google Shape;176;p3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124"/>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14" name="Google Shape;914;p124"/>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spcBef>
                <a:spcPts val="0"/>
              </a:spcBef>
              <a:spcAft>
                <a:spcPts val="0"/>
              </a:spcAft>
              <a:buSzPts val="1800"/>
              <a:buChar char="●"/>
            </a:pPr>
            <a:r>
              <a:rPr b="1" lang="en-GB" sz="1800"/>
              <a:t>strategise</a:t>
            </a:r>
            <a:r>
              <a:rPr lang="en-GB" sz="1800"/>
              <a:t> ways to avoid and answer such questions</a:t>
            </a:r>
            <a:endParaRPr sz="1800"/>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15" name="Google Shape;915;p12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125"/>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921" name="Google Shape;921;p125"/>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latin typeface="Arial"/>
                <a:ea typeface="Arial"/>
                <a:cs typeface="Arial"/>
                <a:sym typeface="Arial"/>
              </a:rPr>
              <a:t>What wouldn’t you say?</a:t>
            </a:r>
            <a:endParaRPr b="0" i="0" sz="2000" u="none" cap="none" strike="noStrike">
              <a:latin typeface="Arial"/>
              <a:ea typeface="Arial"/>
              <a:cs typeface="Arial"/>
              <a:sym typeface="Arial"/>
            </a:endParaRPr>
          </a:p>
        </p:txBody>
      </p:sp>
      <p:sp>
        <p:nvSpPr>
          <p:cNvPr id="922" name="Google Shape;922;p125"/>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923" name="Google Shape;923;p125"/>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924" name="Google Shape;924;p125"/>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b="0" sz="2000" u="none" cap="none" strike="noStrike">
              <a:solidFill>
                <a:srgbClr val="FF0000"/>
              </a:solidFill>
              <a:latin typeface="Arial"/>
              <a:ea typeface="Arial"/>
              <a:cs typeface="Arial"/>
              <a:sym typeface="Arial"/>
            </a:endParaRPr>
          </a:p>
        </p:txBody>
      </p:sp>
      <p:sp>
        <p:nvSpPr>
          <p:cNvPr id="925" name="Google Shape;925;p125"/>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(1)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26" name="Google Shape;926;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126"/>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(2)</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32" name="Google Shape;932;p126"/>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well ask questions because they: </a:t>
            </a:r>
            <a:endParaRPr sz="1800"/>
          </a:p>
          <a:p>
            <a:pPr indent="-342900" lvl="0" marL="457200" rtl="0" algn="l">
              <a:spcBef>
                <a:spcPts val="1600"/>
              </a:spcBef>
              <a:spcAft>
                <a:spcPts val="0"/>
              </a:spcAft>
              <a:buSzPts val="1800"/>
              <a:buChar char="●"/>
            </a:pPr>
            <a:r>
              <a:rPr lang="en-GB" sz="1800"/>
              <a:t>want information</a:t>
            </a:r>
            <a:endParaRPr sz="1800"/>
          </a:p>
          <a:p>
            <a:pPr indent="-342900" lvl="0" marL="457200" rtl="0" algn="l">
              <a:spcBef>
                <a:spcPts val="0"/>
              </a:spcBef>
              <a:spcAft>
                <a:spcPts val="0"/>
              </a:spcAft>
              <a:buSzPts val="1800"/>
              <a:buChar char="●"/>
            </a:pPr>
            <a:r>
              <a:rPr lang="en-GB" sz="1800"/>
              <a:t>are seeking permission - “Is it OK if I …?”</a:t>
            </a:r>
            <a:endParaRPr sz="1800"/>
          </a:p>
          <a:p>
            <a:pPr indent="-342900" lvl="0" marL="457200" rtl="0" algn="l">
              <a:spcBef>
                <a:spcPts val="0"/>
              </a:spcBef>
              <a:spcAft>
                <a:spcPts val="0"/>
              </a:spcAft>
              <a:buSzPts val="1800"/>
              <a:buChar char="●"/>
            </a:pPr>
            <a:r>
              <a:rPr lang="en-GB" sz="1800"/>
              <a:t>are trying to shock or get attention </a:t>
            </a:r>
            <a:endParaRPr sz="1800"/>
          </a:p>
          <a:p>
            <a:pPr indent="-342900" lvl="0" marL="457200" rtl="0" algn="l">
              <a:spcBef>
                <a:spcPts val="0"/>
              </a:spcBef>
              <a:spcAft>
                <a:spcPts val="0"/>
              </a:spcAft>
              <a:buSzPts val="1800"/>
              <a:buChar char="●"/>
            </a:pPr>
            <a:r>
              <a:rPr lang="en-GB" sz="1800"/>
              <a:t>have related personal beliefs</a:t>
            </a:r>
            <a:endParaRPr sz="1800"/>
          </a:p>
          <a:p>
            <a:pPr indent="0" lvl="0" marL="0" rtl="0" algn="l">
              <a:spcBef>
                <a:spcPts val="1600"/>
              </a:spcBef>
              <a:spcAft>
                <a:spcPts val="0"/>
              </a:spcAft>
              <a:buNone/>
            </a:pPr>
            <a:r>
              <a:rPr lang="en-GB" sz="1800"/>
              <a:t>Remember:</a:t>
            </a:r>
            <a:endParaRPr sz="1800"/>
          </a:p>
          <a:p>
            <a:pPr indent="-342900" lvl="0" marL="457200" rtl="0" algn="l">
              <a:spcBef>
                <a:spcPts val="1600"/>
              </a:spcBef>
              <a:spcAft>
                <a:spcPts val="0"/>
              </a:spcAft>
              <a:buSzPts val="1800"/>
              <a:buChar char="●"/>
            </a:pPr>
            <a:r>
              <a:rPr lang="en-GB" sz="1800"/>
              <a:t>don’t feel pressured or that you have to answer straight away</a:t>
            </a:r>
            <a:endParaRPr sz="1800"/>
          </a:p>
          <a:p>
            <a:pPr indent="-342900" lvl="0" marL="457200" rtl="0" algn="l">
              <a:spcBef>
                <a:spcPts val="0"/>
              </a:spcBef>
              <a:spcAft>
                <a:spcPts val="0"/>
              </a:spcAft>
              <a:buSzPts val="1800"/>
              <a:buChar char="●"/>
            </a:pPr>
            <a:r>
              <a:rPr lang="en-GB" sz="1800"/>
              <a:t>don’t disclose personal information - use third-person examples, say ‘some people...’</a:t>
            </a:r>
            <a:endParaRPr sz="1800"/>
          </a:p>
          <a:p>
            <a:pPr indent="-342900" lvl="0" marL="457200" rtl="0" algn="l">
              <a:spcBef>
                <a:spcPts val="0"/>
              </a:spcBef>
              <a:spcAft>
                <a:spcPts val="0"/>
              </a:spcAft>
              <a:buSzPts val="1800"/>
              <a:buChar char="●"/>
            </a:pPr>
            <a:r>
              <a:rPr lang="en-GB" sz="1800"/>
              <a:t>seek advice if you need 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33" name="Google Shape;933;p12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1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How will I teach this?</a:t>
            </a:r>
            <a:endParaRPr>
              <a:solidFill>
                <a:srgbClr val="073763"/>
              </a:solidFill>
            </a:endParaRPr>
          </a:p>
        </p:txBody>
      </p:sp>
      <p:sp>
        <p:nvSpPr>
          <p:cNvPr id="939" name="Google Shape;939;p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Google Shape;944;p128"/>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will I teach this?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45" name="Google Shape;945;p128"/>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begin to plan and resource</a:t>
            </a:r>
            <a:r>
              <a:rPr lang="en-GB" sz="1800"/>
              <a:t> their lessons</a:t>
            </a:r>
            <a:endParaRPr sz="1800"/>
          </a:p>
          <a:p>
            <a:pPr indent="-342900" lvl="0" marL="457200" rtl="0" algn="l">
              <a:spcBef>
                <a:spcPts val="0"/>
              </a:spcBef>
              <a:spcAft>
                <a:spcPts val="0"/>
              </a:spcAft>
              <a:buSzPts val="1800"/>
              <a:buChar char="●"/>
            </a:pPr>
            <a:r>
              <a:rPr b="1" lang="en-GB" sz="1800"/>
              <a:t>discuss and address any issues </a:t>
            </a:r>
            <a:r>
              <a:rPr lang="en-GB" sz="1800"/>
              <a:t>they anticipate in the delivery of lessons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46" name="Google Shape;946;p12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129"/>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Activity: How will I teach this?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52" name="Google Shape;952;p12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953" name="Google Shape;953;p129"/>
          <p:cNvGraphicFramePr/>
          <p:nvPr/>
        </p:nvGraphicFramePr>
        <p:xfrm>
          <a:off x="269975" y="998730"/>
          <a:ext cx="3000000" cy="3000000"/>
        </p:xfrm>
        <a:graphic>
          <a:graphicData uri="http://schemas.openxmlformats.org/drawingml/2006/table">
            <a:tbl>
              <a:tblPr>
                <a:noFill/>
                <a:tableStyleId>{27B912BB-1CE3-49D2-B9F4-B33646D7B999}</a:tableStyleId>
              </a:tblPr>
              <a:tblGrid>
                <a:gridCol w="3981875"/>
                <a:gridCol w="4746625"/>
              </a:tblGrid>
              <a:tr h="1267900">
                <a:tc>
                  <a:txBody>
                    <a:bodyPr/>
                    <a:lstStyle/>
                    <a:p>
                      <a:pPr indent="0" lvl="0" marL="0" rtl="0" algn="l">
                        <a:lnSpc>
                          <a:spcPct val="115000"/>
                        </a:lnSpc>
                        <a:spcBef>
                          <a:spcPts val="0"/>
                        </a:spcBef>
                        <a:spcAft>
                          <a:spcPts val="0"/>
                        </a:spcAft>
                        <a:buNone/>
                      </a:pPr>
                      <a:r>
                        <a:rPr b="1" lang="en-GB" sz="1600">
                          <a:solidFill>
                            <a:schemeClr val="dk2"/>
                          </a:solidFill>
                        </a:rPr>
                        <a:t>How will I prepare to teach this topic?</a:t>
                      </a:r>
                      <a:endParaRPr b="1"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do I need to do?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resources do I need?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Do I need external support?</a:t>
                      </a:r>
                      <a:endParaRPr sz="1600">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763125">
                <a:tc>
                  <a:txBody>
                    <a:bodyPr/>
                    <a:lstStyle/>
                    <a:p>
                      <a:pPr indent="0" lvl="0" marL="0" rtl="0" algn="l">
                        <a:lnSpc>
                          <a:spcPct val="115000"/>
                        </a:lnSpc>
                        <a:spcBef>
                          <a:spcPts val="0"/>
                        </a:spcBef>
                        <a:spcAft>
                          <a:spcPts val="0"/>
                        </a:spcAft>
                        <a:buNone/>
                      </a:pPr>
                      <a:r>
                        <a:rPr b="1" lang="en-GB" sz="1600">
                          <a:solidFill>
                            <a:schemeClr val="dk2"/>
                          </a:solidFill>
                        </a:rPr>
                        <a:t>How will I adapt to needs of pupils?</a:t>
                      </a:r>
                      <a:endParaRPr b="1"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are the challenges?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language and concepts will pupils need support with?</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Do I need additional support in the classroom?</a:t>
                      </a:r>
                      <a:endParaRPr sz="1600">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0225">
                <a:tc>
                  <a:txBody>
                    <a:bodyPr/>
                    <a:lstStyle/>
                    <a:p>
                      <a:pPr indent="0" lvl="0" marL="0" rtl="0" algn="l">
                        <a:lnSpc>
                          <a:spcPct val="115000"/>
                        </a:lnSpc>
                        <a:spcBef>
                          <a:spcPts val="0"/>
                        </a:spcBef>
                        <a:spcAft>
                          <a:spcPts val="0"/>
                        </a:spcAft>
                        <a:buNone/>
                      </a:pPr>
                      <a:r>
                        <a:rPr b="1" lang="en-GB" sz="1600">
                          <a:solidFill>
                            <a:schemeClr val="dk2"/>
                          </a:solidFill>
                        </a:rPr>
                        <a:t>How will I assess pupil understanding and progress?</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959" name="Google Shape;959;p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131"/>
          <p:cNvSpPr txBox="1"/>
          <p:nvPr>
            <p:ph type="title"/>
          </p:nvPr>
        </p:nvSpPr>
        <p:spPr>
          <a:xfrm>
            <a:off x="311700" y="1160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questions?</a:t>
            </a:r>
            <a:endParaRPr>
              <a:solidFill>
                <a:srgbClr val="073763"/>
              </a:solidFill>
            </a:endParaRPr>
          </a:p>
        </p:txBody>
      </p:sp>
      <p:sp>
        <p:nvSpPr>
          <p:cNvPr id="965" name="Google Shape;965;p131"/>
          <p:cNvSpPr txBox="1"/>
          <p:nvPr>
            <p:ph type="title"/>
          </p:nvPr>
        </p:nvSpPr>
        <p:spPr>
          <a:xfrm>
            <a:off x="311700" y="3347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What support do you need?</a:t>
            </a:r>
            <a:endParaRPr>
              <a:solidFill>
                <a:srgbClr val="073763"/>
              </a:solidFill>
            </a:endParaRPr>
          </a:p>
        </p:txBody>
      </p:sp>
      <p:sp>
        <p:nvSpPr>
          <p:cNvPr id="966" name="Google Shape;966;p131"/>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967" name="Google Shape;967;p131"/>
          <p:cNvSpPr txBox="1"/>
          <p:nvPr>
            <p:ph type="title"/>
          </p:nvPr>
        </p:nvSpPr>
        <p:spPr>
          <a:xfrm>
            <a:off x="311700" y="2303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a:t>
            </a:r>
            <a:r>
              <a:rPr lang="en-GB">
                <a:solidFill>
                  <a:srgbClr val="073763"/>
                </a:solidFill>
              </a:rPr>
              <a:t>concerns</a:t>
            </a:r>
            <a:r>
              <a:rPr lang="en-GB">
                <a:solidFill>
                  <a:srgbClr val="073763"/>
                </a:solidFill>
              </a:rPr>
              <a:t>?</a:t>
            </a:r>
            <a:endParaRPr>
              <a:solidFill>
                <a:srgbClr val="073763"/>
              </a:solidFill>
            </a:endParaRPr>
          </a:p>
        </p:txBody>
      </p:sp>
      <p:sp>
        <p:nvSpPr>
          <p:cNvPr id="968" name="Google Shape;968;p1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sp>
        <p:nvSpPr>
          <p:cNvPr id="973" name="Google Shape;973;p132"/>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73763"/>
                </a:solidFill>
              </a:rPr>
              <a:t>XX%</a:t>
            </a:r>
            <a:endParaRPr>
              <a:solidFill>
                <a:srgbClr val="073763"/>
              </a:solidFill>
            </a:endParaRPr>
          </a:p>
        </p:txBody>
      </p:sp>
      <p:sp>
        <p:nvSpPr>
          <p:cNvPr id="974" name="Google Shape;974;p13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975" name="Google Shape;975;p132"/>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976" name="Google Shape;976;p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Teacher wellbeing</a:t>
            </a:r>
            <a:endParaRPr>
              <a:solidFill>
                <a:srgbClr val="073763"/>
              </a:solidFill>
            </a:endParaRPr>
          </a:p>
        </p:txBody>
      </p:sp>
      <p:sp>
        <p:nvSpPr>
          <p:cNvPr id="182" name="Google Shape;182;p35"/>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new curriculum covers a wide range of topics, some of which individual teachers might find personally challenging in different ways. </a:t>
            </a:r>
            <a:endParaRPr sz="1800"/>
          </a:p>
          <a:p>
            <a:pPr indent="0" lvl="0" marL="0" rtl="0" algn="l">
              <a:spcBef>
                <a:spcPts val="1600"/>
              </a:spcBef>
              <a:spcAft>
                <a:spcPts val="0"/>
              </a:spcAft>
              <a:buNone/>
            </a:pPr>
            <a:r>
              <a:rPr lang="en-GB" sz="1800"/>
              <a:t>It is important to feel you can ask for support or raise questions if: </a:t>
            </a:r>
            <a:endParaRPr sz="1800"/>
          </a:p>
          <a:p>
            <a:pPr indent="-342900" lvl="0" marL="457200" rtl="0" algn="l">
              <a:spcBef>
                <a:spcPts val="1600"/>
              </a:spcBef>
              <a:spcAft>
                <a:spcPts val="0"/>
              </a:spcAft>
              <a:buSzPts val="1800"/>
              <a:buChar char="●"/>
            </a:pPr>
            <a:r>
              <a:rPr b="1" lang="en-GB" sz="1800"/>
              <a:t>you have personal experience</a:t>
            </a:r>
            <a:r>
              <a:rPr lang="en-GB" sz="1800"/>
              <a:t> of a topic which makes teaching that content </a:t>
            </a:r>
            <a:r>
              <a:rPr lang="en-GB" sz="1800"/>
              <a:t>particularly</a:t>
            </a:r>
            <a:r>
              <a:rPr lang="en-GB" sz="1800"/>
              <a:t> challenging for you</a:t>
            </a:r>
            <a:endParaRPr sz="1800"/>
          </a:p>
          <a:p>
            <a:pPr indent="-342900" lvl="0" marL="457200" rtl="0" algn="l">
              <a:spcBef>
                <a:spcPts val="0"/>
              </a:spcBef>
              <a:spcAft>
                <a:spcPts val="0"/>
              </a:spcAft>
              <a:buSzPts val="1800"/>
              <a:buChar char="●"/>
            </a:pPr>
            <a:r>
              <a:rPr b="1" lang="en-GB" sz="1800"/>
              <a:t>you have personal views</a:t>
            </a:r>
            <a:r>
              <a:rPr lang="en-GB" sz="1800"/>
              <a:t> on a topic that mean you need to discuss how you can ensure the teaching is delivered objectively</a:t>
            </a:r>
            <a:endParaRPr sz="1800"/>
          </a:p>
          <a:p>
            <a:pPr indent="0" lvl="0" marL="0" rtl="0" algn="l">
              <a:spcBef>
                <a:spcPts val="1600"/>
              </a:spcBef>
              <a:spcAft>
                <a:spcPts val="0"/>
              </a:spcAft>
              <a:buNone/>
            </a:pPr>
            <a:r>
              <a:rPr lang="en-GB" sz="1800"/>
              <a:t>Talk to your line manager, in the first instance, if you do need support.  </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83" name="Google Shape;183;p3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1235700" y="2150850"/>
            <a:ext cx="66726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Safeguarding and ground rules</a:t>
            </a:r>
            <a:endParaRPr>
              <a:solidFill>
                <a:srgbClr val="FFFFFF"/>
              </a:solidFill>
            </a:endParaRPr>
          </a:p>
        </p:txBody>
      </p:sp>
      <p:sp>
        <p:nvSpPr>
          <p:cNvPr id="189" name="Google Shape;18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endParaRPr>
              <a:solidFill>
                <a:srgbClr val="073763"/>
              </a:solidFill>
            </a:endParaRPr>
          </a:p>
        </p:txBody>
      </p:sp>
      <p:sp>
        <p:nvSpPr>
          <p:cNvPr id="195" name="Google Shape;195;p37"/>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spcBef>
                <a:spcPts val="1600"/>
              </a:spcBef>
              <a:spcAft>
                <a:spcPts val="0"/>
              </a:spcAft>
              <a:buNone/>
            </a:pPr>
            <a:r>
              <a:rPr lang="en-GB" sz="1800"/>
              <a:t>Also make sure you follow safeguarding procedures, including:</a:t>
            </a:r>
            <a:endParaRPr sz="1800"/>
          </a:p>
          <a:p>
            <a:pPr indent="-342900" lvl="0" marL="457200" rtl="0" algn="l">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spcBef>
                <a:spcPts val="0"/>
              </a:spcBef>
              <a:spcAft>
                <a:spcPts val="0"/>
              </a:spcAft>
              <a:buSzPts val="1800"/>
              <a:buChar char="●"/>
            </a:pPr>
            <a:r>
              <a:rPr b="1" lang="en-GB" sz="1800"/>
              <a:t>stopping discussions if personal information </a:t>
            </a:r>
            <a:r>
              <a:rPr b="1" lang="en-GB" sz="1800"/>
              <a:t>is</a:t>
            </a:r>
            <a:r>
              <a:rPr b="1" lang="en-GB" sz="1800"/>
              <a:t> shared</a:t>
            </a:r>
            <a:r>
              <a:rPr lang="en-GB" sz="1800"/>
              <a:t> in lessons and following up with pupils later where needed</a:t>
            </a:r>
            <a:endParaRPr sz="1800"/>
          </a:p>
          <a:p>
            <a:pPr indent="-342900" lvl="0" marL="457200" rtl="0" algn="l">
              <a:spcBef>
                <a:spcPts val="0"/>
              </a:spcBef>
              <a:spcAft>
                <a:spcPts val="0"/>
              </a:spcAft>
              <a:buSzPts val="1800"/>
              <a:buChar char="●"/>
            </a:pPr>
            <a:r>
              <a:rPr b="1" lang="en-GB" sz="1800"/>
              <a:t>not promising confidentiality</a:t>
            </a:r>
            <a:r>
              <a:rPr lang="en-GB" sz="1800"/>
              <a:t> if a pupil confides something </a:t>
            </a:r>
            <a:r>
              <a:rPr lang="en-GB" sz="1800"/>
              <a:t>concerning</a:t>
            </a:r>
            <a:endParaRPr sz="1800"/>
          </a:p>
          <a:p>
            <a:pPr indent="-342900" lvl="0" marL="457200" rtl="0" algn="l">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96" name="Google Shape;196;p3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r>
              <a:rPr lang="en-GB">
                <a:solidFill>
                  <a:srgbClr val="073763"/>
                </a:solidFill>
              </a:rPr>
              <a:t> and this topic</a:t>
            </a:r>
            <a:endParaRPr>
              <a:solidFill>
                <a:srgbClr val="073763"/>
              </a:solidFill>
            </a:endParaRPr>
          </a:p>
        </p:txBody>
      </p:sp>
      <p:sp>
        <p:nvSpPr>
          <p:cNvPr id="202" name="Google Shape;202;p38"/>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Within this module we have used the term </a:t>
            </a:r>
            <a:r>
              <a:rPr b="1" lang="en-GB" sz="1800"/>
              <a:t>‘trusted adult’</a:t>
            </a:r>
            <a:r>
              <a:rPr lang="en-GB" sz="1800"/>
              <a:t>. However, teachers will may need to </a:t>
            </a:r>
            <a:r>
              <a:rPr lang="en-GB" sz="1800"/>
              <a:t>encourage</a:t>
            </a:r>
            <a:r>
              <a:rPr lang="en-GB" sz="1800"/>
              <a:t> pupils to identify who their own </a:t>
            </a:r>
            <a:r>
              <a:rPr lang="en-GB" sz="1800"/>
              <a:t>appropriate</a:t>
            </a:r>
            <a:r>
              <a:rPr lang="en-GB" sz="1800"/>
              <a:t> trusted adults are. Teachers may also need to discuss the concept of </a:t>
            </a:r>
            <a:r>
              <a:rPr b="1" lang="en-GB" sz="1800"/>
              <a:t>‘misplaced trust’</a:t>
            </a:r>
            <a:r>
              <a:rPr lang="en-GB" sz="1800"/>
              <a:t> and that not people can be trusted. </a:t>
            </a:r>
            <a:endParaRPr sz="1800"/>
          </a:p>
          <a:p>
            <a:pPr indent="0" lvl="0" marL="0" rtl="0" algn="l">
              <a:spcBef>
                <a:spcPts val="1600"/>
              </a:spcBef>
              <a:spcAft>
                <a:spcPts val="0"/>
              </a:spcAft>
              <a:buClr>
                <a:schemeClr val="dk1"/>
              </a:buClr>
              <a:buSzPts val="1100"/>
              <a:buFont typeface="Arial"/>
              <a:buNone/>
            </a:pPr>
            <a:r>
              <a:rPr lang="en-GB" sz="1800"/>
              <a:t>In addition to general safeguarding principles teachers may need to be prepared to deal with the following in a way that safeguards pupils in line with school policies: </a:t>
            </a:r>
            <a:endParaRPr sz="1800"/>
          </a:p>
          <a:p>
            <a:pPr indent="-342900" lvl="0" marL="457200" rtl="0" algn="l">
              <a:spcBef>
                <a:spcPts val="1600"/>
              </a:spcBef>
              <a:spcAft>
                <a:spcPts val="0"/>
              </a:spcAft>
              <a:buSzPts val="1800"/>
              <a:buChar char="●"/>
            </a:pPr>
            <a:r>
              <a:rPr lang="en-GB" sz="1800"/>
              <a:t>disclosure of and/or concern about sexual offences such as online grooming, child sexual exploitation, and indecent images of children</a:t>
            </a:r>
            <a:endParaRPr sz="1800"/>
          </a:p>
          <a:p>
            <a:pPr indent="-342900" lvl="0" marL="457200" rtl="0" algn="l">
              <a:spcBef>
                <a:spcPts val="0"/>
              </a:spcBef>
              <a:spcAft>
                <a:spcPts val="0"/>
              </a:spcAft>
              <a:buSzPts val="1800"/>
              <a:buChar char="●"/>
            </a:pPr>
            <a:r>
              <a:rPr lang="en-GB" sz="1800"/>
              <a:t>disclosure and/or concern about cyber-bullying or harassment</a:t>
            </a:r>
            <a:endParaRPr sz="1800">
              <a:highlight>
                <a:srgbClr val="FFFF00"/>
              </a:highlight>
            </a:endParaRPr>
          </a:p>
          <a:p>
            <a:pPr indent="0" lvl="0" marL="0" rtl="0" algn="l">
              <a:spcBef>
                <a:spcPts val="1600"/>
              </a:spcBef>
              <a:spcAft>
                <a:spcPts val="0"/>
              </a:spcAft>
              <a:buClr>
                <a:schemeClr val="dk1"/>
              </a:buClr>
              <a:buSzPts val="1100"/>
              <a:buFont typeface="Arial"/>
              <a:buNone/>
            </a:pPr>
            <a:r>
              <a:rPr lang="en-GB" sz="1800"/>
              <a:t>Related guidance: </a:t>
            </a:r>
            <a:r>
              <a:rPr lang="en-GB" sz="1800" u="sng">
                <a:solidFill>
                  <a:schemeClr val="accent5"/>
                </a:solidFill>
                <a:hlinkClick r:id="rId3"/>
              </a:rPr>
              <a:t>Keeping children safe in education</a:t>
            </a:r>
            <a:r>
              <a:rPr lang="en-GB" sz="1800"/>
              <a:t> (GOV.UK)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03" name="Google Shape;203;p3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Create class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09" name="Google Shape;209;p39"/>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Clear class ground rules can help when teaching about sensitive topics. They also support confidentiality and safeguarding of pupils. </a:t>
            </a:r>
            <a:endParaRPr sz="1800"/>
          </a:p>
          <a:p>
            <a:pPr indent="0" lvl="0" marL="0" rtl="0" algn="l">
              <a:spcBef>
                <a:spcPts val="1600"/>
              </a:spcBef>
              <a:spcAft>
                <a:spcPts val="0"/>
              </a:spcAft>
              <a:buNone/>
            </a:pPr>
            <a:r>
              <a:rPr lang="en-GB" sz="1800"/>
              <a:t>Good practice is for ground rules to be: </a:t>
            </a:r>
            <a:endParaRPr sz="1800"/>
          </a:p>
          <a:p>
            <a:pPr indent="-342900" lvl="0" marL="457200" rtl="0" algn="l">
              <a:spcBef>
                <a:spcPts val="1600"/>
              </a:spcBef>
              <a:spcAft>
                <a:spcPts val="0"/>
              </a:spcAft>
              <a:buSzPts val="1800"/>
              <a:buChar char="●"/>
            </a:pPr>
            <a:r>
              <a:rPr b="1" lang="en-GB" sz="1800"/>
              <a:t>discussed</a:t>
            </a:r>
            <a:r>
              <a:rPr lang="en-GB" sz="1800"/>
              <a:t> and understood by all</a:t>
            </a:r>
            <a:endParaRPr sz="1800"/>
          </a:p>
          <a:p>
            <a:pPr indent="-342900" lvl="0" marL="457200" rtl="0" algn="l">
              <a:spcBef>
                <a:spcPts val="0"/>
              </a:spcBef>
              <a:spcAft>
                <a:spcPts val="0"/>
              </a:spcAft>
              <a:buSzPts val="1800"/>
              <a:buChar char="●"/>
            </a:pPr>
            <a:r>
              <a:rPr b="1" lang="en-GB" sz="1800"/>
              <a:t>c</a:t>
            </a:r>
            <a:r>
              <a:rPr b="1" lang="en-GB" sz="1800"/>
              <a:t>lear</a:t>
            </a:r>
            <a:r>
              <a:rPr lang="en-GB" sz="1800"/>
              <a:t> and practical</a:t>
            </a:r>
            <a:endParaRPr sz="1800"/>
          </a:p>
          <a:p>
            <a:pPr indent="-342900" lvl="0" marL="457200" rtl="0" algn="l">
              <a:spcBef>
                <a:spcPts val="0"/>
              </a:spcBef>
              <a:spcAft>
                <a:spcPts val="0"/>
              </a:spcAft>
              <a:buSzPts val="1800"/>
              <a:buChar char="●"/>
            </a:pPr>
            <a:r>
              <a:rPr b="1" lang="en-GB" sz="1800"/>
              <a:t>modelled</a:t>
            </a:r>
            <a:r>
              <a:rPr lang="en-GB" sz="1800"/>
              <a:t> by the teacher</a:t>
            </a:r>
            <a:endParaRPr sz="1800"/>
          </a:p>
          <a:p>
            <a:pPr indent="-342900" lvl="0" marL="457200" rtl="0" algn="l">
              <a:spcBef>
                <a:spcPts val="0"/>
              </a:spcBef>
              <a:spcAft>
                <a:spcPts val="0"/>
              </a:spcAft>
              <a:buSzPts val="1800"/>
              <a:buChar char="●"/>
            </a:pPr>
            <a:r>
              <a:rPr b="1" lang="en-GB" sz="1800"/>
              <a:t>followed</a:t>
            </a:r>
            <a:r>
              <a:rPr lang="en-GB" sz="1800"/>
              <a:t> consistently and enforced </a:t>
            </a:r>
            <a:endParaRPr sz="1800"/>
          </a:p>
          <a:p>
            <a:pPr indent="-342900" lvl="0" marL="457200" rtl="0" algn="l">
              <a:spcBef>
                <a:spcPts val="0"/>
              </a:spcBef>
              <a:spcAft>
                <a:spcPts val="0"/>
              </a:spcAft>
              <a:buSzPts val="1800"/>
              <a:buChar char="●"/>
            </a:pPr>
            <a:r>
              <a:rPr b="1" lang="en-GB" sz="1800"/>
              <a:t>updated</a:t>
            </a:r>
            <a:r>
              <a:rPr lang="en-GB" sz="1800"/>
              <a:t> when needed</a:t>
            </a:r>
            <a:endParaRPr sz="1800"/>
          </a:p>
          <a:p>
            <a:pPr indent="-342900" lvl="0" marL="457200" rtl="0" algn="l">
              <a:spcBef>
                <a:spcPts val="0"/>
              </a:spcBef>
              <a:spcAft>
                <a:spcPts val="0"/>
              </a:spcAft>
              <a:buSzPts val="1800"/>
              <a:buChar char="●"/>
            </a:pPr>
            <a:r>
              <a:rPr b="1" lang="en-GB" sz="1800"/>
              <a:t>visible</a:t>
            </a:r>
            <a:r>
              <a:rPr lang="en-GB" sz="1800"/>
              <a:t> in lessons (for example, posters)</a:t>
            </a:r>
            <a:endParaRPr sz="1800"/>
          </a:p>
          <a:p>
            <a:pPr indent="0" lvl="0" marL="0" rtl="0" algn="l">
              <a:spcBef>
                <a:spcPts val="1600"/>
              </a:spcBef>
              <a:spcAft>
                <a:spcPts val="1600"/>
              </a:spcAft>
              <a:buNone/>
            </a:pPr>
            <a:r>
              <a:t/>
            </a:r>
            <a:endParaRPr sz="1800"/>
          </a:p>
        </p:txBody>
      </p:sp>
      <p:sp>
        <p:nvSpPr>
          <p:cNvPr id="210" name="Google Shape;210;p3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Example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16" name="Google Shape;216;p40"/>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a:t>
            </a:r>
            <a:endParaRPr sz="1800"/>
          </a:p>
          <a:p>
            <a:pPr indent="0" lvl="0" marL="0" rtl="0" algn="l">
              <a:spcBef>
                <a:spcPts val="1600"/>
              </a:spcBef>
              <a:spcAft>
                <a:spcPts val="0"/>
              </a:spcAft>
              <a:buClr>
                <a:schemeClr val="dk1"/>
              </a:buClr>
              <a:buSzPts val="1100"/>
              <a:buFont typeface="Arial"/>
              <a:buNone/>
            </a:pPr>
            <a:r>
              <a:rPr b="1" lang="en-GB" sz="1800"/>
              <a:t>Listen to others</a:t>
            </a:r>
            <a:r>
              <a:rPr lang="en-GB" sz="1800"/>
              <a:t>. It is okay to disagree with each other, but we listen properly before making assumptions or deciding how to respond. When disagreeing, challenge the statement not the person.</a:t>
            </a:r>
            <a:endParaRPr sz="1800"/>
          </a:p>
          <a:p>
            <a:pPr indent="0" lvl="0" marL="0" rtl="0" algn="l">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spcBef>
                <a:spcPts val="1600"/>
              </a:spcBef>
              <a:spcAft>
                <a:spcPts val="0"/>
              </a:spcAft>
              <a:buClr>
                <a:schemeClr val="dk1"/>
              </a:buClr>
              <a:buSzPts val="1100"/>
              <a:buFont typeface="Arial"/>
              <a:buNone/>
            </a:pPr>
            <a:r>
              <a:rPr b="1" lang="en-GB" sz="1800"/>
              <a:t>Choose level of participation. </a:t>
            </a:r>
            <a:r>
              <a:rPr lang="en-GB" sz="1800"/>
              <a:t>Every has the right to choose not to answer a question or join discussion. We never put anyone ‘on the spot’ (no personal questions or pressure to answer).</a:t>
            </a:r>
            <a:endParaRPr sz="1800"/>
          </a:p>
          <a:p>
            <a:pPr indent="0" lvl="0" marL="0" rtl="0" algn="l">
              <a:spcBef>
                <a:spcPts val="1600"/>
              </a:spcBef>
              <a:spcAft>
                <a:spcPts val="0"/>
              </a:spcAft>
              <a:buClr>
                <a:schemeClr val="dk1"/>
              </a:buClr>
              <a:buSzPts val="1100"/>
              <a:buFont typeface="Arial"/>
              <a:buNone/>
            </a:pPr>
            <a:r>
              <a:t/>
            </a:r>
            <a:endParaRPr b="1" sz="1800"/>
          </a:p>
          <a:p>
            <a:pPr indent="0" lvl="0" marL="0" rtl="0" algn="l">
              <a:spcBef>
                <a:spcPts val="1600"/>
              </a:spcBef>
              <a:spcAft>
                <a:spcPts val="1600"/>
              </a:spcAft>
              <a:buClr>
                <a:schemeClr val="dk1"/>
              </a:buClr>
              <a:buSzPts val="1100"/>
              <a:buFont typeface="Arial"/>
              <a:buNone/>
            </a:pPr>
            <a:r>
              <a:t/>
            </a:r>
            <a:endParaRPr b="1" sz="1800"/>
          </a:p>
        </p:txBody>
      </p:sp>
      <p:sp>
        <p:nvSpPr>
          <p:cNvPr id="217" name="Google Shape;217;p4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223" name="Google Shape;22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2332200" y="2150850"/>
            <a:ext cx="44796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Online behaviour</a:t>
            </a:r>
            <a:endParaRPr>
              <a:solidFill>
                <a:srgbClr val="073763"/>
              </a:solidFill>
            </a:endParaRPr>
          </a:p>
        </p:txBody>
      </p:sp>
      <p:sp>
        <p:nvSpPr>
          <p:cNvPr id="229" name="Google Shape;22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the online world</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35" name="Google Shape;235;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Teachers should ensure young pupils understand </a:t>
            </a:r>
            <a:r>
              <a:rPr b="1" lang="en-GB"/>
              <a:t>what ‘online’ means</a:t>
            </a:r>
            <a:r>
              <a:rPr lang="en-GB"/>
              <a:t>, and that people interact with others and with online content in many different ways online. </a:t>
            </a:r>
            <a:endParaRPr/>
          </a:p>
          <a:p>
            <a:pPr indent="0" lvl="0" marL="0" rtl="0" algn="l">
              <a:lnSpc>
                <a:spcPct val="115000"/>
              </a:lnSpc>
              <a:spcBef>
                <a:spcPts val="1000"/>
              </a:spcBef>
              <a:spcAft>
                <a:spcPts val="0"/>
              </a:spcAft>
              <a:buNone/>
            </a:pPr>
            <a:r>
              <a:rPr lang="en-GB"/>
              <a:t>Teachers should acknowledge that </a:t>
            </a:r>
            <a:r>
              <a:rPr b="1" lang="en-GB"/>
              <a:t>online interactions are an important and often hugely positive aspect of our lives</a:t>
            </a:r>
            <a:r>
              <a:rPr lang="en-GB"/>
              <a:t>. </a:t>
            </a:r>
            <a:endParaRPr/>
          </a:p>
          <a:p>
            <a:pPr indent="0" lvl="0" marL="0" rtl="0" algn="l">
              <a:lnSpc>
                <a:spcPct val="115000"/>
              </a:lnSpc>
              <a:spcBef>
                <a:spcPts val="1000"/>
              </a:spcBef>
              <a:spcAft>
                <a:spcPts val="0"/>
              </a:spcAft>
              <a:buNone/>
            </a:pPr>
            <a:r>
              <a:rPr lang="en-GB"/>
              <a:t>Alongside this teachers should begin to empower pupils to recognise the potential </a:t>
            </a:r>
            <a:r>
              <a:rPr b="1" lang="en-GB"/>
              <a:t>risks and harms</a:t>
            </a:r>
            <a:r>
              <a:rPr lang="en-GB"/>
              <a:t> of online relationships and content and explain some of the strategies we can use to </a:t>
            </a:r>
            <a:r>
              <a:rPr b="1" lang="en-GB"/>
              <a:t>stay safe online</a:t>
            </a:r>
            <a:r>
              <a:rPr lang="en-GB"/>
              <a: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36" name="Google Shape;236;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7" name="Google Shape;237;p43"/>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38" name="Google Shape;238;p4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Contents</a:t>
            </a:r>
            <a:endParaRPr>
              <a:solidFill>
                <a:srgbClr val="073763"/>
              </a:solidFill>
            </a:endParaRPr>
          </a:p>
        </p:txBody>
      </p:sp>
      <p:graphicFrame>
        <p:nvGraphicFramePr>
          <p:cNvPr id="110" name="Google Shape;110;p26"/>
          <p:cNvGraphicFramePr/>
          <p:nvPr/>
        </p:nvGraphicFramePr>
        <p:xfrm>
          <a:off x="270000" y="914395"/>
          <a:ext cx="3000000" cy="3000000"/>
        </p:xfrm>
        <a:graphic>
          <a:graphicData uri="http://schemas.openxmlformats.org/drawingml/2006/table">
            <a:tbl>
              <a:tblPr>
                <a:noFill/>
                <a:tableStyleId>{27B912BB-1CE3-49D2-B9F4-B33646D7B999}</a:tableStyleId>
              </a:tblPr>
              <a:tblGrid>
                <a:gridCol w="896575"/>
                <a:gridCol w="7845300"/>
              </a:tblGrid>
              <a:tr h="538750">
                <a:tc>
                  <a:txBody>
                    <a:bodyPr/>
                    <a:lstStyle/>
                    <a:p>
                      <a:pPr indent="0" lvl="0" marL="0" rtl="0" algn="l">
                        <a:spcBef>
                          <a:spcPts val="0"/>
                        </a:spcBef>
                        <a:spcAft>
                          <a:spcPts val="0"/>
                        </a:spcAft>
                        <a:buNone/>
                      </a:pPr>
                      <a:r>
                        <a:rPr lang="en-GB" sz="2200">
                          <a:solidFill>
                            <a:srgbClr val="073763"/>
                          </a:solidFill>
                        </a:rPr>
                        <a:t>  3</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  6</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Teaching the new curriculum</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12</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Safeguarding and ground rules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17</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Primary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52</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Secondary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84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Examples of good</a:t>
                      </a:r>
                      <a:r>
                        <a:rPr lang="en-GB" sz="2200">
                          <a:solidFill>
                            <a:srgbClr val="073763"/>
                          </a:solidFill>
                        </a:rPr>
                        <a:t> practice</a:t>
                      </a:r>
                      <a:r>
                        <a:rPr lang="en-GB" sz="2200">
                          <a:solidFill>
                            <a:srgbClr val="073763"/>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90</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Activities and templates for trainers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1" name="Google Shape;111;p2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people behave </a:t>
            </a:r>
            <a:r>
              <a:rPr lang="en-GB">
                <a:solidFill>
                  <a:srgbClr val="073763"/>
                </a:solidFill>
              </a:rPr>
              <a:t>online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44" name="Google Shape;244;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people sometimes behave differently online. This could include saying or doing things that they wouldn’t do offline / in person. </a:t>
            </a:r>
            <a:endParaRPr/>
          </a:p>
          <a:p>
            <a:pPr indent="0" lvl="0" marL="0" rtl="0" algn="l">
              <a:lnSpc>
                <a:spcPct val="115000"/>
              </a:lnSpc>
              <a:spcBef>
                <a:spcPts val="1000"/>
              </a:spcBef>
              <a:spcAft>
                <a:spcPts val="0"/>
              </a:spcAft>
              <a:buNone/>
            </a:pPr>
            <a:r>
              <a:rPr lang="en-GB"/>
              <a:t>Reasons for this can include: </a:t>
            </a:r>
            <a:endParaRPr/>
          </a:p>
          <a:p>
            <a:pPr indent="-317500" lvl="0" marL="457200" rtl="0" algn="l">
              <a:lnSpc>
                <a:spcPct val="115000"/>
              </a:lnSpc>
              <a:spcBef>
                <a:spcPts val="1000"/>
              </a:spcBef>
              <a:spcAft>
                <a:spcPts val="0"/>
              </a:spcAft>
              <a:buSzPts val="1400"/>
              <a:buChar char="●"/>
            </a:pPr>
            <a:r>
              <a:rPr b="1" lang="en-GB"/>
              <a:t>g</a:t>
            </a:r>
            <a:r>
              <a:rPr b="1" lang="en-GB"/>
              <a:t>ames, social sites and other online contexts</a:t>
            </a:r>
            <a:r>
              <a:rPr lang="en-GB"/>
              <a:t> that encourage people to behave in different ways</a:t>
            </a:r>
            <a:endParaRPr/>
          </a:p>
          <a:p>
            <a:pPr indent="-317500" lvl="0" marL="457200" rtl="0" algn="l">
              <a:lnSpc>
                <a:spcPct val="115000"/>
              </a:lnSpc>
              <a:spcBef>
                <a:spcPts val="0"/>
              </a:spcBef>
              <a:spcAft>
                <a:spcPts val="0"/>
              </a:spcAft>
              <a:buSzPts val="1400"/>
              <a:buChar char="●"/>
            </a:pPr>
            <a:r>
              <a:rPr b="1" lang="en-GB"/>
              <a:t>people feeling more (or less) confident</a:t>
            </a:r>
            <a:r>
              <a:rPr lang="en-GB"/>
              <a:t> </a:t>
            </a:r>
            <a:r>
              <a:rPr b="1" lang="en-GB"/>
              <a:t>or</a:t>
            </a:r>
            <a:r>
              <a:rPr lang="en-GB"/>
              <a:t> </a:t>
            </a:r>
            <a:r>
              <a:rPr b="1" lang="en-GB"/>
              <a:t>comfortable</a:t>
            </a:r>
            <a:r>
              <a:rPr lang="en-GB"/>
              <a:t> than they are offline </a:t>
            </a:r>
            <a:endParaRPr/>
          </a:p>
          <a:p>
            <a:pPr indent="-317500" lvl="0" marL="457200" rtl="0" algn="l">
              <a:lnSpc>
                <a:spcPct val="115000"/>
              </a:lnSpc>
              <a:spcBef>
                <a:spcPts val="0"/>
              </a:spcBef>
              <a:spcAft>
                <a:spcPts val="0"/>
              </a:spcAft>
              <a:buSzPts val="1400"/>
              <a:buChar char="●"/>
            </a:pPr>
            <a:r>
              <a:rPr b="1" lang="en-GB"/>
              <a:t>b</a:t>
            </a:r>
            <a:r>
              <a:rPr b="1" lang="en-GB"/>
              <a:t>eing unknown to others </a:t>
            </a:r>
            <a:r>
              <a:rPr lang="en-GB"/>
              <a:t>online or even ‘anonymous’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45" name="Google Shape;245;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6" name="Google Shape;246;p44"/>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47" name="Google Shape;247;p4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Exploring online </a:t>
            </a:r>
            <a:r>
              <a:rPr lang="en-GB">
                <a:solidFill>
                  <a:srgbClr val="073763"/>
                </a:solidFill>
              </a:rPr>
              <a:t>identit</a:t>
            </a:r>
            <a:r>
              <a:rPr lang="en-GB">
                <a:solidFill>
                  <a:srgbClr val="073763"/>
                </a:solidFill>
              </a:rPr>
              <a:t>ies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53" name="Google Shape;253;p45"/>
          <p:cNvSpPr txBox="1"/>
          <p:nvPr>
            <p:ph idx="1" type="body"/>
          </p:nvPr>
        </p:nvSpPr>
        <p:spPr>
          <a:xfrm>
            <a:off x="270000" y="789000"/>
            <a:ext cx="59088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people often present themselves in different ways online and that online identities can be fun and positive, e.g:</a:t>
            </a:r>
            <a:endParaRPr/>
          </a:p>
          <a:p>
            <a:pPr indent="-317500" lvl="0" marL="457200" rtl="0" algn="l">
              <a:lnSpc>
                <a:spcPct val="115000"/>
              </a:lnSpc>
              <a:spcBef>
                <a:spcPts val="1000"/>
              </a:spcBef>
              <a:spcAft>
                <a:spcPts val="0"/>
              </a:spcAft>
              <a:buSzPts val="1400"/>
              <a:buChar char="●"/>
            </a:pPr>
            <a:r>
              <a:rPr b="1" lang="en-GB"/>
              <a:t>playing a character </a:t>
            </a:r>
            <a:r>
              <a:rPr lang="en-GB"/>
              <a:t>in a game</a:t>
            </a:r>
            <a:endParaRPr/>
          </a:p>
          <a:p>
            <a:pPr indent="-317500" lvl="0" marL="457200" rtl="0" algn="l">
              <a:lnSpc>
                <a:spcPct val="115000"/>
              </a:lnSpc>
              <a:spcBef>
                <a:spcPts val="0"/>
              </a:spcBef>
              <a:spcAft>
                <a:spcPts val="0"/>
              </a:spcAft>
              <a:buSzPts val="1400"/>
              <a:buChar char="●"/>
            </a:pPr>
            <a:r>
              <a:rPr b="1" lang="en-GB"/>
              <a:t>using an avatar </a:t>
            </a:r>
            <a:r>
              <a:rPr lang="en-GB"/>
              <a:t>showing a side of our personality</a:t>
            </a:r>
            <a:endParaRPr/>
          </a:p>
          <a:p>
            <a:pPr indent="-317500" lvl="0" marL="457200" rtl="0" algn="l">
              <a:lnSpc>
                <a:spcPct val="115000"/>
              </a:lnSpc>
              <a:spcBef>
                <a:spcPts val="0"/>
              </a:spcBef>
              <a:spcAft>
                <a:spcPts val="0"/>
              </a:spcAft>
              <a:buSzPts val="1400"/>
              <a:buChar char="●"/>
            </a:pPr>
            <a:r>
              <a:rPr b="1" lang="en-GB"/>
              <a:t>creating a profile</a:t>
            </a:r>
            <a:r>
              <a:rPr lang="en-GB"/>
              <a:t> - add that people tend to post positive information online so what we see is often only part of a person’s life</a:t>
            </a:r>
            <a:endParaRPr/>
          </a:p>
          <a:p>
            <a:pPr indent="0" lvl="0" marL="0" rtl="0" algn="l">
              <a:lnSpc>
                <a:spcPct val="115000"/>
              </a:lnSpc>
              <a:spcBef>
                <a:spcPts val="1000"/>
              </a:spcBef>
              <a:spcAft>
                <a:spcPts val="0"/>
              </a:spcAft>
              <a:buNone/>
            </a:pPr>
            <a:r>
              <a:rPr lang="en-GB"/>
              <a:t>Explain that sometimes people are </a:t>
            </a:r>
            <a:r>
              <a:rPr b="1" lang="en-GB"/>
              <a:t>anonymous</a:t>
            </a:r>
            <a:r>
              <a:rPr lang="en-GB"/>
              <a:t> online and that this can be a way to stay safer (e.g. not sharing real identity/personal information).</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1600"/>
              </a:spcAft>
              <a:buSzPts val="1400"/>
              <a:buNone/>
            </a:pPr>
            <a:r>
              <a:t/>
            </a:r>
            <a:endParaRPr>
              <a:solidFill>
                <a:srgbClr val="FF0000"/>
              </a:solidFill>
            </a:endParaRPr>
          </a:p>
        </p:txBody>
      </p:sp>
      <p:sp>
        <p:nvSpPr>
          <p:cNvPr id="254" name="Google Shape;254;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5" name="Google Shape;255;p45"/>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56" name="Google Shape;256;p4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Misleading online identities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62" name="Google Shape;262;p4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a:t>Teach that there is a difference between keeping our identity private online and misleading or deliberately deceiving people. Explain that it is not ok to pretend to be someone else to trick or deceive another person. </a:t>
            </a:r>
            <a:endParaRPr>
              <a:solidFill>
                <a:srgbClr val="FF0000"/>
              </a:solidFill>
            </a:endParaRPr>
          </a:p>
          <a:p>
            <a:pPr indent="0" lvl="0" marL="0" rtl="0" algn="l">
              <a:lnSpc>
                <a:spcPct val="115000"/>
              </a:lnSpc>
              <a:spcBef>
                <a:spcPts val="1000"/>
              </a:spcBef>
              <a:spcAft>
                <a:spcPts val="0"/>
              </a:spcAft>
              <a:buSzPts val="1400"/>
              <a:buNone/>
            </a:pPr>
            <a:r>
              <a:rPr lang="en-GB"/>
              <a:t>Emphasise that sometimes people do mislead people into thinking that they are someone else, e.g. by:</a:t>
            </a:r>
            <a:endParaRPr/>
          </a:p>
          <a:p>
            <a:pPr indent="-317500" lvl="0" marL="457200" rtl="0" algn="l">
              <a:lnSpc>
                <a:spcPct val="115000"/>
              </a:lnSpc>
              <a:spcBef>
                <a:spcPts val="1000"/>
              </a:spcBef>
              <a:spcAft>
                <a:spcPts val="0"/>
              </a:spcAft>
              <a:buSzPts val="1400"/>
              <a:buChar char="●"/>
            </a:pPr>
            <a:r>
              <a:rPr b="1" lang="en-GB"/>
              <a:t>using an avatar </a:t>
            </a:r>
            <a:r>
              <a:rPr lang="en-GB"/>
              <a:t>(e.g. a photo) of someone else and pretending it is them</a:t>
            </a:r>
            <a:endParaRPr/>
          </a:p>
          <a:p>
            <a:pPr indent="-317500" lvl="0" marL="457200" rtl="0" algn="l">
              <a:lnSpc>
                <a:spcPct val="115000"/>
              </a:lnSpc>
              <a:spcBef>
                <a:spcPts val="0"/>
              </a:spcBef>
              <a:spcAft>
                <a:spcPts val="0"/>
              </a:spcAft>
              <a:buSzPts val="1400"/>
              <a:buChar char="●"/>
            </a:pPr>
            <a:r>
              <a:rPr lang="en-GB"/>
              <a:t>saying they are a</a:t>
            </a:r>
            <a:r>
              <a:rPr b="1" lang="en-GB"/>
              <a:t> different age or gender </a:t>
            </a:r>
            <a:endParaRPr b="1"/>
          </a:p>
          <a:p>
            <a:pPr indent="-317500" lvl="0" marL="457200" rtl="0" algn="l">
              <a:lnSpc>
                <a:spcPct val="115000"/>
              </a:lnSpc>
              <a:spcBef>
                <a:spcPts val="0"/>
              </a:spcBef>
              <a:spcAft>
                <a:spcPts val="0"/>
              </a:spcAft>
              <a:buSzPts val="1400"/>
              <a:buChar char="●"/>
            </a:pPr>
            <a:r>
              <a:rPr b="1" lang="en-GB"/>
              <a:t>pretending they know you</a:t>
            </a:r>
            <a:r>
              <a:rPr lang="en-GB"/>
              <a:t>, or your friends/family</a:t>
            </a:r>
            <a:endParaRPr/>
          </a:p>
          <a:p>
            <a:pPr indent="0" lvl="0" marL="0" rtl="0" algn="l">
              <a:lnSpc>
                <a:spcPct val="115000"/>
              </a:lnSpc>
              <a:spcBef>
                <a:spcPts val="1000"/>
              </a:spcBef>
              <a:spcAft>
                <a:spcPts val="0"/>
              </a:spcAft>
              <a:buNone/>
            </a:pPr>
            <a:r>
              <a:rPr lang="en-GB"/>
              <a:t>Always tell a trusted adult if you are unsure of someone online. </a:t>
            </a:r>
            <a:endParaRPr/>
          </a:p>
        </p:txBody>
      </p:sp>
      <p:sp>
        <p:nvSpPr>
          <p:cNvPr id="263" name="Google Shape;263;p4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4" name="Google Shape;264;p46"/>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65" name="Google Shape;265;p4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1521750" y="2150850"/>
            <a:ext cx="610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Respect and communication</a:t>
            </a:r>
            <a:endParaRPr>
              <a:solidFill>
                <a:srgbClr val="073763"/>
              </a:solidFill>
            </a:endParaRPr>
          </a:p>
        </p:txBody>
      </p:sp>
      <p:sp>
        <p:nvSpPr>
          <p:cNvPr id="271" name="Google Shape;27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Respectful online relationships</a:t>
            </a:r>
            <a:endParaRPr>
              <a:solidFill>
                <a:srgbClr val="073763"/>
              </a:solidFill>
            </a:endParaRPr>
          </a:p>
        </p:txBody>
      </p:sp>
      <p:sp>
        <p:nvSpPr>
          <p:cNvPr id="277" name="Google Shape;277;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Introduce the concept of ‘</a:t>
            </a:r>
            <a:r>
              <a:rPr lang="en-GB"/>
              <a:t>digital citizenship’</a:t>
            </a:r>
            <a:r>
              <a:rPr lang="en-GB"/>
              <a:t>.</a:t>
            </a:r>
            <a:r>
              <a:rPr lang="en-GB">
                <a:solidFill>
                  <a:srgbClr val="FF0000"/>
                </a:solidFill>
              </a:rPr>
              <a:t> </a:t>
            </a:r>
            <a:r>
              <a:rPr lang="en-GB"/>
              <a:t>Teach that the same principles apply to being a good citizen online as offline. This includes:</a:t>
            </a:r>
            <a:endParaRPr/>
          </a:p>
          <a:p>
            <a:pPr indent="-317500" lvl="0" marL="457200" rtl="0" algn="l">
              <a:lnSpc>
                <a:spcPct val="115000"/>
              </a:lnSpc>
              <a:spcBef>
                <a:spcPts val="1000"/>
              </a:spcBef>
              <a:spcAft>
                <a:spcPts val="0"/>
              </a:spcAft>
              <a:buSzPts val="1400"/>
              <a:buChar char="●"/>
            </a:pPr>
            <a:r>
              <a:rPr b="1" lang="en-GB"/>
              <a:t>having respect for others</a:t>
            </a:r>
            <a:r>
              <a:rPr lang="en-GB"/>
              <a:t> - valuing differences, being kind and caring</a:t>
            </a:r>
            <a:endParaRPr/>
          </a:p>
          <a:p>
            <a:pPr indent="-317500" lvl="0" marL="457200" rtl="0" algn="l">
              <a:lnSpc>
                <a:spcPct val="115000"/>
              </a:lnSpc>
              <a:spcBef>
                <a:spcPts val="0"/>
              </a:spcBef>
              <a:spcAft>
                <a:spcPts val="0"/>
              </a:spcAft>
              <a:buSzPts val="1400"/>
              <a:buChar char="●"/>
            </a:pPr>
            <a:r>
              <a:rPr b="1" lang="en-GB"/>
              <a:t>having respect for ourselves</a:t>
            </a:r>
            <a:r>
              <a:rPr lang="en-GB"/>
              <a:t> - valuing things that make us unique, knowing we deserve kindness</a:t>
            </a:r>
            <a:endParaRPr/>
          </a:p>
          <a:p>
            <a:pPr indent="0" lvl="0" marL="0" rtl="0" algn="l">
              <a:lnSpc>
                <a:spcPct val="115000"/>
              </a:lnSpc>
              <a:spcBef>
                <a:spcPts val="1000"/>
              </a:spcBef>
              <a:spcAft>
                <a:spcPts val="0"/>
              </a:spcAft>
              <a:buNone/>
            </a:pPr>
            <a:r>
              <a:rPr lang="en-GB"/>
              <a:t>Explain that respect means considering the feelings, wishes and rights of others. It does not mean we have to agree all the time, or that our rights, wishes and needs are not important.</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78" name="Google Shape;278;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9" name="Google Shape;279;p48"/>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80" name="Google Shape;280;p4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Respect and </a:t>
            </a:r>
            <a:r>
              <a:rPr lang="en-GB">
                <a:solidFill>
                  <a:srgbClr val="073763"/>
                </a:solidFill>
              </a:rPr>
              <a:t>anonymity</a:t>
            </a:r>
            <a:r>
              <a:rPr lang="en-GB">
                <a:solidFill>
                  <a:srgbClr val="073763"/>
                </a:solidFill>
              </a:rPr>
              <a:t> </a:t>
            </a:r>
            <a:endParaRPr>
              <a:solidFill>
                <a:srgbClr val="073763"/>
              </a:solidFill>
            </a:endParaRPr>
          </a:p>
        </p:txBody>
      </p:sp>
      <p:sp>
        <p:nvSpPr>
          <p:cNvPr id="286" name="Google Shape;286;p4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Emphasise that when ‘in character’ (or actually anonymous) people should still be polite and kind and have a right to expect the same of others.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rgbClr val="38761D"/>
              </a:solidFill>
            </a:endParaRPr>
          </a:p>
          <a:p>
            <a:pPr indent="0" lvl="0" marL="0" rtl="0" algn="l">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87" name="Google Shape;287;p4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8" name="Google Shape;288;p49"/>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89" name="Google Shape;289;p4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Communicating </a:t>
            </a:r>
            <a:r>
              <a:rPr lang="en-GB">
                <a:solidFill>
                  <a:srgbClr val="073763"/>
                </a:solidFill>
              </a:rPr>
              <a:t>online (1)</a:t>
            </a:r>
            <a:endParaRPr>
              <a:solidFill>
                <a:srgbClr val="073763"/>
              </a:solidFill>
            </a:endParaRPr>
          </a:p>
        </p:txBody>
      </p:sp>
      <p:sp>
        <p:nvSpPr>
          <p:cNvPr id="295" name="Google Shape;295;p5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Encourage pupils to consider how they communicate differently with people offline (e.g. friend, grandparent, teacher) and how this might be reflected online.</a:t>
            </a:r>
            <a:endParaRPr/>
          </a:p>
          <a:p>
            <a:pPr indent="0" lvl="0" marL="0" rtl="0" algn="l">
              <a:spcBef>
                <a:spcPts val="1000"/>
              </a:spcBef>
              <a:spcAft>
                <a:spcPts val="0"/>
              </a:spcAft>
              <a:buNone/>
            </a:pPr>
            <a:r>
              <a:rPr lang="en-GB"/>
              <a:t>Explain that </a:t>
            </a:r>
            <a:r>
              <a:rPr b="1" lang="en-GB"/>
              <a:t>people</a:t>
            </a:r>
            <a:r>
              <a:rPr lang="en-GB"/>
              <a:t> </a:t>
            </a:r>
            <a:r>
              <a:rPr b="1" lang="en-GB"/>
              <a:t>can easily misunderstand each other online</a:t>
            </a:r>
            <a:r>
              <a:rPr lang="en-GB"/>
              <a:t>, e.g. because we might not be able to: </a:t>
            </a:r>
            <a:endParaRPr/>
          </a:p>
          <a:p>
            <a:pPr indent="-317500" lvl="0" marL="457200" rtl="0" algn="l">
              <a:spcBef>
                <a:spcPts val="1000"/>
              </a:spcBef>
              <a:spcAft>
                <a:spcPts val="0"/>
              </a:spcAft>
              <a:buSzPts val="1400"/>
              <a:buChar char="●"/>
            </a:pPr>
            <a:r>
              <a:rPr lang="en-GB"/>
              <a:t>see </a:t>
            </a:r>
            <a:r>
              <a:rPr b="1" lang="en-GB"/>
              <a:t>facial expressions</a:t>
            </a:r>
            <a:r>
              <a:rPr lang="en-GB"/>
              <a:t> or gestures (so we might not know the impact we have on others)</a:t>
            </a:r>
            <a:endParaRPr/>
          </a:p>
          <a:p>
            <a:pPr indent="-317500" lvl="0" marL="457200" rtl="0" algn="l">
              <a:spcBef>
                <a:spcPts val="0"/>
              </a:spcBef>
              <a:spcAft>
                <a:spcPts val="0"/>
              </a:spcAft>
              <a:buSzPts val="1400"/>
              <a:buChar char="●"/>
            </a:pPr>
            <a:r>
              <a:rPr lang="en-GB"/>
              <a:t>hear the </a:t>
            </a:r>
            <a:r>
              <a:rPr b="1" lang="en-GB"/>
              <a:t>‘tone’ of someone’s voice</a:t>
            </a:r>
            <a:r>
              <a:rPr lang="en-GB"/>
              <a:t>, e.g. to tell if they are serious or joking</a:t>
            </a:r>
            <a:endParaRPr/>
          </a:p>
          <a:p>
            <a:pPr indent="-317500" lvl="0" marL="457200" rtl="0" algn="l">
              <a:spcBef>
                <a:spcPts val="0"/>
              </a:spcBef>
              <a:spcAft>
                <a:spcPts val="0"/>
              </a:spcAft>
              <a:buSzPts val="1400"/>
              <a:buChar char="●"/>
            </a:pPr>
            <a:r>
              <a:rPr lang="en-GB"/>
              <a:t>use the same words we would use in person - e.g. when sending a short text message</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96" name="Google Shape;296;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7" name="Google Shape;297;p50"/>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98" name="Google Shape;298;p5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Communicating online (2)</a:t>
            </a:r>
            <a:endParaRPr>
              <a:solidFill>
                <a:srgbClr val="073763"/>
              </a:solidFill>
            </a:endParaRPr>
          </a:p>
        </p:txBody>
      </p:sp>
      <p:sp>
        <p:nvSpPr>
          <p:cNvPr id="304" name="Google Shape;304;p5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as</a:t>
            </a:r>
            <a:r>
              <a:rPr lang="en-GB"/>
              <a:t> with face-to-face conversations, when we are online we sometimes need to: </a:t>
            </a:r>
            <a:endParaRPr/>
          </a:p>
          <a:p>
            <a:pPr indent="-317500" lvl="0" marL="457200" rtl="0" algn="l">
              <a:spcBef>
                <a:spcPts val="1000"/>
              </a:spcBef>
              <a:spcAft>
                <a:spcPts val="0"/>
              </a:spcAft>
              <a:buSzPts val="1400"/>
              <a:buChar char="●"/>
            </a:pPr>
            <a:r>
              <a:rPr b="1" lang="en-GB"/>
              <a:t>take turns</a:t>
            </a:r>
            <a:r>
              <a:rPr lang="en-GB"/>
              <a:t> - e.g. in an online video conversation</a:t>
            </a:r>
            <a:endParaRPr/>
          </a:p>
          <a:p>
            <a:pPr indent="-317500" lvl="0" marL="457200" rtl="0" algn="l">
              <a:spcBef>
                <a:spcPts val="0"/>
              </a:spcBef>
              <a:spcAft>
                <a:spcPts val="0"/>
              </a:spcAft>
              <a:buSzPts val="1400"/>
              <a:buChar char="●"/>
            </a:pPr>
            <a:r>
              <a:rPr b="1" lang="en-GB"/>
              <a:t>reply to someone</a:t>
            </a:r>
            <a:r>
              <a:rPr lang="en-GB"/>
              <a:t> - e.g. if they </a:t>
            </a:r>
            <a:r>
              <a:rPr lang="en-GB"/>
              <a:t>could reasonably expect a reply </a:t>
            </a:r>
            <a:endParaRPr/>
          </a:p>
          <a:p>
            <a:pPr indent="-317500" lvl="0" marL="457200" rtl="0" algn="l">
              <a:spcBef>
                <a:spcPts val="0"/>
              </a:spcBef>
              <a:spcAft>
                <a:spcPts val="0"/>
              </a:spcAft>
              <a:buSzPts val="1400"/>
              <a:buChar char="●"/>
            </a:pPr>
            <a:r>
              <a:rPr b="1" lang="en-GB"/>
              <a:t>be patient and polite</a:t>
            </a:r>
            <a:r>
              <a:rPr lang="en-GB"/>
              <a:t> if people do not respond how and when we want - we do not always know what is going on in other people’s lives</a:t>
            </a:r>
            <a:endParaRPr/>
          </a:p>
          <a:p>
            <a:pPr indent="-317500" lvl="0" marL="457200" rtl="0" algn="l">
              <a:spcBef>
                <a:spcPts val="0"/>
              </a:spcBef>
              <a:spcAft>
                <a:spcPts val="0"/>
              </a:spcAft>
              <a:buSzPts val="1400"/>
              <a:buChar char="●"/>
            </a:pPr>
            <a:r>
              <a:rPr lang="en-GB"/>
              <a:t>be aware that sometimes people say things that </a:t>
            </a:r>
            <a:r>
              <a:rPr b="1" lang="en-GB"/>
              <a:t>another person could easily misunderstand </a:t>
            </a:r>
            <a:endParaRPr b="1"/>
          </a:p>
          <a:p>
            <a:pPr indent="0" lvl="0" marL="0" rtl="0" algn="l">
              <a:spcBef>
                <a:spcPts val="1000"/>
              </a:spcBef>
              <a:spcAft>
                <a:spcPts val="0"/>
              </a:spcAft>
              <a:buNone/>
            </a:pPr>
            <a:r>
              <a:rPr lang="en-GB"/>
              <a:t>Also remind pupils </a:t>
            </a:r>
            <a:r>
              <a:rPr b="1" lang="en-GB"/>
              <a:t>not everybody is online</a:t>
            </a:r>
            <a:r>
              <a:rPr lang="en-GB"/>
              <a:t> or has the same amount of time online (e.g. not excluding people).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05" name="Google Shape;305;p5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6" name="Google Shape;306;p51"/>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07" name="Google Shape;307;p5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a:t>
            </a:r>
            <a:r>
              <a:rPr lang="en-GB">
                <a:solidFill>
                  <a:srgbClr val="073763"/>
                </a:solidFill>
              </a:rPr>
              <a:t>ommunicating online (3)</a:t>
            </a:r>
            <a:endParaRPr>
              <a:solidFill>
                <a:srgbClr val="073763"/>
              </a:solidFill>
            </a:endParaRPr>
          </a:p>
        </p:txBody>
      </p:sp>
      <p:sp>
        <p:nvSpPr>
          <p:cNvPr id="313" name="Google Shape;313;p5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to avoid upset and misunderstandings online people can: </a:t>
            </a:r>
            <a:endParaRPr/>
          </a:p>
          <a:p>
            <a:pPr indent="-317500" lvl="0" marL="457200" rtl="0" algn="l">
              <a:spcBef>
                <a:spcPts val="1000"/>
              </a:spcBef>
              <a:spcAft>
                <a:spcPts val="0"/>
              </a:spcAft>
              <a:buSzPts val="1400"/>
              <a:buChar char="●"/>
            </a:pPr>
            <a:r>
              <a:rPr b="1" lang="en-GB"/>
              <a:t>think about how they would feel</a:t>
            </a:r>
            <a:r>
              <a:rPr lang="en-GB"/>
              <a:t> if something was done or said to them</a:t>
            </a:r>
            <a:endParaRPr/>
          </a:p>
          <a:p>
            <a:pPr indent="-317500" lvl="0" marL="457200" rtl="0" algn="l">
              <a:spcBef>
                <a:spcPts val="0"/>
              </a:spcBef>
              <a:spcAft>
                <a:spcPts val="0"/>
              </a:spcAft>
              <a:buSzPts val="1400"/>
              <a:buChar char="●"/>
            </a:pPr>
            <a:r>
              <a:rPr b="1" lang="en-GB"/>
              <a:t>take time</a:t>
            </a:r>
            <a:r>
              <a:rPr lang="en-GB"/>
              <a:t> before responding if they are upset </a:t>
            </a:r>
            <a:endParaRPr/>
          </a:p>
          <a:p>
            <a:pPr indent="-317500" lvl="0" marL="457200" rtl="0" algn="l">
              <a:spcBef>
                <a:spcPts val="0"/>
              </a:spcBef>
              <a:spcAft>
                <a:spcPts val="0"/>
              </a:spcAft>
              <a:buSzPts val="1400"/>
              <a:buChar char="●"/>
            </a:pPr>
            <a:r>
              <a:rPr b="1" lang="en-GB"/>
              <a:t>support others</a:t>
            </a:r>
            <a:r>
              <a:rPr lang="en-GB"/>
              <a:t> and accept differences</a:t>
            </a:r>
            <a:endParaRPr/>
          </a:p>
          <a:p>
            <a:pPr indent="0" lvl="0" marL="0" rtl="0" algn="l">
              <a:spcBef>
                <a:spcPts val="1000"/>
              </a:spcBef>
              <a:spcAft>
                <a:spcPts val="0"/>
              </a:spcAft>
              <a:buNone/>
            </a:pPr>
            <a:r>
              <a:rPr lang="en-GB"/>
              <a:t>Teach that it is also important for people to acknowledge when they have done something wrong and </a:t>
            </a:r>
            <a:r>
              <a:rPr b="1" lang="en-GB"/>
              <a:t>say sorry</a:t>
            </a:r>
            <a:r>
              <a:rPr lang="en-GB"/>
              <a:t>, as they would offline.</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14" name="Google Shape;314;p5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5" name="Google Shape;315;p52"/>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16" name="Google Shape;316;p5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Assessing online </a:t>
            </a:r>
            <a:r>
              <a:rPr lang="en-GB">
                <a:solidFill>
                  <a:srgbClr val="073763"/>
                </a:solidFill>
              </a:rPr>
              <a:t>friendships</a:t>
            </a:r>
            <a:endParaRPr>
              <a:solidFill>
                <a:srgbClr val="073763"/>
              </a:solidFill>
            </a:endParaRPr>
          </a:p>
        </p:txBody>
      </p:sp>
      <p:sp>
        <p:nvSpPr>
          <p:cNvPr id="322" name="Google Shape;322;p5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how to critically assess online friendships. Explain that in a positive online friendship a friend will: </a:t>
            </a:r>
            <a:endParaRPr/>
          </a:p>
          <a:p>
            <a:pPr indent="-317500" lvl="0" marL="457200" rtl="0" algn="l">
              <a:spcBef>
                <a:spcPts val="1000"/>
              </a:spcBef>
              <a:spcAft>
                <a:spcPts val="0"/>
              </a:spcAft>
              <a:buSzPts val="1400"/>
              <a:buChar char="●"/>
            </a:pPr>
            <a:r>
              <a:rPr b="1" lang="en-GB"/>
              <a:t>maintain trust </a:t>
            </a:r>
            <a:r>
              <a:rPr lang="en-GB"/>
              <a:t>- e.g. not sharing information with others that we would not want shared</a:t>
            </a:r>
            <a:endParaRPr/>
          </a:p>
          <a:p>
            <a:pPr indent="-317500" lvl="0" marL="457200" rtl="0" algn="l">
              <a:spcBef>
                <a:spcPts val="0"/>
              </a:spcBef>
              <a:spcAft>
                <a:spcPts val="0"/>
              </a:spcAft>
              <a:buSzPts val="1400"/>
              <a:buChar char="●"/>
            </a:pPr>
            <a:r>
              <a:rPr b="1" lang="en-GB"/>
              <a:t>be kind </a:t>
            </a:r>
            <a:r>
              <a:rPr lang="en-GB"/>
              <a:t>and respect that we have our own views even if they disagree</a:t>
            </a:r>
            <a:endParaRPr/>
          </a:p>
          <a:p>
            <a:pPr indent="-317500" lvl="0" marL="457200" rtl="0" algn="l">
              <a:spcBef>
                <a:spcPts val="0"/>
              </a:spcBef>
              <a:spcAft>
                <a:spcPts val="0"/>
              </a:spcAft>
              <a:buSzPts val="1400"/>
              <a:buChar char="●"/>
            </a:pPr>
            <a:r>
              <a:rPr b="1" lang="en-GB"/>
              <a:t>not try to control what we say </a:t>
            </a:r>
            <a:r>
              <a:rPr lang="en-GB"/>
              <a:t>or who else we are friends with </a:t>
            </a:r>
            <a:endParaRPr/>
          </a:p>
          <a:p>
            <a:pPr indent="-317500" lvl="0" marL="457200" rtl="0" algn="l">
              <a:spcBef>
                <a:spcPts val="0"/>
              </a:spcBef>
              <a:spcAft>
                <a:spcPts val="0"/>
              </a:spcAft>
              <a:buSzPts val="1400"/>
              <a:buChar char="●"/>
            </a:pPr>
            <a:r>
              <a:rPr b="1" lang="en-GB"/>
              <a:t>not pressure us</a:t>
            </a:r>
            <a:r>
              <a:rPr lang="en-GB"/>
              <a:t> to do things we do not want to do</a:t>
            </a:r>
            <a:endParaRPr/>
          </a:p>
          <a:p>
            <a:pPr indent="0" lvl="0" marL="0" rtl="0" algn="l">
              <a:spcBef>
                <a:spcPts val="1000"/>
              </a:spcBef>
              <a:spcAft>
                <a:spcPts val="0"/>
              </a:spcAft>
              <a:buNone/>
            </a:pPr>
            <a:r>
              <a:rPr lang="en-GB"/>
              <a:t>Related topic </a:t>
            </a:r>
            <a:r>
              <a:rPr b="1" lang="en-GB"/>
              <a:t>‘Respectful relationships’ </a:t>
            </a:r>
            <a:r>
              <a:rPr lang="en-GB"/>
              <a:t>includes more on how pupils can recognise healthy and unhealthy friendships. </a:t>
            </a:r>
            <a:endParaRPr/>
          </a:p>
        </p:txBody>
      </p:sp>
      <p:sp>
        <p:nvSpPr>
          <p:cNvPr id="323" name="Google Shape;323;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4" name="Google Shape;324;p53"/>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25" name="Google Shape;325;p5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this training module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17" name="Google Shape;117;p2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a:t>
            </a:r>
            <a:r>
              <a:rPr b="1" lang="en-GB" sz="1800"/>
              <a:t>online relationships’ (primary), and ‘online and media’ (secondary)</a:t>
            </a:r>
            <a:r>
              <a:rPr lang="en-GB" sz="1800"/>
              <a:t>, which schools should read in full.</a:t>
            </a:r>
            <a:endParaRPr sz="1800"/>
          </a:p>
          <a:p>
            <a:pPr indent="0" lvl="0" marL="0" rtl="0" algn="l">
              <a:spcBef>
                <a:spcPts val="1600"/>
              </a:spcBef>
              <a:spcAft>
                <a:spcPts val="0"/>
              </a:spcAft>
              <a:buNone/>
            </a:pPr>
            <a:r>
              <a:rPr lang="en-GB" sz="1800"/>
              <a:t>Schools can choose whether </a:t>
            </a:r>
            <a:r>
              <a:rPr lang="en-GB" sz="1800"/>
              <a:t>and how</a:t>
            </a:r>
            <a:r>
              <a:rPr lang="en-GB" sz="1800"/>
              <a:t>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spcBef>
                <a:spcPts val="1600"/>
              </a:spcBef>
              <a:spcAft>
                <a:spcPts val="1600"/>
              </a:spcAft>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118" name="Google Shape;118;p2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Cyberbullying (1)</a:t>
            </a:r>
            <a:endParaRPr>
              <a:solidFill>
                <a:srgbClr val="073763"/>
              </a:solidFill>
            </a:endParaRPr>
          </a:p>
        </p:txBody>
      </p:sp>
      <p:sp>
        <p:nvSpPr>
          <p:cNvPr id="331" name="Google Shape;331;p5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that bullying is usually defined as behaviour that hurts someone physically, mentally, or emotionall</a:t>
            </a:r>
            <a:r>
              <a:rPr lang="en-GB"/>
              <a:t>y.</a:t>
            </a:r>
            <a:endParaRPr/>
          </a:p>
          <a:p>
            <a:pPr indent="0" lvl="0" marL="0" rtl="0" algn="l">
              <a:spcBef>
                <a:spcPts val="1000"/>
              </a:spcBef>
              <a:spcAft>
                <a:spcPts val="0"/>
              </a:spcAft>
              <a:buNone/>
            </a:pPr>
            <a:r>
              <a:rPr lang="en-GB"/>
              <a:t>Explain that cyberbullying is bullying that takes place online and can include: </a:t>
            </a:r>
            <a:endParaRPr/>
          </a:p>
          <a:p>
            <a:pPr indent="-317500" lvl="0" marL="457200" rtl="0" algn="l">
              <a:spcBef>
                <a:spcPts val="1000"/>
              </a:spcBef>
              <a:spcAft>
                <a:spcPts val="0"/>
              </a:spcAft>
              <a:buSzPts val="1400"/>
              <a:buChar char="●"/>
            </a:pPr>
            <a:r>
              <a:rPr b="1" lang="en-GB"/>
              <a:t>pressuring someone</a:t>
            </a:r>
            <a:r>
              <a:rPr lang="en-GB"/>
              <a:t> into doing something or sharing something online </a:t>
            </a:r>
            <a:endParaRPr/>
          </a:p>
          <a:p>
            <a:pPr indent="-317500" lvl="0" marL="457200" rtl="0" algn="l">
              <a:spcBef>
                <a:spcPts val="0"/>
              </a:spcBef>
              <a:spcAft>
                <a:spcPts val="0"/>
              </a:spcAft>
              <a:buSzPts val="1400"/>
              <a:buChar char="●"/>
            </a:pPr>
            <a:r>
              <a:rPr b="1" lang="en-GB"/>
              <a:t>making offensive or hurtful comments</a:t>
            </a:r>
            <a:r>
              <a:rPr lang="en-GB"/>
              <a:t>, or sharing other people’s hurtful comments</a:t>
            </a:r>
            <a:endParaRPr/>
          </a:p>
          <a:p>
            <a:pPr indent="-317500" lvl="0" marL="457200" rtl="0" algn="l">
              <a:spcBef>
                <a:spcPts val="0"/>
              </a:spcBef>
              <a:spcAft>
                <a:spcPts val="0"/>
              </a:spcAft>
              <a:buSzPts val="1400"/>
              <a:buChar char="●"/>
            </a:pPr>
            <a:r>
              <a:rPr b="1" lang="en-GB"/>
              <a:t>sharing someone else’s private messages </a:t>
            </a:r>
            <a:r>
              <a:rPr lang="en-GB"/>
              <a:t>or images with others without their consent </a:t>
            </a:r>
            <a:endParaRPr/>
          </a:p>
          <a:p>
            <a:pPr indent="0" lvl="0" marL="0" rtl="0" algn="l">
              <a:lnSpc>
                <a:spcPct val="115000"/>
              </a:lnSpc>
              <a:spcBef>
                <a:spcPts val="0"/>
              </a:spcBef>
              <a:spcAft>
                <a:spcPts val="0"/>
              </a:spcAft>
              <a:buNone/>
            </a:pPr>
            <a:r>
              <a:rPr lang="en-GB"/>
              <a:t>Cyberbullying can be particularly hurtful because of the ‘large audience’ people often have online.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32" name="Google Shape;332;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3" name="Google Shape;333;p54"/>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34" name="Google Shape;334;p5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Cyberbullying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40" name="Google Shape;340;p5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t>Explain that we can be cyberbullied by people we know, people we don’t know, and people who are anonymous. Explain that regardless of the relationship, bullying online is just as serious as bullying offline.</a:t>
            </a:r>
            <a:endParaRPr/>
          </a:p>
          <a:p>
            <a:pPr indent="0" lvl="0" marL="0" rtl="0" algn="l">
              <a:spcBef>
                <a:spcPts val="1000"/>
              </a:spcBef>
              <a:spcAft>
                <a:spcPts val="0"/>
              </a:spcAft>
              <a:buSzPts val="1100"/>
              <a:buNone/>
            </a:pPr>
            <a:r>
              <a:rPr lang="en-GB"/>
              <a:t>Teach that if anyone online is making you or someone else feel hurt or scared it is important to tell a trusted adult. Emphasise this is not “telling tales”, it is about respecting and caring for yourself and others.</a:t>
            </a:r>
            <a:endParaRPr/>
          </a:p>
          <a:p>
            <a:pPr indent="0" lvl="0" marL="0" rtl="0" algn="l">
              <a:spcBef>
                <a:spcPts val="1000"/>
              </a:spcBef>
              <a:spcAft>
                <a:spcPts val="0"/>
              </a:spcAft>
              <a:buSzPts val="1100"/>
              <a:buNone/>
            </a:pPr>
            <a:r>
              <a:rPr lang="en-GB"/>
              <a:t>See the topic </a:t>
            </a:r>
            <a:r>
              <a:rPr b="1" lang="en-GB"/>
              <a:t>‘Respectful relationships’</a:t>
            </a:r>
            <a:r>
              <a:rPr lang="en-GB"/>
              <a:t> for more on bullying and cyberbullying.</a:t>
            </a:r>
            <a:endParaRPr/>
          </a:p>
          <a:p>
            <a:pPr indent="0" lvl="0" marL="0" rtl="0" algn="l">
              <a:spcBef>
                <a:spcPts val="1000"/>
              </a:spcBef>
              <a:spcAft>
                <a:spcPts val="0"/>
              </a:spcAft>
              <a:buSzPts val="1100"/>
              <a:buNone/>
            </a:pPr>
            <a:r>
              <a:t/>
            </a:r>
            <a:endParaRPr/>
          </a:p>
        </p:txBody>
      </p:sp>
      <p:sp>
        <p:nvSpPr>
          <p:cNvPr id="341" name="Google Shape;341;p5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2" name="Google Shape;342;p5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43" name="Google Shape;343;p55"/>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1521750" y="2150850"/>
            <a:ext cx="610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Keeping safe online</a:t>
            </a:r>
            <a:endParaRPr>
              <a:solidFill>
                <a:srgbClr val="073763"/>
              </a:solidFill>
            </a:endParaRPr>
          </a:p>
        </p:txBody>
      </p:sp>
      <p:sp>
        <p:nvSpPr>
          <p:cNvPr id="349" name="Google Shape;349;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53" name="Shape 353"/>
        <p:cNvGrpSpPr/>
        <p:nvPr/>
      </p:nvGrpSpPr>
      <p:grpSpPr>
        <a:xfrm>
          <a:off x="0" y="0"/>
          <a:ext cx="0" cy="0"/>
          <a:chOff x="0" y="0"/>
          <a:chExt cx="0" cy="0"/>
        </a:xfrm>
      </p:grpSpPr>
      <p:sp>
        <p:nvSpPr>
          <p:cNvPr id="354" name="Google Shape;354;p5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Keeping safe online</a:t>
            </a:r>
            <a:endParaRPr>
              <a:solidFill>
                <a:srgbClr val="073763"/>
              </a:solidFill>
            </a:endParaRPr>
          </a:p>
        </p:txBody>
      </p:sp>
      <p:sp>
        <p:nvSpPr>
          <p:cNvPr id="355" name="Google Shape;355;p5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there are principles we can use to help recognise risks and keep ourselves and others safe online. These include:</a:t>
            </a:r>
            <a:endParaRPr/>
          </a:p>
          <a:p>
            <a:pPr indent="-317500" lvl="0" marL="457200" rtl="0" algn="l">
              <a:spcBef>
                <a:spcPts val="1000"/>
              </a:spcBef>
              <a:spcAft>
                <a:spcPts val="0"/>
              </a:spcAft>
              <a:buSzPts val="1400"/>
              <a:buChar char="●"/>
            </a:pPr>
            <a:r>
              <a:rPr b="1" lang="en-GB"/>
              <a:t>practising respect for ourselves and others </a:t>
            </a:r>
            <a:r>
              <a:rPr lang="en-GB"/>
              <a:t>including respecting boundaries, privacy, and the ability to give and withdraw consent (permission)</a:t>
            </a:r>
            <a:endParaRPr/>
          </a:p>
          <a:p>
            <a:pPr indent="-317500" lvl="0" marL="457200" rtl="0" algn="l">
              <a:spcBef>
                <a:spcPts val="0"/>
              </a:spcBef>
              <a:spcAft>
                <a:spcPts val="0"/>
              </a:spcAft>
              <a:buSzPts val="1400"/>
              <a:buChar char="●"/>
            </a:pPr>
            <a:r>
              <a:rPr b="1" lang="en-GB"/>
              <a:t>paying attention to how we feel</a:t>
            </a:r>
            <a:r>
              <a:rPr lang="en-GB"/>
              <a:t> particularly if we feel anxious or upset about something or someone </a:t>
            </a:r>
            <a:endParaRPr/>
          </a:p>
          <a:p>
            <a:pPr indent="-317500" lvl="0" marL="457200" rtl="0" algn="l">
              <a:spcBef>
                <a:spcPts val="0"/>
              </a:spcBef>
              <a:spcAft>
                <a:spcPts val="0"/>
              </a:spcAft>
              <a:buSzPts val="1400"/>
              <a:buChar char="●"/>
            </a:pPr>
            <a:r>
              <a:rPr b="1" lang="en-GB"/>
              <a:t>always talking to a trusted </a:t>
            </a:r>
            <a:r>
              <a:rPr b="1" lang="en-GB"/>
              <a:t>adult</a:t>
            </a:r>
            <a:r>
              <a:rPr lang="en-GB"/>
              <a:t> if we are unsure about something or someone online</a:t>
            </a:r>
            <a:endParaRPr/>
          </a:p>
        </p:txBody>
      </p:sp>
      <p:sp>
        <p:nvSpPr>
          <p:cNvPr id="356" name="Google Shape;356;p5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7" name="Google Shape;357;p57"/>
          <p:cNvSpPr txBox="1"/>
          <p:nvPr>
            <p:ph idx="2" type="body"/>
          </p:nvPr>
        </p:nvSpPr>
        <p:spPr>
          <a:xfrm>
            <a:off x="6178800" y="216425"/>
            <a:ext cx="2695200" cy="21339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58" name="Google Shape;358;p5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2" name="Shape 362"/>
        <p:cNvGrpSpPr/>
        <p:nvPr/>
      </p:nvGrpSpPr>
      <p:grpSpPr>
        <a:xfrm>
          <a:off x="0" y="0"/>
          <a:ext cx="0" cy="0"/>
          <a:chOff x="0" y="0"/>
          <a:chExt cx="0" cy="0"/>
        </a:xfrm>
      </p:grpSpPr>
      <p:sp>
        <p:nvSpPr>
          <p:cNvPr id="363" name="Google Shape;363;p5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Protecting personal information</a:t>
            </a:r>
            <a:endParaRPr>
              <a:solidFill>
                <a:srgbClr val="073763"/>
              </a:solidFill>
            </a:endParaRPr>
          </a:p>
        </p:txBody>
      </p:sp>
      <p:sp>
        <p:nvSpPr>
          <p:cNvPr id="364" name="Google Shape;364;p5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a:t>
            </a:r>
            <a:r>
              <a:rPr lang="en-GB"/>
              <a:t> that personal information can sometimes be used in ways that might harm us or other people. When online we should</a:t>
            </a:r>
            <a:r>
              <a:rPr lang="en-GB"/>
              <a:t> protect information such as:</a:t>
            </a:r>
            <a:endParaRPr/>
          </a:p>
          <a:p>
            <a:pPr indent="-317500" lvl="0" marL="457200" rtl="0" algn="l">
              <a:lnSpc>
                <a:spcPct val="115000"/>
              </a:lnSpc>
              <a:spcBef>
                <a:spcPts val="1000"/>
              </a:spcBef>
              <a:spcAft>
                <a:spcPts val="0"/>
              </a:spcAft>
              <a:buSzPts val="1400"/>
              <a:buChar char="●"/>
            </a:pPr>
            <a:r>
              <a:rPr b="1" lang="en-GB"/>
              <a:t>personal details </a:t>
            </a:r>
            <a:r>
              <a:rPr lang="en-GB"/>
              <a:t>e.g. address, school, daily routine</a:t>
            </a:r>
            <a:endParaRPr/>
          </a:p>
          <a:p>
            <a:pPr indent="-317500" lvl="0" marL="457200" rtl="0" algn="l">
              <a:lnSpc>
                <a:spcPct val="115000"/>
              </a:lnSpc>
              <a:spcBef>
                <a:spcPts val="0"/>
              </a:spcBef>
              <a:spcAft>
                <a:spcPts val="0"/>
              </a:spcAft>
              <a:buSzPts val="1400"/>
              <a:buChar char="●"/>
            </a:pPr>
            <a:r>
              <a:rPr b="1" lang="en-GB"/>
              <a:t>security information</a:t>
            </a:r>
            <a:r>
              <a:rPr lang="en-GB"/>
              <a:t>, e.g. passwords or birthday</a:t>
            </a:r>
            <a:endParaRPr/>
          </a:p>
          <a:p>
            <a:pPr indent="-317500" lvl="0" marL="457200" rtl="0" algn="l">
              <a:lnSpc>
                <a:spcPct val="115000"/>
              </a:lnSpc>
              <a:spcBef>
                <a:spcPts val="0"/>
              </a:spcBef>
              <a:spcAft>
                <a:spcPts val="0"/>
              </a:spcAft>
              <a:buSzPts val="1400"/>
              <a:buChar char="●"/>
            </a:pPr>
            <a:r>
              <a:rPr b="1" lang="en-GB"/>
              <a:t>images</a:t>
            </a:r>
            <a:r>
              <a:rPr lang="en-GB"/>
              <a:t> of us/others</a:t>
            </a:r>
            <a:r>
              <a:rPr lang="en-GB"/>
              <a:t> (images can contain personal information, e.g. school uniform, so we should also be careful when using live camera on devices) </a:t>
            </a:r>
            <a:endParaRPr/>
          </a:p>
          <a:p>
            <a:pPr indent="0" lvl="0" marL="0" rtl="0" algn="l">
              <a:lnSpc>
                <a:spcPct val="115000"/>
              </a:lnSpc>
              <a:spcBef>
                <a:spcPts val="1000"/>
              </a:spcBef>
              <a:spcAft>
                <a:spcPts val="0"/>
              </a:spcAft>
              <a:buNone/>
            </a:pPr>
            <a:r>
              <a:rPr lang="en-GB"/>
              <a:t>Also teach about the importance of </a:t>
            </a:r>
            <a:r>
              <a:rPr b="1" lang="en-GB"/>
              <a:t>privacy settings</a:t>
            </a:r>
            <a:r>
              <a:rPr lang="en-GB"/>
              <a:t>, e.g. on social media sites, and functions such as blocking users and disabling comments.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65" name="Google Shape;365;p5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6" name="Google Shape;366;p58"/>
          <p:cNvSpPr txBox="1"/>
          <p:nvPr>
            <p:ph idx="2" type="body"/>
          </p:nvPr>
        </p:nvSpPr>
        <p:spPr>
          <a:xfrm>
            <a:off x="6178800" y="216425"/>
            <a:ext cx="2695200" cy="2091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67" name="Google Shape;367;p5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71" name="Shape 371"/>
        <p:cNvGrpSpPr/>
        <p:nvPr/>
      </p:nvGrpSpPr>
      <p:grpSpPr>
        <a:xfrm>
          <a:off x="0" y="0"/>
          <a:ext cx="0" cy="0"/>
          <a:chOff x="0" y="0"/>
          <a:chExt cx="0" cy="0"/>
        </a:xfrm>
      </p:grpSpPr>
      <p:sp>
        <p:nvSpPr>
          <p:cNvPr id="372" name="Google Shape;372;p5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online content</a:t>
            </a:r>
            <a:endParaRPr>
              <a:solidFill>
                <a:srgbClr val="073763"/>
              </a:solidFill>
            </a:endParaRPr>
          </a:p>
        </p:txBody>
      </p:sp>
      <p:sp>
        <p:nvSpPr>
          <p:cNvPr id="373" name="Google Shape;373;p5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sometimes content online might be harmful to us or other people. </a:t>
            </a:r>
            <a:r>
              <a:rPr lang="en-GB"/>
              <a:t>This can include:</a:t>
            </a:r>
            <a:endParaRPr/>
          </a:p>
          <a:p>
            <a:pPr indent="-317500" lvl="0" marL="457200" rtl="0" algn="l">
              <a:lnSpc>
                <a:spcPct val="115000"/>
              </a:lnSpc>
              <a:spcBef>
                <a:spcPts val="1000"/>
              </a:spcBef>
              <a:spcAft>
                <a:spcPts val="0"/>
              </a:spcAft>
              <a:buSzPts val="1400"/>
              <a:buChar char="●"/>
            </a:pPr>
            <a:r>
              <a:rPr lang="en-GB"/>
              <a:t>content that shows explicit </a:t>
            </a:r>
            <a:r>
              <a:rPr b="1" lang="en-GB"/>
              <a:t>violence</a:t>
            </a:r>
            <a:r>
              <a:rPr lang="en-GB"/>
              <a:t> </a:t>
            </a:r>
            <a:endParaRPr/>
          </a:p>
          <a:p>
            <a:pPr indent="-317500" lvl="0" marL="457200" rtl="0" algn="l">
              <a:lnSpc>
                <a:spcPct val="115000"/>
              </a:lnSpc>
              <a:spcBef>
                <a:spcPts val="0"/>
              </a:spcBef>
              <a:spcAft>
                <a:spcPts val="0"/>
              </a:spcAft>
              <a:buSzPts val="1400"/>
              <a:buChar char="●"/>
            </a:pPr>
            <a:r>
              <a:rPr lang="en-GB"/>
              <a:t>content that shows explicit </a:t>
            </a:r>
            <a:r>
              <a:rPr b="1" lang="en-GB"/>
              <a:t>sexual imagery</a:t>
            </a:r>
            <a:r>
              <a:rPr lang="en-GB"/>
              <a:t> (for older pupils you might refer to term ‘pornography’)</a:t>
            </a:r>
            <a:endParaRPr>
              <a:solidFill>
                <a:srgbClr val="FF0000"/>
              </a:solidFill>
            </a:endParaRPr>
          </a:p>
          <a:p>
            <a:pPr indent="-317500" lvl="0" marL="457200" rtl="0" algn="l">
              <a:lnSpc>
                <a:spcPct val="115000"/>
              </a:lnSpc>
              <a:spcBef>
                <a:spcPts val="0"/>
              </a:spcBef>
              <a:spcAft>
                <a:spcPts val="0"/>
              </a:spcAft>
              <a:buSzPts val="1400"/>
              <a:buChar char="●"/>
            </a:pPr>
            <a:r>
              <a:rPr lang="en-GB"/>
              <a:t>content containing </a:t>
            </a:r>
            <a:r>
              <a:rPr b="1" lang="en-GB"/>
              <a:t>malicious software</a:t>
            </a:r>
            <a:r>
              <a:rPr lang="en-GB"/>
              <a:t> (malware) that might contain viruses or steal/track data</a:t>
            </a:r>
            <a:endParaRPr/>
          </a:p>
          <a:p>
            <a:pPr indent="0" lvl="0" marL="0" rtl="0" algn="l">
              <a:spcBef>
                <a:spcPts val="1000"/>
              </a:spcBef>
              <a:spcAft>
                <a:spcPts val="0"/>
              </a:spcAft>
              <a:buNone/>
            </a:pPr>
            <a:r>
              <a:rPr lang="en-GB">
                <a:solidFill>
                  <a:srgbClr val="595959"/>
                </a:solidFill>
              </a:rPr>
              <a:t>Teach pupils it is never our fault if we accidentally see or download harmful content. Explain that pupils should </a:t>
            </a:r>
            <a:r>
              <a:rPr b="1" lang="en-GB">
                <a:solidFill>
                  <a:srgbClr val="595959"/>
                </a:solidFill>
              </a:rPr>
              <a:t>talk to a trusted adult if they have concerns</a:t>
            </a:r>
            <a:r>
              <a:rPr lang="en-GB">
                <a:solidFill>
                  <a:srgbClr val="595959"/>
                </a:solidFill>
              </a:rPr>
              <a:t>. </a:t>
            </a:r>
            <a:endParaRPr>
              <a:solidFill>
                <a:srgbClr val="595959"/>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74" name="Google Shape;374;p5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5" name="Google Shape;375;p59"/>
          <p:cNvSpPr txBox="1"/>
          <p:nvPr>
            <p:ph idx="2" type="body"/>
          </p:nvPr>
        </p:nvSpPr>
        <p:spPr>
          <a:xfrm>
            <a:off x="6178800" y="216425"/>
            <a:ext cx="2695200" cy="20769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76" name="Google Shape;376;p5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80" name="Shape 380"/>
        <p:cNvGrpSpPr/>
        <p:nvPr/>
      </p:nvGrpSpPr>
      <p:grpSpPr>
        <a:xfrm>
          <a:off x="0" y="0"/>
          <a:ext cx="0" cy="0"/>
          <a:chOff x="0" y="0"/>
          <a:chExt cx="0" cy="0"/>
        </a:xfrm>
      </p:grpSpPr>
      <p:sp>
        <p:nvSpPr>
          <p:cNvPr id="381" name="Google Shape;381;p6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Helping to avoid harmful content</a:t>
            </a:r>
            <a:endParaRPr>
              <a:solidFill>
                <a:srgbClr val="073763"/>
              </a:solidFill>
            </a:endParaRPr>
          </a:p>
        </p:txBody>
      </p:sp>
      <p:sp>
        <p:nvSpPr>
          <p:cNvPr id="382" name="Google Shape;382;p60"/>
          <p:cNvSpPr txBox="1"/>
          <p:nvPr>
            <p:ph idx="1" type="body"/>
          </p:nvPr>
        </p:nvSpPr>
        <p:spPr>
          <a:xfrm>
            <a:off x="270000" y="789000"/>
            <a:ext cx="59088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there are actions people can take to help avoid harmful content:</a:t>
            </a:r>
            <a:endParaRPr/>
          </a:p>
          <a:p>
            <a:pPr indent="-317500" lvl="0" marL="457200" rtl="0" algn="l">
              <a:lnSpc>
                <a:spcPct val="115000"/>
              </a:lnSpc>
              <a:spcBef>
                <a:spcPts val="0"/>
              </a:spcBef>
              <a:spcAft>
                <a:spcPts val="0"/>
              </a:spcAft>
              <a:buSzPts val="1400"/>
              <a:buChar char="●"/>
            </a:pPr>
            <a:r>
              <a:rPr b="1" lang="en-GB"/>
              <a:t>not replying</a:t>
            </a:r>
            <a:r>
              <a:rPr lang="en-GB"/>
              <a:t> to messages that come from people or organisations that you do not know</a:t>
            </a:r>
            <a:endParaRPr/>
          </a:p>
          <a:p>
            <a:pPr indent="-317500" lvl="0" marL="457200" rtl="0" algn="l">
              <a:lnSpc>
                <a:spcPct val="115000"/>
              </a:lnSpc>
              <a:spcBef>
                <a:spcPts val="0"/>
              </a:spcBef>
              <a:spcAft>
                <a:spcPts val="0"/>
              </a:spcAft>
              <a:buSzPts val="1400"/>
              <a:buChar char="●"/>
            </a:pPr>
            <a:r>
              <a:rPr b="1" lang="en-GB"/>
              <a:t>turning off a device or app, or </a:t>
            </a:r>
            <a:r>
              <a:rPr b="1" lang="en-GB"/>
              <a:t>closing a window</a:t>
            </a:r>
            <a:r>
              <a:rPr lang="en-GB"/>
              <a:t> </a:t>
            </a:r>
            <a:r>
              <a:rPr lang="en-GB"/>
              <a:t>if you see something harmful </a:t>
            </a:r>
            <a:endParaRPr/>
          </a:p>
          <a:p>
            <a:pPr indent="-317500" lvl="0" marL="457200" rtl="0" algn="l">
              <a:spcBef>
                <a:spcPts val="0"/>
              </a:spcBef>
              <a:spcAft>
                <a:spcPts val="0"/>
              </a:spcAft>
              <a:buSzPts val="1400"/>
              <a:buChar char="●"/>
            </a:pPr>
            <a:r>
              <a:rPr b="1" lang="en-GB"/>
              <a:t>not opening or resharing attachments/links </a:t>
            </a:r>
            <a:r>
              <a:rPr lang="en-GB"/>
              <a:t>you are not sure about (or asking a trusted adult first)</a:t>
            </a:r>
            <a:endParaRPr/>
          </a:p>
          <a:p>
            <a:pPr indent="-317500" lvl="0" marL="457200" rtl="0" algn="l">
              <a:lnSpc>
                <a:spcPct val="115000"/>
              </a:lnSpc>
              <a:spcBef>
                <a:spcPts val="0"/>
              </a:spcBef>
              <a:spcAft>
                <a:spcPts val="0"/>
              </a:spcAft>
              <a:buSzPts val="1400"/>
              <a:buChar char="●"/>
            </a:pPr>
            <a:r>
              <a:rPr b="1" lang="en-GB"/>
              <a:t>not</a:t>
            </a:r>
            <a:r>
              <a:rPr b="1" lang="en-GB"/>
              <a:t> sharing our device </a:t>
            </a:r>
            <a:r>
              <a:rPr b="1" lang="en-GB"/>
              <a:t>camera</a:t>
            </a:r>
            <a:r>
              <a:rPr b="1" lang="en-GB"/>
              <a:t> / webcam</a:t>
            </a:r>
            <a:r>
              <a:rPr lang="en-GB"/>
              <a:t> </a:t>
            </a:r>
            <a:r>
              <a:rPr lang="en-GB"/>
              <a:t>with people we do not know (e.g. video chat)</a:t>
            </a:r>
            <a:endParaRPr/>
          </a:p>
          <a:p>
            <a:pPr indent="-317500" lvl="0" marL="457200" rtl="0" algn="l">
              <a:lnSpc>
                <a:spcPct val="115000"/>
              </a:lnSpc>
              <a:spcBef>
                <a:spcPts val="0"/>
              </a:spcBef>
              <a:spcAft>
                <a:spcPts val="0"/>
              </a:spcAft>
              <a:buSzPts val="1400"/>
              <a:buChar char="●"/>
            </a:pPr>
            <a:r>
              <a:rPr b="1" lang="en-GB"/>
              <a:t>using</a:t>
            </a:r>
            <a:r>
              <a:rPr b="1" lang="en-GB"/>
              <a:t> ‘parental controls’</a:t>
            </a:r>
            <a:r>
              <a:rPr lang="en-GB"/>
              <a:t> - settings that mean you only see content that is appropriate to children</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83" name="Google Shape;383;p6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4" name="Google Shape;384;p60"/>
          <p:cNvSpPr txBox="1"/>
          <p:nvPr>
            <p:ph idx="2" type="body"/>
          </p:nvPr>
        </p:nvSpPr>
        <p:spPr>
          <a:xfrm>
            <a:off x="6178800" y="216425"/>
            <a:ext cx="2695200" cy="21210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85" name="Google Shape;385;p6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behaviour online</a:t>
            </a:r>
            <a:endParaRPr>
              <a:solidFill>
                <a:srgbClr val="073763"/>
              </a:solidFill>
            </a:endParaRPr>
          </a:p>
        </p:txBody>
      </p:sp>
      <p:sp>
        <p:nvSpPr>
          <p:cNvPr id="391" name="Google Shape;391;p6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that sometimes people might behave in ways online that might be harmful to us or other people.</a:t>
            </a:r>
            <a:endParaRPr/>
          </a:p>
          <a:p>
            <a:pPr indent="0" lvl="0" marL="0" rtl="0" algn="l">
              <a:spcBef>
                <a:spcPts val="1000"/>
              </a:spcBef>
              <a:spcAft>
                <a:spcPts val="0"/>
              </a:spcAft>
              <a:buNone/>
            </a:pPr>
            <a:r>
              <a:rPr lang="en-GB"/>
              <a:t>This can include:</a:t>
            </a:r>
            <a:endParaRPr/>
          </a:p>
          <a:p>
            <a:pPr indent="-317500" lvl="0" marL="457200" rtl="0" algn="l">
              <a:spcBef>
                <a:spcPts val="1000"/>
              </a:spcBef>
              <a:spcAft>
                <a:spcPts val="0"/>
              </a:spcAft>
              <a:buSzPts val="1400"/>
              <a:buChar char="●"/>
            </a:pPr>
            <a:r>
              <a:rPr b="1" lang="en-GB"/>
              <a:t>pressuring us</a:t>
            </a:r>
            <a:r>
              <a:rPr lang="en-GB"/>
              <a:t> e.g. to send picture or videos, to meet offline, or share private information</a:t>
            </a:r>
            <a:endParaRPr/>
          </a:p>
          <a:p>
            <a:pPr indent="-317500" lvl="0" marL="457200" rtl="0" algn="l">
              <a:spcBef>
                <a:spcPts val="0"/>
              </a:spcBef>
              <a:spcAft>
                <a:spcPts val="0"/>
              </a:spcAft>
              <a:buSzPts val="1400"/>
              <a:buChar char="●"/>
            </a:pPr>
            <a:r>
              <a:rPr b="1" lang="en-GB"/>
              <a:t>sending us things that make us uncomfortable </a:t>
            </a:r>
            <a:r>
              <a:rPr lang="en-GB"/>
              <a:t>or that we think should not have been sent</a:t>
            </a:r>
            <a:endParaRPr/>
          </a:p>
          <a:p>
            <a:pPr indent="-317500" lvl="0" marL="457200" rtl="0" algn="l">
              <a:spcBef>
                <a:spcPts val="0"/>
              </a:spcBef>
              <a:spcAft>
                <a:spcPts val="0"/>
              </a:spcAft>
              <a:buSzPts val="1400"/>
              <a:buChar char="●"/>
            </a:pPr>
            <a:r>
              <a:rPr b="1" lang="en-GB"/>
              <a:t>bullying us</a:t>
            </a:r>
            <a:r>
              <a:rPr lang="en-GB"/>
              <a:t> by saying mean things or making us feel bad about ourselves</a:t>
            </a:r>
            <a:endParaRPr/>
          </a:p>
          <a:p>
            <a:pPr indent="0" lvl="0" marL="0" rtl="0" algn="l">
              <a:spcBef>
                <a:spcPts val="1000"/>
              </a:spcBef>
              <a:spcAft>
                <a:spcPts val="0"/>
              </a:spcAft>
              <a:buNone/>
            </a:pPr>
            <a:r>
              <a:rPr lang="en-GB"/>
              <a:t>Explain that it is always wrong for someone to behave like this, including friends and people we have not met.</a:t>
            </a:r>
            <a:endParaRPr/>
          </a:p>
        </p:txBody>
      </p:sp>
      <p:sp>
        <p:nvSpPr>
          <p:cNvPr id="392" name="Google Shape;392;p6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3" name="Google Shape;393;p61"/>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94" name="Google Shape;394;p6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Meeting people online</a:t>
            </a:r>
            <a:endParaRPr>
              <a:solidFill>
                <a:srgbClr val="073763"/>
              </a:solidFill>
            </a:endParaRPr>
          </a:p>
        </p:txBody>
      </p:sp>
      <p:sp>
        <p:nvSpPr>
          <p:cNvPr id="400" name="Google Shape;400;p6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Teachers should acknowledge that people often make friends online - e.g. when playing a game. It is also common to meet new people through mutual friends.</a:t>
            </a:r>
            <a:endParaRPr/>
          </a:p>
          <a:p>
            <a:pPr indent="0" lvl="0" marL="0" rtl="0" algn="l">
              <a:spcBef>
                <a:spcPts val="1000"/>
              </a:spcBef>
              <a:spcAft>
                <a:spcPts val="0"/>
              </a:spcAft>
              <a:buNone/>
            </a:pPr>
            <a:r>
              <a:rPr lang="en-GB"/>
              <a:t>Social media sites often </a:t>
            </a:r>
            <a:r>
              <a:rPr lang="en-GB"/>
              <a:t>encourage</a:t>
            </a:r>
            <a:r>
              <a:rPr lang="en-GB"/>
              <a:t> us to add more ‘friends’, even suggesting people that we might know or want to add based on the data they store about our contacts. Add that </a:t>
            </a:r>
            <a:r>
              <a:rPr b="1" lang="en-GB"/>
              <a:t>we should be careful about who we add as a ‘friend’</a:t>
            </a:r>
            <a:r>
              <a:rPr lang="en-GB"/>
              <a:t>.</a:t>
            </a:r>
            <a:endParaRPr/>
          </a:p>
          <a:p>
            <a:pPr indent="0" lvl="0" marL="0" rtl="0" algn="l">
              <a:spcBef>
                <a:spcPts val="1000"/>
              </a:spcBef>
              <a:spcAft>
                <a:spcPts val="0"/>
              </a:spcAft>
              <a:buNone/>
            </a:pPr>
            <a:r>
              <a:rPr lang="en-GB"/>
              <a:t>Explain that while people do make friends online there are risks and important ways to stay safer online.</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01" name="Google Shape;401;p6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2" name="Google Shape;402;p6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03" name="Google Shape;403;p62"/>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Defining ‘strangers’ online</a:t>
            </a:r>
            <a:r>
              <a:rPr lang="en-GB">
                <a:solidFill>
                  <a:srgbClr val="073763"/>
                </a:solidFill>
              </a:rPr>
              <a:t> </a:t>
            </a:r>
            <a:endParaRPr>
              <a:solidFill>
                <a:srgbClr val="073763"/>
              </a:solidFill>
            </a:endParaRPr>
          </a:p>
        </p:txBody>
      </p:sp>
      <p:sp>
        <p:nvSpPr>
          <p:cNvPr id="409" name="Google Shape;409;p6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that a ‘stranger’ online is anyone you haven’t met in person. This could be someone who: </a:t>
            </a:r>
            <a:endParaRPr/>
          </a:p>
          <a:p>
            <a:pPr indent="-317500" lvl="0" marL="457200" rtl="0" algn="l">
              <a:spcBef>
                <a:spcPts val="0"/>
              </a:spcBef>
              <a:spcAft>
                <a:spcPts val="0"/>
              </a:spcAft>
              <a:buSzPts val="1400"/>
              <a:buChar char="●"/>
            </a:pPr>
            <a:r>
              <a:rPr lang="en-GB"/>
              <a:t>contacts you on social media or joins a game you are playing</a:t>
            </a:r>
            <a:endParaRPr/>
          </a:p>
          <a:p>
            <a:pPr indent="-317500" lvl="0" marL="457200" rtl="0" algn="l">
              <a:spcBef>
                <a:spcPts val="0"/>
              </a:spcBef>
              <a:spcAft>
                <a:spcPts val="0"/>
              </a:spcAft>
              <a:buSzPts val="1400"/>
              <a:buChar char="●"/>
            </a:pPr>
            <a:r>
              <a:rPr lang="en-GB"/>
              <a:t>you have a friendship with online but have never met offline</a:t>
            </a:r>
            <a:endParaRPr/>
          </a:p>
          <a:p>
            <a:pPr indent="-317500" lvl="0" marL="457200" rtl="0" algn="l">
              <a:spcBef>
                <a:spcPts val="0"/>
              </a:spcBef>
              <a:spcAft>
                <a:spcPts val="0"/>
              </a:spcAft>
              <a:buSzPts val="1400"/>
              <a:buChar char="●"/>
            </a:pPr>
            <a:r>
              <a:rPr lang="en-GB"/>
              <a:t>says they know you, your friends, or your family but that you have never met offline</a:t>
            </a:r>
            <a:endParaRPr/>
          </a:p>
          <a:p>
            <a:pPr indent="0" lvl="0" marL="0" rtl="0" algn="l">
              <a:spcBef>
                <a:spcPts val="0"/>
              </a:spcBef>
              <a:spcAft>
                <a:spcPts val="0"/>
              </a:spcAft>
              <a:buNone/>
            </a:pPr>
            <a:r>
              <a:rPr lang="en-GB">
                <a:solidFill>
                  <a:srgbClr val="595959"/>
                </a:solidFill>
              </a:rPr>
              <a:t>Teach that being </a:t>
            </a:r>
            <a:r>
              <a:rPr b="1" lang="en-GB">
                <a:solidFill>
                  <a:srgbClr val="595959"/>
                </a:solidFill>
              </a:rPr>
              <a:t>polite does not mean you have to reply to a stranger</a:t>
            </a:r>
            <a:r>
              <a:rPr lang="en-GB">
                <a:solidFill>
                  <a:srgbClr val="595959"/>
                </a:solidFill>
              </a:rPr>
              <a:t>. It is also not rude to stop talking to someone who makes you feel uncomfortable. </a:t>
            </a:r>
            <a:endParaRPr>
              <a:solidFill>
                <a:srgbClr val="595959"/>
              </a:solidFill>
            </a:endParaRPr>
          </a:p>
          <a:p>
            <a:pPr indent="0" lvl="0" marL="0" rtl="0" algn="l">
              <a:spcBef>
                <a:spcPts val="0"/>
              </a:spcBef>
              <a:spcAft>
                <a:spcPts val="0"/>
              </a:spcAft>
              <a:buClr>
                <a:schemeClr val="dk1"/>
              </a:buClr>
              <a:buSzPts val="1100"/>
              <a:buFont typeface="Arial"/>
              <a:buNone/>
            </a:pPr>
            <a:r>
              <a:rPr lang="en-GB"/>
              <a:t>Pupils should </a:t>
            </a:r>
            <a:r>
              <a:rPr b="1" lang="en-GB"/>
              <a:t>tell a trusted adult</a:t>
            </a:r>
            <a:r>
              <a:rPr lang="en-GB"/>
              <a:t> if they are unsure of someone they have met online</a:t>
            </a:r>
            <a:r>
              <a:rPr lang="en-GB"/>
              <a:t>.</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10" name="Google Shape;410;p6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1" name="Google Shape;411;p6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12" name="Google Shape;412;p63"/>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124" name="Google Shape;124;p28"/>
          <p:cNvSpPr txBox="1"/>
          <p:nvPr>
            <p:ph type="ctrTitle"/>
          </p:nvPr>
        </p:nvSpPr>
        <p:spPr>
          <a:xfrm>
            <a:off x="311700" y="628025"/>
            <a:ext cx="8520600" cy="5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125" name="Google Shape;125;p28"/>
          <p:cNvSpPr txBox="1"/>
          <p:nvPr>
            <p:ph idx="1" type="subTitle"/>
          </p:nvPr>
        </p:nvSpPr>
        <p:spPr>
          <a:xfrm>
            <a:off x="117900" y="9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126" name="Google Shape;126;p28"/>
          <p:cNvSpPr txBox="1"/>
          <p:nvPr>
            <p:ph idx="1" type="subTitle"/>
          </p:nvPr>
        </p:nvSpPr>
        <p:spPr>
          <a:xfrm>
            <a:off x="1337100" y="3596125"/>
            <a:ext cx="6545400" cy="569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rPr>
              <a:t>[YOUR NAME, YOUR SCHOOL]</a:t>
            </a:r>
            <a:endParaRPr sz="1800">
              <a:solidFill>
                <a:srgbClr val="FF0000"/>
              </a:solidFill>
            </a:endParaRPr>
          </a:p>
        </p:txBody>
      </p:sp>
      <p:sp>
        <p:nvSpPr>
          <p:cNvPr id="127" name="Google Shape;127;p28"/>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128" name="Google Shape;128;p28"/>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
        <p:nvSpPr>
          <p:cNvPr id="129" name="Google Shape;129;p28"/>
          <p:cNvSpPr txBox="1"/>
          <p:nvPr>
            <p:ph type="ctrTitle"/>
          </p:nvPr>
        </p:nvSpPr>
        <p:spPr>
          <a:xfrm>
            <a:off x="311700" y="1517525"/>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t>
            </a:r>
            <a:r>
              <a:rPr b="1" lang="en-GB" sz="3600">
                <a:solidFill>
                  <a:srgbClr val="073763"/>
                </a:solidFill>
              </a:rPr>
              <a:t>Online relationships</a:t>
            </a:r>
            <a:r>
              <a:rPr lang="en-GB" sz="3600">
                <a:solidFill>
                  <a:srgbClr val="073763"/>
                </a:solidFill>
              </a:rPr>
              <a:t> (primary), </a:t>
            </a:r>
            <a:r>
              <a:rPr b="1" lang="en-GB" sz="3600">
                <a:solidFill>
                  <a:srgbClr val="073763"/>
                </a:solidFill>
              </a:rPr>
              <a:t>Online and media</a:t>
            </a:r>
            <a:r>
              <a:rPr lang="en-GB" sz="3600">
                <a:solidFill>
                  <a:srgbClr val="073763"/>
                </a:solidFill>
              </a:rPr>
              <a:t> (secondary)</a:t>
            </a:r>
            <a:endParaRPr sz="3600">
              <a:solidFill>
                <a:srgbClr val="073763"/>
              </a:solidFill>
            </a:endParaRPr>
          </a:p>
        </p:txBody>
      </p:sp>
      <p:sp>
        <p:nvSpPr>
          <p:cNvPr id="130" name="Google Shape;130;p28"/>
          <p:cNvSpPr txBox="1"/>
          <p:nvPr/>
        </p:nvSpPr>
        <p:spPr>
          <a:xfrm>
            <a:off x="1387950" y="2623275"/>
            <a:ext cx="6368100" cy="9303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Relationships education (primary)</a:t>
            </a:r>
            <a:br>
              <a:rPr lang="en-GB" sz="2400">
                <a:solidFill>
                  <a:srgbClr val="073763"/>
                </a:solidFill>
              </a:rPr>
            </a:br>
            <a:r>
              <a:rPr lang="en-GB" sz="2400">
                <a:solidFill>
                  <a:srgbClr val="073763"/>
                </a:solidFill>
              </a:rPr>
              <a:t>Relationships and sex education (secondary)</a:t>
            </a:r>
            <a:endParaRPr sz="2400">
              <a:solidFill>
                <a:srgbClr val="07376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Danger of meeting stranger</a:t>
            </a:r>
            <a:r>
              <a:rPr lang="en-GB">
                <a:solidFill>
                  <a:srgbClr val="073763"/>
                </a:solidFill>
              </a:rPr>
              <a:t>s (1)</a:t>
            </a:r>
            <a:endParaRPr>
              <a:solidFill>
                <a:srgbClr val="073763"/>
              </a:solidFill>
            </a:endParaRPr>
          </a:p>
        </p:txBody>
      </p:sp>
      <p:sp>
        <p:nvSpPr>
          <p:cNvPr id="418" name="Google Shape;418;p6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Emphasise the </a:t>
            </a:r>
            <a:r>
              <a:rPr b="1" lang="en-GB"/>
              <a:t>danger of meeting someone in person that you have only talked to online</a:t>
            </a:r>
            <a:r>
              <a:rPr lang="en-GB"/>
              <a:t> and that pupils must never do this. Pupils should </a:t>
            </a:r>
            <a:r>
              <a:rPr b="1" lang="en-GB"/>
              <a:t>always tell a trusted adult</a:t>
            </a:r>
            <a:r>
              <a:rPr lang="en-GB"/>
              <a:t> if:</a:t>
            </a:r>
            <a:endParaRPr/>
          </a:p>
          <a:p>
            <a:pPr indent="-317500" lvl="0" marL="457200" rtl="0" algn="l">
              <a:spcBef>
                <a:spcPts val="1000"/>
              </a:spcBef>
              <a:spcAft>
                <a:spcPts val="0"/>
              </a:spcAft>
              <a:buSzPts val="1400"/>
              <a:buChar char="●"/>
            </a:pPr>
            <a:r>
              <a:rPr lang="en-GB"/>
              <a:t>someone they do not know contacts them online or asks them to meet up in person</a:t>
            </a:r>
            <a:endParaRPr/>
          </a:p>
          <a:p>
            <a:pPr indent="-317500" lvl="0" marL="457200" rtl="0" algn="l">
              <a:lnSpc>
                <a:spcPct val="115000"/>
              </a:lnSpc>
              <a:spcBef>
                <a:spcPts val="0"/>
              </a:spcBef>
              <a:spcAft>
                <a:spcPts val="0"/>
              </a:spcAft>
              <a:buSzPts val="1400"/>
              <a:buChar char="●"/>
            </a:pPr>
            <a:r>
              <a:rPr lang="en-GB"/>
              <a:t>a friend they have only met online starts asking to meet them in person</a:t>
            </a:r>
            <a:endParaRPr/>
          </a:p>
          <a:p>
            <a:pPr indent="0" lvl="0" marL="0" rtl="0" algn="l">
              <a:spcBef>
                <a:spcPts val="1000"/>
              </a:spcBef>
              <a:spcAft>
                <a:spcPts val="0"/>
              </a:spcAft>
              <a:buNone/>
            </a:pPr>
            <a:r>
              <a:rPr lang="en-GB"/>
              <a:t>Emphasise that this is not telling tales. Dangerous people sometimes say not to tell parents about them and to keep things secret.</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19" name="Google Shape;419;p6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0" name="Google Shape;420;p6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21" name="Google Shape;421;p64"/>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Danger of meeting strangers (2)</a:t>
            </a:r>
            <a:endParaRPr>
              <a:solidFill>
                <a:srgbClr val="073763"/>
              </a:solidFill>
            </a:endParaRPr>
          </a:p>
        </p:txBody>
      </p:sp>
      <p:sp>
        <p:nvSpPr>
          <p:cNvPr id="427" name="Google Shape;427;p6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it is very </a:t>
            </a:r>
            <a:r>
              <a:rPr lang="en-GB"/>
              <a:t>dangerous</a:t>
            </a:r>
            <a:r>
              <a:rPr lang="en-GB"/>
              <a:t> to meet someone you have only spoken to online because they: </a:t>
            </a:r>
            <a:endParaRPr/>
          </a:p>
          <a:p>
            <a:pPr indent="-317500" lvl="0" marL="457200" rtl="0" algn="l">
              <a:spcBef>
                <a:spcPts val="1000"/>
              </a:spcBef>
              <a:spcAft>
                <a:spcPts val="0"/>
              </a:spcAft>
              <a:buSzPts val="1400"/>
              <a:buChar char="●"/>
            </a:pPr>
            <a:r>
              <a:rPr lang="en-GB"/>
              <a:t>might not be who they say they are - e.g. might be older, look very different, might be a criminal</a:t>
            </a:r>
            <a:endParaRPr/>
          </a:p>
          <a:p>
            <a:pPr indent="-317500" lvl="0" marL="457200" rtl="0" algn="l">
              <a:spcBef>
                <a:spcPts val="0"/>
              </a:spcBef>
              <a:spcAft>
                <a:spcPts val="0"/>
              </a:spcAft>
              <a:buSzPts val="1400"/>
              <a:buChar char="●"/>
            </a:pPr>
            <a:r>
              <a:rPr lang="en-GB"/>
              <a:t>might not be someone you can trust </a:t>
            </a:r>
            <a:endParaRPr/>
          </a:p>
          <a:p>
            <a:pPr indent="-317500" lvl="0" marL="457200" rtl="0" algn="l">
              <a:spcBef>
                <a:spcPts val="0"/>
              </a:spcBef>
              <a:spcAft>
                <a:spcPts val="0"/>
              </a:spcAft>
              <a:buSzPts val="1400"/>
              <a:buChar char="●"/>
            </a:pPr>
            <a:r>
              <a:rPr lang="en-GB"/>
              <a:t>might not be a good person </a:t>
            </a:r>
            <a:endParaRPr/>
          </a:p>
          <a:p>
            <a:pPr indent="-317500" lvl="0" marL="457200" rtl="0" algn="l">
              <a:spcBef>
                <a:spcPts val="0"/>
              </a:spcBef>
              <a:spcAft>
                <a:spcPts val="0"/>
              </a:spcAft>
              <a:buSzPts val="1400"/>
              <a:buChar char="●"/>
            </a:pPr>
            <a:r>
              <a:rPr lang="en-GB"/>
              <a:t>m</a:t>
            </a:r>
            <a:r>
              <a:rPr lang="en-GB"/>
              <a:t>ight say that you are meeting a group of people but could by lying</a:t>
            </a:r>
            <a:endParaRPr/>
          </a:p>
          <a:p>
            <a:pPr indent="0" lvl="0" marL="0" rtl="0" algn="l">
              <a:spcBef>
                <a:spcPts val="1000"/>
              </a:spcBef>
              <a:spcAft>
                <a:spcPts val="0"/>
              </a:spcAft>
              <a:buNone/>
            </a:pPr>
            <a:r>
              <a:rPr lang="en-GB"/>
              <a:t>This applies even if it is someone you have been chatting to for a long time who you feel like you know. </a:t>
            </a:r>
            <a:endParaRPr/>
          </a:p>
          <a:p>
            <a:pPr indent="0" lvl="0" marL="0" rtl="0" algn="l">
              <a:spcBef>
                <a:spcPts val="1000"/>
              </a:spcBef>
              <a:spcAft>
                <a:spcPts val="0"/>
              </a:spcAft>
              <a:buNone/>
            </a:pPr>
            <a:r>
              <a:rPr lang="en-GB"/>
              <a:t>Explain that bad people sometimes tell us we can trust and rely on them but this does not mean that we can.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28" name="Google Shape;428;p6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9" name="Google Shape;429;p6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30" name="Google Shape;430;p65"/>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information is shared (1)</a:t>
            </a:r>
            <a:endParaRPr>
              <a:solidFill>
                <a:srgbClr val="073763"/>
              </a:solidFill>
            </a:endParaRPr>
          </a:p>
        </p:txBody>
      </p:sp>
      <p:sp>
        <p:nvSpPr>
          <p:cNvPr id="436" name="Google Shape;436;p6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a:t>
            </a:r>
            <a:r>
              <a:rPr lang="en-GB"/>
              <a:t> the internet is a series of connected computers. When data (information and images) is put on social media, for example, it is on the internet and could be viewed by lots of people.  </a:t>
            </a:r>
            <a:endParaRPr/>
          </a:p>
          <a:p>
            <a:pPr indent="0" lvl="0" marL="0" rtl="0" algn="l">
              <a:lnSpc>
                <a:spcPct val="115000"/>
              </a:lnSpc>
              <a:spcBef>
                <a:spcPts val="1000"/>
              </a:spcBef>
              <a:spcAft>
                <a:spcPts val="0"/>
              </a:spcAft>
              <a:buNone/>
            </a:pPr>
            <a:r>
              <a:rPr lang="en-GB"/>
              <a:t>Some websites have </a:t>
            </a:r>
            <a:r>
              <a:rPr b="1" lang="en-GB"/>
              <a:t>‘privacy settings’</a:t>
            </a:r>
            <a:r>
              <a:rPr lang="en-GB"/>
              <a:t> that help to control who sees what information that we share about ourselves. These can be very useful but they are not always 100% effective so </a:t>
            </a:r>
            <a:r>
              <a:rPr b="1" lang="en-GB"/>
              <a:t>we always need to be careful about what information we put online.</a:t>
            </a:r>
            <a:endParaRPr b="1"/>
          </a:p>
          <a:p>
            <a:pPr indent="0" lvl="0" marL="0" rtl="0" algn="l">
              <a:lnSpc>
                <a:spcPct val="115000"/>
              </a:lnSpc>
              <a:spcBef>
                <a:spcPts val="1000"/>
              </a:spcBef>
              <a:spcAft>
                <a:spcPts val="0"/>
              </a:spcAft>
              <a:buNone/>
            </a:pPr>
            <a:r>
              <a:rPr lang="en-GB"/>
              <a:t>Teach that if other people can see our information and images, they can be taken without our permission, shared with others, and may not be easily removed.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37" name="Google Shape;437;p6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38" name="Google Shape;438;p66"/>
          <p:cNvSpPr txBox="1"/>
          <p:nvPr>
            <p:ph idx="2" type="body"/>
          </p:nvPr>
        </p:nvSpPr>
        <p:spPr>
          <a:xfrm>
            <a:off x="6178800" y="216425"/>
            <a:ext cx="2695200" cy="12540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how information and data is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39" name="Google Shape;439;p6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information is shared (2)</a:t>
            </a:r>
            <a:endParaRPr>
              <a:solidFill>
                <a:srgbClr val="073763"/>
              </a:solidFill>
            </a:endParaRPr>
          </a:p>
        </p:txBody>
      </p:sp>
      <p:sp>
        <p:nvSpPr>
          <p:cNvPr id="445" name="Google Shape;445;p6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we should never share (including sending on a mobile) information or images that we do not want others (and potentially many others) to see.</a:t>
            </a:r>
            <a:endParaRPr/>
          </a:p>
          <a:p>
            <a:pPr indent="0" lvl="0" marL="0" rtl="0" algn="l">
              <a:spcBef>
                <a:spcPts val="1000"/>
              </a:spcBef>
              <a:spcAft>
                <a:spcPts val="0"/>
              </a:spcAft>
              <a:buNone/>
            </a:pPr>
            <a:r>
              <a:rPr lang="en-GB"/>
              <a:t>Although you might just share with one person they could share the information or image further and in ways that are hard to control. </a:t>
            </a:r>
            <a:endParaRPr/>
          </a:p>
          <a:p>
            <a:pPr indent="0" lvl="0" marL="0" rtl="0" algn="l">
              <a:lnSpc>
                <a:spcPct val="115000"/>
              </a:lnSpc>
              <a:spcBef>
                <a:spcPts val="1000"/>
              </a:spcBef>
              <a:spcAft>
                <a:spcPts val="0"/>
              </a:spcAft>
              <a:buNone/>
            </a:pPr>
            <a:r>
              <a:rPr lang="en-GB"/>
              <a:t>It can be </a:t>
            </a:r>
            <a:r>
              <a:rPr lang="en-GB"/>
              <a:t>difficult</a:t>
            </a:r>
            <a:r>
              <a:rPr lang="en-GB"/>
              <a:t> to delete data that have been shared. However it is often possible to do something about it, and people should speak to a trusted adult if they are concerned about something related to them online.</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46" name="Google Shape;446;p6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7" name="Google Shape;447;p67"/>
          <p:cNvSpPr txBox="1"/>
          <p:nvPr>
            <p:ph idx="2" type="body"/>
          </p:nvPr>
        </p:nvSpPr>
        <p:spPr>
          <a:xfrm>
            <a:off x="6178800" y="216425"/>
            <a:ext cx="2695200" cy="12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how information and data is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48" name="Google Shape;448;p6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8"/>
          <p:cNvSpPr txBox="1"/>
          <p:nvPr>
            <p:ph type="title"/>
          </p:nvPr>
        </p:nvSpPr>
        <p:spPr>
          <a:xfrm>
            <a:off x="1521750" y="2150850"/>
            <a:ext cx="610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Help with problems online</a:t>
            </a:r>
            <a:endParaRPr>
              <a:solidFill>
                <a:srgbClr val="073763"/>
              </a:solidFill>
            </a:endParaRPr>
          </a:p>
        </p:txBody>
      </p:sp>
      <p:sp>
        <p:nvSpPr>
          <p:cNvPr id="454" name="Google Shape;454;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No-blame approach</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0" name="Google Shape;460;p6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Although there are steps we can take to reduce risks of online harms, it is never a child’s fault </a:t>
            </a:r>
            <a:r>
              <a:rPr lang="en-GB"/>
              <a:t>if something goes wrong for them online. </a:t>
            </a:r>
            <a:endParaRPr/>
          </a:p>
          <a:p>
            <a:pPr indent="0" lvl="0" marL="0" rtl="0" algn="l">
              <a:lnSpc>
                <a:spcPct val="115000"/>
              </a:lnSpc>
              <a:spcBef>
                <a:spcPts val="1000"/>
              </a:spcBef>
              <a:spcAft>
                <a:spcPts val="0"/>
              </a:spcAft>
              <a:buNone/>
            </a:pPr>
            <a:r>
              <a:rPr lang="en-GB"/>
              <a:t>Pupils should never feel that they cannot ask for help because they are embarrassed or worried about getting into trouble. </a:t>
            </a:r>
            <a:endParaRPr/>
          </a:p>
          <a:p>
            <a:pPr indent="0" lvl="0" marL="0" rtl="0" algn="l">
              <a:lnSpc>
                <a:spcPct val="115000"/>
              </a:lnSpc>
              <a:spcBef>
                <a:spcPts val="1000"/>
              </a:spcBef>
              <a:spcAft>
                <a:spcPts val="0"/>
              </a:spcAft>
              <a:buNone/>
            </a:pPr>
            <a:r>
              <a:rPr lang="en-GB"/>
              <a:t>Encourage pupils to feel confident and comfortable to report and ask for help in different situations. Ensure they understand that </a:t>
            </a:r>
            <a:r>
              <a:rPr b="1" lang="en-GB"/>
              <a:t>victim blaming is always wrong</a:t>
            </a:r>
            <a:r>
              <a:rPr lang="en-GB"/>
              <a:t>.</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61" name="Google Shape;461;p6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62" name="Google Shape;462;p69"/>
          <p:cNvSpPr txBox="1"/>
          <p:nvPr>
            <p:ph idx="2" type="body"/>
          </p:nvPr>
        </p:nvSpPr>
        <p:spPr>
          <a:xfrm>
            <a:off x="6178800" y="216425"/>
            <a:ext cx="2695200" cy="2047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63" name="Google Shape;463;p6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Asking for help with online issues </a:t>
            </a:r>
            <a:endParaRPr>
              <a:solidFill>
                <a:srgbClr val="073763"/>
              </a:solidFill>
            </a:endParaRPr>
          </a:p>
        </p:txBody>
      </p:sp>
      <p:sp>
        <p:nvSpPr>
          <p:cNvPr id="469" name="Google Shape;469;p7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it is important to pay attention to how online interactions make us feel. </a:t>
            </a:r>
            <a:endParaRPr/>
          </a:p>
          <a:p>
            <a:pPr indent="0" lvl="0" marL="0" rtl="0" algn="l">
              <a:lnSpc>
                <a:spcPct val="115000"/>
              </a:lnSpc>
              <a:spcBef>
                <a:spcPts val="1000"/>
              </a:spcBef>
              <a:spcAft>
                <a:spcPts val="0"/>
              </a:spcAft>
              <a:buNone/>
            </a:pPr>
            <a:r>
              <a:rPr lang="en-GB"/>
              <a:t>Emphasise that if something we have seen online or a way we have been treated makes us feel upset or pressured we should </a:t>
            </a:r>
            <a:r>
              <a:rPr b="1" lang="en-GB"/>
              <a:t>always talk to a trusted adult </a:t>
            </a:r>
            <a:r>
              <a:rPr lang="en-GB"/>
              <a:t>to seek further help. Explain you we also do this if we know that someone else is upset by something online.</a:t>
            </a:r>
            <a:endParaRPr/>
          </a:p>
          <a:p>
            <a:pPr indent="0" lvl="0" marL="0" rtl="0" algn="l">
              <a:lnSpc>
                <a:spcPct val="115000"/>
              </a:lnSpc>
              <a:spcBef>
                <a:spcPts val="1000"/>
              </a:spcBef>
              <a:spcAft>
                <a:spcPts val="0"/>
              </a:spcAft>
              <a:buNone/>
            </a:pPr>
            <a:r>
              <a:rPr lang="en-GB"/>
              <a:t>Teach that a trusted adult may help us to report what has happened to help protect yourself and others.</a:t>
            </a:r>
            <a:endParaRPr/>
          </a:p>
          <a:p>
            <a:pPr indent="0" lvl="0" marL="0" rtl="0" algn="l">
              <a:lnSpc>
                <a:spcPct val="115000"/>
              </a:lnSpc>
              <a:spcBef>
                <a:spcPts val="1000"/>
              </a:spcBef>
              <a:spcAft>
                <a:spcPts val="0"/>
              </a:spcAft>
              <a:buClr>
                <a:schemeClr val="dk1"/>
              </a:buClr>
              <a:buSzPts val="1100"/>
              <a:buFont typeface="Arial"/>
              <a:buNone/>
            </a:pPr>
            <a:r>
              <a:rPr lang="en-GB"/>
              <a:t>For example, many websites have reporting tools and ways for people to block users and content.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70" name="Google Shape;470;p7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71" name="Google Shape;471;p70"/>
          <p:cNvSpPr txBox="1"/>
          <p:nvPr>
            <p:ph idx="2" type="body"/>
          </p:nvPr>
        </p:nvSpPr>
        <p:spPr>
          <a:xfrm>
            <a:off x="6178800" y="216425"/>
            <a:ext cx="2695200" cy="20769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a:t>
            </a:r>
            <a:r>
              <a:rPr i="1" lang="en-GB" sz="1600"/>
              <a:t>the rules and principles for keeping safe online, how to recognise risks, harmful content and contact, and how to report them.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72" name="Google Shape;472;p7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Reporting to CEOP / Childline</a:t>
            </a:r>
            <a:endParaRPr>
              <a:solidFill>
                <a:srgbClr val="073763"/>
              </a:solidFill>
            </a:endParaRPr>
          </a:p>
        </p:txBody>
      </p:sp>
      <p:sp>
        <p:nvSpPr>
          <p:cNvPr id="478" name="Google Shape;478;p7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Teachers will be aware that </a:t>
            </a:r>
            <a:r>
              <a:rPr b="1" lang="en-GB"/>
              <a:t>inappropriate online contact with a child or images of child sexual abuse should be reported to CEOP</a:t>
            </a:r>
            <a:r>
              <a:rPr lang="en-GB"/>
              <a:t> (the National Crime Agency Child Exploitation and Online Protection Command). </a:t>
            </a:r>
            <a:endParaRPr/>
          </a:p>
          <a:p>
            <a:pPr indent="0" lvl="0" marL="0" rtl="0" algn="l">
              <a:spcBef>
                <a:spcPts val="1000"/>
              </a:spcBef>
              <a:spcAft>
                <a:spcPts val="0"/>
              </a:spcAft>
              <a:buNone/>
            </a:pPr>
            <a:r>
              <a:rPr lang="en-GB"/>
              <a:t>While reports may be made by a trusted adult, the </a:t>
            </a:r>
            <a:r>
              <a:rPr lang="en-GB" u="sng">
                <a:solidFill>
                  <a:schemeClr val="hlink"/>
                </a:solidFill>
                <a:hlinkClick r:id="rId3"/>
              </a:rPr>
              <a:t>CEOP website</a:t>
            </a:r>
            <a:r>
              <a:rPr lang="en-GB"/>
              <a:t> supports reports from children and young people.  </a:t>
            </a:r>
            <a:endParaRPr/>
          </a:p>
          <a:p>
            <a:pPr indent="0" lvl="0" marL="0" rtl="0" algn="l">
              <a:spcBef>
                <a:spcPts val="1000"/>
              </a:spcBef>
              <a:spcAft>
                <a:spcPts val="0"/>
              </a:spcAft>
              <a:buClr>
                <a:schemeClr val="dk1"/>
              </a:buClr>
              <a:buSzPts val="1100"/>
              <a:buFont typeface="Arial"/>
              <a:buNone/>
            </a:pPr>
            <a:r>
              <a:rPr lang="en-GB"/>
              <a:t>Ensure pupils are aware that they can </a:t>
            </a:r>
            <a:r>
              <a:rPr b="1" lang="en-GB"/>
              <a:t>report to CEOP</a:t>
            </a:r>
            <a:r>
              <a:rPr lang="en-GB"/>
              <a:t> or </a:t>
            </a:r>
            <a:r>
              <a:rPr b="1" lang="en-GB"/>
              <a:t>call Childline anonymously on 0800 1111</a:t>
            </a:r>
            <a:r>
              <a:rPr lang="en-GB"/>
              <a:t> (or message them online) if they have concerns.</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79" name="Google Shape;479;p7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80" name="Google Shape;480;p71"/>
          <p:cNvSpPr txBox="1"/>
          <p:nvPr>
            <p:ph idx="2" type="body"/>
          </p:nvPr>
        </p:nvSpPr>
        <p:spPr>
          <a:xfrm>
            <a:off x="6178800" y="216425"/>
            <a:ext cx="2695200" cy="2091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81" name="Google Shape;481;p7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2"/>
          <p:cNvSpPr txBox="1"/>
          <p:nvPr>
            <p:ph type="title"/>
          </p:nvPr>
        </p:nvSpPr>
        <p:spPr>
          <a:xfrm>
            <a:off x="1041750" y="2150850"/>
            <a:ext cx="706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Understanding online information</a:t>
            </a:r>
            <a:endParaRPr>
              <a:solidFill>
                <a:srgbClr val="073763"/>
              </a:solidFill>
            </a:endParaRPr>
          </a:p>
        </p:txBody>
      </p:sp>
      <p:sp>
        <p:nvSpPr>
          <p:cNvPr id="487" name="Google Shape;487;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91" name="Shape 491"/>
        <p:cNvGrpSpPr/>
        <p:nvPr/>
      </p:nvGrpSpPr>
      <p:grpSpPr>
        <a:xfrm>
          <a:off x="0" y="0"/>
          <a:ext cx="0" cy="0"/>
          <a:chOff x="0" y="0"/>
          <a:chExt cx="0" cy="0"/>
        </a:xfrm>
      </p:grpSpPr>
      <p:sp>
        <p:nvSpPr>
          <p:cNvPr id="492" name="Google Shape;492;p7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online information</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93" name="Google Shape;493;p7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a:t>
            </a:r>
            <a:r>
              <a:rPr lang="en-GB"/>
              <a:t> that although there is lots of useful material on the internet, there is also material that is: </a:t>
            </a:r>
            <a:endParaRPr/>
          </a:p>
          <a:p>
            <a:pPr indent="-317500" lvl="0" marL="457200" rtl="0" algn="l">
              <a:lnSpc>
                <a:spcPct val="115000"/>
              </a:lnSpc>
              <a:spcBef>
                <a:spcPts val="1000"/>
              </a:spcBef>
              <a:spcAft>
                <a:spcPts val="0"/>
              </a:spcAft>
              <a:buSzPts val="1400"/>
              <a:buChar char="●"/>
            </a:pPr>
            <a:r>
              <a:rPr lang="en-GB"/>
              <a:t>poor quality and might be misleading</a:t>
            </a:r>
            <a:endParaRPr/>
          </a:p>
          <a:p>
            <a:pPr indent="-317500" lvl="0" marL="457200" rtl="0" algn="l">
              <a:lnSpc>
                <a:spcPct val="115000"/>
              </a:lnSpc>
              <a:spcBef>
                <a:spcPts val="0"/>
              </a:spcBef>
              <a:spcAft>
                <a:spcPts val="0"/>
              </a:spcAft>
              <a:buSzPts val="1400"/>
              <a:buChar char="●"/>
            </a:pPr>
            <a:r>
              <a:rPr lang="en-GB"/>
              <a:t>deliberately untrue</a:t>
            </a:r>
            <a:endParaRPr/>
          </a:p>
          <a:p>
            <a:pPr indent="-317500" lvl="0" marL="457200" rtl="0" algn="l">
              <a:lnSpc>
                <a:spcPct val="115000"/>
              </a:lnSpc>
              <a:spcBef>
                <a:spcPts val="0"/>
              </a:spcBef>
              <a:spcAft>
                <a:spcPts val="0"/>
              </a:spcAft>
              <a:buSzPts val="1400"/>
              <a:buChar char="●"/>
            </a:pPr>
            <a:r>
              <a:rPr lang="en-GB"/>
              <a:t>very wrong and illegal </a:t>
            </a:r>
            <a:endParaRPr/>
          </a:p>
          <a:p>
            <a:pPr indent="0" lvl="0" marL="0" rtl="0" algn="l">
              <a:spcBef>
                <a:spcPts val="1000"/>
              </a:spcBef>
              <a:spcAft>
                <a:spcPts val="0"/>
              </a:spcAft>
              <a:buNone/>
            </a:pPr>
            <a:r>
              <a:rPr lang="en-GB"/>
              <a:t>Teach that this includes images and videos (which can be altered) as well as written information. </a:t>
            </a:r>
            <a:endParaRPr/>
          </a:p>
          <a:p>
            <a:pPr indent="0" lvl="0" marL="0" rtl="0" algn="l">
              <a:spcBef>
                <a:spcPts val="1000"/>
              </a:spcBef>
              <a:spcAft>
                <a:spcPts val="0"/>
              </a:spcAft>
              <a:buNone/>
            </a:pPr>
            <a:r>
              <a:rPr lang="en-GB"/>
              <a:t>Explain that some material is </a:t>
            </a:r>
            <a:r>
              <a:rPr b="1" lang="en-GB"/>
              <a:t>designed to get us to do things</a:t>
            </a:r>
            <a:r>
              <a:rPr lang="en-GB"/>
              <a:t> like spend money, give away personal information, or to believe or do things that we would not otherwise believe or do.</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94" name="Google Shape;494;p7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95" name="Google Shape;495;p73"/>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96" name="Google Shape;496;p7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What you get out of today</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36" name="Google Shape;136;p29"/>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spcBef>
                <a:spcPts val="0"/>
              </a:spcBef>
              <a:spcAft>
                <a:spcPts val="0"/>
              </a:spcAft>
              <a:buClr>
                <a:schemeClr val="dk1"/>
              </a:buClr>
              <a:buSzPts val="1800"/>
              <a:buFont typeface="Arial"/>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feel more confident teaching about </a:t>
            </a:r>
            <a:r>
              <a:rPr b="1" lang="en-GB" sz="1800">
                <a:solidFill>
                  <a:srgbClr val="434343"/>
                </a:solidFill>
              </a:rPr>
              <a:t>Online relationships, and Online and media</a:t>
            </a:r>
            <a:endParaRPr b="1"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137" name="Google Shape;137;p29"/>
          <p:cNvSpPr txBox="1"/>
          <p:nvPr>
            <p:ph idx="4294967295" type="subTitle"/>
          </p:nvPr>
        </p:nvSpPr>
        <p:spPr>
          <a:xfrm>
            <a:off x="117900" y="390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138" name="Google Shape;138;p2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0" name="Shape 500"/>
        <p:cNvGrpSpPr/>
        <p:nvPr/>
      </p:nvGrpSpPr>
      <p:grpSpPr>
        <a:xfrm>
          <a:off x="0" y="0"/>
          <a:ext cx="0" cy="0"/>
          <a:chOff x="0" y="0"/>
          <a:chExt cx="0" cy="0"/>
        </a:xfrm>
      </p:grpSpPr>
      <p:sp>
        <p:nvSpPr>
          <p:cNvPr id="501" name="Google Shape;501;p7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Deciding what information to trust</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02" name="Google Shape;502;p7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Tell pupils about some of the </a:t>
            </a:r>
            <a:r>
              <a:rPr b="1" lang="en-GB"/>
              <a:t>ways people can find more reliable material online</a:t>
            </a:r>
            <a:r>
              <a:rPr lang="en-GB"/>
              <a:t>, including using a combination of the following: </a:t>
            </a:r>
            <a:endParaRPr/>
          </a:p>
          <a:p>
            <a:pPr indent="-317500" lvl="0" marL="457200" rtl="0" algn="l">
              <a:lnSpc>
                <a:spcPct val="115000"/>
              </a:lnSpc>
              <a:spcBef>
                <a:spcPts val="1000"/>
              </a:spcBef>
              <a:spcAft>
                <a:spcPts val="0"/>
              </a:spcAft>
              <a:buSzPts val="1400"/>
              <a:buChar char="●"/>
            </a:pPr>
            <a:r>
              <a:rPr lang="en-GB"/>
              <a:t>using reputable/trusted websites - e.g. includes lock symbol (protects any data you share), ‘https’ </a:t>
            </a:r>
            <a:endParaRPr baseline="-25000">
              <a:solidFill>
                <a:srgbClr val="FF0000"/>
              </a:solidFill>
            </a:endParaRPr>
          </a:p>
          <a:p>
            <a:pPr indent="-317500" lvl="0" marL="457200" rtl="0" algn="l">
              <a:lnSpc>
                <a:spcPct val="115000"/>
              </a:lnSpc>
              <a:spcBef>
                <a:spcPts val="0"/>
              </a:spcBef>
              <a:spcAft>
                <a:spcPts val="0"/>
              </a:spcAft>
              <a:buSzPts val="1400"/>
              <a:buChar char="●"/>
            </a:pPr>
            <a:r>
              <a:rPr lang="en-GB"/>
              <a:t>checking that information is up to date (e.g. publication date)</a:t>
            </a:r>
            <a:endParaRPr/>
          </a:p>
          <a:p>
            <a:pPr indent="-317500" lvl="0" marL="457200" rtl="0" algn="l">
              <a:lnSpc>
                <a:spcPct val="115000"/>
              </a:lnSpc>
              <a:spcBef>
                <a:spcPts val="0"/>
              </a:spcBef>
              <a:spcAft>
                <a:spcPts val="0"/>
              </a:spcAft>
              <a:buSzPts val="1400"/>
              <a:buChar char="●"/>
            </a:pPr>
            <a:r>
              <a:rPr lang="en-GB"/>
              <a:t>assessing whether information is factual or someone’s opinion </a:t>
            </a:r>
            <a:endParaRPr/>
          </a:p>
          <a:p>
            <a:pPr indent="-317500" lvl="0" marL="457200" rtl="0" algn="l">
              <a:lnSpc>
                <a:spcPct val="115000"/>
              </a:lnSpc>
              <a:spcBef>
                <a:spcPts val="0"/>
              </a:spcBef>
              <a:spcAft>
                <a:spcPts val="0"/>
              </a:spcAft>
              <a:buSzPts val="1400"/>
              <a:buChar char="●"/>
            </a:pPr>
            <a:r>
              <a:rPr lang="en-GB"/>
              <a:t>cross-checking other websites and offline sources </a:t>
            </a:r>
            <a:endParaRPr/>
          </a:p>
          <a:p>
            <a:pPr indent="-317500" lvl="0" marL="457200" rtl="0" algn="l">
              <a:spcBef>
                <a:spcPts val="0"/>
              </a:spcBef>
              <a:spcAft>
                <a:spcPts val="0"/>
              </a:spcAft>
              <a:buSzPts val="1400"/>
              <a:buChar char="●"/>
            </a:pPr>
            <a:r>
              <a:rPr lang="en-GB"/>
              <a:t>discussing what we have read or seen with others, such as peers, a trusted adult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03" name="Google Shape;503;p7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04" name="Google Shape;504;p74"/>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05" name="Google Shape;505;p7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9" name="Shape 509"/>
        <p:cNvGrpSpPr/>
        <p:nvPr/>
      </p:nvGrpSpPr>
      <p:grpSpPr>
        <a:xfrm>
          <a:off x="0" y="0"/>
          <a:ext cx="0" cy="0"/>
          <a:chOff x="0" y="0"/>
          <a:chExt cx="0" cy="0"/>
        </a:xfrm>
      </p:grpSpPr>
      <p:sp>
        <p:nvSpPr>
          <p:cNvPr id="510" name="Google Shape;510;p7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Critically a</a:t>
            </a:r>
            <a:r>
              <a:rPr lang="en-GB">
                <a:solidFill>
                  <a:srgbClr val="073763"/>
                </a:solidFill>
              </a:rPr>
              <a:t>ssessing information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11" name="Google Shape;511;p7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Encourage pupils to critically consider online material from sources such as news sites and open forums and begin to distinguish between reliable and unreliable information and images. </a:t>
            </a:r>
            <a:endParaRPr/>
          </a:p>
          <a:p>
            <a:pPr indent="0" lvl="0" marL="0" rtl="0" algn="l">
              <a:spcBef>
                <a:spcPts val="1000"/>
              </a:spcBef>
              <a:spcAft>
                <a:spcPts val="0"/>
              </a:spcAft>
              <a:buNone/>
            </a:pPr>
            <a:r>
              <a:rPr lang="en-GB"/>
              <a:t>Explain that a lot of forum and social media content is generated based on our previous interactions online through the use of ‘cookies’. This means that our ‘feed’ can become an ‘echo chamber’ where we tend to get more of the same type of information or view.</a:t>
            </a:r>
            <a:r>
              <a:rPr lang="en-GB">
                <a:solidFill>
                  <a:srgbClr val="FF0000"/>
                </a:solidFill>
              </a:rPr>
              <a:t> </a:t>
            </a:r>
            <a:endParaRPr>
              <a:solidFill>
                <a:srgbClr val="FF0000"/>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12" name="Google Shape;512;p7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13" name="Google Shape;513;p75"/>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14" name="Google Shape;514;p7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6"/>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520" name="Google Shape;520;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21" name="Google Shape;521;p76"/>
          <p:cNvSpPr txBox="1"/>
          <p:nvPr>
            <p:ph idx="4294967295" type="body"/>
          </p:nvPr>
        </p:nvSpPr>
        <p:spPr>
          <a:xfrm>
            <a:off x="330200" y="3276600"/>
            <a:ext cx="8543700" cy="1099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i="1" lang="en-GB" sz="1800"/>
              <a:t>Schools should continue to develop knowledge on topics specified for primary as required and in addition cover the following content by the end of secondary. </a:t>
            </a:r>
            <a:r>
              <a:rPr lang="en-GB" sz="1800"/>
              <a:t>(p36)</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7"/>
          <p:cNvSpPr txBox="1"/>
          <p:nvPr>
            <p:ph type="title"/>
          </p:nvPr>
        </p:nvSpPr>
        <p:spPr>
          <a:xfrm>
            <a:off x="1041750" y="2150850"/>
            <a:ext cx="706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Opportunities and responsibilities</a:t>
            </a:r>
            <a:endParaRPr>
              <a:solidFill>
                <a:srgbClr val="073763"/>
              </a:solidFill>
            </a:endParaRPr>
          </a:p>
        </p:txBody>
      </p:sp>
      <p:sp>
        <p:nvSpPr>
          <p:cNvPr id="527" name="Google Shape;527;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Opportunities </a:t>
            </a:r>
            <a:r>
              <a:rPr lang="en-GB">
                <a:solidFill>
                  <a:srgbClr val="073763"/>
                </a:solidFill>
              </a:rPr>
              <a:t>online (1)</a:t>
            </a:r>
            <a:endParaRPr>
              <a:solidFill>
                <a:srgbClr val="073763"/>
              </a:solidFill>
            </a:endParaRPr>
          </a:p>
        </p:txBody>
      </p:sp>
      <p:sp>
        <p:nvSpPr>
          <p:cNvPr id="533" name="Google Shape;533;p7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about a range of online opportunities including: </a:t>
            </a:r>
            <a:endParaRPr/>
          </a:p>
          <a:p>
            <a:pPr indent="-317500" lvl="0" marL="457200" rtl="0" algn="l">
              <a:spcBef>
                <a:spcPts val="1000"/>
              </a:spcBef>
              <a:spcAft>
                <a:spcPts val="0"/>
              </a:spcAft>
              <a:buSzPts val="1400"/>
              <a:buChar char="●"/>
            </a:pPr>
            <a:r>
              <a:rPr b="1" lang="en-GB"/>
              <a:t>socialising and building friendships </a:t>
            </a:r>
            <a:r>
              <a:rPr lang="en-GB"/>
              <a:t>(e.g. through games, using social media)</a:t>
            </a:r>
            <a:endParaRPr/>
          </a:p>
          <a:p>
            <a:pPr indent="-317500" lvl="0" marL="457200" rtl="0" algn="l">
              <a:spcBef>
                <a:spcPts val="0"/>
              </a:spcBef>
              <a:spcAft>
                <a:spcPts val="0"/>
              </a:spcAft>
              <a:buSzPts val="1400"/>
              <a:buChar char="●"/>
            </a:pPr>
            <a:r>
              <a:rPr b="1" lang="en-GB"/>
              <a:t>joining community or other groups </a:t>
            </a:r>
            <a:r>
              <a:rPr lang="en-GB"/>
              <a:t>(e.g. relating to sports, hobbies, volunteering)</a:t>
            </a:r>
            <a:endParaRPr/>
          </a:p>
          <a:p>
            <a:pPr indent="-317500" lvl="0" marL="457200" rtl="0" algn="l">
              <a:spcBef>
                <a:spcPts val="0"/>
              </a:spcBef>
              <a:spcAft>
                <a:spcPts val="0"/>
              </a:spcAft>
              <a:buSzPts val="1400"/>
              <a:buChar char="●"/>
            </a:pPr>
            <a:r>
              <a:rPr b="1" lang="en-GB"/>
              <a:t>learning from people across the world</a:t>
            </a:r>
            <a:endParaRPr b="1"/>
          </a:p>
          <a:p>
            <a:pPr indent="-317500" lvl="0" marL="457200" rtl="0" algn="l">
              <a:spcBef>
                <a:spcPts val="0"/>
              </a:spcBef>
              <a:spcAft>
                <a:spcPts val="0"/>
              </a:spcAft>
              <a:buSzPts val="1400"/>
              <a:buChar char="●"/>
            </a:pPr>
            <a:r>
              <a:rPr b="1" lang="en-GB"/>
              <a:t>researching topics</a:t>
            </a:r>
            <a:r>
              <a:rPr lang="en-GB"/>
              <a:t> (e.g. for homework or personal interest, personal development)</a:t>
            </a:r>
            <a:endParaRPr/>
          </a:p>
          <a:p>
            <a:pPr indent="-317500" lvl="0" marL="457200" rtl="0" algn="l">
              <a:spcBef>
                <a:spcPts val="0"/>
              </a:spcBef>
              <a:spcAft>
                <a:spcPts val="0"/>
              </a:spcAft>
              <a:buSzPts val="1400"/>
              <a:buChar char="●"/>
            </a:pPr>
            <a:r>
              <a:rPr b="1" lang="en-GB"/>
              <a:t>self-expression/identity</a:t>
            </a:r>
            <a:r>
              <a:rPr lang="en-GB"/>
              <a:t> (e.g. sharing appropriate information about ourselves, something we have achieved, or meeting people with a similar outlook)</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34" name="Google Shape;534;p7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35" name="Google Shape;535;p7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36" name="Google Shape;536;p78"/>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Opportunities online (2)</a:t>
            </a:r>
            <a:endParaRPr>
              <a:solidFill>
                <a:srgbClr val="073763"/>
              </a:solidFill>
            </a:endParaRPr>
          </a:p>
        </p:txBody>
      </p:sp>
      <p:sp>
        <p:nvSpPr>
          <p:cNvPr id="542" name="Google Shape;542;p7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Explain that as we get older many people also use the internet for other purposes such as:</a:t>
            </a:r>
            <a:endParaRPr/>
          </a:p>
          <a:p>
            <a:pPr indent="-317500" lvl="0" marL="457200" rtl="0" algn="l">
              <a:spcBef>
                <a:spcPts val="1000"/>
              </a:spcBef>
              <a:spcAft>
                <a:spcPts val="0"/>
              </a:spcAft>
              <a:buSzPts val="1400"/>
              <a:buChar char="●"/>
            </a:pPr>
            <a:r>
              <a:rPr lang="en-GB"/>
              <a:t>finding courses or jobs (as well as there being many jobs where online skills are needed)</a:t>
            </a:r>
            <a:endParaRPr/>
          </a:p>
          <a:p>
            <a:pPr indent="-317500" lvl="0" marL="457200" rtl="0" algn="l">
              <a:spcBef>
                <a:spcPts val="0"/>
              </a:spcBef>
              <a:spcAft>
                <a:spcPts val="0"/>
              </a:spcAft>
              <a:buSzPts val="1400"/>
              <a:buChar char="●"/>
            </a:pPr>
            <a:r>
              <a:rPr lang="en-GB"/>
              <a:t>buying and selling things online</a:t>
            </a:r>
            <a:endParaRPr/>
          </a:p>
          <a:p>
            <a:pPr indent="-317500" lvl="0" marL="457200" rtl="0" algn="l">
              <a:spcBef>
                <a:spcPts val="0"/>
              </a:spcBef>
              <a:spcAft>
                <a:spcPts val="0"/>
              </a:spcAft>
              <a:buSzPts val="1400"/>
              <a:buChar char="●"/>
            </a:pPr>
            <a:r>
              <a:rPr lang="en-GB"/>
              <a:t>applying for things like a driving licence, a passport or managing finances - e.g. tax, banking, benefits</a:t>
            </a:r>
            <a:endParaRPr/>
          </a:p>
          <a:p>
            <a:pPr indent="-317500" lvl="0" marL="457200" rtl="0" algn="l">
              <a:spcBef>
                <a:spcPts val="0"/>
              </a:spcBef>
              <a:spcAft>
                <a:spcPts val="0"/>
              </a:spcAft>
              <a:buSzPts val="1400"/>
              <a:buChar char="●"/>
            </a:pPr>
            <a:r>
              <a:rPr lang="en-GB"/>
              <a:t>registering to vote</a:t>
            </a:r>
            <a:endParaRPr/>
          </a:p>
          <a:p>
            <a:pPr indent="-317500" lvl="0" marL="457200" rtl="0" algn="l">
              <a:spcBef>
                <a:spcPts val="0"/>
              </a:spcBef>
              <a:spcAft>
                <a:spcPts val="0"/>
              </a:spcAft>
              <a:buSzPts val="1400"/>
              <a:buChar char="●"/>
            </a:pPr>
            <a:r>
              <a:rPr lang="en-GB"/>
              <a:t>publishing information, e.g. in a blog</a:t>
            </a:r>
            <a:endParaRPr/>
          </a:p>
          <a:p>
            <a:pPr indent="-317500" lvl="0" marL="457200" rtl="0" algn="l">
              <a:spcBef>
                <a:spcPts val="0"/>
              </a:spcBef>
              <a:spcAft>
                <a:spcPts val="0"/>
              </a:spcAft>
              <a:buSzPts val="1400"/>
              <a:buChar char="●"/>
            </a:pPr>
            <a:r>
              <a:rPr lang="en-GB"/>
              <a:t>entertainment, relaxation and learning new skills</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43" name="Google Shape;543;p7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44" name="Google Shape;544;p7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45" name="Google Shape;545;p79"/>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8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citizenship (1)</a:t>
            </a:r>
            <a:endParaRPr>
              <a:solidFill>
                <a:srgbClr val="073763"/>
              </a:solidFill>
            </a:endParaRPr>
          </a:p>
        </p:txBody>
      </p:sp>
      <p:sp>
        <p:nvSpPr>
          <p:cNvPr id="551" name="Google Shape;551;p8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the concept of digital citizenship. Teach that as a digital citizen we have rights and responsibilities similar to those we have offline.</a:t>
            </a:r>
            <a:endParaRPr/>
          </a:p>
          <a:p>
            <a:pPr indent="0" lvl="0" marL="0" rtl="0" algn="l">
              <a:spcBef>
                <a:spcPts val="1000"/>
              </a:spcBef>
              <a:spcAft>
                <a:spcPts val="0"/>
              </a:spcAft>
              <a:buNone/>
            </a:pPr>
            <a:r>
              <a:rPr lang="en-GB"/>
              <a:t>Teach about the rights we all have online such as:</a:t>
            </a:r>
            <a:endParaRPr/>
          </a:p>
          <a:p>
            <a:pPr indent="-317500" lvl="0" marL="457200" rtl="0" algn="l">
              <a:spcBef>
                <a:spcPts val="0"/>
              </a:spcBef>
              <a:spcAft>
                <a:spcPts val="0"/>
              </a:spcAft>
              <a:buSzPts val="1400"/>
              <a:buChar char="●"/>
            </a:pPr>
            <a:r>
              <a:rPr lang="en-GB"/>
              <a:t>privacy and security</a:t>
            </a:r>
            <a:endParaRPr/>
          </a:p>
          <a:p>
            <a:pPr indent="-317500" lvl="0" marL="457200" rtl="0" algn="l">
              <a:spcBef>
                <a:spcPts val="0"/>
              </a:spcBef>
              <a:spcAft>
                <a:spcPts val="0"/>
              </a:spcAft>
              <a:buSzPts val="1400"/>
              <a:buChar char="●"/>
            </a:pPr>
            <a:r>
              <a:rPr lang="en-GB"/>
              <a:t>access and inclusion</a:t>
            </a:r>
            <a:endParaRPr/>
          </a:p>
          <a:p>
            <a:pPr indent="-317500" lvl="0" marL="457200" rtl="0" algn="l">
              <a:spcBef>
                <a:spcPts val="0"/>
              </a:spcBef>
              <a:spcAft>
                <a:spcPts val="0"/>
              </a:spcAft>
              <a:buSzPts val="1400"/>
              <a:buChar char="●"/>
            </a:pPr>
            <a:r>
              <a:rPr lang="en-GB"/>
              <a:t>freedom of expression (within limits of the law)</a:t>
            </a:r>
            <a:endParaRPr/>
          </a:p>
          <a:p>
            <a:pPr indent="0" lvl="0" marL="0" rtl="0" algn="l">
              <a:spcBef>
                <a:spcPts val="1000"/>
              </a:spcBef>
              <a:spcAft>
                <a:spcPts val="0"/>
              </a:spcAft>
              <a:buNone/>
            </a:pPr>
            <a:r>
              <a:rPr lang="en-GB"/>
              <a:t>Explore what pupils can do to uphold these rights (for themselves and others) and what they can do if these rights are </a:t>
            </a:r>
            <a:r>
              <a:rPr lang="en-GB"/>
              <a:t>breached</a:t>
            </a:r>
            <a:r>
              <a:rPr lang="en-GB"/>
              <a:t> (including digital reporting tools)</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52" name="Google Shape;552;p8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53" name="Google Shape;553;p8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54" name="Google Shape;554;p80"/>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citizenship (2)</a:t>
            </a:r>
            <a:endParaRPr>
              <a:solidFill>
                <a:srgbClr val="073763"/>
              </a:solidFill>
            </a:endParaRPr>
          </a:p>
        </p:txBody>
      </p:sp>
      <p:sp>
        <p:nvSpPr>
          <p:cNvPr id="560" name="Google Shape;560;p8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rights come with responsibilities to guarantee a safe and fair digital environment for all.</a:t>
            </a:r>
            <a:endParaRPr/>
          </a:p>
          <a:p>
            <a:pPr indent="0" lvl="0" marL="0" rtl="0" algn="l">
              <a:spcBef>
                <a:spcPts val="1000"/>
              </a:spcBef>
              <a:spcAft>
                <a:spcPts val="0"/>
              </a:spcAft>
              <a:buNone/>
            </a:pPr>
            <a:r>
              <a:rPr lang="en-GB"/>
              <a:t>Explore the responsibilities of digital citizens including:</a:t>
            </a:r>
            <a:endParaRPr/>
          </a:p>
          <a:p>
            <a:pPr indent="-317500" lvl="0" marL="457200" rtl="0" algn="l">
              <a:spcBef>
                <a:spcPts val="1000"/>
              </a:spcBef>
              <a:spcAft>
                <a:spcPts val="0"/>
              </a:spcAft>
              <a:buSzPts val="1400"/>
              <a:buChar char="●"/>
            </a:pPr>
            <a:r>
              <a:rPr b="1" lang="en-GB"/>
              <a:t>being respectful of others </a:t>
            </a:r>
            <a:r>
              <a:rPr lang="en-GB"/>
              <a:t>- e.g. consciously considering their needs, rights, and wishes </a:t>
            </a:r>
            <a:endParaRPr/>
          </a:p>
          <a:p>
            <a:pPr indent="-317500" lvl="0" marL="457200" rtl="0" algn="l">
              <a:spcBef>
                <a:spcPts val="0"/>
              </a:spcBef>
              <a:spcAft>
                <a:spcPts val="0"/>
              </a:spcAft>
              <a:buSzPts val="1400"/>
              <a:buChar char="●"/>
            </a:pPr>
            <a:r>
              <a:rPr b="1" lang="en-GB"/>
              <a:t>being respectful of ourselves</a:t>
            </a:r>
            <a:r>
              <a:rPr lang="en-GB"/>
              <a:t> - e.g. valuing ourselves and maintaining our boundaries</a:t>
            </a:r>
            <a:endParaRPr/>
          </a:p>
          <a:p>
            <a:pPr indent="0" lvl="0" marL="0" rtl="0" algn="l">
              <a:spcBef>
                <a:spcPts val="1000"/>
              </a:spcBef>
              <a:spcAft>
                <a:spcPts val="0"/>
              </a:spcAft>
              <a:buNone/>
            </a:pPr>
            <a:r>
              <a:rPr lang="en-GB"/>
              <a:t>Emphasise that the same expectations of behaviour apply in online contexts as in offline contexts.</a:t>
            </a:r>
            <a:endParaRPr/>
          </a:p>
          <a:p>
            <a:pPr indent="0" lvl="0" marL="0" rtl="0" algn="l">
              <a:spcBef>
                <a:spcPts val="1000"/>
              </a:spcBef>
              <a:spcAft>
                <a:spcPts val="0"/>
              </a:spcAft>
              <a:buNone/>
            </a:pPr>
            <a:r>
              <a:rPr lang="en-GB"/>
              <a:t>Related topic: Respectful relationships</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61" name="Google Shape;561;p8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62" name="Google Shape;562;p8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63" name="Google Shape;563;p81"/>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8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footprint</a:t>
            </a:r>
            <a:endParaRPr>
              <a:solidFill>
                <a:srgbClr val="073763"/>
              </a:solidFill>
            </a:endParaRPr>
          </a:p>
        </p:txBody>
      </p:sp>
      <p:sp>
        <p:nvSpPr>
          <p:cNvPr id="569" name="Google Shape;569;p8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Introduce the concept of a ‘digital footprint’. Explain that this is </a:t>
            </a:r>
            <a:r>
              <a:rPr b="1" lang="en-GB"/>
              <a:t>a record of our online activities</a:t>
            </a:r>
            <a:r>
              <a:rPr lang="en-GB"/>
              <a:t>, e.g: </a:t>
            </a:r>
            <a:endParaRPr/>
          </a:p>
          <a:p>
            <a:pPr indent="-317500" lvl="0" marL="457200" rtl="0" algn="l">
              <a:lnSpc>
                <a:spcPct val="115000"/>
              </a:lnSpc>
              <a:spcBef>
                <a:spcPts val="1000"/>
              </a:spcBef>
              <a:spcAft>
                <a:spcPts val="0"/>
              </a:spcAft>
              <a:buSzPts val="1400"/>
              <a:buChar char="●"/>
            </a:pPr>
            <a:r>
              <a:rPr lang="en-GB"/>
              <a:t>websites we have visited (explain trackers/cookies)</a:t>
            </a:r>
            <a:endParaRPr/>
          </a:p>
          <a:p>
            <a:pPr indent="-317500" lvl="0" marL="457200" rtl="0" algn="l">
              <a:lnSpc>
                <a:spcPct val="115000"/>
              </a:lnSpc>
              <a:spcBef>
                <a:spcPts val="0"/>
              </a:spcBef>
              <a:spcAft>
                <a:spcPts val="0"/>
              </a:spcAft>
              <a:buSzPts val="1400"/>
              <a:buChar char="●"/>
            </a:pPr>
            <a:r>
              <a:rPr lang="en-GB"/>
              <a:t>social media activity (e.g. posts and ‘likes’, even private comments which others could re-share)</a:t>
            </a:r>
            <a:endParaRPr/>
          </a:p>
          <a:p>
            <a:pPr indent="0" lvl="0" marL="0" rtl="0" algn="l">
              <a:lnSpc>
                <a:spcPct val="115000"/>
              </a:lnSpc>
              <a:spcBef>
                <a:spcPts val="1000"/>
              </a:spcBef>
              <a:spcAft>
                <a:spcPts val="0"/>
              </a:spcAft>
              <a:buNone/>
            </a:pPr>
            <a:r>
              <a:rPr lang="en-GB">
                <a:solidFill>
                  <a:srgbClr val="595959"/>
                </a:solidFill>
              </a:rPr>
              <a:t>Online activities leave a trace that can be seen by others (e.g. employers, scammers, potential friends). Teach that comments we post on social media could be viewed in the future - e.g. many employers search for people’s social media profiles.</a:t>
            </a:r>
            <a:endParaRPr>
              <a:solidFill>
                <a:srgbClr val="595959"/>
              </a:solidFill>
            </a:endParaRPr>
          </a:p>
          <a:p>
            <a:pPr indent="0" lvl="0" marL="0" rtl="0" algn="l">
              <a:lnSpc>
                <a:spcPct val="115000"/>
              </a:lnSpc>
              <a:spcBef>
                <a:spcPts val="1000"/>
              </a:spcBef>
              <a:spcAft>
                <a:spcPts val="0"/>
              </a:spcAft>
              <a:buNone/>
            </a:pPr>
            <a:r>
              <a:rPr lang="en-GB"/>
              <a:t>Online activity can also be used by companies to influence our behaviour (e.g. targeted advertising).</a:t>
            </a:r>
            <a:br>
              <a:rPr lang="en-GB"/>
            </a:b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70" name="Google Shape;570;p8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1" name="Google Shape;571;p8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72" name="Google Shape;572;p82"/>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76" name="Shape 576"/>
        <p:cNvGrpSpPr/>
        <p:nvPr/>
      </p:nvGrpSpPr>
      <p:grpSpPr>
        <a:xfrm>
          <a:off x="0" y="0"/>
          <a:ext cx="0" cy="0"/>
          <a:chOff x="0" y="0"/>
          <a:chExt cx="0" cy="0"/>
        </a:xfrm>
      </p:grpSpPr>
      <p:sp>
        <p:nvSpPr>
          <p:cNvPr id="577" name="Google Shape;577;p8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Creating a positive digital footprint</a:t>
            </a:r>
            <a:endParaRPr>
              <a:solidFill>
                <a:srgbClr val="073763"/>
              </a:solidFill>
            </a:endParaRPr>
          </a:p>
        </p:txBody>
      </p:sp>
      <p:sp>
        <p:nvSpPr>
          <p:cNvPr id="578" name="Google Shape;578;p8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Encourage pupils to think about how they can build a positive digital footprint, e.g. by: </a:t>
            </a:r>
            <a:endParaRPr/>
          </a:p>
          <a:p>
            <a:pPr indent="-317500" lvl="0" marL="457200" rtl="0" algn="l">
              <a:spcBef>
                <a:spcPts val="1000"/>
              </a:spcBef>
              <a:spcAft>
                <a:spcPts val="0"/>
              </a:spcAft>
              <a:buSzPts val="1400"/>
              <a:buChar char="●"/>
            </a:pPr>
            <a:r>
              <a:rPr b="1" lang="en-GB"/>
              <a:t>respecting themselves and others</a:t>
            </a:r>
            <a:r>
              <a:rPr lang="en-GB"/>
              <a:t> in terms of the things they say and the images they post</a:t>
            </a:r>
            <a:endParaRPr/>
          </a:p>
          <a:p>
            <a:pPr indent="-317500" lvl="0" marL="457200" rtl="0" algn="l">
              <a:spcBef>
                <a:spcPts val="0"/>
              </a:spcBef>
              <a:spcAft>
                <a:spcPts val="0"/>
              </a:spcAft>
              <a:buSzPts val="1400"/>
              <a:buChar char="●"/>
            </a:pPr>
            <a:r>
              <a:rPr b="1" lang="en-GB"/>
              <a:t>contributing respectfully</a:t>
            </a:r>
            <a:r>
              <a:rPr lang="en-GB"/>
              <a:t> to online discussions</a:t>
            </a:r>
            <a:endParaRPr/>
          </a:p>
          <a:p>
            <a:pPr indent="-317500" lvl="0" marL="457200" rtl="0" algn="l">
              <a:spcBef>
                <a:spcPts val="0"/>
              </a:spcBef>
              <a:spcAft>
                <a:spcPts val="0"/>
              </a:spcAft>
              <a:buSzPts val="1400"/>
              <a:buChar char="●"/>
            </a:pPr>
            <a:r>
              <a:rPr b="1" lang="en-GB"/>
              <a:t>presenting their qualities and personality positively </a:t>
            </a:r>
            <a:r>
              <a:rPr lang="en-GB"/>
              <a:t>- e.g. in an online profile or blog</a:t>
            </a:r>
            <a:endParaRPr/>
          </a:p>
          <a:p>
            <a:pPr indent="0" lvl="0" marL="0" rtl="0" algn="l">
              <a:lnSpc>
                <a:spcPct val="115000"/>
              </a:lnSpc>
              <a:spcBef>
                <a:spcPts val="1000"/>
              </a:spcBef>
              <a:spcAft>
                <a:spcPts val="0"/>
              </a:spcAft>
              <a:buNone/>
            </a:pPr>
            <a:r>
              <a:rPr lang="en-GB"/>
              <a:t>Teach pupils that people can improve their digital footprint overtime even if they have previously shared or said things that they regret online. Building a footprint that shows positive personal qualities can be empowering.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79" name="Google Shape;579;p8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0" name="Google Shape;580;p8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81" name="Google Shape;581;p83"/>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1362300" y="2150850"/>
            <a:ext cx="64194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Teaching the new curriculum</a:t>
            </a:r>
            <a:endParaRPr>
              <a:solidFill>
                <a:srgbClr val="FFFFFF"/>
              </a:solidFill>
            </a:endParaRPr>
          </a:p>
        </p:txBody>
      </p:sp>
      <p:sp>
        <p:nvSpPr>
          <p:cNvPr id="144" name="Google Shape;1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Rules about online behaviour</a:t>
            </a:r>
            <a:endParaRPr>
              <a:solidFill>
                <a:srgbClr val="073763"/>
              </a:solidFill>
            </a:endParaRPr>
          </a:p>
        </p:txBody>
      </p:sp>
      <p:sp>
        <p:nvSpPr>
          <p:cNvPr id="587" name="Google Shape;587;p8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many online service providers, e.g. social m</a:t>
            </a:r>
            <a:r>
              <a:rPr lang="en-GB"/>
              <a:t>edia companies, have rules about acceptable and unacceptable behaviour on their sites. These form part of the </a:t>
            </a:r>
            <a:r>
              <a:rPr b="1" lang="en-GB"/>
              <a:t>terms and conditions</a:t>
            </a:r>
            <a:r>
              <a:rPr lang="en-GB"/>
              <a:t> of using their service.</a:t>
            </a:r>
            <a:endParaRPr/>
          </a:p>
          <a:p>
            <a:pPr indent="0" lvl="0" marL="0" rtl="0" algn="l">
              <a:lnSpc>
                <a:spcPct val="115000"/>
              </a:lnSpc>
              <a:spcBef>
                <a:spcPts val="1000"/>
              </a:spcBef>
              <a:spcAft>
                <a:spcPts val="0"/>
              </a:spcAft>
              <a:buNone/>
            </a:pPr>
            <a:r>
              <a:rPr lang="en-GB"/>
              <a:t>Explain that if someone violates a site’s terms, they can be stopped from using it and have their content removed.</a:t>
            </a:r>
            <a:r>
              <a:rPr lang="en-GB">
                <a:solidFill>
                  <a:srgbClr val="FF0000"/>
                </a:solidFill>
              </a:rPr>
              <a:t> </a:t>
            </a:r>
            <a:r>
              <a:rPr lang="en-GB"/>
              <a:t>Teach that some violations, such as </a:t>
            </a:r>
            <a:r>
              <a:rPr b="1" lang="en-GB"/>
              <a:t>abusive and threatening behaviour</a:t>
            </a:r>
            <a:r>
              <a:rPr lang="en-GB"/>
              <a:t>, can also be criminal: </a:t>
            </a:r>
            <a:r>
              <a:rPr lang="en-GB"/>
              <a:t> </a:t>
            </a:r>
            <a:r>
              <a:rPr lang="en-GB" u="sng">
                <a:solidFill>
                  <a:schemeClr val="hlink"/>
                </a:solidFill>
                <a:hlinkClick r:id="rId3"/>
              </a:rPr>
              <a:t>‘social media offences’ (Crown Prosecution Service)</a:t>
            </a:r>
            <a:r>
              <a:rPr lang="en-GB"/>
              <a:t>. </a:t>
            </a:r>
            <a:endParaRPr/>
          </a:p>
          <a:p>
            <a:pPr indent="0" lvl="0" marL="0" rtl="0" algn="l">
              <a:lnSpc>
                <a:spcPct val="115000"/>
              </a:lnSpc>
              <a:spcBef>
                <a:spcPts val="1000"/>
              </a:spcBef>
              <a:spcAft>
                <a:spcPts val="0"/>
              </a:spcAft>
              <a:buNone/>
            </a:pPr>
            <a:r>
              <a:rPr lang="en-GB"/>
              <a:t>Related topic </a:t>
            </a:r>
            <a:r>
              <a:rPr b="1" lang="en-GB"/>
              <a:t>‘Internet safety and harms’</a:t>
            </a:r>
            <a:r>
              <a:rPr lang="en-GB"/>
              <a:t> provides more information on bullying, abuse and harassment.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88" name="Google Shape;588;p8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9" name="Google Shape;589;p8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90" name="Google Shape;590;p84"/>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5"/>
          <p:cNvSpPr txBox="1"/>
          <p:nvPr>
            <p:ph type="title"/>
          </p:nvPr>
        </p:nvSpPr>
        <p:spPr>
          <a:xfrm>
            <a:off x="2806800" y="2150850"/>
            <a:ext cx="3530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Risks online</a:t>
            </a:r>
            <a:endParaRPr>
              <a:solidFill>
                <a:srgbClr val="073763"/>
              </a:solidFill>
            </a:endParaRPr>
          </a:p>
        </p:txBody>
      </p:sp>
      <p:sp>
        <p:nvSpPr>
          <p:cNvPr id="596" name="Google Shape;596;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Online risks</a:t>
            </a:r>
            <a:endParaRPr>
              <a:solidFill>
                <a:srgbClr val="073763"/>
              </a:solidFill>
            </a:endParaRPr>
          </a:p>
        </p:txBody>
      </p:sp>
      <p:sp>
        <p:nvSpPr>
          <p:cNvPr id="602" name="Google Shape;602;p8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along with the many positive opportunities the internet provides, there are some risks associated with being online. These include:</a:t>
            </a:r>
            <a:endParaRPr/>
          </a:p>
          <a:p>
            <a:pPr indent="-317500" lvl="0" marL="457200" rtl="0" algn="l">
              <a:lnSpc>
                <a:spcPct val="115000"/>
              </a:lnSpc>
              <a:spcBef>
                <a:spcPts val="1000"/>
              </a:spcBef>
              <a:spcAft>
                <a:spcPts val="0"/>
              </a:spcAft>
              <a:buSzPts val="1400"/>
              <a:buChar char="●"/>
            </a:pPr>
            <a:r>
              <a:rPr lang="en-GB"/>
              <a:t>people pretending to be someone they are not</a:t>
            </a:r>
            <a:endParaRPr/>
          </a:p>
          <a:p>
            <a:pPr indent="-317500" lvl="0" marL="457200" rtl="0" algn="l">
              <a:lnSpc>
                <a:spcPct val="115000"/>
              </a:lnSpc>
              <a:spcBef>
                <a:spcPts val="0"/>
              </a:spcBef>
              <a:spcAft>
                <a:spcPts val="0"/>
              </a:spcAft>
              <a:buSzPts val="1400"/>
              <a:buChar char="●"/>
            </a:pPr>
            <a:r>
              <a:rPr lang="en-GB"/>
              <a:t>malicious software being installed on our devices</a:t>
            </a:r>
            <a:endParaRPr/>
          </a:p>
          <a:p>
            <a:pPr indent="-317500" lvl="0" marL="457200" rtl="0" algn="l">
              <a:lnSpc>
                <a:spcPct val="115000"/>
              </a:lnSpc>
              <a:spcBef>
                <a:spcPts val="0"/>
              </a:spcBef>
              <a:spcAft>
                <a:spcPts val="0"/>
              </a:spcAft>
              <a:buSzPts val="1400"/>
              <a:buChar char="●"/>
            </a:pPr>
            <a:r>
              <a:rPr lang="en-GB"/>
              <a:t>being exposed to misinformation</a:t>
            </a:r>
            <a:endParaRPr/>
          </a:p>
          <a:p>
            <a:pPr indent="-317500" lvl="0" marL="457200" rtl="0" algn="l">
              <a:lnSpc>
                <a:spcPct val="115000"/>
              </a:lnSpc>
              <a:spcBef>
                <a:spcPts val="0"/>
              </a:spcBef>
              <a:spcAft>
                <a:spcPts val="0"/>
              </a:spcAft>
              <a:buSzPts val="1400"/>
              <a:buChar char="●"/>
            </a:pPr>
            <a:r>
              <a:rPr lang="en-GB"/>
              <a:t>being treated in a harmful or abusive way</a:t>
            </a:r>
            <a:endParaRPr/>
          </a:p>
          <a:p>
            <a:pPr indent="-317500" lvl="0" marL="457200" rtl="0" algn="l">
              <a:lnSpc>
                <a:spcPct val="115000"/>
              </a:lnSpc>
              <a:spcBef>
                <a:spcPts val="0"/>
              </a:spcBef>
              <a:spcAft>
                <a:spcPts val="0"/>
              </a:spcAft>
              <a:buSzPts val="1400"/>
              <a:buChar char="●"/>
            </a:pPr>
            <a:r>
              <a:rPr lang="en-GB"/>
              <a:t>having private material shared widely</a:t>
            </a:r>
            <a:endParaRPr/>
          </a:p>
          <a:p>
            <a:pPr indent="0" lvl="0" marL="0" rtl="0" algn="l">
              <a:lnSpc>
                <a:spcPct val="115000"/>
              </a:lnSpc>
              <a:spcBef>
                <a:spcPts val="1000"/>
              </a:spcBef>
              <a:spcAft>
                <a:spcPts val="0"/>
              </a:spcAft>
              <a:buNone/>
            </a:pPr>
            <a:r>
              <a:rPr lang="en-GB"/>
              <a:t>Teach that our wellbeing can also be affected by spending too much time online.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03" name="Google Shape;603;p8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04" name="Google Shape;604;p8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05" name="Google Shape;605;p86"/>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8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data is generated and used</a:t>
            </a:r>
            <a:endParaRPr>
              <a:solidFill>
                <a:srgbClr val="073763"/>
              </a:solidFill>
            </a:endParaRPr>
          </a:p>
        </p:txBody>
      </p:sp>
      <p:sp>
        <p:nvSpPr>
          <p:cNvPr id="611" name="Google Shape;611;p8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To give pupils</a:t>
            </a:r>
            <a:r>
              <a:rPr lang="en-GB"/>
              <a:t> the content to understand online risks, explain how information and data online is:</a:t>
            </a:r>
            <a:endParaRPr/>
          </a:p>
          <a:p>
            <a:pPr indent="-317500" lvl="0" marL="457200" rtl="0" algn="l">
              <a:lnSpc>
                <a:spcPct val="115000"/>
              </a:lnSpc>
              <a:spcBef>
                <a:spcPts val="1000"/>
              </a:spcBef>
              <a:spcAft>
                <a:spcPts val="0"/>
              </a:spcAft>
              <a:buSzPts val="1400"/>
              <a:buChar char="●"/>
            </a:pPr>
            <a:r>
              <a:rPr b="1" lang="en-GB"/>
              <a:t>generated</a:t>
            </a:r>
            <a:r>
              <a:rPr lang="en-GB"/>
              <a:t> - e.g. ways in which people can create content or make copies, including fake images</a:t>
            </a:r>
            <a:endParaRPr/>
          </a:p>
          <a:p>
            <a:pPr indent="-317500" lvl="0" marL="457200" rtl="0" algn="l">
              <a:lnSpc>
                <a:spcPct val="115000"/>
              </a:lnSpc>
              <a:spcBef>
                <a:spcPts val="0"/>
              </a:spcBef>
              <a:spcAft>
                <a:spcPts val="0"/>
              </a:spcAft>
              <a:buSzPts val="1400"/>
              <a:buChar char="●"/>
            </a:pPr>
            <a:r>
              <a:rPr b="1" lang="en-GB"/>
              <a:t>collected</a:t>
            </a:r>
            <a:r>
              <a:rPr lang="en-GB"/>
              <a:t> - e.g. how servers collect and store data, including from ‘cookies’ that monitor user activity </a:t>
            </a:r>
            <a:endParaRPr/>
          </a:p>
          <a:p>
            <a:pPr indent="-317500" lvl="0" marL="457200" rtl="0" algn="l">
              <a:lnSpc>
                <a:spcPct val="115000"/>
              </a:lnSpc>
              <a:spcBef>
                <a:spcPts val="0"/>
              </a:spcBef>
              <a:spcAft>
                <a:spcPts val="0"/>
              </a:spcAft>
              <a:buSzPts val="1400"/>
              <a:buChar char="●"/>
            </a:pPr>
            <a:r>
              <a:rPr b="1" lang="en-GB"/>
              <a:t>shared</a:t>
            </a:r>
            <a:r>
              <a:rPr lang="en-GB"/>
              <a:t> - e.g. ways in which content can be shared by individuals or organisations and the reasons people do this </a:t>
            </a:r>
            <a:endParaRPr/>
          </a:p>
          <a:p>
            <a:pPr indent="-317500" lvl="0" marL="457200" rtl="0" algn="l">
              <a:lnSpc>
                <a:spcPct val="115000"/>
              </a:lnSpc>
              <a:spcBef>
                <a:spcPts val="0"/>
              </a:spcBef>
              <a:spcAft>
                <a:spcPts val="0"/>
              </a:spcAft>
              <a:buSzPts val="1400"/>
              <a:buChar char="●"/>
            </a:pPr>
            <a:r>
              <a:rPr b="1" lang="en-GB"/>
              <a:t>used</a:t>
            </a:r>
            <a:r>
              <a:rPr lang="en-GB"/>
              <a:t> - e.g. how data is used by companies for </a:t>
            </a:r>
            <a:r>
              <a:rPr lang="en-GB"/>
              <a:t>financial</a:t>
            </a:r>
            <a:r>
              <a:rPr lang="en-GB"/>
              <a:t> </a:t>
            </a:r>
            <a:r>
              <a:rPr lang="en-GB"/>
              <a:t>purposes, or by fraudsters to create fake profiles, targeted advertising etc</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12" name="Google Shape;612;p8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13" name="Google Shape;613;p8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14" name="Google Shape;614;p87"/>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8. </a:t>
            </a:r>
            <a:r>
              <a:rPr i="1" lang="en-GB" sz="1600"/>
              <a:t>Know how information and data is generated, collected,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8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Sharing material online (1)</a:t>
            </a:r>
            <a:endParaRPr>
              <a:solidFill>
                <a:srgbClr val="073763"/>
              </a:solidFill>
            </a:endParaRPr>
          </a:p>
        </p:txBody>
      </p:sp>
      <p:sp>
        <p:nvSpPr>
          <p:cNvPr id="620" name="Google Shape;620;p8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Building on teaching in primary, explain that we should never share </a:t>
            </a:r>
            <a:r>
              <a:rPr lang="en-GB"/>
              <a:t>(including by text or webcam) </a:t>
            </a:r>
            <a:r>
              <a:rPr lang="en-GB"/>
              <a:t>information or images that we would not want shared further.</a:t>
            </a:r>
            <a:endParaRPr/>
          </a:p>
          <a:p>
            <a:pPr indent="0" lvl="0" marL="0" rtl="0" algn="l">
              <a:lnSpc>
                <a:spcPct val="115000"/>
              </a:lnSpc>
              <a:spcBef>
                <a:spcPts val="1000"/>
              </a:spcBef>
              <a:spcAft>
                <a:spcPts val="0"/>
              </a:spcAft>
              <a:buNone/>
            </a:pPr>
            <a:r>
              <a:rPr lang="en-GB"/>
              <a:t>This is because </a:t>
            </a:r>
            <a:r>
              <a:rPr b="1" lang="en-GB"/>
              <a:t>once something is shared someone else has a copy that they could share</a:t>
            </a:r>
            <a:r>
              <a:rPr lang="en-GB"/>
              <a:t> with others or repost online at any time in the future. It is also part of our ‘digital footprint’ and may be seen years later (for e.g. by an employer or university).</a:t>
            </a:r>
            <a:endParaRPr/>
          </a:p>
          <a:p>
            <a:pPr indent="0" lvl="0" marL="0" rtl="0" algn="l">
              <a:lnSpc>
                <a:spcPct val="115000"/>
              </a:lnSpc>
              <a:spcBef>
                <a:spcPts val="1000"/>
              </a:spcBef>
              <a:spcAft>
                <a:spcPts val="0"/>
              </a:spcAft>
              <a:buNone/>
            </a:pPr>
            <a:r>
              <a:rPr lang="en-GB"/>
              <a:t>Explain that this includes material that we share publicly online (e.g. by social media posts) as well as material that we share privately (e.g. by text or email).</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21" name="Google Shape;621;p8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22" name="Google Shape;622;p8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23" name="Google Shape;623;p88"/>
          <p:cNvSpPr txBox="1"/>
          <p:nvPr>
            <p:ph idx="2" type="body"/>
          </p:nvPr>
        </p:nvSpPr>
        <p:spPr>
          <a:xfrm>
            <a:off x="6178800" y="216425"/>
            <a:ext cx="2695200" cy="416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spcBef>
                <a:spcPts val="0"/>
              </a:spcBef>
              <a:spcAft>
                <a:spcPts val="0"/>
              </a:spcAft>
              <a:buClr>
                <a:schemeClr val="dk1"/>
              </a:buClr>
              <a:buSzPts val="1100"/>
              <a:buFont typeface="Arial"/>
              <a:buNone/>
            </a:pPr>
            <a:r>
              <a:rPr i="1" lang="en-GB" sz="1600"/>
              <a:t>3. Know not to provide material to others that they would not want shared further and not to share personal material which is sent to them. </a:t>
            </a:r>
            <a:endParaRPr i="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8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Sharing material online (2)</a:t>
            </a:r>
            <a:endParaRPr>
              <a:solidFill>
                <a:srgbClr val="073763"/>
              </a:solidFill>
            </a:endParaRPr>
          </a:p>
        </p:txBody>
      </p:sp>
      <p:sp>
        <p:nvSpPr>
          <p:cNvPr id="629" name="Google Shape;629;p8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Remind pupils of their rights online including the right to  </a:t>
            </a:r>
            <a:r>
              <a:rPr b="1" lang="en-GB"/>
              <a:t>privacy and security</a:t>
            </a:r>
            <a:r>
              <a:rPr lang="en-GB"/>
              <a:t>. Explain that this means: </a:t>
            </a:r>
            <a:endParaRPr/>
          </a:p>
          <a:p>
            <a:pPr indent="-317500" lvl="0" marL="457200" rtl="0" algn="l">
              <a:lnSpc>
                <a:spcPct val="115000"/>
              </a:lnSpc>
              <a:spcBef>
                <a:spcPts val="1000"/>
              </a:spcBef>
              <a:spcAft>
                <a:spcPts val="0"/>
              </a:spcAft>
              <a:buSzPts val="1400"/>
              <a:buChar char="●"/>
            </a:pPr>
            <a:r>
              <a:rPr lang="en-GB"/>
              <a:t>no one has the right to access someone’s personal material without consent (e.g. through hacking)</a:t>
            </a:r>
            <a:endParaRPr/>
          </a:p>
          <a:p>
            <a:pPr indent="-317500" lvl="0" marL="457200" rtl="0" algn="l">
              <a:lnSpc>
                <a:spcPct val="115000"/>
              </a:lnSpc>
              <a:spcBef>
                <a:spcPts val="0"/>
              </a:spcBef>
              <a:spcAft>
                <a:spcPts val="0"/>
              </a:spcAft>
              <a:buSzPts val="1400"/>
              <a:buChar char="●"/>
            </a:pPr>
            <a:r>
              <a:rPr lang="en-GB"/>
              <a:t>no one has the right to share someone else’s personal material (e.g. private images/messages)</a:t>
            </a:r>
            <a:endParaRPr/>
          </a:p>
          <a:p>
            <a:pPr indent="-317500" lvl="0" marL="457200" rtl="0" algn="l">
              <a:lnSpc>
                <a:spcPct val="115000"/>
              </a:lnSpc>
              <a:spcBef>
                <a:spcPts val="0"/>
              </a:spcBef>
              <a:spcAft>
                <a:spcPts val="0"/>
              </a:spcAft>
              <a:buSzPts val="1400"/>
              <a:buChar char="●"/>
            </a:pPr>
            <a:r>
              <a:rPr lang="en-GB"/>
              <a:t>no one has the right to pressure someone to share personal material (their own or someone else’s)</a:t>
            </a:r>
            <a:endParaRPr/>
          </a:p>
          <a:p>
            <a:pPr indent="0" lvl="0" marL="0" rtl="0" algn="l">
              <a:lnSpc>
                <a:spcPct val="115000"/>
              </a:lnSpc>
              <a:spcBef>
                <a:spcPts val="1000"/>
              </a:spcBef>
              <a:spcAft>
                <a:spcPts val="0"/>
              </a:spcAft>
              <a:buNone/>
            </a:pPr>
            <a:r>
              <a:rPr lang="en-GB"/>
              <a:t>Teach that violating someone’s right to privacy and security is a serious offence and can be criminal.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30" name="Google Shape;630;p8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31" name="Google Shape;631;p8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32" name="Google Shape;632;p89"/>
          <p:cNvSpPr txBox="1"/>
          <p:nvPr>
            <p:ph idx="2" type="body"/>
          </p:nvPr>
        </p:nvSpPr>
        <p:spPr>
          <a:xfrm>
            <a:off x="6178800" y="216425"/>
            <a:ext cx="2695200" cy="416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spcBef>
                <a:spcPts val="0"/>
              </a:spcBef>
              <a:spcAft>
                <a:spcPts val="0"/>
              </a:spcAft>
              <a:buClr>
                <a:schemeClr val="dk1"/>
              </a:buClr>
              <a:buSzPts val="1100"/>
              <a:buNone/>
            </a:pPr>
            <a:r>
              <a:rPr i="1" lang="en-GB" sz="1600"/>
              <a:t>3. Know not to provide material to others that they would not want shared further and not to share personal material which is sent to them. </a:t>
            </a:r>
            <a:endParaRPr i="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36" name="Shape 636"/>
        <p:cNvGrpSpPr/>
        <p:nvPr/>
      </p:nvGrpSpPr>
      <p:grpSpPr>
        <a:xfrm>
          <a:off x="0" y="0"/>
          <a:ext cx="0" cy="0"/>
          <a:chOff x="0" y="0"/>
          <a:chExt cx="0" cy="0"/>
        </a:xfrm>
      </p:grpSpPr>
      <p:sp>
        <p:nvSpPr>
          <p:cNvPr id="637" name="Google Shape;637;p9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Removing material online</a:t>
            </a:r>
            <a:endParaRPr>
              <a:solidFill>
                <a:srgbClr val="073763"/>
              </a:solidFill>
            </a:endParaRPr>
          </a:p>
        </p:txBody>
      </p:sp>
      <p:sp>
        <p:nvSpPr>
          <p:cNvPr id="638" name="Google Shape;638;p9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material that is shared about us by other people online, including potentially compromising material, can be hard to trace and difficult to remove.</a:t>
            </a:r>
            <a:endParaRPr/>
          </a:p>
          <a:p>
            <a:pPr indent="0" lvl="0" marL="0" rtl="0" algn="l">
              <a:lnSpc>
                <a:spcPct val="115000"/>
              </a:lnSpc>
              <a:spcBef>
                <a:spcPts val="1000"/>
              </a:spcBef>
              <a:spcAft>
                <a:spcPts val="0"/>
              </a:spcAft>
              <a:buNone/>
            </a:pPr>
            <a:r>
              <a:rPr lang="en-GB"/>
              <a:t>Explain that you have the right to ask for personal material to be removed (the </a:t>
            </a:r>
            <a:r>
              <a:rPr b="1" lang="en-GB"/>
              <a:t>‘right to be forgotten’ </a:t>
            </a:r>
            <a:r>
              <a:rPr lang="en-GB"/>
              <a:t>and the </a:t>
            </a:r>
            <a:r>
              <a:rPr b="1" lang="en-GB"/>
              <a:t>‘right to erasure’</a:t>
            </a:r>
            <a:r>
              <a:rPr lang="en-GB"/>
              <a:t>) but that there are limits and companies may not have to comply.</a:t>
            </a:r>
            <a:endParaRPr/>
          </a:p>
          <a:p>
            <a:pPr indent="0" lvl="0" marL="0" rtl="0" algn="l">
              <a:spcBef>
                <a:spcPts val="1000"/>
              </a:spcBef>
              <a:spcAft>
                <a:spcPts val="0"/>
              </a:spcAft>
              <a:buClr>
                <a:schemeClr val="dk1"/>
              </a:buClr>
              <a:buSzPts val="1100"/>
              <a:buFont typeface="Arial"/>
              <a:buNone/>
            </a:pPr>
            <a:r>
              <a:rPr lang="en-GB"/>
              <a:t>Remind pupils that if they are concerned about something shared online they should talk to a trusted adult to get support and advice.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39" name="Google Shape;639;p9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40" name="Google Shape;640;p9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41" name="Google Shape;641;p90"/>
          <p:cNvSpPr txBox="1"/>
          <p:nvPr>
            <p:ph idx="2" type="body"/>
          </p:nvPr>
        </p:nvSpPr>
        <p:spPr>
          <a:xfrm>
            <a:off x="6178800" y="216425"/>
            <a:ext cx="2695200" cy="416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spcBef>
                <a:spcPts val="0"/>
              </a:spcBef>
              <a:spcAft>
                <a:spcPts val="0"/>
              </a:spcAft>
              <a:buClr>
                <a:schemeClr val="dk1"/>
              </a:buClr>
              <a:buSzPts val="1100"/>
              <a:buNone/>
            </a:pPr>
            <a:r>
              <a:rPr i="1" lang="en-GB" sz="1600"/>
              <a:t>3. Know not to provide material to others that they would not want shared further and not to share personal material which is sent to them. </a:t>
            </a:r>
            <a:endParaRPr i="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9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Risks of unknown people online (1)</a:t>
            </a:r>
            <a:endParaRPr>
              <a:solidFill>
                <a:srgbClr val="073763"/>
              </a:solidFill>
            </a:endParaRPr>
          </a:p>
        </p:txBody>
      </p:sp>
      <p:sp>
        <p:nvSpPr>
          <p:cNvPr id="647" name="Google Shape;647;p9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Repeat and build on information taught in primary about the </a:t>
            </a:r>
            <a:r>
              <a:rPr lang="en-GB"/>
              <a:t>risks of interacting with people online who we do not know in our offline life (‘strangers’), including: </a:t>
            </a:r>
            <a:endParaRPr/>
          </a:p>
          <a:p>
            <a:pPr indent="-317500" lvl="0" marL="457200" rtl="0" algn="l">
              <a:lnSpc>
                <a:spcPct val="115000"/>
              </a:lnSpc>
              <a:spcBef>
                <a:spcPts val="0"/>
              </a:spcBef>
              <a:spcAft>
                <a:spcPts val="0"/>
              </a:spcAft>
              <a:buSzPts val="1400"/>
              <a:buChar char="●"/>
            </a:pPr>
            <a:r>
              <a:rPr lang="en-GB"/>
              <a:t>joining online groups that promote extreme views or misinformation </a:t>
            </a:r>
            <a:endParaRPr/>
          </a:p>
          <a:p>
            <a:pPr indent="-317500" lvl="0" marL="457200" rtl="0" algn="l">
              <a:lnSpc>
                <a:spcPct val="115000"/>
              </a:lnSpc>
              <a:spcBef>
                <a:spcPts val="0"/>
              </a:spcBef>
              <a:spcAft>
                <a:spcPts val="0"/>
              </a:spcAft>
              <a:buSzPts val="1400"/>
              <a:buChar char="●"/>
            </a:pPr>
            <a:r>
              <a:rPr lang="en-GB"/>
              <a:t>sharing personal information (including security information, daily routines, or images)</a:t>
            </a:r>
            <a:endParaRPr/>
          </a:p>
          <a:p>
            <a:pPr indent="-317500" lvl="0" marL="457200" rtl="0" algn="l">
              <a:spcBef>
                <a:spcPts val="0"/>
              </a:spcBef>
              <a:spcAft>
                <a:spcPts val="0"/>
              </a:spcAft>
              <a:buSzPts val="1400"/>
              <a:buChar char="●"/>
            </a:pPr>
            <a:r>
              <a:rPr lang="en-GB"/>
              <a:t>meeting people we have only spoken to online (e.g. risk of threats, ‘sextortion’)</a:t>
            </a:r>
            <a:endParaRPr/>
          </a:p>
          <a:p>
            <a:pPr indent="0" lvl="0" marL="0" rtl="0" algn="l">
              <a:lnSpc>
                <a:spcPct val="115000"/>
              </a:lnSpc>
              <a:spcBef>
                <a:spcPts val="1000"/>
              </a:spcBef>
              <a:spcAft>
                <a:spcPts val="0"/>
              </a:spcAft>
              <a:buNone/>
            </a:pPr>
            <a:r>
              <a:rPr lang="en-GB"/>
              <a:t>Also teach that people who are seeking to groom/radicalise others will often try to isolate them from their existing support network.</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48" name="Google Shape;648;p9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49" name="Google Shape;649;p9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50" name="Google Shape;650;p91"/>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9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Risks of unknown people online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56" name="Google Shape;656;p9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595959"/>
                </a:solidFill>
              </a:rPr>
              <a:t>Teach that it can be dangerous to meet people in person that you have only met online. The risk is even higher if: </a:t>
            </a:r>
            <a:endParaRPr>
              <a:solidFill>
                <a:srgbClr val="595959"/>
              </a:solidFill>
            </a:endParaRPr>
          </a:p>
          <a:p>
            <a:pPr indent="-317500" lvl="0" marL="457200" rtl="0" algn="l">
              <a:lnSpc>
                <a:spcPct val="115000"/>
              </a:lnSpc>
              <a:spcBef>
                <a:spcPts val="1000"/>
              </a:spcBef>
              <a:spcAft>
                <a:spcPts val="0"/>
              </a:spcAft>
              <a:buClr>
                <a:srgbClr val="595959"/>
              </a:buClr>
              <a:buSzPts val="1400"/>
              <a:buChar char="●"/>
            </a:pPr>
            <a:r>
              <a:rPr lang="en-GB">
                <a:solidFill>
                  <a:srgbClr val="595959"/>
                </a:solidFill>
              </a:rPr>
              <a:t>you meet someone alone</a:t>
            </a:r>
            <a:endParaRPr>
              <a:solidFill>
                <a:srgbClr val="595959"/>
              </a:solidFill>
            </a:endParaRPr>
          </a:p>
          <a:p>
            <a:pPr indent="-317500" lvl="0" marL="457200" rtl="0" algn="l">
              <a:lnSpc>
                <a:spcPct val="115000"/>
              </a:lnSpc>
              <a:spcBef>
                <a:spcPts val="0"/>
              </a:spcBef>
              <a:spcAft>
                <a:spcPts val="0"/>
              </a:spcAft>
              <a:buClr>
                <a:srgbClr val="595959"/>
              </a:buClr>
              <a:buSzPts val="1400"/>
              <a:buChar char="●"/>
            </a:pPr>
            <a:r>
              <a:rPr lang="en-GB">
                <a:solidFill>
                  <a:srgbClr val="595959"/>
                </a:solidFill>
              </a:rPr>
              <a:t>you meet somewhere that is not public/busy</a:t>
            </a:r>
            <a:endParaRPr>
              <a:solidFill>
                <a:srgbClr val="595959"/>
              </a:solidFill>
            </a:endParaRPr>
          </a:p>
          <a:p>
            <a:pPr indent="-317500" lvl="0" marL="457200" rtl="0" algn="l">
              <a:lnSpc>
                <a:spcPct val="115000"/>
              </a:lnSpc>
              <a:spcBef>
                <a:spcPts val="0"/>
              </a:spcBef>
              <a:spcAft>
                <a:spcPts val="0"/>
              </a:spcAft>
              <a:buClr>
                <a:srgbClr val="595959"/>
              </a:buClr>
              <a:buSzPts val="1400"/>
              <a:buChar char="●"/>
            </a:pPr>
            <a:r>
              <a:rPr lang="en-GB">
                <a:solidFill>
                  <a:srgbClr val="595959"/>
                </a:solidFill>
              </a:rPr>
              <a:t>you do not tell other people (particularly a parent) where you are going or who you are meeting</a:t>
            </a:r>
            <a:endParaRPr>
              <a:solidFill>
                <a:srgbClr val="595959"/>
              </a:solidFill>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57" name="Google Shape;657;p9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58" name="Google Shape;658;p9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59" name="Google Shape;659;p92"/>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93"/>
          <p:cNvSpPr txBox="1"/>
          <p:nvPr>
            <p:ph type="title"/>
          </p:nvPr>
        </p:nvSpPr>
        <p:spPr>
          <a:xfrm>
            <a:off x="2092800" y="2150850"/>
            <a:ext cx="4958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Support and reporting</a:t>
            </a:r>
            <a:endParaRPr>
              <a:solidFill>
                <a:srgbClr val="073763"/>
              </a:solidFill>
            </a:endParaRPr>
          </a:p>
        </p:txBody>
      </p:sp>
      <p:sp>
        <p:nvSpPr>
          <p:cNvPr id="665" name="Google Shape;66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Related topics</a:t>
            </a:r>
            <a:endParaRPr>
              <a:solidFill>
                <a:srgbClr val="073763"/>
              </a:solidFill>
            </a:endParaRPr>
          </a:p>
        </p:txBody>
      </p:sp>
      <p:sp>
        <p:nvSpPr>
          <p:cNvPr id="150" name="Google Shape;150;p31"/>
          <p:cNvSpPr txBox="1"/>
          <p:nvPr>
            <p:ph idx="1" type="body"/>
          </p:nvPr>
        </p:nvSpPr>
        <p:spPr>
          <a:xfrm>
            <a:off x="270000" y="914400"/>
            <a:ext cx="735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Online relationships (primary) and Online and media (secondary) are closely related to the following topics:</a:t>
            </a:r>
            <a:endParaRPr sz="1800"/>
          </a:p>
          <a:p>
            <a:pPr indent="-342900" lvl="0" marL="457200" rtl="0" algn="l">
              <a:spcBef>
                <a:spcPts val="1600"/>
              </a:spcBef>
              <a:spcAft>
                <a:spcPts val="0"/>
              </a:spcAft>
              <a:buSzPts val="1800"/>
              <a:buChar char="●"/>
            </a:pPr>
            <a:r>
              <a:rPr lang="en-GB" sz="1800"/>
              <a:t>Internet safety and harms</a:t>
            </a:r>
            <a:endParaRPr sz="1800"/>
          </a:p>
          <a:p>
            <a:pPr indent="-342900" lvl="0" marL="457200" rtl="0" algn="l">
              <a:spcBef>
                <a:spcPts val="0"/>
              </a:spcBef>
              <a:spcAft>
                <a:spcPts val="0"/>
              </a:spcAft>
              <a:buSzPts val="1800"/>
              <a:buChar char="●"/>
            </a:pPr>
            <a:r>
              <a:rPr lang="en-GB" sz="1800"/>
              <a:t>Respectful relationships</a:t>
            </a:r>
            <a:endParaRPr sz="1800"/>
          </a:p>
          <a:p>
            <a:pPr indent="-342900" lvl="0" marL="457200" rtl="0" algn="l">
              <a:spcBef>
                <a:spcPts val="0"/>
              </a:spcBef>
              <a:spcAft>
                <a:spcPts val="0"/>
              </a:spcAft>
              <a:buSzPts val="1800"/>
              <a:buChar char="●"/>
            </a:pPr>
            <a:r>
              <a:rPr lang="en-GB" sz="1800"/>
              <a:t>Being safe</a:t>
            </a:r>
            <a:endParaRPr sz="1800"/>
          </a:p>
          <a:p>
            <a:pPr indent="-342900" lvl="0" marL="457200" rtl="0" algn="l">
              <a:spcBef>
                <a:spcPts val="0"/>
              </a:spcBef>
              <a:spcAft>
                <a:spcPts val="0"/>
              </a:spcAft>
              <a:buSzPts val="1800"/>
              <a:buChar char="●"/>
            </a:pPr>
            <a:r>
              <a:rPr lang="en-GB" sz="1800"/>
              <a:t>Mental wellbeing </a:t>
            </a:r>
            <a:endParaRPr sz="1800"/>
          </a:p>
          <a:p>
            <a:pPr indent="0" lvl="0" marL="0" rtl="0" algn="l">
              <a:spcBef>
                <a:spcPts val="1600"/>
              </a:spcBef>
              <a:spcAft>
                <a:spcPts val="0"/>
              </a:spcAft>
              <a:buNone/>
            </a:pPr>
            <a:r>
              <a:rPr lang="en-GB" sz="1800"/>
              <a:t>Therefore you should: </a:t>
            </a:r>
            <a:endParaRPr sz="1800"/>
          </a:p>
          <a:p>
            <a:pPr indent="-342900" lvl="0" marL="457200" rtl="0" algn="l">
              <a:spcBef>
                <a:spcPts val="16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spcBef>
                <a:spcPts val="1600"/>
              </a:spcBef>
              <a:spcAft>
                <a:spcPts val="1600"/>
              </a:spcAft>
              <a:buNone/>
            </a:pPr>
            <a:r>
              <a:t/>
            </a:r>
            <a:endParaRPr sz="1800"/>
          </a:p>
        </p:txBody>
      </p:sp>
      <p:sp>
        <p:nvSpPr>
          <p:cNvPr id="151" name="Google Shape;151;p3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9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Strategies to manage online issues</a:t>
            </a:r>
            <a:endParaRPr>
              <a:solidFill>
                <a:srgbClr val="073763"/>
              </a:solidFill>
            </a:endParaRPr>
          </a:p>
        </p:txBody>
      </p:sp>
      <p:sp>
        <p:nvSpPr>
          <p:cNvPr id="671" name="Google Shape;671;p9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that there are strategies they can use to deal with some issues online. These include: </a:t>
            </a:r>
            <a:endParaRPr/>
          </a:p>
          <a:p>
            <a:pPr indent="-317500" lvl="0" marL="457200" rtl="0" algn="l">
              <a:spcBef>
                <a:spcPts val="1000"/>
              </a:spcBef>
              <a:spcAft>
                <a:spcPts val="0"/>
              </a:spcAft>
              <a:buSzPts val="1400"/>
              <a:buChar char="●"/>
            </a:pPr>
            <a:r>
              <a:rPr b="1" lang="en-GB"/>
              <a:t>using p</a:t>
            </a:r>
            <a:r>
              <a:rPr b="1" lang="en-GB"/>
              <a:t>rivacy settings</a:t>
            </a:r>
            <a:r>
              <a:rPr lang="en-GB"/>
              <a:t> to restrict who can view your data</a:t>
            </a:r>
            <a:endParaRPr/>
          </a:p>
          <a:p>
            <a:pPr indent="-317500" lvl="0" marL="457200" rtl="0" algn="l">
              <a:spcBef>
                <a:spcPts val="0"/>
              </a:spcBef>
              <a:spcAft>
                <a:spcPts val="0"/>
              </a:spcAft>
              <a:buSzPts val="1400"/>
              <a:buChar char="●"/>
            </a:pPr>
            <a:r>
              <a:rPr b="1" lang="en-GB"/>
              <a:t>‘b</a:t>
            </a:r>
            <a:r>
              <a:rPr b="1" lang="en-GB"/>
              <a:t>locking’ individuals</a:t>
            </a:r>
            <a:r>
              <a:rPr lang="en-GB"/>
              <a:t> - e.g. phone numbers or on social  media</a:t>
            </a:r>
            <a:endParaRPr/>
          </a:p>
          <a:p>
            <a:pPr indent="-317500" lvl="0" marL="457200" rtl="0" algn="l">
              <a:spcBef>
                <a:spcPts val="0"/>
              </a:spcBef>
              <a:spcAft>
                <a:spcPts val="0"/>
              </a:spcAft>
              <a:buSzPts val="1400"/>
              <a:buChar char="●"/>
            </a:pPr>
            <a:r>
              <a:rPr b="1" lang="en-GB"/>
              <a:t>using safety settings</a:t>
            </a:r>
            <a:r>
              <a:rPr lang="en-GB"/>
              <a:t> to reduce the risk of </a:t>
            </a:r>
            <a:r>
              <a:rPr lang="en-GB"/>
              <a:t>viewing</a:t>
            </a:r>
            <a:r>
              <a:rPr lang="en-GB"/>
              <a:t> harmful content</a:t>
            </a:r>
            <a:endParaRPr/>
          </a:p>
          <a:p>
            <a:pPr indent="-317500" lvl="0" marL="457200" rtl="0" algn="l">
              <a:spcBef>
                <a:spcPts val="0"/>
              </a:spcBef>
              <a:spcAft>
                <a:spcPts val="0"/>
              </a:spcAft>
              <a:buSzPts val="1400"/>
              <a:buChar char="●"/>
            </a:pPr>
            <a:r>
              <a:rPr b="1" lang="en-GB"/>
              <a:t>‘muting’ notifications</a:t>
            </a:r>
            <a:r>
              <a:rPr lang="en-GB"/>
              <a:t> on social media or message groups, e.g. if they are overwhelming</a:t>
            </a:r>
            <a:endParaRPr/>
          </a:p>
          <a:p>
            <a:pPr indent="-317500" lvl="0" marL="457200" rtl="0" algn="l">
              <a:spcBef>
                <a:spcPts val="0"/>
              </a:spcBef>
              <a:spcAft>
                <a:spcPts val="0"/>
              </a:spcAft>
              <a:buSzPts val="1400"/>
              <a:buChar char="●"/>
            </a:pPr>
            <a:r>
              <a:rPr b="1" lang="en-GB"/>
              <a:t>limiting time online</a:t>
            </a:r>
            <a:r>
              <a:rPr lang="en-GB"/>
              <a:t> or only going online at certain times, e.g. to improve your mental wellbeing</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72" name="Google Shape;672;p9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73" name="Google Shape;673;p9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74" name="Google Shape;674;p94"/>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9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Reduce stigma and victim </a:t>
            </a:r>
            <a:r>
              <a:rPr lang="en-GB">
                <a:solidFill>
                  <a:srgbClr val="073763"/>
                </a:solidFill>
              </a:rPr>
              <a:t>blaming</a:t>
            </a:r>
            <a:endParaRPr>
              <a:solidFill>
                <a:srgbClr val="073763"/>
              </a:solidFill>
            </a:endParaRPr>
          </a:p>
        </p:txBody>
      </p:sp>
      <p:sp>
        <p:nvSpPr>
          <p:cNvPr id="680" name="Google Shape;680;p9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Ensure pupils understand that although there are steps we can take to reduce risks of online harms, </a:t>
            </a:r>
            <a:r>
              <a:rPr b="1" lang="en-GB"/>
              <a:t>it is never a child or young person’s fault </a:t>
            </a:r>
            <a:r>
              <a:rPr lang="en-GB"/>
              <a:t>if they are harassed or targeted online.</a:t>
            </a:r>
            <a:endParaRPr/>
          </a:p>
          <a:p>
            <a:pPr indent="0" lvl="0" marL="0" rtl="0" algn="l">
              <a:spcBef>
                <a:spcPts val="1000"/>
              </a:spcBef>
              <a:spcAft>
                <a:spcPts val="0"/>
              </a:spcAft>
              <a:buClr>
                <a:schemeClr val="dk1"/>
              </a:buClr>
              <a:buSzPts val="1100"/>
              <a:buFont typeface="Arial"/>
              <a:buNone/>
            </a:pPr>
            <a:r>
              <a:rPr lang="en-GB"/>
              <a:t>For example, alongside teaching pupils about the ‘right to be forgotten’ remind them that blaming a victim is always wrong. This includes criticising someone for sharing an image of themselves that other people have  re-shared.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81" name="Google Shape;681;p9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82" name="Google Shape;682;p9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83" name="Google Shape;683;p95"/>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9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When to get support </a:t>
            </a:r>
            <a:endParaRPr>
              <a:solidFill>
                <a:srgbClr val="073763"/>
              </a:solidFill>
            </a:endParaRPr>
          </a:p>
        </p:txBody>
      </p:sp>
      <p:sp>
        <p:nvSpPr>
          <p:cNvPr id="689" name="Google Shape;689;p9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it is important to seek support if something you’ve done, seen, or experienced online is:</a:t>
            </a:r>
            <a:endParaRPr/>
          </a:p>
          <a:p>
            <a:pPr indent="-317500" lvl="0" marL="457200" rtl="0" algn="l">
              <a:lnSpc>
                <a:spcPct val="115000"/>
              </a:lnSpc>
              <a:spcBef>
                <a:spcPts val="1000"/>
              </a:spcBef>
              <a:spcAft>
                <a:spcPts val="0"/>
              </a:spcAft>
              <a:buSzPts val="1400"/>
              <a:buChar char="●"/>
            </a:pPr>
            <a:r>
              <a:rPr lang="en-GB"/>
              <a:t>making you anxious, sleepless, or concerned for your own / someone else’s safety or wellbeing </a:t>
            </a:r>
            <a:endParaRPr/>
          </a:p>
          <a:p>
            <a:pPr indent="-317500" lvl="0" marL="457200" rtl="0" algn="l">
              <a:lnSpc>
                <a:spcPct val="115000"/>
              </a:lnSpc>
              <a:spcBef>
                <a:spcPts val="0"/>
              </a:spcBef>
              <a:spcAft>
                <a:spcPts val="0"/>
              </a:spcAft>
              <a:buSzPts val="1400"/>
              <a:buChar char="●"/>
            </a:pPr>
            <a:r>
              <a:rPr lang="en-GB"/>
              <a:t>encouraging you or others to form more extreme views and isolate from close friends and/or family</a:t>
            </a:r>
            <a:endParaRPr/>
          </a:p>
          <a:p>
            <a:pPr indent="-317500" lvl="0" marL="457200" rtl="0" algn="l">
              <a:lnSpc>
                <a:spcPct val="115000"/>
              </a:lnSpc>
              <a:spcBef>
                <a:spcPts val="0"/>
              </a:spcBef>
              <a:spcAft>
                <a:spcPts val="0"/>
              </a:spcAft>
              <a:buSzPts val="1400"/>
              <a:buChar char="●"/>
            </a:pPr>
            <a:r>
              <a:rPr lang="en-GB"/>
              <a:t>possibly illegal, wrong, or harmful to yourself or others</a:t>
            </a:r>
            <a:endParaRPr/>
          </a:p>
          <a:p>
            <a:pPr indent="0" lvl="0" marL="0" rtl="0" algn="l">
              <a:lnSpc>
                <a:spcPct val="115000"/>
              </a:lnSpc>
              <a:spcBef>
                <a:spcPts val="1000"/>
              </a:spcBef>
              <a:spcAft>
                <a:spcPts val="0"/>
              </a:spcAft>
              <a:buNone/>
            </a:pPr>
            <a:r>
              <a:rPr lang="en-GB"/>
              <a:t>Explain that it is never too late or too early to get support.</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90" name="Google Shape;690;p9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91" name="Google Shape;691;p9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92" name="Google Shape;692;p96"/>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9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a:t>
            </a:r>
            <a:r>
              <a:rPr lang="en-GB">
                <a:solidFill>
                  <a:srgbClr val="073763"/>
                </a:solidFill>
              </a:rPr>
              <a:t> to get support</a:t>
            </a:r>
            <a:endParaRPr>
              <a:solidFill>
                <a:srgbClr val="073763"/>
              </a:solidFill>
            </a:endParaRPr>
          </a:p>
        </p:txBody>
      </p:sp>
      <p:sp>
        <p:nvSpPr>
          <p:cNvPr id="698" name="Google Shape;698;p9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Give pupils a range of support options and explain the best option may depend on the severity and urgency of the issue they have experienced. </a:t>
            </a:r>
            <a:endParaRPr/>
          </a:p>
          <a:p>
            <a:pPr indent="0" lvl="0" marL="0" rtl="0" algn="l">
              <a:lnSpc>
                <a:spcPct val="115000"/>
              </a:lnSpc>
              <a:spcBef>
                <a:spcPts val="1000"/>
              </a:spcBef>
              <a:spcAft>
                <a:spcPts val="0"/>
              </a:spcAft>
              <a:buNone/>
            </a:pPr>
            <a:r>
              <a:rPr b="1" lang="en-GB"/>
              <a:t>In an emergency </a:t>
            </a:r>
            <a:r>
              <a:rPr lang="en-GB"/>
              <a:t>(where someone’s safety is immediate danger) can call the 999 emergency number. </a:t>
            </a:r>
            <a:endParaRPr/>
          </a:p>
          <a:p>
            <a:pPr indent="0" lvl="0" marL="0" rtl="0" algn="l">
              <a:lnSpc>
                <a:spcPct val="115000"/>
              </a:lnSpc>
              <a:spcBef>
                <a:spcPts val="1000"/>
              </a:spcBef>
              <a:spcAft>
                <a:spcPts val="0"/>
              </a:spcAft>
              <a:buNone/>
            </a:pPr>
            <a:r>
              <a:rPr b="1" lang="en-GB"/>
              <a:t>If you do not feel you can talk </a:t>
            </a:r>
            <a:r>
              <a:rPr lang="en-GB"/>
              <a:t>to other people you can call Childline </a:t>
            </a:r>
            <a:r>
              <a:rPr lang="en-GB"/>
              <a:t>anonymously</a:t>
            </a:r>
            <a:r>
              <a:rPr lang="en-GB"/>
              <a:t> on 0800 1111 to get support and potentially talk to an online counsellor.</a:t>
            </a:r>
            <a:endParaRPr/>
          </a:p>
          <a:p>
            <a:pPr indent="0" lvl="0" marL="0" rtl="0" algn="l">
              <a:spcBef>
                <a:spcPts val="1000"/>
              </a:spcBef>
              <a:spcAft>
                <a:spcPts val="0"/>
              </a:spcAft>
              <a:buClr>
                <a:schemeClr val="dk1"/>
              </a:buClr>
              <a:buSzPts val="1100"/>
              <a:buFont typeface="Arial"/>
              <a:buNone/>
            </a:pPr>
            <a:r>
              <a:rPr b="1" lang="en-GB"/>
              <a:t>For general support</a:t>
            </a:r>
            <a:r>
              <a:rPr lang="en-GB"/>
              <a:t>, advice and reassurance you can talk to a trusted adult.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99" name="Google Shape;699;p9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0" name="Google Shape;700;p9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01" name="Google Shape;701;p97"/>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9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 to report content/conduct (1)</a:t>
            </a:r>
            <a:endParaRPr>
              <a:solidFill>
                <a:srgbClr val="073763"/>
              </a:solidFill>
            </a:endParaRPr>
          </a:p>
        </p:txBody>
      </p:sp>
      <p:sp>
        <p:nvSpPr>
          <p:cNvPr id="707" name="Google Shape;707;p9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that harmful material and behaviour online can be reported in different ways, for example:</a:t>
            </a:r>
            <a:endParaRPr/>
          </a:p>
          <a:p>
            <a:pPr indent="-317500" lvl="0" marL="457200" rtl="0" algn="l">
              <a:spcBef>
                <a:spcPts val="0"/>
              </a:spcBef>
              <a:spcAft>
                <a:spcPts val="0"/>
              </a:spcAft>
              <a:buSzPts val="1400"/>
              <a:buChar char="●"/>
            </a:pPr>
            <a:r>
              <a:rPr lang="en-GB"/>
              <a:t>online scams can be reported to </a:t>
            </a:r>
            <a:r>
              <a:rPr lang="en-GB" u="sng">
                <a:solidFill>
                  <a:schemeClr val="hlink"/>
                </a:solidFill>
                <a:hlinkClick r:id="rId3"/>
              </a:rPr>
              <a:t>Crimestoppers</a:t>
            </a:r>
            <a:r>
              <a:rPr lang="en-GB"/>
              <a:t> </a:t>
            </a:r>
            <a:endParaRPr/>
          </a:p>
          <a:p>
            <a:pPr indent="-317500" lvl="0" marL="457200" rtl="0" algn="l">
              <a:spcBef>
                <a:spcPts val="0"/>
              </a:spcBef>
              <a:spcAft>
                <a:spcPts val="0"/>
              </a:spcAft>
              <a:buSzPts val="1400"/>
              <a:buChar char="●"/>
            </a:pPr>
            <a:r>
              <a:rPr lang="en-GB"/>
              <a:t>harmful content or conduct (e.g. on social media) can be reported to individual platforms and to </a:t>
            </a:r>
            <a:r>
              <a:rPr lang="en-GB" u="sng">
                <a:solidFill>
                  <a:schemeClr val="hlink"/>
                </a:solidFill>
                <a:hlinkClick r:id="rId4"/>
              </a:rPr>
              <a:t>Reportharmfulcontent.com</a:t>
            </a:r>
            <a:r>
              <a:rPr lang="en-GB"/>
              <a:t> </a:t>
            </a:r>
            <a:endParaRPr/>
          </a:p>
          <a:p>
            <a:pPr indent="-317500" lvl="0" marL="457200" rtl="0" algn="l">
              <a:spcBef>
                <a:spcPts val="0"/>
              </a:spcBef>
              <a:spcAft>
                <a:spcPts val="0"/>
              </a:spcAft>
              <a:buSzPts val="1400"/>
              <a:buChar char="●"/>
            </a:pPr>
            <a:r>
              <a:rPr lang="en-GB"/>
              <a:t>criminal content or conduct (e.g. grooming, radicalisation material) can be reported to the police</a:t>
            </a:r>
            <a:endParaRPr/>
          </a:p>
          <a:p>
            <a:pPr indent="0" lvl="0" marL="0" rtl="0" algn="l">
              <a:spcBef>
                <a:spcPts val="0"/>
              </a:spcBef>
              <a:spcAft>
                <a:spcPts val="0"/>
              </a:spcAft>
              <a:buClr>
                <a:schemeClr val="dk1"/>
              </a:buClr>
              <a:buSzPts val="1100"/>
              <a:buFont typeface="Arial"/>
              <a:buNone/>
            </a:pPr>
            <a:r>
              <a:rPr lang="en-GB"/>
              <a:t>Explain that a trusted adult may be able to help evaluate where to report content or conduct.</a:t>
            </a:r>
            <a:endParaRPr/>
          </a:p>
          <a:p>
            <a:pPr indent="0" lvl="0" marL="0" rtl="0" algn="l">
              <a:lnSpc>
                <a:spcPct val="115000"/>
              </a:lnSpc>
              <a:spcBef>
                <a:spcPts val="1000"/>
              </a:spcBef>
              <a:spcAft>
                <a:spcPts val="1600"/>
              </a:spcAft>
              <a:buSzPts val="1400"/>
              <a:buNone/>
            </a:pPr>
            <a:r>
              <a:t/>
            </a:r>
            <a:endParaRPr/>
          </a:p>
        </p:txBody>
      </p:sp>
      <p:sp>
        <p:nvSpPr>
          <p:cNvPr id="708" name="Google Shape;708;p9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9" name="Google Shape;709;p9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10" name="Google Shape;710;p98"/>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9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 to report content/conduct (2)</a:t>
            </a:r>
            <a:endParaRPr>
              <a:solidFill>
                <a:srgbClr val="073763"/>
              </a:solidFill>
            </a:endParaRPr>
          </a:p>
        </p:txBody>
      </p:sp>
      <p:sp>
        <p:nvSpPr>
          <p:cNvPr id="716" name="Google Shape;716;p99"/>
          <p:cNvSpPr txBox="1"/>
          <p:nvPr>
            <p:ph idx="1" type="body"/>
          </p:nvPr>
        </p:nvSpPr>
        <p:spPr>
          <a:xfrm>
            <a:off x="270000" y="789000"/>
            <a:ext cx="59088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that there are special places to report online sexual abuse of children (e.g. anyone under 18).</a:t>
            </a:r>
            <a:endParaRPr/>
          </a:p>
          <a:p>
            <a:pPr indent="0" lvl="0" marL="0" rtl="0" algn="l">
              <a:spcBef>
                <a:spcPts val="1000"/>
              </a:spcBef>
              <a:spcAft>
                <a:spcPts val="0"/>
              </a:spcAft>
              <a:buNone/>
            </a:pPr>
            <a:r>
              <a:rPr lang="en-GB"/>
              <a:t>To report an online image or video of child sexual abuse contact the </a:t>
            </a:r>
            <a:r>
              <a:rPr lang="en-GB" u="sng">
                <a:solidFill>
                  <a:schemeClr val="hlink"/>
                </a:solidFill>
                <a:hlinkClick r:id="rId3"/>
              </a:rPr>
              <a:t>Internet Watch Foundation</a:t>
            </a:r>
            <a:r>
              <a:rPr lang="en-GB"/>
              <a:t>. Emphasise that viewing this material is illegal and suspected material should be reported immediately.</a:t>
            </a:r>
            <a:endParaRPr/>
          </a:p>
          <a:p>
            <a:pPr indent="0" lvl="0" marL="0" rtl="0" algn="l">
              <a:spcBef>
                <a:spcPts val="1000"/>
              </a:spcBef>
              <a:spcAft>
                <a:spcPts val="0"/>
              </a:spcAft>
              <a:buNone/>
            </a:pPr>
            <a:r>
              <a:rPr lang="en-GB"/>
              <a:t>To report inappropriate online contact with a child or other concerns to do with online child sexual abuse (e.g. videos on someone’s phone) contact </a:t>
            </a:r>
            <a:r>
              <a:rPr lang="en-GB" u="sng">
                <a:solidFill>
                  <a:schemeClr val="hlink"/>
                </a:solidFill>
                <a:hlinkClick r:id="rId4"/>
              </a:rPr>
              <a:t>NCA CEOP</a:t>
            </a:r>
            <a:r>
              <a:rPr lang="en-GB"/>
              <a:t>.</a:t>
            </a:r>
            <a:endParaRPr/>
          </a:p>
          <a:p>
            <a:pPr indent="0" lvl="0" marL="0" rtl="0" algn="l">
              <a:spcBef>
                <a:spcPts val="1000"/>
              </a:spcBef>
              <a:spcAft>
                <a:spcPts val="0"/>
              </a:spcAft>
              <a:buClr>
                <a:schemeClr val="dk1"/>
              </a:buClr>
              <a:buSzPts val="1100"/>
              <a:buFont typeface="Arial"/>
              <a:buNone/>
            </a:pPr>
            <a:r>
              <a:rPr lang="en-GB"/>
              <a:t>Ensure pupils are aware that they call Childline anonymously on 0800 1111 if they have concerns.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1000"/>
              </a:spcBef>
              <a:spcAft>
                <a:spcPts val="1600"/>
              </a:spcAft>
              <a:buSzPts val="1400"/>
              <a:buNone/>
            </a:pPr>
            <a:r>
              <a:t/>
            </a:r>
            <a:endParaRPr/>
          </a:p>
        </p:txBody>
      </p:sp>
      <p:sp>
        <p:nvSpPr>
          <p:cNvPr id="717" name="Google Shape;717;p9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18" name="Google Shape;718;p9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19" name="Google Shape;719;p99"/>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0"/>
          <p:cNvSpPr txBox="1"/>
          <p:nvPr>
            <p:ph type="title"/>
          </p:nvPr>
        </p:nvSpPr>
        <p:spPr>
          <a:xfrm>
            <a:off x="2595600" y="2150850"/>
            <a:ext cx="39528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Harmful content</a:t>
            </a:r>
            <a:endParaRPr>
              <a:solidFill>
                <a:srgbClr val="073763"/>
              </a:solidFill>
            </a:endParaRPr>
          </a:p>
        </p:txBody>
      </p:sp>
      <p:sp>
        <p:nvSpPr>
          <p:cNvPr id="725" name="Google Shape;725;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0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online content </a:t>
            </a:r>
            <a:endParaRPr>
              <a:solidFill>
                <a:srgbClr val="073763"/>
              </a:solidFill>
            </a:endParaRPr>
          </a:p>
        </p:txBody>
      </p:sp>
      <p:sp>
        <p:nvSpPr>
          <p:cNvPr id="731" name="Google Shape;731;p10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Building on primary, teach pupils that sometimes content online might be harmful to us or other people. </a:t>
            </a:r>
            <a:endParaRPr/>
          </a:p>
          <a:p>
            <a:pPr indent="0" lvl="0" marL="0" rtl="0" algn="l">
              <a:spcBef>
                <a:spcPts val="1000"/>
              </a:spcBef>
              <a:spcAft>
                <a:spcPts val="0"/>
              </a:spcAft>
              <a:buNone/>
            </a:pPr>
            <a:r>
              <a:rPr lang="en-GB"/>
              <a:t>Explain that this can include:</a:t>
            </a:r>
            <a:endParaRPr/>
          </a:p>
          <a:p>
            <a:pPr indent="-317500" lvl="0" marL="457200" rtl="0" algn="l">
              <a:spcBef>
                <a:spcPts val="1000"/>
              </a:spcBef>
              <a:spcAft>
                <a:spcPts val="0"/>
              </a:spcAft>
              <a:buSzPts val="1400"/>
              <a:buChar char="●"/>
            </a:pPr>
            <a:r>
              <a:rPr lang="en-GB"/>
              <a:t>content that glorifies </a:t>
            </a:r>
            <a:r>
              <a:rPr b="1" lang="en-GB"/>
              <a:t>violence</a:t>
            </a:r>
            <a:r>
              <a:rPr lang="en-GB"/>
              <a:t> (including sexual violence in pornography)</a:t>
            </a:r>
            <a:endParaRPr/>
          </a:p>
          <a:p>
            <a:pPr indent="-317500" lvl="0" marL="457200" rtl="0" algn="l">
              <a:spcBef>
                <a:spcPts val="0"/>
              </a:spcBef>
              <a:spcAft>
                <a:spcPts val="0"/>
              </a:spcAft>
              <a:buSzPts val="1400"/>
              <a:buChar char="●"/>
            </a:pPr>
            <a:r>
              <a:rPr lang="en-GB"/>
              <a:t>content that has been </a:t>
            </a:r>
            <a:r>
              <a:rPr b="1" lang="en-GB"/>
              <a:t>shared without consent</a:t>
            </a:r>
            <a:endParaRPr b="1"/>
          </a:p>
          <a:p>
            <a:pPr indent="-317500" lvl="0" marL="457200" rtl="0" algn="l">
              <a:spcBef>
                <a:spcPts val="0"/>
              </a:spcBef>
              <a:spcAft>
                <a:spcPts val="0"/>
              </a:spcAft>
              <a:buSzPts val="1400"/>
              <a:buChar char="●"/>
            </a:pPr>
            <a:r>
              <a:rPr lang="en-GB"/>
              <a:t>content that contains </a:t>
            </a:r>
            <a:r>
              <a:rPr b="1" lang="en-GB"/>
              <a:t>misinformation</a:t>
            </a:r>
            <a:r>
              <a:rPr lang="en-GB"/>
              <a:t> or extreme views promoting prejudice or violence</a:t>
            </a:r>
            <a:endParaRPr/>
          </a:p>
          <a:p>
            <a:pPr indent="-317500" lvl="0" marL="457200" rtl="0" algn="l">
              <a:spcBef>
                <a:spcPts val="0"/>
              </a:spcBef>
              <a:spcAft>
                <a:spcPts val="0"/>
              </a:spcAft>
              <a:buSzPts val="1400"/>
              <a:buChar char="●"/>
            </a:pPr>
            <a:r>
              <a:rPr lang="en-GB"/>
              <a:t>content containing </a:t>
            </a:r>
            <a:r>
              <a:rPr b="1" lang="en-GB"/>
              <a:t>malicious software</a:t>
            </a:r>
            <a:r>
              <a:rPr lang="en-GB"/>
              <a:t> (malware)</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32" name="Google Shape;732;p10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33" name="Google Shape;733;p10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34" name="Google Shape;734;p101"/>
          <p:cNvSpPr txBox="1"/>
          <p:nvPr>
            <p:ph idx="2" type="body"/>
          </p:nvPr>
        </p:nvSpPr>
        <p:spPr>
          <a:xfrm>
            <a:off x="6178800" y="216425"/>
            <a:ext cx="2695200" cy="98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the impact of viewing harmful content.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10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Impacts of harmful content </a:t>
            </a:r>
            <a:endParaRPr>
              <a:solidFill>
                <a:srgbClr val="073763"/>
              </a:solidFill>
            </a:endParaRPr>
          </a:p>
        </p:txBody>
      </p:sp>
      <p:sp>
        <p:nvSpPr>
          <p:cNvPr id="740" name="Google Shape;740;p10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viewing harmful online content can have serious and long-lasting impacts. For example it can:</a:t>
            </a:r>
            <a:endParaRPr/>
          </a:p>
          <a:p>
            <a:pPr indent="-317500" lvl="0" marL="457200" rtl="0" algn="l">
              <a:spcBef>
                <a:spcPts val="1000"/>
              </a:spcBef>
              <a:spcAft>
                <a:spcPts val="0"/>
              </a:spcAft>
              <a:buSzPts val="1400"/>
              <a:buChar char="●"/>
            </a:pPr>
            <a:r>
              <a:rPr lang="en-GB"/>
              <a:t>violate our rights and the rights of others (e.g. to privacy, security, dignity)</a:t>
            </a:r>
            <a:endParaRPr/>
          </a:p>
          <a:p>
            <a:pPr indent="-317500" lvl="0" marL="457200" rtl="0" algn="l">
              <a:spcBef>
                <a:spcPts val="0"/>
              </a:spcBef>
              <a:spcAft>
                <a:spcPts val="0"/>
              </a:spcAft>
              <a:buSzPts val="1400"/>
              <a:buChar char="●"/>
            </a:pPr>
            <a:r>
              <a:rPr lang="en-GB"/>
              <a:t>affect our wellbeing and safety (and that of others)</a:t>
            </a:r>
            <a:endParaRPr/>
          </a:p>
          <a:p>
            <a:pPr indent="-317500" lvl="0" marL="457200" rtl="0" algn="l">
              <a:spcBef>
                <a:spcPts val="0"/>
              </a:spcBef>
              <a:spcAft>
                <a:spcPts val="0"/>
              </a:spcAft>
              <a:buSzPts val="1400"/>
              <a:buChar char="●"/>
            </a:pPr>
            <a:r>
              <a:rPr lang="en-GB"/>
              <a:t>influence our perception and attitudes about what is acceptable (‘social norms’)</a:t>
            </a:r>
            <a:endParaRPr/>
          </a:p>
          <a:p>
            <a:pPr indent="-317500" lvl="0" marL="457200" rtl="0" algn="l">
              <a:spcBef>
                <a:spcPts val="0"/>
              </a:spcBef>
              <a:spcAft>
                <a:spcPts val="0"/>
              </a:spcAft>
              <a:buSzPts val="1400"/>
              <a:buChar char="●"/>
            </a:pPr>
            <a:r>
              <a:rPr lang="en-GB"/>
              <a:t>influence our behaviour (towards ourselves and others)</a:t>
            </a:r>
            <a:endParaRPr/>
          </a:p>
          <a:p>
            <a:pPr indent="0" lvl="0" marL="0" rtl="0" algn="l">
              <a:spcBef>
                <a:spcPts val="1000"/>
              </a:spcBef>
              <a:spcAft>
                <a:spcPts val="0"/>
              </a:spcAft>
              <a:buNone/>
            </a:pPr>
            <a:r>
              <a:rPr lang="en-GB"/>
              <a:t>Teach that some forms of harmful online content can be illegal and that viewing or sharing them can be a crime.</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41" name="Google Shape;741;p10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42" name="Google Shape;742;p10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43" name="Google Shape;743;p102"/>
          <p:cNvSpPr txBox="1"/>
          <p:nvPr>
            <p:ph idx="2" type="body"/>
          </p:nvPr>
        </p:nvSpPr>
        <p:spPr>
          <a:xfrm>
            <a:off x="6178800" y="216425"/>
            <a:ext cx="2695200" cy="1004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the impact of viewing harmful content.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0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Sexually explicit material </a:t>
            </a:r>
            <a:endParaRPr>
              <a:solidFill>
                <a:srgbClr val="073763"/>
              </a:solidFill>
            </a:endParaRPr>
          </a:p>
        </p:txBody>
      </p:sp>
      <p:sp>
        <p:nvSpPr>
          <p:cNvPr id="749" name="Google Shape;749;p10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sexually explicit material such as pornography presents a distorted picture of sexual behaviour. For example, pornography:</a:t>
            </a:r>
            <a:endParaRPr/>
          </a:p>
          <a:p>
            <a:pPr indent="-317500" lvl="0" marL="457200" rtl="0" algn="l">
              <a:lnSpc>
                <a:spcPct val="115000"/>
              </a:lnSpc>
              <a:spcBef>
                <a:spcPts val="1000"/>
              </a:spcBef>
              <a:spcAft>
                <a:spcPts val="0"/>
              </a:spcAft>
              <a:buSzPts val="1400"/>
              <a:buChar char="●"/>
            </a:pPr>
            <a:r>
              <a:rPr lang="en-GB"/>
              <a:t>focuses on sexual acts that ‘look good’ or dramatic/exciting</a:t>
            </a:r>
            <a:endParaRPr/>
          </a:p>
          <a:p>
            <a:pPr indent="-317500" lvl="0" marL="457200" rtl="0" algn="l">
              <a:lnSpc>
                <a:spcPct val="115000"/>
              </a:lnSpc>
              <a:spcBef>
                <a:spcPts val="0"/>
              </a:spcBef>
              <a:spcAft>
                <a:spcPts val="0"/>
              </a:spcAft>
              <a:buSzPts val="1400"/>
              <a:buChar char="●"/>
            </a:pPr>
            <a:r>
              <a:rPr lang="en-GB"/>
              <a:t>rarely shows how people can protect themselves from STIs (e.g. condom use, dental dams)</a:t>
            </a:r>
            <a:endParaRPr/>
          </a:p>
          <a:p>
            <a:pPr indent="-317500" lvl="0" marL="457200" rtl="0" algn="l">
              <a:lnSpc>
                <a:spcPct val="115000"/>
              </a:lnSpc>
              <a:spcBef>
                <a:spcPts val="0"/>
              </a:spcBef>
              <a:spcAft>
                <a:spcPts val="0"/>
              </a:spcAft>
              <a:buSzPts val="1400"/>
              <a:buChar char="●"/>
            </a:pPr>
            <a:r>
              <a:rPr lang="en-GB"/>
              <a:t>rarely shows how people can communicate consent and boundaries</a:t>
            </a:r>
            <a:endParaRPr/>
          </a:p>
          <a:p>
            <a:pPr indent="0" lvl="0" marL="0" rtl="0" algn="l">
              <a:lnSpc>
                <a:spcPct val="115000"/>
              </a:lnSpc>
              <a:spcBef>
                <a:spcPts val="1000"/>
              </a:spcBef>
              <a:spcAft>
                <a:spcPts val="0"/>
              </a:spcAft>
              <a:buNone/>
            </a:pPr>
            <a:r>
              <a:rPr lang="en-GB"/>
              <a:t>Related topic ‘Intimate relationships’ provides more information on STIs and consent.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50" name="Google Shape;750;p10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51" name="Google Shape;751;p10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52" name="Google Shape;752;p103"/>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73763"/>
                </a:solidFill>
              </a:rPr>
              <a:t>Recognising t</a:t>
            </a:r>
            <a:r>
              <a:rPr lang="en-GB">
                <a:solidFill>
                  <a:srgbClr val="073763"/>
                </a:solidFill>
              </a:rPr>
              <a:t>he role of the internet in pupils’ lives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57" name="Google Shape;157;p32"/>
          <p:cNvSpPr txBox="1"/>
          <p:nvPr>
            <p:ph idx="1" type="body"/>
          </p:nvPr>
        </p:nvSpPr>
        <p:spPr>
          <a:xfrm>
            <a:off x="270000" y="914400"/>
            <a:ext cx="7539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From September 2020 schools must have regard to the </a:t>
            </a:r>
            <a:r>
              <a:rPr b="1" lang="en-GB" sz="1800"/>
              <a:t>new statutory guidance</a:t>
            </a:r>
            <a:r>
              <a:rPr lang="en-GB" sz="1800"/>
              <a:t> for teaching about online relationships.</a:t>
            </a:r>
            <a:r>
              <a:rPr lang="en-GB" sz="1800"/>
              <a:t> The guidance explains the significant role the internet plays in pupils’ lives.</a:t>
            </a:r>
            <a:endParaRPr sz="1800"/>
          </a:p>
        </p:txBody>
      </p:sp>
      <p:sp>
        <p:nvSpPr>
          <p:cNvPr id="158" name="Google Shape;158;p32"/>
          <p:cNvSpPr txBox="1"/>
          <p:nvPr>
            <p:ph idx="1" type="body"/>
          </p:nvPr>
        </p:nvSpPr>
        <p:spPr>
          <a:xfrm>
            <a:off x="346200" y="2445000"/>
            <a:ext cx="7030500" cy="20253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i="1" lang="en-GB" sz="1800"/>
            </a:br>
            <a:r>
              <a:rPr i="1" lang="en-GB" sz="1800"/>
              <a:t>Schools should be aware that for many young people the distinction between the online world and other aspects of life is less marked than for some adults. Young people often operate very freely in the online world and by secondary school age some are likely to be spending a substantial amount of time online. </a:t>
            </a:r>
            <a:r>
              <a:rPr lang="en-GB" sz="1800"/>
              <a:t>(p9)</a:t>
            </a:r>
            <a:endParaRPr sz="1800"/>
          </a:p>
          <a:p>
            <a:pPr indent="0" lvl="0" marL="0" rtl="0" algn="l">
              <a:spcBef>
                <a:spcPts val="1600"/>
              </a:spcBef>
              <a:spcAft>
                <a:spcPts val="1600"/>
              </a:spcAft>
              <a:buNone/>
            </a:pPr>
            <a:r>
              <a:t/>
            </a:r>
            <a:endParaRPr sz="1800"/>
          </a:p>
        </p:txBody>
      </p:sp>
      <p:sp>
        <p:nvSpPr>
          <p:cNvPr id="159" name="Google Shape;159;p3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0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Pornography and sexual norms</a:t>
            </a:r>
            <a:endParaRPr>
              <a:solidFill>
                <a:srgbClr val="073763"/>
              </a:solidFill>
            </a:endParaRPr>
          </a:p>
        </p:txBody>
      </p:sp>
      <p:sp>
        <p:nvSpPr>
          <p:cNvPr id="758" name="Google Shape;758;p10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pornography is not a realistic portrayal of sex or relationships. It can affect our understanding and expectations of sex (‘sexual norms’). This can:</a:t>
            </a:r>
            <a:endParaRPr/>
          </a:p>
          <a:p>
            <a:pPr indent="-317500" lvl="0" marL="457200" rtl="0" algn="l">
              <a:lnSpc>
                <a:spcPct val="115000"/>
              </a:lnSpc>
              <a:spcBef>
                <a:spcPts val="1000"/>
              </a:spcBef>
              <a:spcAft>
                <a:spcPts val="0"/>
              </a:spcAft>
              <a:buSzPts val="1400"/>
              <a:buChar char="●"/>
            </a:pPr>
            <a:r>
              <a:rPr b="1" lang="en-GB"/>
              <a:t>create</a:t>
            </a:r>
            <a:r>
              <a:rPr lang="en-GB"/>
              <a:t> </a:t>
            </a:r>
            <a:r>
              <a:rPr b="1" lang="en-GB"/>
              <a:t>damaging expectations</a:t>
            </a:r>
            <a:r>
              <a:rPr lang="en-GB"/>
              <a:t> of ourselves and others (e.g. about what our bodies should look like/do, or what people should find pleasurable)</a:t>
            </a:r>
            <a:endParaRPr/>
          </a:p>
          <a:p>
            <a:pPr indent="-317500" lvl="0" marL="457200" rtl="0" algn="l">
              <a:lnSpc>
                <a:spcPct val="115000"/>
              </a:lnSpc>
              <a:spcBef>
                <a:spcPts val="0"/>
              </a:spcBef>
              <a:spcAft>
                <a:spcPts val="0"/>
              </a:spcAft>
              <a:buSzPts val="1400"/>
              <a:buChar char="●"/>
            </a:pPr>
            <a:r>
              <a:rPr b="1" lang="en-GB"/>
              <a:t>negatively affect how we behave</a:t>
            </a:r>
            <a:r>
              <a:rPr lang="en-GB"/>
              <a:t> towards sexual partners (.e.g. by ‘normalising’ disrespectful, aggressive, and violent behaviour)</a:t>
            </a:r>
            <a:endParaRPr/>
          </a:p>
          <a:p>
            <a:pPr indent="0" lvl="0" marL="0" rtl="0" algn="l">
              <a:lnSpc>
                <a:spcPct val="115000"/>
              </a:lnSpc>
              <a:spcBef>
                <a:spcPts val="1000"/>
              </a:spcBef>
              <a:spcAft>
                <a:spcPts val="0"/>
              </a:spcAft>
              <a:buNone/>
            </a:pPr>
            <a:r>
              <a:rPr lang="en-GB"/>
              <a:t>Teach the some pornography can also promote damaging stereotypes (e.g. about race and gender).</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59" name="Google Shape;759;p10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60" name="Google Shape;760;p10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61" name="Google Shape;761;p104"/>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10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Further harms of pornography</a:t>
            </a:r>
            <a:endParaRPr>
              <a:solidFill>
                <a:srgbClr val="073763"/>
              </a:solidFill>
            </a:endParaRPr>
          </a:p>
        </p:txBody>
      </p:sp>
      <p:sp>
        <p:nvSpPr>
          <p:cNvPr id="767" name="Google Shape;767;p10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pornography can be harmful in its:</a:t>
            </a:r>
            <a:endParaRPr/>
          </a:p>
          <a:p>
            <a:pPr indent="-317500" lvl="0" marL="457200" rtl="0" algn="l">
              <a:lnSpc>
                <a:spcPct val="115000"/>
              </a:lnSpc>
              <a:spcBef>
                <a:spcPts val="1000"/>
              </a:spcBef>
              <a:spcAft>
                <a:spcPts val="0"/>
              </a:spcAft>
              <a:buSzPts val="1400"/>
              <a:buChar char="●"/>
            </a:pPr>
            <a:r>
              <a:rPr b="1" lang="en-GB"/>
              <a:t>production</a:t>
            </a:r>
            <a:r>
              <a:rPr lang="en-GB"/>
              <a:t> (e.g. someone can be hurt making it) </a:t>
            </a:r>
            <a:endParaRPr/>
          </a:p>
          <a:p>
            <a:pPr indent="-317500" lvl="0" marL="457200" rtl="0" algn="l">
              <a:lnSpc>
                <a:spcPct val="115000"/>
              </a:lnSpc>
              <a:spcBef>
                <a:spcPts val="0"/>
              </a:spcBef>
              <a:spcAft>
                <a:spcPts val="0"/>
              </a:spcAft>
              <a:buSzPts val="1400"/>
              <a:buChar char="●"/>
            </a:pPr>
            <a:r>
              <a:rPr b="1" lang="en-GB"/>
              <a:t>distribution</a:t>
            </a:r>
            <a:r>
              <a:rPr lang="en-GB"/>
              <a:t> (e.g. someone’s private sexual images can be put on a porn site without consent)</a:t>
            </a:r>
            <a:endParaRPr/>
          </a:p>
          <a:p>
            <a:pPr indent="-317500" lvl="0" marL="457200" rtl="0" algn="l">
              <a:lnSpc>
                <a:spcPct val="115000"/>
              </a:lnSpc>
              <a:spcBef>
                <a:spcPts val="0"/>
              </a:spcBef>
              <a:spcAft>
                <a:spcPts val="0"/>
              </a:spcAft>
              <a:buSzPts val="1400"/>
              <a:buChar char="●"/>
            </a:pPr>
            <a:r>
              <a:rPr b="1" lang="en-GB"/>
              <a:t>consumption</a:t>
            </a:r>
            <a:r>
              <a:rPr lang="en-GB"/>
              <a:t> (e.g. someone might become addicted or need to use porn to feel good)</a:t>
            </a:r>
            <a:endParaRPr/>
          </a:p>
          <a:p>
            <a:pPr indent="0" lvl="0" marL="0" rtl="0" algn="l">
              <a:lnSpc>
                <a:spcPct val="115000"/>
              </a:lnSpc>
              <a:spcBef>
                <a:spcPts val="1000"/>
              </a:spcBef>
              <a:spcAft>
                <a:spcPts val="0"/>
              </a:spcAft>
              <a:buNone/>
            </a:pPr>
            <a:r>
              <a:rPr lang="en-GB"/>
              <a:t>Teach that if you or someone you know is or might be harmed by pornography it is important to </a:t>
            </a:r>
            <a:r>
              <a:rPr b="1" lang="en-GB"/>
              <a:t>seek support</a:t>
            </a:r>
            <a:r>
              <a:rPr lang="en-GB"/>
              <a:t>, even if you have been accessing age-restricted content.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68" name="Google Shape;768;p10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69" name="Google Shape;769;p10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70" name="Google Shape;770;p105"/>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0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Indecent images of children (1)</a:t>
            </a:r>
            <a:endParaRPr>
              <a:solidFill>
                <a:srgbClr val="073763"/>
              </a:solidFill>
            </a:endParaRPr>
          </a:p>
        </p:txBody>
      </p:sp>
      <p:sp>
        <p:nvSpPr>
          <p:cNvPr id="776" name="Google Shape;776;p106"/>
          <p:cNvSpPr txBox="1"/>
          <p:nvPr>
            <p:ph idx="1" type="body"/>
          </p:nvPr>
        </p:nvSpPr>
        <p:spPr>
          <a:xfrm>
            <a:off x="270000" y="789000"/>
            <a:ext cx="601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that it is a criminal offence to: </a:t>
            </a:r>
            <a:endParaRPr/>
          </a:p>
          <a:p>
            <a:pPr indent="-317500" lvl="0" marL="457200" rtl="0" algn="l">
              <a:spcBef>
                <a:spcPts val="1000"/>
              </a:spcBef>
              <a:spcAft>
                <a:spcPts val="0"/>
              </a:spcAft>
              <a:buSzPts val="1400"/>
              <a:buChar char="●"/>
            </a:pPr>
            <a:r>
              <a:rPr b="1" lang="en-GB"/>
              <a:t>take ‘indecent’ (that is, sexual) photos</a:t>
            </a:r>
            <a:r>
              <a:rPr lang="en-GB"/>
              <a:t> or videos of someone under 18 (even if it is of yourself)</a:t>
            </a:r>
            <a:endParaRPr/>
          </a:p>
          <a:p>
            <a:pPr indent="-317500" lvl="0" marL="457200" rtl="0" algn="l">
              <a:spcBef>
                <a:spcPts val="0"/>
              </a:spcBef>
              <a:spcAft>
                <a:spcPts val="0"/>
              </a:spcAft>
              <a:buSzPts val="1400"/>
              <a:buChar char="●"/>
            </a:pPr>
            <a:r>
              <a:rPr b="1" lang="en-GB"/>
              <a:t>share such images</a:t>
            </a:r>
            <a:r>
              <a:rPr lang="en-GB"/>
              <a:t> with others (even if the recipients are the same age) </a:t>
            </a:r>
            <a:endParaRPr/>
          </a:p>
          <a:p>
            <a:pPr indent="-317500" lvl="0" marL="457200" rtl="0" algn="l">
              <a:spcBef>
                <a:spcPts val="0"/>
              </a:spcBef>
              <a:spcAft>
                <a:spcPts val="0"/>
              </a:spcAft>
              <a:buSzPts val="1400"/>
              <a:buChar char="●"/>
            </a:pPr>
            <a:r>
              <a:rPr b="1" lang="en-GB"/>
              <a:t>possess, store or download</a:t>
            </a:r>
            <a:r>
              <a:rPr lang="en-GB"/>
              <a:t> these images, even if the individual is aware of it or you have not actually ‘viewed’ it (e.g. it was sent to you and there is a copy on your device)</a:t>
            </a:r>
            <a:endParaRPr/>
          </a:p>
          <a:p>
            <a:pPr indent="-317500" lvl="0" marL="457200" rtl="0" algn="l">
              <a:spcBef>
                <a:spcPts val="0"/>
              </a:spcBef>
              <a:spcAft>
                <a:spcPts val="0"/>
              </a:spcAft>
              <a:buSzPts val="1400"/>
              <a:buChar char="●"/>
            </a:pPr>
            <a:r>
              <a:rPr b="1" lang="en-GB"/>
              <a:t>request such images</a:t>
            </a:r>
            <a:r>
              <a:rPr lang="en-GB"/>
              <a:t> from someone under 18 if you are over 18</a:t>
            </a:r>
            <a:endParaRPr>
              <a:solidFill>
                <a:srgbClr val="FF0000"/>
              </a:solidFill>
            </a:endParaRPr>
          </a:p>
          <a:p>
            <a:pPr indent="0" lvl="0" marL="0" rtl="0" algn="l">
              <a:spcBef>
                <a:spcPts val="100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77" name="Google Shape;777;p10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78" name="Google Shape;778;p10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79" name="Google Shape;779;p106"/>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7. </a:t>
            </a:r>
            <a:r>
              <a:rPr i="1" lang="en-GB" sz="1600"/>
              <a:t>Know that sharing and viewing indecent images of children (including those created by children) is a criminal offence which carries severe penalties including jail.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0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Indecent images of children (2)</a:t>
            </a:r>
            <a:endParaRPr>
              <a:solidFill>
                <a:srgbClr val="073763"/>
              </a:solidFill>
            </a:endParaRPr>
          </a:p>
        </p:txBody>
      </p:sp>
      <p:sp>
        <p:nvSpPr>
          <p:cNvPr id="785" name="Google Shape;785;p10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these offences can carry severe penalties including prison. </a:t>
            </a:r>
            <a:endParaRPr/>
          </a:p>
          <a:p>
            <a:pPr indent="0" lvl="0" marL="0" rtl="0" algn="l">
              <a:lnSpc>
                <a:spcPct val="115000"/>
              </a:lnSpc>
              <a:spcBef>
                <a:spcPts val="1000"/>
              </a:spcBef>
              <a:spcAft>
                <a:spcPts val="0"/>
              </a:spcAft>
              <a:buNone/>
            </a:pPr>
            <a:r>
              <a:rPr lang="en-GB"/>
              <a:t>Explain that the law is there to protect young people and if images have been taken of yourself and shared by yourself the police can choose to record the offence and not pursue it further. </a:t>
            </a:r>
            <a:endParaRPr/>
          </a:p>
          <a:p>
            <a:pPr indent="0" lvl="0" marL="0" rtl="0" algn="l">
              <a:lnSpc>
                <a:spcPct val="115000"/>
              </a:lnSpc>
              <a:spcBef>
                <a:spcPts val="1000"/>
              </a:spcBef>
              <a:spcAft>
                <a:spcPts val="0"/>
              </a:spcAft>
              <a:buNone/>
            </a:pPr>
            <a:r>
              <a:rPr lang="en-GB"/>
              <a:t>Explain that young people can help to fight this crime by reporting material to the police, NCA CEOP and IWF.</a:t>
            </a:r>
            <a:endParaRPr/>
          </a:p>
          <a:p>
            <a:pPr indent="0" lvl="0" marL="0" rtl="0" algn="l">
              <a:lnSpc>
                <a:spcPct val="115000"/>
              </a:lnSpc>
              <a:spcBef>
                <a:spcPts val="1000"/>
              </a:spcBef>
              <a:spcAft>
                <a:spcPts val="0"/>
              </a:spcAft>
              <a:buNone/>
            </a:pPr>
            <a:r>
              <a:rPr lang="en-GB"/>
              <a:t>Teacher reference: </a:t>
            </a:r>
            <a:r>
              <a:rPr lang="en-GB" u="sng">
                <a:solidFill>
                  <a:schemeClr val="hlink"/>
                </a:solidFill>
                <a:hlinkClick r:id="rId3"/>
              </a:rPr>
              <a:t>Indecent images of children: guidance for young people (GOV.UK)</a:t>
            </a:r>
            <a:r>
              <a:rPr lang="en-GB"/>
              <a: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86" name="Google Shape;786;p10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87" name="Google Shape;787;p10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88" name="Google Shape;788;p107"/>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7. </a:t>
            </a:r>
            <a:r>
              <a:rPr i="1" lang="en-GB" sz="1600"/>
              <a:t>Know that sharing and viewing indecent images of children (including those created by children) is a criminal offence which carries severe penalties including jail.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08"/>
          <p:cNvSpPr txBox="1"/>
          <p:nvPr>
            <p:ph type="title"/>
          </p:nvPr>
        </p:nvSpPr>
        <p:spPr>
          <a:xfrm>
            <a:off x="1747200" y="2150850"/>
            <a:ext cx="58962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Examples of g</a:t>
            </a:r>
            <a:r>
              <a:rPr lang="en-GB">
                <a:solidFill>
                  <a:srgbClr val="FFFFFF"/>
                </a:solidFill>
              </a:rPr>
              <a:t>ood practice</a:t>
            </a:r>
            <a:endParaRPr>
              <a:solidFill>
                <a:srgbClr val="FFFFFF"/>
              </a:solidFill>
            </a:endParaRPr>
          </a:p>
        </p:txBody>
      </p:sp>
      <p:sp>
        <p:nvSpPr>
          <p:cNvPr id="794" name="Google Shape;794;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09"/>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00" name="Google Shape;800;p109"/>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The following are just some of the approaches you might consider  when preparing to teach about ‘online relationships’ and ‘online and media’. </a:t>
            </a:r>
            <a:endParaRPr/>
          </a:p>
          <a:p>
            <a:pPr indent="0" lvl="0" marL="0" marR="0" rtl="0" algn="l">
              <a:lnSpc>
                <a:spcPct val="115000"/>
              </a:lnSpc>
              <a:spcBef>
                <a:spcPts val="1600"/>
              </a:spcBef>
              <a:spcAft>
                <a:spcPts val="0"/>
              </a:spcAft>
              <a:buNone/>
            </a:pPr>
            <a:r>
              <a:rPr lang="en-GB"/>
              <a:t>You will need to adapt these approaches to ensure they are age appropriate and developmentally appropriate for your pupils.</a:t>
            </a:r>
            <a:endParaRPr/>
          </a:p>
          <a:p>
            <a:pPr indent="0" lvl="0" marL="457200" rtl="0" algn="l">
              <a:lnSpc>
                <a:spcPct val="115000"/>
              </a:lnSpc>
              <a:spcBef>
                <a:spcPts val="1600"/>
              </a:spcBef>
              <a:spcAft>
                <a:spcPts val="1600"/>
              </a:spcAft>
              <a:buSzPts val="1400"/>
              <a:buNone/>
            </a:pPr>
            <a:r>
              <a:t/>
            </a:r>
            <a:endParaRPr sz="1800"/>
          </a:p>
        </p:txBody>
      </p:sp>
      <p:sp>
        <p:nvSpPr>
          <p:cNvPr id="801" name="Google Shape;801;p109"/>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02" name="Google Shape;802;p109"/>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1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(1)</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08" name="Google Shape;808;p110"/>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Ensure information is taught at the right time</a:t>
            </a:r>
            <a:r>
              <a:rPr lang="en-GB" sz="1800"/>
              <a:t> so that pupils are not lacking the knowledge they need to make informed decisions when they encounter issues online.</a:t>
            </a:r>
            <a:endParaRPr sz="1800"/>
          </a:p>
          <a:p>
            <a:pPr indent="0" lvl="0" marL="0" rtl="0" algn="l">
              <a:spcBef>
                <a:spcPts val="1000"/>
              </a:spcBef>
              <a:spcAft>
                <a:spcPts val="0"/>
              </a:spcAft>
              <a:buClr>
                <a:schemeClr val="dk1"/>
              </a:buClr>
              <a:buSzPts val="1100"/>
              <a:buFont typeface="Arial"/>
              <a:buNone/>
            </a:pPr>
            <a:r>
              <a:rPr b="1" lang="en-GB" sz="1800"/>
              <a:t>Embed the school’s own policies on internet use, bullying and personal devices,</a:t>
            </a:r>
            <a:r>
              <a:rPr lang="en-GB" sz="1800"/>
              <a:t> ensuring pupils and parents are aware of the rules and consequences. </a:t>
            </a:r>
            <a:endParaRPr sz="1800">
              <a:solidFill>
                <a:srgbClr val="FF0000"/>
              </a:solidFill>
            </a:endParaRPr>
          </a:p>
          <a:p>
            <a:pPr indent="0" lvl="0" marL="0" rtl="0" algn="l">
              <a:spcBef>
                <a:spcPts val="1000"/>
              </a:spcBef>
              <a:spcAft>
                <a:spcPts val="0"/>
              </a:spcAft>
              <a:buClr>
                <a:schemeClr val="dk1"/>
              </a:buClr>
              <a:buSzPts val="1100"/>
              <a:buFont typeface="Arial"/>
              <a:buNone/>
            </a:pPr>
            <a:r>
              <a:rPr b="1" lang="en-GB" sz="1800"/>
              <a:t>Ensure language and advice de-stigmatises victims </a:t>
            </a:r>
            <a:r>
              <a:rPr lang="en-GB" sz="1800"/>
              <a:t>of online harms and creates a culture where people feel able to seek help. </a:t>
            </a:r>
            <a:endParaRPr sz="1800"/>
          </a:p>
          <a:p>
            <a:pPr indent="0" lvl="0" marL="0" rtl="0" algn="l">
              <a:spcBef>
                <a:spcPts val="1000"/>
              </a:spcBef>
              <a:spcAft>
                <a:spcPts val="0"/>
              </a:spcAft>
              <a:buClr>
                <a:schemeClr val="dk1"/>
              </a:buClr>
              <a:buSzPts val="1100"/>
              <a:buFont typeface="Arial"/>
              <a:buNone/>
            </a:pPr>
            <a:r>
              <a:rPr b="1" lang="en-GB" sz="1800"/>
              <a:t>Use the concept of ‘digital citizenship’</a:t>
            </a:r>
            <a:r>
              <a:rPr lang="en-GB" sz="1800"/>
              <a:t> to explore issues such as rights, responsibilities and the law.</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09" name="Google Shape;809;p110"/>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10" name="Google Shape;810;p11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11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(2)</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16" name="Google Shape;816;p111"/>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Celebrate positive online relationships/activities/achievements</a:t>
            </a:r>
            <a:r>
              <a:rPr lang="en-GB" sz="1800"/>
              <a:t> - e.g. encouraging pupils to write a blog for the school website, or interact with friends or their community. </a:t>
            </a:r>
            <a:endParaRPr sz="1800"/>
          </a:p>
          <a:p>
            <a:pPr indent="0" lvl="0" marL="0" rtl="0" algn="l">
              <a:spcBef>
                <a:spcPts val="1000"/>
              </a:spcBef>
              <a:spcAft>
                <a:spcPts val="0"/>
              </a:spcAft>
              <a:buNone/>
            </a:pPr>
            <a:r>
              <a:rPr b="1" lang="en-GB" sz="1800"/>
              <a:t>Embed age-appropriate opportunities for pupils to explore the online world </a:t>
            </a:r>
            <a:r>
              <a:rPr lang="en-GB" sz="1800"/>
              <a:t>across the curriculum so that they can build skills, knowledge and confidence. </a:t>
            </a:r>
            <a:endParaRPr sz="1800"/>
          </a:p>
          <a:p>
            <a:pPr indent="0" lvl="0" marL="0" rtl="0" algn="l">
              <a:spcBef>
                <a:spcPts val="1000"/>
              </a:spcBef>
              <a:spcAft>
                <a:spcPts val="0"/>
              </a:spcAft>
              <a:buNone/>
            </a:pPr>
            <a:r>
              <a:rPr b="1" lang="en-GB" sz="1800"/>
              <a:t>Encourage pupils to problem-solve when they have problems online</a:t>
            </a:r>
            <a:r>
              <a:rPr lang="en-GB" sz="1800"/>
              <a:t>, both using taught strategies and knowing when they must seek help from an adult. </a:t>
            </a:r>
            <a:endParaRPr sz="1800"/>
          </a:p>
          <a:p>
            <a:pPr indent="0" lvl="0" marL="0" rtl="0" algn="l">
              <a:spcBef>
                <a:spcPts val="0"/>
              </a:spcBef>
              <a:spcAft>
                <a:spcPts val="0"/>
              </a:spcAft>
              <a:buClr>
                <a:schemeClr val="dk1"/>
              </a:buClr>
              <a:buSzPts val="1100"/>
              <a:buFont typeface="Arial"/>
              <a:buNone/>
            </a:pPr>
            <a:r>
              <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17" name="Google Shape;817;p111"/>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18" name="Google Shape;818;p11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12"/>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(3)</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24" name="Google Shape;824;p112"/>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Encourage pupils to think about how their ‘digital footprint’ can be a part of their identity</a:t>
            </a:r>
            <a:r>
              <a:rPr lang="en-GB" sz="1800"/>
              <a:t> and the ways in which they express themselves in positive ways.</a:t>
            </a:r>
            <a:endParaRPr sz="1800"/>
          </a:p>
          <a:p>
            <a:pPr indent="0" lvl="0" marL="0" rtl="0" algn="l">
              <a:spcBef>
                <a:spcPts val="1000"/>
              </a:spcBef>
              <a:spcAft>
                <a:spcPts val="0"/>
              </a:spcAft>
              <a:buNone/>
            </a:pPr>
            <a:r>
              <a:rPr b="1" lang="en-GB" sz="1800"/>
              <a:t>Create opportunities for pupils to reflect</a:t>
            </a:r>
            <a:r>
              <a:rPr lang="en-GB" sz="1800"/>
              <a:t> on how different interactions online make them feel. </a:t>
            </a:r>
            <a:endParaRPr sz="1800"/>
          </a:p>
          <a:p>
            <a:pPr indent="0" lvl="0" marL="0" rtl="0" algn="l">
              <a:spcBef>
                <a:spcPts val="1000"/>
              </a:spcBef>
              <a:spcAft>
                <a:spcPts val="0"/>
              </a:spcAft>
              <a:buNone/>
            </a:pPr>
            <a:r>
              <a:rPr b="1" lang="en-GB" sz="1800"/>
              <a:t>Embed teaching on online safety across the curriculum</a:t>
            </a:r>
            <a:r>
              <a:rPr lang="en-GB" sz="1800"/>
              <a:t>, and encourage conversations about online issues and online lives. </a:t>
            </a:r>
            <a:endParaRPr sz="1800"/>
          </a:p>
          <a:p>
            <a:pPr indent="0" lvl="0" marL="0" rtl="0" algn="l">
              <a:spcBef>
                <a:spcPts val="1000"/>
              </a:spcBef>
              <a:spcAft>
                <a:spcPts val="0"/>
              </a:spcAft>
              <a:buNone/>
            </a:pPr>
            <a:r>
              <a:rPr lang="en-GB" sz="1800"/>
              <a:t>Celebrate relevant events such as </a:t>
            </a:r>
            <a:r>
              <a:rPr lang="en-GB" sz="1800" u="sng">
                <a:solidFill>
                  <a:schemeClr val="hlink"/>
                </a:solidFill>
                <a:hlinkClick r:id="rId3"/>
              </a:rPr>
              <a:t>www.saferinternetday.org.uk</a:t>
            </a:r>
            <a:r>
              <a:rPr lang="en-GB" sz="1800"/>
              <a:t>   </a:t>
            </a:r>
            <a:endParaRPr sz="1800"/>
          </a:p>
          <a:p>
            <a:pPr indent="0" lvl="0" marL="0" rtl="0" algn="l">
              <a:spcBef>
                <a:spcPts val="100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25" name="Google Shape;825;p112"/>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26" name="Google Shape;826;p11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13"/>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a:t>
            </a:r>
            <a:r>
              <a:rPr lang="en-GB">
                <a:solidFill>
                  <a:srgbClr val="073763"/>
                </a:solidFill>
              </a:rPr>
              <a:t>urther information</a:t>
            </a:r>
            <a:endParaRPr>
              <a:solidFill>
                <a:srgbClr val="073763"/>
              </a:solidFill>
            </a:endParaRPr>
          </a:p>
        </p:txBody>
      </p:sp>
      <p:sp>
        <p:nvSpPr>
          <p:cNvPr id="832" name="Google Shape;832;p113"/>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t>Teachers should be familiar with (and where appropriate refer pupils to) the following: </a:t>
            </a:r>
            <a:endParaRPr sz="1800"/>
          </a:p>
          <a:p>
            <a:pPr indent="0" lvl="0" marL="0" rtl="0" algn="l">
              <a:lnSpc>
                <a:spcPct val="115000"/>
              </a:lnSpc>
              <a:spcBef>
                <a:spcPts val="0"/>
              </a:spcBef>
              <a:spcAft>
                <a:spcPts val="0"/>
              </a:spcAft>
              <a:buNone/>
            </a:pPr>
            <a:r>
              <a:t/>
            </a:r>
            <a:endParaRPr sz="1800"/>
          </a:p>
          <a:p>
            <a:pPr indent="-342900" lvl="0" marL="457200" rtl="0" algn="l">
              <a:spcBef>
                <a:spcPts val="0"/>
              </a:spcBef>
              <a:spcAft>
                <a:spcPts val="0"/>
              </a:spcAft>
              <a:buSzPts val="1800"/>
              <a:buChar char="●"/>
            </a:pPr>
            <a:r>
              <a:rPr lang="en-GB" sz="1800" u="sng">
                <a:solidFill>
                  <a:schemeClr val="hlink"/>
                </a:solidFill>
                <a:hlinkClick r:id="rId3"/>
              </a:rPr>
              <a:t>NCA CEOP</a:t>
            </a:r>
            <a:r>
              <a:rPr lang="en-GB" sz="1800"/>
              <a:t> </a:t>
            </a:r>
            <a:endParaRPr sz="1800"/>
          </a:p>
          <a:p>
            <a:pPr indent="-342900" lvl="0" marL="457200" rtl="0" algn="l">
              <a:spcBef>
                <a:spcPts val="0"/>
              </a:spcBef>
              <a:spcAft>
                <a:spcPts val="0"/>
              </a:spcAft>
              <a:buSzPts val="1800"/>
              <a:buChar char="●"/>
            </a:pPr>
            <a:r>
              <a:rPr lang="en-GB" sz="1800"/>
              <a:t>Internet Watch Foundation </a:t>
            </a:r>
            <a:endParaRPr sz="1800"/>
          </a:p>
          <a:p>
            <a:pPr indent="-342900" lvl="0" marL="457200" rtl="0" algn="l">
              <a:spcBef>
                <a:spcPts val="0"/>
              </a:spcBef>
              <a:spcAft>
                <a:spcPts val="0"/>
              </a:spcAft>
              <a:buSzPts val="1800"/>
              <a:buChar char="●"/>
            </a:pPr>
            <a:r>
              <a:rPr lang="en-GB" sz="1800" u="sng">
                <a:solidFill>
                  <a:schemeClr val="hlink"/>
                </a:solidFill>
                <a:hlinkClick r:id="rId4"/>
              </a:rPr>
              <a:t>www.thinkuknow.co.uk/</a:t>
            </a:r>
            <a:r>
              <a:rPr lang="en-GB" sz="1800"/>
              <a:t> </a:t>
            </a:r>
            <a:endParaRPr sz="1800">
              <a:solidFill>
                <a:srgbClr val="FF0000"/>
              </a:solidFill>
            </a:endParaRPr>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None/>
            </a:pPr>
            <a:r>
              <a:t/>
            </a:r>
            <a:endParaRPr>
              <a:solidFill>
                <a:schemeClr val="dk1"/>
              </a:solidFill>
            </a:endParaRPr>
          </a:p>
        </p:txBody>
      </p:sp>
      <p:sp>
        <p:nvSpPr>
          <p:cNvPr id="833" name="Google Shape;833;p113"/>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34" name="Google Shape;834;p113"/>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65" name="Google Shape;165;p33"/>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Some slides in this training have a </a:t>
            </a:r>
            <a:r>
              <a:rPr b="1" lang="en-GB" sz="1800">
                <a:solidFill>
                  <a:srgbClr val="E06666"/>
                </a:solidFill>
              </a:rPr>
              <a:t>Primary</a:t>
            </a:r>
            <a:r>
              <a:rPr lang="en-GB" sz="1800"/>
              <a:t> or </a:t>
            </a:r>
            <a:r>
              <a:rPr b="1" lang="en-GB" sz="1800">
                <a:solidFill>
                  <a:srgbClr val="6D9EEB"/>
                </a:solidFill>
              </a:rPr>
              <a:t>Secondary</a:t>
            </a:r>
            <a:r>
              <a:rPr lang="en-GB" sz="1800"/>
              <a:t> label to indicate that the material is usually first introduced in that phase.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66" name="Google Shape;166;p33"/>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7" name="Google Shape;167;p33"/>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sz="1800"/>
              <a:t>Using your knowledge of your pupils and school community you can:</a:t>
            </a:r>
            <a:endParaRPr sz="1800"/>
          </a:p>
          <a:p>
            <a:pPr indent="-342900" lvl="0" marL="457200" rtl="0" algn="l">
              <a:spcBef>
                <a:spcPts val="1000"/>
              </a:spcBef>
              <a:spcAft>
                <a:spcPts val="0"/>
              </a:spcAft>
              <a:buSzPts val="1800"/>
              <a:buChar char="●"/>
            </a:pPr>
            <a:r>
              <a:rPr lang="en-GB" sz="1800"/>
              <a:t>introduce secondary content in primary with pupils who need it and are ready</a:t>
            </a:r>
            <a:endParaRPr sz="1800"/>
          </a:p>
          <a:p>
            <a:pPr indent="-342900" lvl="0" marL="457200" rtl="0" algn="l">
              <a:spcBef>
                <a:spcPts val="0"/>
              </a:spcBef>
              <a:spcAft>
                <a:spcPts val="0"/>
              </a:spcAft>
              <a:buSzPts val="1800"/>
              <a:buChar char="●"/>
            </a:pPr>
            <a:r>
              <a:rPr lang="en-GB" sz="1800"/>
              <a:t>teach the primary content in early secondary lessons to pupils who need to build knowledge before secondary content is taught</a:t>
            </a:r>
            <a:endParaRPr/>
          </a:p>
          <a:p>
            <a:pPr indent="0" lvl="0" marL="0" rtl="0" algn="l">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68" name="Google Shape;168;p33"/>
          <p:cNvSpPr txBox="1"/>
          <p:nvPr>
            <p:ph idx="1" type="body"/>
          </p:nvPr>
        </p:nvSpPr>
        <p:spPr>
          <a:xfrm>
            <a:off x="270000" y="1752600"/>
            <a:ext cx="7458000" cy="1048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GB" sz="1600"/>
              <a:t>STATUTORY GUIDANCE</a:t>
            </a:r>
            <a:br>
              <a:rPr b="1" lang="en-GB" sz="1600"/>
            </a:br>
            <a:r>
              <a:rPr i="1" lang="en-GB" sz="1800"/>
              <a:t>Schools have flexibility to design and plan age-appropriate subject content. </a:t>
            </a:r>
            <a:r>
              <a:rPr lang="en-GB" sz="1800"/>
              <a:t>(p31)</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14"/>
          <p:cNvSpPr txBox="1"/>
          <p:nvPr>
            <p:ph type="title"/>
          </p:nvPr>
        </p:nvSpPr>
        <p:spPr>
          <a:xfrm>
            <a:off x="641550" y="2150850"/>
            <a:ext cx="78609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A</a:t>
            </a:r>
            <a:r>
              <a:rPr lang="en-GB">
                <a:solidFill>
                  <a:srgbClr val="FFFFFF"/>
                </a:solidFill>
              </a:rPr>
              <a:t>ctivities and templates for trainers</a:t>
            </a:r>
            <a:endParaRPr>
              <a:solidFill>
                <a:srgbClr val="FFFFFF"/>
              </a:solidFill>
            </a:endParaRPr>
          </a:p>
        </p:txBody>
      </p:sp>
      <p:sp>
        <p:nvSpPr>
          <p:cNvPr id="840" name="Google Shape;840;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1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these activities and templates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46" name="Google Shape;846;p115"/>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Subject leads can use the following templates and training activities to plan training on teaching the new curriculum topics. </a:t>
            </a:r>
            <a:endParaRPr sz="1800"/>
          </a:p>
          <a:p>
            <a:pPr indent="0" lvl="0" marL="0" rtl="0" algn="l">
              <a:spcBef>
                <a:spcPts val="1600"/>
              </a:spcBef>
              <a:spcAft>
                <a:spcPts val="0"/>
              </a:spcAft>
              <a:buNone/>
            </a:pPr>
            <a:r>
              <a:rPr lang="en-GB" sz="1800"/>
              <a:t>You can: </a:t>
            </a:r>
            <a:endParaRPr sz="1800"/>
          </a:p>
          <a:p>
            <a:pPr indent="-342900" lvl="0" marL="457200" rtl="0" algn="l">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spcBef>
                <a:spcPts val="0"/>
              </a:spcBef>
              <a:spcAft>
                <a:spcPts val="0"/>
              </a:spcAft>
              <a:buSzPts val="1800"/>
              <a:buChar char="●"/>
            </a:pPr>
            <a:r>
              <a:rPr b="1" lang="en-GB" sz="1800"/>
              <a:t>delete slides</a:t>
            </a:r>
            <a:r>
              <a:rPr lang="en-GB" sz="1800"/>
              <a:t> if you are not covering those curriculum elements at this time </a:t>
            </a:r>
            <a:endParaRPr sz="1800"/>
          </a:p>
        </p:txBody>
      </p:sp>
      <p:sp>
        <p:nvSpPr>
          <p:cNvPr id="847" name="Google Shape;847;p11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1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Rate your confidence</a:t>
            </a:r>
            <a:endParaRPr>
              <a:solidFill>
                <a:srgbClr val="073763"/>
              </a:solidFill>
            </a:endParaRPr>
          </a:p>
        </p:txBody>
      </p:sp>
      <p:sp>
        <p:nvSpPr>
          <p:cNvPr id="853" name="Google Shape;853;p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17"/>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Trainer notes: Rate your confidence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59" name="Google Shape;859;p11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Ask your colleagues to rate confidence before and after topic training using the slides in this deck.</a:t>
            </a:r>
            <a:endParaRPr sz="1800"/>
          </a:p>
          <a:p>
            <a:pPr indent="0" lvl="0" marL="0" rtl="0" algn="l">
              <a:spcBef>
                <a:spcPts val="1600"/>
              </a:spcBef>
              <a:spcAft>
                <a:spcPts val="0"/>
              </a:spcAft>
              <a:buNone/>
            </a:pPr>
            <a:r>
              <a:rPr b="1" lang="en-GB" sz="2200"/>
              <a:t>Before training</a:t>
            </a:r>
            <a:br>
              <a:rPr lang="en-GB" sz="1800"/>
            </a:br>
            <a:r>
              <a:rPr lang="en-GB" sz="1800"/>
              <a:t>Ask teachers to think about where they currently fit on the scale. </a:t>
            </a:r>
            <a:endParaRPr sz="1800"/>
          </a:p>
          <a:p>
            <a:pPr indent="0" lvl="0" marL="0" rtl="0" algn="l">
              <a:spcBef>
                <a:spcPts val="1600"/>
              </a:spcBef>
              <a:spcAft>
                <a:spcPts val="0"/>
              </a:spcAft>
              <a:buNone/>
            </a:pPr>
            <a:r>
              <a:rPr b="1" lang="en-GB" sz="2200"/>
              <a:t>After</a:t>
            </a:r>
            <a:r>
              <a:rPr b="1" lang="en-GB" sz="2200"/>
              <a:t> training</a:t>
            </a:r>
            <a:br>
              <a:rPr lang="en-GB" sz="1800"/>
            </a:br>
            <a:r>
              <a:rPr lang="en-GB" sz="1800"/>
              <a:t>Ask teachers to rate their confidence again and talk about changes. You might want to repeat this activity at later check ins.</a:t>
            </a:r>
            <a:endParaRPr sz="1800"/>
          </a:p>
          <a:p>
            <a:pPr indent="0" lvl="0" marL="0" rtl="0" algn="l">
              <a:spcBef>
                <a:spcPts val="1600"/>
              </a:spcBef>
              <a:spcAft>
                <a:spcPts val="0"/>
              </a:spcAft>
              <a:buNone/>
            </a:pPr>
            <a:r>
              <a:rPr lang="en-GB" sz="1800"/>
              <a:t>If teachers still rate confidence as low, discuss ways you can develop their subject knowledge, offer peer support etc.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860" name="Google Shape;860;p11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11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2400">
                <a:solidFill>
                  <a:srgbClr val="434343"/>
                </a:solidFill>
              </a:rPr>
              <a:t>How do you feel about teaching this topic? </a:t>
            </a:r>
            <a:endParaRPr b="1" sz="2400">
              <a:solidFill>
                <a:srgbClr val="434343"/>
              </a:solidFill>
            </a:endParaRPr>
          </a:p>
        </p:txBody>
      </p:sp>
      <p:cxnSp>
        <p:nvCxnSpPr>
          <p:cNvPr id="866" name="Google Shape;866;p118"/>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67" name="Google Shape;867;p118"/>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68" name="Google Shape;868;p118"/>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69" name="Google Shape;869;p118"/>
          <p:cNvGraphicFramePr/>
          <p:nvPr/>
        </p:nvGraphicFramePr>
        <p:xfrm>
          <a:off x="850650" y="3474650"/>
          <a:ext cx="3000000" cy="3000000"/>
        </p:xfrm>
        <a:graphic>
          <a:graphicData uri="http://schemas.openxmlformats.org/drawingml/2006/table">
            <a:tbl>
              <a:tblPr>
                <a:noFill/>
                <a:tableStyleId>{4DDFE9FF-8A3C-443E-B8F8-DDB580B6F0BC}</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70" name="Google Shape;870;p118"/>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Rate your confidence (before training)</a:t>
            </a:r>
            <a:endParaRPr b="1">
              <a:solidFill>
                <a:srgbClr val="073763"/>
              </a:solidFill>
            </a:endParaRPr>
          </a:p>
          <a:p>
            <a:pPr indent="0" lvl="0" marL="0" rtl="0" algn="l">
              <a:spcBef>
                <a:spcPts val="0"/>
              </a:spcBef>
              <a:spcAft>
                <a:spcPts val="0"/>
              </a:spcAft>
              <a:buNone/>
            </a:pPr>
            <a:r>
              <a:t/>
            </a:r>
            <a:endParaRPr>
              <a:solidFill>
                <a:srgbClr val="073763"/>
              </a:solidFill>
            </a:endParaRPr>
          </a:p>
        </p:txBody>
      </p:sp>
      <p:sp>
        <p:nvSpPr>
          <p:cNvPr id="871" name="Google Shape;871;p11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119"/>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
            </a:r>
            <a:r>
              <a:rPr lang="en-GB">
                <a:solidFill>
                  <a:srgbClr val="073763"/>
                </a:solidFill>
              </a:rPr>
              <a:t>ate your confidence (after training) </a:t>
            </a:r>
            <a:endParaRPr>
              <a:solidFill>
                <a:srgbClr val="073763"/>
              </a:solidFill>
            </a:endParaRPr>
          </a:p>
        </p:txBody>
      </p:sp>
      <p:sp>
        <p:nvSpPr>
          <p:cNvPr id="877" name="Google Shape;877;p119"/>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GB" sz="2400">
                <a:solidFill>
                  <a:srgbClr val="434343"/>
                </a:solidFill>
              </a:rPr>
              <a:t>How do you feel now? What support/info could help? </a:t>
            </a:r>
            <a:endParaRPr b="1" sz="2400">
              <a:solidFill>
                <a:srgbClr val="434343"/>
              </a:solidFill>
            </a:endParaRPr>
          </a:p>
          <a:p>
            <a:pPr indent="0" lvl="0" marL="0" rtl="0" algn="l">
              <a:lnSpc>
                <a:spcPct val="115000"/>
              </a:lnSpc>
              <a:spcBef>
                <a:spcPts val="1600"/>
              </a:spcBef>
              <a:spcAft>
                <a:spcPts val="1600"/>
              </a:spcAft>
              <a:buNone/>
            </a:pPr>
            <a:r>
              <a:t/>
            </a:r>
            <a:endParaRPr sz="2400">
              <a:solidFill>
                <a:srgbClr val="434343"/>
              </a:solidFill>
            </a:endParaRPr>
          </a:p>
        </p:txBody>
      </p:sp>
      <p:cxnSp>
        <p:nvCxnSpPr>
          <p:cNvPr id="878" name="Google Shape;878;p119"/>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79" name="Google Shape;879;p119"/>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80" name="Google Shape;880;p119"/>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81" name="Google Shape;881;p119"/>
          <p:cNvGraphicFramePr/>
          <p:nvPr/>
        </p:nvGraphicFramePr>
        <p:xfrm>
          <a:off x="850650" y="3474650"/>
          <a:ext cx="3000000" cy="3000000"/>
        </p:xfrm>
        <a:graphic>
          <a:graphicData uri="http://schemas.openxmlformats.org/drawingml/2006/table">
            <a:tbl>
              <a:tblPr>
                <a:noFill/>
                <a:tableStyleId>{4DDFE9FF-8A3C-443E-B8F8-DDB580B6F0BC}</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82" name="Google Shape;882;p11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t>
            </a:r>
            <a:r>
              <a:rPr lang="en-GB">
                <a:solidFill>
                  <a:srgbClr val="073763"/>
                </a:solidFill>
              </a:rPr>
              <a:t>Our school’ templates</a:t>
            </a:r>
            <a:endParaRPr>
              <a:solidFill>
                <a:srgbClr val="073763"/>
              </a:solidFill>
            </a:endParaRPr>
          </a:p>
        </p:txBody>
      </p:sp>
      <p:sp>
        <p:nvSpPr>
          <p:cNvPr id="888" name="Google Shape;888;p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1"/>
          <p:cNvSpPr txBox="1"/>
          <p:nvPr>
            <p:ph type="title"/>
          </p:nvPr>
        </p:nvSpPr>
        <p:spPr>
          <a:xfrm>
            <a:off x="270000" y="216425"/>
            <a:ext cx="900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‘Online’ support at </a:t>
            </a:r>
            <a:r>
              <a:rPr lang="en-GB">
                <a:solidFill>
                  <a:srgbClr val="FF0000"/>
                </a:solidFill>
              </a:rPr>
              <a:t>[school name]</a:t>
            </a:r>
            <a:r>
              <a:rPr lang="en-GB">
                <a:solidFill>
                  <a:srgbClr val="FF0000"/>
                </a:solidFill>
              </a:rPr>
              <a:t>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94" name="Google Shape;894;p12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34343"/>
                </a:solidFill>
              </a:rPr>
              <a:t>Our leads </a:t>
            </a:r>
            <a:endParaRPr b="1" sz="2200">
              <a:solidFill>
                <a:srgbClr val="434343"/>
              </a:solidFill>
            </a:endParaRPr>
          </a:p>
          <a:p>
            <a:pPr indent="0" lvl="0" marL="0" rtl="0" algn="l">
              <a:spcBef>
                <a:spcPts val="0"/>
              </a:spcBef>
              <a:spcAft>
                <a:spcPts val="0"/>
              </a:spcAft>
              <a:buNone/>
            </a:pPr>
            <a:r>
              <a:rPr lang="en-GB" sz="1800">
                <a:solidFill>
                  <a:srgbClr val="FF0000"/>
                </a:solidFill>
              </a:rPr>
              <a:t>[Names, contact details of first aid leads]</a:t>
            </a:r>
            <a:endParaRPr sz="1800">
              <a:solidFill>
                <a:srgbClr val="FF0000"/>
              </a:solidFill>
            </a:endParaRPr>
          </a:p>
          <a:p>
            <a:pPr indent="0" lvl="0" marL="0" rtl="0" algn="l">
              <a:spcBef>
                <a:spcPts val="1000"/>
              </a:spcBef>
              <a:spcAft>
                <a:spcPts val="0"/>
              </a:spcAft>
              <a:buNone/>
            </a:pPr>
            <a:r>
              <a:rPr b="1" lang="en-GB" sz="2200">
                <a:solidFill>
                  <a:srgbClr val="434343"/>
                </a:solidFill>
              </a:rPr>
              <a:t>Our policies</a:t>
            </a:r>
            <a:endParaRPr b="1" sz="2200">
              <a:solidFill>
                <a:srgbClr val="434343"/>
              </a:solidFill>
            </a:endParaRPr>
          </a:p>
          <a:p>
            <a:pPr indent="0" lvl="0" marL="0" rtl="0" algn="l">
              <a:spcBef>
                <a:spcPts val="0"/>
              </a:spcBef>
              <a:spcAft>
                <a:spcPts val="0"/>
              </a:spcAft>
              <a:buNone/>
            </a:pPr>
            <a:r>
              <a:rPr lang="en-GB" sz="1800">
                <a:solidFill>
                  <a:srgbClr val="FF0000"/>
                </a:solidFill>
              </a:rPr>
              <a:t>[Add details - e.g. school policy on PSHE, training opportunities]</a:t>
            </a:r>
            <a:endParaRPr sz="1800">
              <a:solidFill>
                <a:srgbClr val="FF0000"/>
              </a:solidFill>
            </a:endParaRPr>
          </a:p>
          <a:p>
            <a:pPr indent="0" lvl="0" marL="0" rtl="0" algn="l">
              <a:spcBef>
                <a:spcPts val="1600"/>
              </a:spcBef>
              <a:spcAft>
                <a:spcPts val="0"/>
              </a:spcAft>
              <a:buNone/>
            </a:pPr>
            <a:r>
              <a:rPr b="1" lang="en-GB" sz="2200">
                <a:solidFill>
                  <a:srgbClr val="434343"/>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spcBef>
                <a:spcPts val="0"/>
              </a:spcBef>
              <a:spcAft>
                <a:spcPts val="0"/>
              </a:spcAft>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895" name="Google Shape;895;p12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22"/>
          <p:cNvSpPr txBox="1"/>
          <p:nvPr>
            <p:ph type="title"/>
          </p:nvPr>
        </p:nvSpPr>
        <p:spPr>
          <a:xfrm>
            <a:off x="270000" y="216425"/>
            <a:ext cx="87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‘Online’ teaching at </a:t>
            </a:r>
            <a:r>
              <a:rPr lang="en-GB">
                <a:solidFill>
                  <a:srgbClr val="FF0000"/>
                </a:solidFill>
              </a:rPr>
              <a:t>[school name] </a:t>
            </a:r>
            <a:endParaRPr>
              <a:solidFill>
                <a:srgbClr val="FF0000"/>
              </a:solidFill>
              <a:highlight>
                <a:srgbClr val="FFFF00"/>
              </a:highlight>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01" name="Google Shape;901;p12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Ways in which we already teach about </a:t>
            </a:r>
            <a:r>
              <a:rPr lang="en-GB" sz="1800">
                <a:solidFill>
                  <a:srgbClr val="FF0000"/>
                </a:solidFill>
              </a:rPr>
              <a:t>[online relationships / online and media]</a:t>
            </a:r>
            <a:r>
              <a:rPr lang="en-GB" sz="1800"/>
              <a:t> at our school:</a:t>
            </a:r>
            <a:endParaRPr sz="1800"/>
          </a:p>
          <a:p>
            <a:pPr indent="-342900" lvl="0" marL="457200" rtl="0" algn="l">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spcBef>
                <a:spcPts val="1600"/>
              </a:spcBef>
              <a:spcAft>
                <a:spcPts val="0"/>
              </a:spcAft>
              <a:buNone/>
            </a:pPr>
            <a:r>
              <a:t/>
            </a:r>
            <a:endParaRPr b="1" sz="2200">
              <a:solidFill>
                <a:srgbClr val="434343"/>
              </a:solidFill>
            </a:endParaRPr>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902" name="Google Shape;902;p12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a:t>
            </a:r>
            <a:r>
              <a:rPr lang="en-GB">
                <a:solidFill>
                  <a:srgbClr val="073763"/>
                </a:solidFill>
              </a:rPr>
              <a:t>ctivity: </a:t>
            </a:r>
            <a:endParaRPr>
              <a:solidFill>
                <a:srgbClr val="073763"/>
              </a:solidFill>
            </a:endParaRPr>
          </a:p>
          <a:p>
            <a:pPr indent="0" lvl="0" marL="0" rtl="0" algn="ctr">
              <a:spcBef>
                <a:spcPts val="0"/>
              </a:spcBef>
              <a:spcAft>
                <a:spcPts val="0"/>
              </a:spcAft>
              <a:buNone/>
            </a:pPr>
            <a:r>
              <a:rPr lang="en-GB">
                <a:solidFill>
                  <a:srgbClr val="073763"/>
                </a:solidFill>
              </a:rPr>
              <a:t>Dealing with difficult questions</a:t>
            </a:r>
            <a:endParaRPr>
              <a:solidFill>
                <a:srgbClr val="073763"/>
              </a:solidFill>
            </a:endParaRPr>
          </a:p>
        </p:txBody>
      </p:sp>
      <p:sp>
        <p:nvSpPr>
          <p:cNvPr id="908" name="Google Shape;908;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