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D08B48-2603-4310-B32D-080F6DF886C1}">
  <a:tblStyle styleId="{95D08B48-2603-4310-B32D-080F6DF886C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E3FD676-FAF1-4113-9C5C-C9088485F1A5}" styleName="Table_1">
    <a:wholeTbl>
      <a:tcTxStyle b="off" i="off">
        <a:font>
          <a:latin typeface="Arial"/>
          <a:ea typeface="Arial"/>
          <a:cs typeface="Arial"/>
        </a:font>
        <a:srgbClr val="000000"/>
      </a:tcTxStyle>
      <a:tcStyle>
        <a:tcBdr>
          <a:left>
            <a:ln cap="flat" cmpd="sng" w="9525">
              <a:solidFill>
                <a:srgbClr val="808080"/>
              </a:solidFill>
              <a:prstDash val="solid"/>
              <a:round/>
              <a:headEnd len="sm" w="sm" type="none"/>
              <a:tailEnd len="sm" w="sm" type="none"/>
            </a:ln>
          </a:left>
          <a:right>
            <a:ln cap="flat" cmpd="sng" w="9525">
              <a:solidFill>
                <a:srgbClr val="808080"/>
              </a:solidFill>
              <a:prstDash val="solid"/>
              <a:round/>
              <a:headEnd len="sm" w="sm" type="none"/>
              <a:tailEnd len="sm" w="sm" type="none"/>
            </a:ln>
          </a:right>
          <a:top>
            <a:ln cap="flat" cmpd="sng" w="9525">
              <a:solidFill>
                <a:srgbClr val="808080"/>
              </a:solidFill>
              <a:prstDash val="solid"/>
              <a:round/>
              <a:headEnd len="sm" w="sm" type="none"/>
              <a:tailEnd len="sm" w="sm" type="none"/>
            </a:ln>
          </a:top>
          <a:bottom>
            <a:ln cap="flat" cmpd="sng" w="9525">
              <a:solidFill>
                <a:srgbClr val="808080"/>
              </a:solidFill>
              <a:prstDash val="solid"/>
              <a:round/>
              <a:headEnd len="sm" w="sm" type="none"/>
              <a:tailEnd len="sm" w="sm" type="none"/>
            </a:ln>
          </a:bottom>
          <a:insideH>
            <a:ln cap="flat" cmpd="sng" w="9525">
              <a:solidFill>
                <a:srgbClr val="808080"/>
              </a:solidFill>
              <a:prstDash val="solid"/>
              <a:round/>
              <a:headEnd len="sm" w="sm" type="none"/>
              <a:tailEnd len="sm" w="sm" type="none"/>
            </a:ln>
          </a:insideH>
          <a:insideV>
            <a:ln cap="flat" cmpd="sng" w="9525">
              <a:solidFill>
                <a:srgbClr val="80808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73A0A03-B346-45C1-84B1-E5991360A5AC}"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222e53cb5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8222e53cb5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222e53cb5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8222e53cb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8222e53cb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g8222e53cb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0" name="Google Shape;780;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solidFill>
                  <a:srgbClr val="00000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solidFill>
                  <a:srgbClr val="000000"/>
                </a:solidFill>
              </a:defRPr>
            </a:lvl1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15"/>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0" name="Google Shape;60;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1" name="Google Shape;61;p1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0" name="Shape 70"/>
        <p:cNvGrpSpPr/>
        <p:nvPr/>
      </p:nvGrpSpPr>
      <p:grpSpPr>
        <a:xfrm>
          <a:off x="0" y="0"/>
          <a:ext cx="0" cy="0"/>
          <a:chOff x="0" y="0"/>
          <a:chExt cx="0" cy="0"/>
        </a:xfrm>
      </p:grpSpPr>
      <p:sp>
        <p:nvSpPr>
          <p:cNvPr id="71" name="Google Shape;71;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00000"/>
              </a:buClr>
              <a:buSzPts val="1800"/>
              <a:buChar char="●"/>
              <a:defRPr>
                <a:solidFill>
                  <a:srgbClr val="000000"/>
                </a:solidFill>
              </a:defRPr>
            </a:lvl1pPr>
            <a:lvl2pPr indent="-317500" lvl="1" marL="914400" algn="l">
              <a:lnSpc>
                <a:spcPct val="115000"/>
              </a:lnSpc>
              <a:spcBef>
                <a:spcPts val="1600"/>
              </a:spcBef>
              <a:spcAft>
                <a:spcPts val="0"/>
              </a:spcAft>
              <a:buClr>
                <a:srgbClr val="000000"/>
              </a:buClr>
              <a:buSzPts val="1400"/>
              <a:buChar char="○"/>
              <a:defRPr>
                <a:solidFill>
                  <a:srgbClr val="000000"/>
                </a:solidFill>
              </a:defRPr>
            </a:lvl2pPr>
            <a:lvl3pPr indent="-317500" lvl="2" marL="1371600" algn="l">
              <a:lnSpc>
                <a:spcPct val="115000"/>
              </a:lnSpc>
              <a:spcBef>
                <a:spcPts val="1600"/>
              </a:spcBef>
              <a:spcAft>
                <a:spcPts val="0"/>
              </a:spcAft>
              <a:buClr>
                <a:srgbClr val="000000"/>
              </a:buClr>
              <a:buSzPts val="1400"/>
              <a:buChar char="■"/>
              <a:defRPr>
                <a:solidFill>
                  <a:srgbClr val="000000"/>
                </a:solidFill>
              </a:defRPr>
            </a:lvl3pPr>
            <a:lvl4pPr indent="-317500" lvl="3" marL="1828800" algn="l">
              <a:lnSpc>
                <a:spcPct val="115000"/>
              </a:lnSpc>
              <a:spcBef>
                <a:spcPts val="1600"/>
              </a:spcBef>
              <a:spcAft>
                <a:spcPts val="0"/>
              </a:spcAft>
              <a:buClr>
                <a:srgbClr val="000000"/>
              </a:buClr>
              <a:buSzPts val="1400"/>
              <a:buChar char="●"/>
              <a:defRPr>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Clr>
                <a:srgbClr val="000000"/>
              </a:buClr>
              <a:buSzPts val="1400"/>
              <a:buChar char="■"/>
              <a:defRPr>
                <a:solidFill>
                  <a:srgbClr val="000000"/>
                </a:solidFil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5" name="Shape 25"/>
        <p:cNvGrpSpPr/>
        <p:nvPr/>
      </p:nvGrpSpPr>
      <p:grpSpPr>
        <a:xfrm>
          <a:off x="0" y="0"/>
          <a:ext cx="0" cy="0"/>
          <a:chOff x="0" y="0"/>
          <a:chExt cx="0" cy="0"/>
        </a:xfrm>
      </p:grpSpPr>
      <p:sp>
        <p:nvSpPr>
          <p:cNvPr id="26" name="Google Shape;26;p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73763"/>
              </a:buClr>
              <a:buSzPts val="12000"/>
              <a:buNone/>
              <a:defRPr sz="12000">
                <a:solidFill>
                  <a:srgbClr val="073763"/>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rgbClr val="000000"/>
              </a:buClr>
              <a:buSzPts val="1800"/>
              <a:buChar char="●"/>
              <a:defRPr>
                <a:solidFill>
                  <a:srgbClr val="000000"/>
                </a:solidFill>
              </a:defRPr>
            </a:lvl1pPr>
            <a:lvl2pPr indent="-317500" lvl="1" marL="914400" algn="ctr">
              <a:lnSpc>
                <a:spcPct val="115000"/>
              </a:lnSpc>
              <a:spcBef>
                <a:spcPts val="1600"/>
              </a:spcBef>
              <a:spcAft>
                <a:spcPts val="0"/>
              </a:spcAft>
              <a:buClr>
                <a:srgbClr val="000000"/>
              </a:buClr>
              <a:buSzPts val="1400"/>
              <a:buChar char="○"/>
              <a:defRPr>
                <a:solidFill>
                  <a:srgbClr val="000000"/>
                </a:solidFill>
              </a:defRPr>
            </a:lvl2pPr>
            <a:lvl3pPr indent="-317500" lvl="2" marL="1371600" algn="ctr">
              <a:lnSpc>
                <a:spcPct val="115000"/>
              </a:lnSpc>
              <a:spcBef>
                <a:spcPts val="1600"/>
              </a:spcBef>
              <a:spcAft>
                <a:spcPts val="0"/>
              </a:spcAft>
              <a:buClr>
                <a:srgbClr val="000000"/>
              </a:buClr>
              <a:buSzPts val="1400"/>
              <a:buChar char="■"/>
              <a:defRPr>
                <a:solidFill>
                  <a:srgbClr val="000000"/>
                </a:solidFill>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www.nhs.uk/conditions/vitamins-and-minerals/othe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www.nhs.uk/conditions/dehydrati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www.nhs.uk/live-well/healthy-weight/understanding-calori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www.gov.uk/government/publications/the-eatwell-guid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www.nhs.uk/live-well/alcohol-support/the-risks-of-drinking-too-much/"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ov.uk/government/publications/food-teaching-in-primary-schools-knowledge-and-skills-framework" TargetMode="External"/><Relationship Id="rId4" Type="http://schemas.openxmlformats.org/officeDocument/2006/relationships/hyperlink" Target="https://www.gov.uk/government/publications/food-teaching-in-secondary-schools-knowledge-and-skills-framework"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hyperlink" Target="https://www.nhs.uk/live-well/eat-well/what-are-processed-foods/" TargetMode="External"/><Relationship Id="rId4" Type="http://schemas.openxmlformats.org/officeDocument/2006/relationships/hyperlink" Target="https://www.nhs.uk/live-well/eat-well/what-are-processed-foods/" TargetMode="External"/><Relationship Id="rId5" Type="http://schemas.openxmlformats.org/officeDocument/2006/relationships/hyperlink" Target="https://www.nhs.uk/live-well/eat-well/what-are-processed-foo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hyperlink" Target="https://www.nhs.uk/conditions/high-blood-pressure-hypertension/" TargetMode="External"/><Relationship Id="rId4" Type="http://schemas.openxmlformats.org/officeDocument/2006/relationships/hyperlink" Target="https://www.nhs.uk/conditions/kidney-disease/" TargetMode="External"/><Relationship Id="rId5" Type="http://schemas.openxmlformats.org/officeDocument/2006/relationships/hyperlink" Target="https://www.nhs.uk/conditions/coronary-heart-diseas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hyperlink" Target="https://www.nhs.uk/conditions/womb-cancer/" TargetMode="External"/><Relationship Id="rId4" Type="http://schemas.openxmlformats.org/officeDocument/2006/relationships/hyperlink" Target="https://www.nhs.uk/conditions/oesophageal-cancer/" TargetMode="External"/><Relationship Id="rId5" Type="http://schemas.openxmlformats.org/officeDocument/2006/relationships/hyperlink" Target="https://www.nhs.uk/conditions/liver-cancer/" TargetMode="External"/><Relationship Id="rId6" Type="http://schemas.openxmlformats.org/officeDocument/2006/relationships/hyperlink" Target="https://www.nhs.uk/conditions/kidney-canc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ov.uk/government/publications/the-eatwell-guid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hyperlink" Target="https://www.nhs.uk/conditions/bowel-cancer/"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hyperlink" Target="https://www.nhs.uk/conditions/type-2-diabete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hyperlink" Target="https://www.nhs.uk/conditions/alcohol-poisoning/" TargetMode="External"/><Relationship Id="rId4" Type="http://schemas.openxmlformats.org/officeDocument/2006/relationships/hyperlink" Target="https://www.nhs.uk/live-well/alcohol-support/the-risks-of-drinking-too-much/"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www.gov.uk/government/publications/the-eatwell-guid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gov.uk/government/publications/send-code-of-practice-0-to-2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94850" y="1640575"/>
            <a:ext cx="87543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600">
                <a:solidFill>
                  <a:srgbClr val="073763"/>
                </a:solidFill>
              </a:rPr>
              <a:t>Teaching about </a:t>
            </a:r>
            <a:r>
              <a:rPr b="1" lang="en-GB" sz="3600">
                <a:solidFill>
                  <a:srgbClr val="073763"/>
                </a:solidFill>
              </a:rPr>
              <a:t>healthy eating</a:t>
            </a:r>
            <a:endParaRPr b="1" sz="3600">
              <a:solidFill>
                <a:srgbClr val="073763"/>
              </a:solidFill>
            </a:endParaRPr>
          </a:p>
        </p:txBody>
      </p:sp>
      <p:sp>
        <p:nvSpPr>
          <p:cNvPr id="100" name="Google Shape;100;p25"/>
          <p:cNvSpPr txBox="1"/>
          <p:nvPr>
            <p:ph idx="1" type="subTitle"/>
          </p:nvPr>
        </p:nvSpPr>
        <p:spPr>
          <a:xfrm>
            <a:off x="7397250" y="4497250"/>
            <a:ext cx="1486200" cy="49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solidFill>
                  <a:srgbClr val="8A2529"/>
                </a:solidFill>
              </a:rPr>
              <a:t>DATE TBC</a:t>
            </a:r>
            <a:endParaRPr sz="2000">
              <a:solidFill>
                <a:srgbClr val="8A2529"/>
              </a:solidFill>
            </a:endParaRPr>
          </a:p>
        </p:txBody>
      </p:sp>
      <p:sp>
        <p:nvSpPr>
          <p:cNvPr id="101" name="Google Shape;101;p25"/>
          <p:cNvSpPr txBox="1"/>
          <p:nvPr>
            <p:ph type="ctrTitle"/>
          </p:nvPr>
        </p:nvSpPr>
        <p:spPr>
          <a:xfrm>
            <a:off x="311700" y="222125"/>
            <a:ext cx="85206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102" name="Google Shape;102;p25"/>
          <p:cNvSpPr txBox="1"/>
          <p:nvPr/>
        </p:nvSpPr>
        <p:spPr>
          <a:xfrm>
            <a:off x="1387950" y="2800600"/>
            <a:ext cx="6368100" cy="6105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73763"/>
                </a:solidFill>
                <a:latin typeface="Arial"/>
                <a:ea typeface="Arial"/>
                <a:cs typeface="Arial"/>
                <a:sym typeface="Arial"/>
              </a:rPr>
              <a:t>Part of: physical health and mental wellbeing</a:t>
            </a:r>
            <a:endParaRPr b="0" i="0" sz="2400" u="none" cap="none" strike="noStrike">
              <a:solidFill>
                <a:srgbClr val="07376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73763"/>
              </a:solidFill>
              <a:latin typeface="Arial"/>
              <a:ea typeface="Arial"/>
              <a:cs typeface="Arial"/>
              <a:sym typeface="Arial"/>
            </a:endParaRPr>
          </a:p>
        </p:txBody>
      </p:sp>
      <p:sp>
        <p:nvSpPr>
          <p:cNvPr id="103" name="Google Shape;103;p25"/>
          <p:cNvSpPr txBox="1"/>
          <p:nvPr/>
        </p:nvSpPr>
        <p:spPr>
          <a:xfrm>
            <a:off x="4483875" y="4412025"/>
            <a:ext cx="1608600" cy="4980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004712"/>
                </a:solidFill>
                <a:latin typeface="Arial"/>
                <a:ea typeface="Arial"/>
                <a:cs typeface="Arial"/>
                <a:sym typeface="Arial"/>
              </a:rPr>
              <a:t>Secondary</a:t>
            </a:r>
            <a:endParaRPr b="0" i="0" sz="2000" u="none" cap="none" strike="noStrike">
              <a:solidFill>
                <a:srgbClr val="004712"/>
              </a:solidFill>
              <a:latin typeface="Arial"/>
              <a:ea typeface="Arial"/>
              <a:cs typeface="Arial"/>
              <a:sym typeface="Arial"/>
            </a:endParaRPr>
          </a:p>
        </p:txBody>
      </p:sp>
      <p:sp>
        <p:nvSpPr>
          <p:cNvPr id="104" name="Google Shape;104;p25"/>
          <p:cNvSpPr txBox="1"/>
          <p:nvPr/>
        </p:nvSpPr>
        <p:spPr>
          <a:xfrm>
            <a:off x="3082100" y="4412025"/>
            <a:ext cx="1257900" cy="4980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260859"/>
                </a:solidFill>
                <a:latin typeface="Arial"/>
                <a:ea typeface="Arial"/>
                <a:cs typeface="Arial"/>
                <a:sym typeface="Arial"/>
              </a:rPr>
              <a:t>Primary</a:t>
            </a:r>
            <a:endParaRPr b="0" i="0" sz="2000" u="none" cap="none" strike="noStrike">
              <a:solidFill>
                <a:srgbClr val="260859"/>
              </a:solidFill>
              <a:latin typeface="Arial"/>
              <a:ea typeface="Arial"/>
              <a:cs typeface="Arial"/>
              <a:sym typeface="Arial"/>
            </a:endParaRPr>
          </a:p>
        </p:txBody>
      </p:sp>
      <p:sp>
        <p:nvSpPr>
          <p:cNvPr id="105" name="Google Shape;105;p25"/>
          <p:cNvSpPr txBox="1"/>
          <p:nvPr/>
        </p:nvSpPr>
        <p:spPr>
          <a:xfrm>
            <a:off x="117900" y="9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106" name="Google Shape;106;p25"/>
          <p:cNvSpPr txBox="1"/>
          <p:nvPr/>
        </p:nvSpPr>
        <p:spPr>
          <a:xfrm>
            <a:off x="1337100" y="3596125"/>
            <a:ext cx="6545400" cy="56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0000"/>
                </a:solidFill>
                <a:latin typeface="Arial"/>
                <a:ea typeface="Arial"/>
                <a:cs typeface="Arial"/>
                <a:sym typeface="Arial"/>
              </a:rPr>
              <a:t>[YOUR NAME, YOUR SCHOOL]</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2792400" y="2150850"/>
            <a:ext cx="35592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Safeguarding</a:t>
            </a:r>
            <a:endParaRPr>
              <a:solidFill>
                <a:srgbClr val="FFFFFF"/>
              </a:solidFill>
            </a:endParaRPr>
          </a:p>
        </p:txBody>
      </p:sp>
      <p:sp>
        <p:nvSpPr>
          <p:cNvPr id="170" name="Google Shape;17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76" name="Google Shape;176;p35"/>
          <p:cNvSpPr txBox="1"/>
          <p:nvPr>
            <p:ph idx="1" type="body"/>
          </p:nvPr>
        </p:nvSpPr>
        <p:spPr>
          <a:xfrm>
            <a:off x="270000" y="914400"/>
            <a:ext cx="79473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Pupils may be affected by issues discussed in lessons. </a:t>
            </a:r>
            <a:endParaRPr sz="1800"/>
          </a:p>
          <a:p>
            <a:pPr indent="0" lvl="0" marL="0" rtl="0" algn="l">
              <a:lnSpc>
                <a:spcPct val="115000"/>
              </a:lnSpc>
              <a:spcBef>
                <a:spcPts val="1000"/>
              </a:spcBef>
              <a:spcAft>
                <a:spcPts val="0"/>
              </a:spcAft>
              <a:buSzPts val="1400"/>
              <a:buNone/>
            </a:pPr>
            <a:r>
              <a:rPr lang="en-GB" sz="1800"/>
              <a:t>Let your designated safeguarding lead or deputy and any other relevant staff, such as pastoral leads, know what you are teaching. This will enable them to identify and speak to relevant pupils, especially those who they know may have been directly impacted by issues covered in the lessons and those with adverse childhood experiences. </a:t>
            </a:r>
            <a:endParaRPr sz="1800"/>
          </a:p>
          <a:p>
            <a:pPr indent="0" lvl="0" marL="0" rtl="0" algn="l">
              <a:lnSpc>
                <a:spcPct val="115000"/>
              </a:lnSpc>
              <a:spcBef>
                <a:spcPts val="1000"/>
              </a:spcBef>
              <a:spcAft>
                <a:spcPts val="0"/>
              </a:spcAft>
              <a:buSzPts val="1400"/>
              <a:buNone/>
            </a:pPr>
            <a:r>
              <a:rPr lang="en-GB" sz="1800"/>
              <a:t>Teachers may need to deal with disclosures or concerns (e.g. of abuse or offending behaviour) in a way that safeguards pupils in line with school policies, especially the child protection policy.</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p:txBody>
      </p:sp>
      <p:sp>
        <p:nvSpPr>
          <p:cNvPr id="177" name="Google Shape;177;p3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2903850" y="2150850"/>
            <a:ext cx="33363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Ground rules</a:t>
            </a:r>
            <a:endParaRPr>
              <a:solidFill>
                <a:srgbClr val="FFFFFF"/>
              </a:solidFill>
            </a:endParaRPr>
          </a:p>
        </p:txBody>
      </p:sp>
      <p:sp>
        <p:nvSpPr>
          <p:cNvPr id="183" name="Google Shape;18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89" name="Google Shape;189;p37"/>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indent="0" lvl="0" marL="0" rtl="0" algn="l">
              <a:lnSpc>
                <a:spcPct val="115000"/>
              </a:lnSpc>
              <a:spcBef>
                <a:spcPts val="1600"/>
              </a:spcBef>
              <a:spcAft>
                <a:spcPts val="0"/>
              </a:spcAft>
              <a:buSzPts val="1400"/>
              <a:buNone/>
            </a:pPr>
            <a:r>
              <a:rPr lang="en-GB" sz="1800"/>
              <a:t>Good practice is for ground rules to be: </a:t>
            </a:r>
            <a:endParaRPr sz="1800"/>
          </a:p>
          <a:p>
            <a:pPr indent="-342900" lvl="0" marL="457200" rtl="0" algn="l">
              <a:lnSpc>
                <a:spcPct val="115000"/>
              </a:lnSpc>
              <a:spcBef>
                <a:spcPts val="1600"/>
              </a:spcBef>
              <a:spcAft>
                <a:spcPts val="0"/>
              </a:spcAft>
              <a:buSzPts val="1800"/>
              <a:buChar char="●"/>
            </a:pPr>
            <a:r>
              <a:rPr b="1" lang="en-GB" sz="1800"/>
              <a:t>discussed</a:t>
            </a:r>
            <a:r>
              <a:rPr lang="en-GB" sz="1800"/>
              <a:t> and understood by all</a:t>
            </a:r>
            <a:endParaRPr sz="1800"/>
          </a:p>
          <a:p>
            <a:pPr indent="-342900" lvl="0" marL="457200" rtl="0" algn="l">
              <a:lnSpc>
                <a:spcPct val="115000"/>
              </a:lnSpc>
              <a:spcBef>
                <a:spcPts val="0"/>
              </a:spcBef>
              <a:spcAft>
                <a:spcPts val="0"/>
              </a:spcAft>
              <a:buSzPts val="1800"/>
              <a:buChar char="●"/>
            </a:pPr>
            <a:r>
              <a:rPr b="1" lang="en-GB" sz="1800"/>
              <a:t>clear</a:t>
            </a:r>
            <a:r>
              <a:rPr lang="en-GB" sz="1800"/>
              <a:t> and practical</a:t>
            </a:r>
            <a:endParaRPr sz="1800"/>
          </a:p>
          <a:p>
            <a:pPr indent="-342900" lvl="0" marL="457200" rtl="0" algn="l">
              <a:lnSpc>
                <a:spcPct val="115000"/>
              </a:lnSpc>
              <a:spcBef>
                <a:spcPts val="0"/>
              </a:spcBef>
              <a:spcAft>
                <a:spcPts val="0"/>
              </a:spcAft>
              <a:buSzPts val="1800"/>
              <a:buChar char="●"/>
            </a:pPr>
            <a:r>
              <a:rPr b="1" lang="en-GB" sz="1800"/>
              <a:t>modelled</a:t>
            </a:r>
            <a:r>
              <a:rPr lang="en-GB" sz="1800"/>
              <a:t> by the teacher</a:t>
            </a:r>
            <a:endParaRPr sz="1800"/>
          </a:p>
          <a:p>
            <a:pPr indent="-342900" lvl="0" marL="457200" rtl="0" algn="l">
              <a:lnSpc>
                <a:spcPct val="115000"/>
              </a:lnSpc>
              <a:spcBef>
                <a:spcPts val="0"/>
              </a:spcBef>
              <a:spcAft>
                <a:spcPts val="0"/>
              </a:spcAft>
              <a:buSzPts val="1800"/>
              <a:buChar char="●"/>
            </a:pPr>
            <a:r>
              <a:rPr b="1" lang="en-GB" sz="1800"/>
              <a:t>followed</a:t>
            </a:r>
            <a:r>
              <a:rPr lang="en-GB" sz="1800"/>
              <a:t> consistently and enforced </a:t>
            </a:r>
            <a:endParaRPr sz="1800"/>
          </a:p>
          <a:p>
            <a:pPr indent="-342900" lvl="0" marL="457200" rtl="0" algn="l">
              <a:lnSpc>
                <a:spcPct val="115000"/>
              </a:lnSpc>
              <a:spcBef>
                <a:spcPts val="0"/>
              </a:spcBef>
              <a:spcAft>
                <a:spcPts val="0"/>
              </a:spcAft>
              <a:buSzPts val="1800"/>
              <a:buChar char="●"/>
            </a:pPr>
            <a:r>
              <a:rPr b="1" lang="en-GB" sz="1800"/>
              <a:t>updated</a:t>
            </a:r>
            <a:r>
              <a:rPr lang="en-GB" sz="1800"/>
              <a:t> when needed</a:t>
            </a:r>
            <a:endParaRPr sz="1800"/>
          </a:p>
          <a:p>
            <a:pPr indent="-342900" lvl="0" marL="457200" rtl="0" algn="l">
              <a:lnSpc>
                <a:spcPct val="115000"/>
              </a:lnSpc>
              <a:spcBef>
                <a:spcPts val="0"/>
              </a:spcBef>
              <a:spcAft>
                <a:spcPts val="0"/>
              </a:spcAft>
              <a:buSzPts val="1800"/>
              <a:buChar char="●"/>
            </a:pPr>
            <a:r>
              <a:rPr b="1" lang="en-GB" sz="1800"/>
              <a:t>visible</a:t>
            </a:r>
            <a:r>
              <a:rPr lang="en-GB" sz="1800"/>
              <a:t> in lessons (for example, posters)</a:t>
            </a:r>
            <a:endParaRPr sz="1800"/>
          </a:p>
          <a:p>
            <a:pPr indent="0" lvl="0" marL="0" rtl="0" algn="l">
              <a:lnSpc>
                <a:spcPct val="115000"/>
              </a:lnSpc>
              <a:spcBef>
                <a:spcPts val="1600"/>
              </a:spcBef>
              <a:spcAft>
                <a:spcPts val="1600"/>
              </a:spcAft>
              <a:buSzPts val="1400"/>
              <a:buNone/>
            </a:pPr>
            <a:r>
              <a:t/>
            </a:r>
            <a:endParaRPr sz="1800"/>
          </a:p>
        </p:txBody>
      </p:sp>
      <p:sp>
        <p:nvSpPr>
          <p:cNvPr id="190" name="Google Shape;190;p3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96" name="Google Shape;196;p38"/>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a:t>
            </a:r>
            <a:endParaRPr sz="1800"/>
          </a:p>
          <a:p>
            <a:pPr indent="0" lvl="0" marL="0" rtl="0" algn="l">
              <a:lnSpc>
                <a:spcPct val="115000"/>
              </a:lnSpc>
              <a:spcBef>
                <a:spcPts val="1600"/>
              </a:spcBef>
              <a:spcAft>
                <a:spcPts val="0"/>
              </a:spcAft>
              <a:buClr>
                <a:schemeClr val="dk1"/>
              </a:buClr>
              <a:buSzPts val="1100"/>
              <a:buFont typeface="Arial"/>
              <a:buNone/>
            </a:pPr>
            <a:r>
              <a:rPr b="1" lang="en-GB" sz="1800"/>
              <a:t>Listen to others</a:t>
            </a:r>
            <a:r>
              <a:rPr lang="en-GB" sz="1800"/>
              <a:t>. It is okay to disagree with each other, but we should listen properly before making assumptions or deciding how to respond. When disagreeing, challenge the statement not the person.</a:t>
            </a:r>
            <a:endParaRPr sz="1800"/>
          </a:p>
          <a:p>
            <a:pPr indent="0" lvl="0" marL="0" rtl="0" algn="l">
              <a:lnSpc>
                <a:spcPct val="115000"/>
              </a:lnSpc>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lnSpc>
                <a:spcPct val="115000"/>
              </a:lnSpc>
              <a:spcBef>
                <a:spcPts val="1600"/>
              </a:spcBef>
              <a:spcAft>
                <a:spcPts val="0"/>
              </a:spcAft>
              <a:buClr>
                <a:schemeClr val="dk1"/>
              </a:buClr>
              <a:buSzPts val="1100"/>
              <a:buFont typeface="Arial"/>
              <a:buNone/>
            </a:pPr>
            <a:r>
              <a:rPr b="1" lang="en-GB" sz="1800"/>
              <a:t>Choose level of participation. </a:t>
            </a:r>
            <a:r>
              <a:rPr lang="en-GB" sz="1800"/>
              <a:t>Everyone has the right to choose not to answer a question or join discussion. We never put anyone ‘on the spot’ (no personal questions or pressure to answer).</a:t>
            </a:r>
            <a:endParaRPr sz="1800"/>
          </a:p>
          <a:p>
            <a:pPr indent="0" lvl="0" marL="0" rtl="0" algn="l">
              <a:lnSpc>
                <a:spcPct val="115000"/>
              </a:lnSpc>
              <a:spcBef>
                <a:spcPts val="1600"/>
              </a:spcBef>
              <a:spcAft>
                <a:spcPts val="0"/>
              </a:spcAft>
              <a:buClr>
                <a:schemeClr val="dk1"/>
              </a:buClr>
              <a:buSzPts val="1100"/>
              <a:buFont typeface="Arial"/>
              <a:buNone/>
            </a:pPr>
            <a:r>
              <a:t/>
            </a:r>
            <a:endParaRPr b="1" sz="1800"/>
          </a:p>
          <a:p>
            <a:pPr indent="0" lvl="0" marL="0" rtl="0" algn="l">
              <a:lnSpc>
                <a:spcPct val="115000"/>
              </a:lnSpc>
              <a:spcBef>
                <a:spcPts val="1600"/>
              </a:spcBef>
              <a:spcAft>
                <a:spcPts val="1600"/>
              </a:spcAft>
              <a:buClr>
                <a:schemeClr val="dk1"/>
              </a:buClr>
              <a:buSzPts val="1100"/>
              <a:buFont typeface="Arial"/>
              <a:buNone/>
            </a:pPr>
            <a:r>
              <a:t/>
            </a:r>
            <a:endParaRPr b="1" sz="1800"/>
          </a:p>
        </p:txBody>
      </p:sp>
      <p:sp>
        <p:nvSpPr>
          <p:cNvPr id="197" name="Google Shape;197;p3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203" name="Google Shape;20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270000" y="216425"/>
            <a:ext cx="881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Subjects covered by the primary slides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09" name="Google Shape;209;p40"/>
          <p:cNvSpPr txBox="1"/>
          <p:nvPr>
            <p:ph idx="1" type="body"/>
          </p:nvPr>
        </p:nvSpPr>
        <p:spPr>
          <a:xfrm>
            <a:off x="270000" y="914400"/>
            <a:ext cx="78342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The content is divided into the following sections for ease of reference:</a:t>
            </a:r>
            <a:endParaRPr sz="1800"/>
          </a:p>
          <a:p>
            <a:pPr indent="0" lvl="0" marL="0" rtl="0" algn="l">
              <a:lnSpc>
                <a:spcPct val="115000"/>
              </a:lnSpc>
              <a:spcBef>
                <a:spcPts val="0"/>
              </a:spcBef>
              <a:spcAft>
                <a:spcPts val="0"/>
              </a:spcAft>
              <a:buSzPts val="1400"/>
              <a:buNone/>
            </a:pPr>
            <a:r>
              <a:rPr lang="en-GB" sz="1800"/>
              <a:t> </a:t>
            </a:r>
            <a:endParaRPr sz="1800"/>
          </a:p>
          <a:p>
            <a:pPr indent="-317500" lvl="0" marL="457200" rtl="0" algn="l">
              <a:lnSpc>
                <a:spcPct val="115000"/>
              </a:lnSpc>
              <a:spcBef>
                <a:spcPts val="0"/>
              </a:spcBef>
              <a:spcAft>
                <a:spcPts val="0"/>
              </a:spcAft>
              <a:buClr>
                <a:schemeClr val="dk1"/>
              </a:buClr>
              <a:buSzPts val="1400"/>
              <a:buChar char="●"/>
            </a:pPr>
            <a:r>
              <a:rPr lang="en-GB"/>
              <a:t>A healthy diet</a:t>
            </a:r>
            <a:endParaRPr/>
          </a:p>
          <a:p>
            <a:pPr indent="-317500" lvl="0" marL="457200" rtl="0" algn="l">
              <a:lnSpc>
                <a:spcPct val="115000"/>
              </a:lnSpc>
              <a:spcBef>
                <a:spcPts val="0"/>
              </a:spcBef>
              <a:spcAft>
                <a:spcPts val="0"/>
              </a:spcAft>
              <a:buSzPts val="1400"/>
              <a:buChar char="●"/>
            </a:pPr>
            <a:r>
              <a:rPr lang="en-GB"/>
              <a:t>Understanding calories</a:t>
            </a:r>
            <a:endParaRPr/>
          </a:p>
          <a:p>
            <a:pPr indent="-317500" lvl="0" marL="457200" rtl="0" algn="l">
              <a:lnSpc>
                <a:spcPct val="115000"/>
              </a:lnSpc>
              <a:spcBef>
                <a:spcPts val="0"/>
              </a:spcBef>
              <a:spcAft>
                <a:spcPts val="0"/>
              </a:spcAft>
              <a:buSzPts val="1400"/>
              <a:buChar char="●"/>
            </a:pPr>
            <a:r>
              <a:rPr lang="en-GB"/>
              <a:t>Planning healthy meals</a:t>
            </a:r>
            <a:endParaRPr/>
          </a:p>
          <a:p>
            <a:pPr indent="-317500" lvl="0" marL="457200" rtl="0" algn="l">
              <a:lnSpc>
                <a:spcPct val="115000"/>
              </a:lnSpc>
              <a:spcBef>
                <a:spcPts val="0"/>
              </a:spcBef>
              <a:spcAft>
                <a:spcPts val="0"/>
              </a:spcAft>
              <a:buSzPts val="1400"/>
              <a:buChar char="●"/>
            </a:pPr>
            <a:r>
              <a:rPr lang="en-GB"/>
              <a:t>Risks of unhealthy diets</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sz="1800"/>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b="1" sz="1800"/>
          </a:p>
        </p:txBody>
      </p:sp>
      <p:sp>
        <p:nvSpPr>
          <p:cNvPr id="210" name="Google Shape;210;p4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074400" y="2150850"/>
            <a:ext cx="29952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solidFill>
                  <a:srgbClr val="073763"/>
                </a:solidFill>
              </a:rPr>
              <a:t>A healthy diet</a:t>
            </a:r>
            <a:endParaRPr>
              <a:solidFill>
                <a:srgbClr val="073763"/>
              </a:solidFill>
            </a:endParaRPr>
          </a:p>
        </p:txBody>
      </p:sp>
      <p:sp>
        <p:nvSpPr>
          <p:cNvPr id="216" name="Google Shape;21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A healthy diet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22" name="Google Shape;222;p4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GB">
                <a:solidFill>
                  <a:srgbClr val="000000"/>
                </a:solidFill>
              </a:rPr>
              <a:t>Explain that a healthy diet helps our bodies to stay healthy. A healthy diet has the right balance of nutrients, substances in food which provide the nourishment essential for the maintenance of life and growth. </a:t>
            </a:r>
            <a:endParaRPr>
              <a:solidFill>
                <a:srgbClr val="000000"/>
              </a:solidFill>
            </a:endParaRPr>
          </a:p>
          <a:p>
            <a:pPr indent="0" lvl="0" marL="0" marR="0" rtl="0" algn="l">
              <a:lnSpc>
                <a:spcPct val="115000"/>
              </a:lnSpc>
              <a:spcBef>
                <a:spcPts val="0"/>
              </a:spcBef>
              <a:spcAft>
                <a:spcPts val="0"/>
              </a:spcAft>
              <a:buSzPts val="1400"/>
              <a:buNone/>
            </a:pPr>
            <a:r>
              <a:t/>
            </a:r>
            <a:endParaRPr>
              <a:solidFill>
                <a:srgbClr val="000000"/>
              </a:solidFill>
            </a:endParaRPr>
          </a:p>
          <a:p>
            <a:pPr indent="0" lvl="0" marL="0" marR="0" rtl="0" algn="l">
              <a:lnSpc>
                <a:spcPct val="115000"/>
              </a:lnSpc>
              <a:spcBef>
                <a:spcPts val="0"/>
              </a:spcBef>
              <a:spcAft>
                <a:spcPts val="0"/>
              </a:spcAft>
              <a:buSzPts val="1400"/>
              <a:buNone/>
            </a:pPr>
            <a:r>
              <a:rPr lang="en-GB">
                <a:solidFill>
                  <a:srgbClr val="000000"/>
                </a:solidFill>
              </a:rPr>
              <a:t>Essential nutrients include</a:t>
            </a:r>
            <a:r>
              <a:rPr lang="en-GB">
                <a:solidFill>
                  <a:schemeClr val="dk1"/>
                </a:solidFill>
                <a:highlight>
                  <a:srgbClr val="FFFFFF"/>
                </a:highlight>
              </a:rPr>
              <a:t>:</a:t>
            </a:r>
            <a:endParaRPr>
              <a:solidFill>
                <a:schemeClr val="dk1"/>
              </a:solidFill>
              <a:highlight>
                <a:srgbClr val="FFFFFF"/>
              </a:highlight>
            </a:endParaRPr>
          </a:p>
          <a:p>
            <a:pPr indent="0" lvl="0" marL="0" marR="0" rtl="0" algn="l">
              <a:lnSpc>
                <a:spcPct val="115000"/>
              </a:lnSpc>
              <a:spcBef>
                <a:spcPts val="0"/>
              </a:spcBef>
              <a:spcAft>
                <a:spcPts val="0"/>
              </a:spcAft>
              <a:buSzPts val="1400"/>
              <a:buNone/>
            </a:pPr>
            <a:r>
              <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carbohydrates</a:t>
            </a:r>
            <a:r>
              <a:rPr lang="en-GB">
                <a:solidFill>
                  <a:schemeClr val="dk1"/>
                </a:solidFill>
                <a:highlight>
                  <a:schemeClr val="lt1"/>
                </a:highlight>
              </a:rPr>
              <a:t>, from </a:t>
            </a:r>
            <a:r>
              <a:rPr b="1" lang="en-GB">
                <a:solidFill>
                  <a:schemeClr val="dk1"/>
                </a:solidFill>
                <a:highlight>
                  <a:schemeClr val="lt1"/>
                </a:highlight>
              </a:rPr>
              <a:t>starchy </a:t>
            </a:r>
            <a:r>
              <a:rPr b="1" lang="en-GB">
                <a:solidFill>
                  <a:schemeClr val="dk1"/>
                </a:solidFill>
              </a:rPr>
              <a:t>food</a:t>
            </a:r>
            <a:r>
              <a:rPr lang="en-GB">
                <a:solidFill>
                  <a:schemeClr val="dk1"/>
                </a:solidFill>
              </a:rPr>
              <a:t> like potatoes, bread, rice or pasta </a:t>
            </a:r>
            <a:r>
              <a:rPr lang="en-GB">
                <a:solidFill>
                  <a:schemeClr val="dk1"/>
                </a:solidFill>
                <a:highlight>
                  <a:schemeClr val="lt1"/>
                </a:highlight>
              </a:rPr>
              <a:t>and </a:t>
            </a:r>
            <a:r>
              <a:rPr b="1" lang="en-GB">
                <a:solidFill>
                  <a:schemeClr val="dk1"/>
                </a:solidFill>
                <a:highlight>
                  <a:schemeClr val="lt1"/>
                </a:highlight>
              </a:rPr>
              <a:t>sugars</a:t>
            </a:r>
            <a:r>
              <a:rPr lang="en-GB">
                <a:solidFill>
                  <a:schemeClr val="dk1"/>
                </a:solidFill>
                <a:highlight>
                  <a:schemeClr val="lt1"/>
                </a:highlight>
              </a:rPr>
              <a:t> (fruit)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protein, </a:t>
            </a:r>
            <a:r>
              <a:rPr lang="en-GB">
                <a:solidFill>
                  <a:schemeClr val="dk1"/>
                </a:solidFill>
                <a:highlight>
                  <a:schemeClr val="lt1"/>
                </a:highlight>
              </a:rPr>
              <a:t>which is found in</a:t>
            </a:r>
            <a:r>
              <a:rPr b="1" lang="en-GB">
                <a:solidFill>
                  <a:schemeClr val="dk1"/>
                </a:solidFill>
                <a:highlight>
                  <a:schemeClr val="lt1"/>
                </a:highlight>
              </a:rPr>
              <a:t> </a:t>
            </a:r>
            <a:r>
              <a:rPr lang="en-GB">
                <a:solidFill>
                  <a:schemeClr val="dk1"/>
                </a:solidFill>
                <a:highlight>
                  <a:schemeClr val="lt1"/>
                </a:highlight>
              </a:rPr>
              <a:t>food such as</a:t>
            </a:r>
            <a:r>
              <a:rPr b="1" lang="en-GB">
                <a:solidFill>
                  <a:schemeClr val="dk1"/>
                </a:solidFill>
                <a:highlight>
                  <a:schemeClr val="lt1"/>
                </a:highlight>
              </a:rPr>
              <a:t> </a:t>
            </a:r>
            <a:r>
              <a:rPr lang="en-GB">
                <a:solidFill>
                  <a:schemeClr val="dk1"/>
                </a:solidFill>
              </a:rPr>
              <a:t>beans, pulses, fish, eggs, meat and dairy</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fats</a:t>
            </a:r>
            <a:r>
              <a:rPr lang="en-GB">
                <a:solidFill>
                  <a:schemeClr val="dk1"/>
                </a:solidFill>
                <a:highlight>
                  <a:schemeClr val="lt1"/>
                </a:highlight>
              </a:rPr>
              <a:t>, found in plant and fish oil</a:t>
            </a:r>
            <a:endParaRPr>
              <a:solidFill>
                <a:srgbClr val="000000"/>
              </a:solidFill>
            </a:endParaRPr>
          </a:p>
        </p:txBody>
      </p:sp>
      <p:sp>
        <p:nvSpPr>
          <p:cNvPr id="223" name="Google Shape;223;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24" name="Google Shape;224;p42"/>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25" name="Google Shape;225;p42"/>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A healthy diet (2)</a:t>
            </a:r>
            <a:endParaRPr>
              <a:solidFill>
                <a:srgbClr val="073763"/>
              </a:solidFill>
            </a:endParaRPr>
          </a:p>
          <a:p>
            <a:pPr indent="0" lvl="0" marL="0" marR="0" rtl="0" algn="l">
              <a:lnSpc>
                <a:spcPct val="100000"/>
              </a:lnSpc>
              <a:spcBef>
                <a:spcPts val="0"/>
              </a:spcBef>
              <a:spcAft>
                <a:spcPts val="0"/>
              </a:spcAft>
              <a:buClr>
                <a:srgbClr val="000000"/>
              </a:buClr>
              <a:buSzPts val="2800"/>
              <a:buFont typeface="Arial"/>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31" name="Google Shape;231;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vitamins and minerals</a:t>
            </a:r>
            <a:r>
              <a:rPr lang="en-GB">
                <a:solidFill>
                  <a:schemeClr val="dk1"/>
                </a:solidFill>
                <a:highlight>
                  <a:schemeClr val="lt1"/>
                </a:highlight>
              </a:rPr>
              <a:t>, different vitamins and minerals are found in different foods. F</a:t>
            </a:r>
            <a:r>
              <a:rPr lang="en-GB">
                <a:solidFill>
                  <a:schemeClr val="dk1"/>
                </a:solidFill>
              </a:rPr>
              <a:t>ruit and vegetables are good sources of many vitamins.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highlight>
                <a:srgbClr val="FFFFFF"/>
              </a:highlight>
            </a:endParaRPr>
          </a:p>
          <a:p>
            <a:pPr indent="0" lvl="0" marL="0" rtl="0" algn="l">
              <a:lnSpc>
                <a:spcPct val="115000"/>
              </a:lnSpc>
              <a:spcBef>
                <a:spcPts val="0"/>
              </a:spcBef>
              <a:spcAft>
                <a:spcPts val="0"/>
              </a:spcAft>
              <a:buSzPts val="1400"/>
              <a:buNone/>
            </a:pPr>
            <a:r>
              <a:rPr lang="en-GB">
                <a:solidFill>
                  <a:schemeClr val="dk1"/>
                </a:solidFill>
                <a:highlight>
                  <a:srgbClr val="FFFFFF"/>
                </a:highlight>
              </a:rPr>
              <a:t>We also need </a:t>
            </a:r>
            <a:r>
              <a:rPr b="1" lang="en-GB">
                <a:solidFill>
                  <a:schemeClr val="dk1"/>
                </a:solidFill>
                <a:highlight>
                  <a:srgbClr val="FFFFFF"/>
                </a:highlight>
              </a:rPr>
              <a:t>fibre</a:t>
            </a:r>
            <a:r>
              <a:rPr lang="en-GB">
                <a:solidFill>
                  <a:schemeClr val="dk1"/>
                </a:solidFill>
                <a:highlight>
                  <a:srgbClr val="FFFFFF"/>
                </a:highlight>
              </a:rPr>
              <a:t> (a type of carbohydrate found mostly in plants) to keep the digestive system healthy. </a:t>
            </a:r>
            <a:endParaRPr>
              <a:solidFill>
                <a:schemeClr val="dk1"/>
              </a:solidFill>
              <a:highlight>
                <a:srgbClr val="FFFFFF"/>
              </a:highlight>
            </a:endParaRPr>
          </a:p>
          <a:p>
            <a:pPr indent="0" lvl="0" marL="0" rtl="0" algn="l">
              <a:lnSpc>
                <a:spcPct val="115000"/>
              </a:lnSpc>
              <a:spcBef>
                <a:spcPts val="0"/>
              </a:spcBef>
              <a:spcAft>
                <a:spcPts val="0"/>
              </a:spcAft>
              <a:buSzPts val="1400"/>
              <a:buNone/>
            </a:pPr>
            <a:r>
              <a:t/>
            </a:r>
            <a:endParaRPr>
              <a:solidFill>
                <a:schemeClr val="dk1"/>
              </a:solidFill>
              <a:highlight>
                <a:srgbClr val="FFFFFF"/>
              </a:highlight>
            </a:endParaRPr>
          </a:p>
          <a:p>
            <a:pPr indent="0" lvl="0" marL="0" rtl="0" algn="l">
              <a:lnSpc>
                <a:spcPct val="115000"/>
              </a:lnSpc>
              <a:spcBef>
                <a:spcPts val="0"/>
              </a:spcBef>
              <a:spcAft>
                <a:spcPts val="0"/>
              </a:spcAft>
              <a:buSzPts val="1400"/>
              <a:buNone/>
            </a:pPr>
            <a:r>
              <a:rPr lang="en-GB">
                <a:solidFill>
                  <a:schemeClr val="dk1"/>
                </a:solidFill>
                <a:highlight>
                  <a:srgbClr val="FFFFFF"/>
                </a:highlight>
              </a:rPr>
              <a:t>Explain that most foods have several nutrients, and it is rare to have only one nutrient. A </a:t>
            </a:r>
            <a:r>
              <a:rPr b="1" lang="en-GB">
                <a:solidFill>
                  <a:schemeClr val="dk1"/>
                </a:solidFill>
                <a:highlight>
                  <a:srgbClr val="FFFFFF"/>
                </a:highlight>
              </a:rPr>
              <a:t>balanced</a:t>
            </a:r>
            <a:r>
              <a:rPr lang="en-GB">
                <a:solidFill>
                  <a:schemeClr val="dk1"/>
                </a:solidFill>
                <a:highlight>
                  <a:srgbClr val="FFFFFF"/>
                </a:highlight>
              </a:rPr>
              <a:t> diet gives us all the nutrients we need in the </a:t>
            </a:r>
            <a:r>
              <a:rPr b="1" lang="en-GB">
                <a:solidFill>
                  <a:schemeClr val="dk1"/>
                </a:solidFill>
                <a:highlight>
                  <a:srgbClr val="FFFFFF"/>
                </a:highlight>
              </a:rPr>
              <a:t>correct proportions</a:t>
            </a:r>
            <a:r>
              <a:rPr lang="en-GB">
                <a:solidFill>
                  <a:schemeClr val="dk1"/>
                </a:solidFill>
                <a:highlight>
                  <a:srgbClr val="FFFFFF"/>
                </a:highlight>
              </a:rPr>
              <a:t>.</a:t>
            </a:r>
            <a:endParaRPr>
              <a:solidFill>
                <a:schemeClr val="dk1"/>
              </a:solidFill>
              <a:highlight>
                <a:srgbClr val="FFFFFF"/>
              </a:highlight>
            </a:endParaRPr>
          </a:p>
          <a:p>
            <a:pPr indent="0" lvl="0" marL="0" rtl="0" algn="l">
              <a:lnSpc>
                <a:spcPct val="115000"/>
              </a:lnSpc>
              <a:spcBef>
                <a:spcPts val="0"/>
              </a:spcBef>
              <a:spcAft>
                <a:spcPts val="0"/>
              </a:spcAft>
              <a:buSzPts val="1400"/>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SzPts val="1400"/>
              <a:buNone/>
            </a:pPr>
            <a:r>
              <a:t/>
            </a:r>
            <a:endParaRPr sz="2800">
              <a:solidFill>
                <a:srgbClr val="073763"/>
              </a:solidFill>
            </a:endParaRPr>
          </a:p>
        </p:txBody>
      </p:sp>
      <p:sp>
        <p:nvSpPr>
          <p:cNvPr id="232" name="Google Shape;232;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3" name="Google Shape;233;p43"/>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34" name="Google Shape;234;p43"/>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112" name="Google Shape;112;p26"/>
          <p:cNvGraphicFramePr/>
          <p:nvPr/>
        </p:nvGraphicFramePr>
        <p:xfrm>
          <a:off x="270000" y="838195"/>
          <a:ext cx="3000000" cy="3000000"/>
        </p:xfrm>
        <a:graphic>
          <a:graphicData uri="http://schemas.openxmlformats.org/drawingml/2006/table">
            <a:tbl>
              <a:tblPr>
                <a:noFill/>
                <a:tableStyleId>{95D08B48-2603-4310-B32D-080F6DF886C1}</a:tableStyleId>
              </a:tblPr>
              <a:tblGrid>
                <a:gridCol w="896575"/>
                <a:gridCol w="7845300"/>
              </a:tblGrid>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  3</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About this training module</a:t>
                      </a:r>
                      <a:r>
                        <a:rPr lang="en-GB" sz="2200" u="none" cap="none" strike="noStrike">
                          <a:solidFill>
                            <a:srgbClr val="FF0000"/>
                          </a:solidFill>
                        </a:rPr>
                        <a:t> </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  6</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Teaching the new curriculum</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15</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Safeguarding </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18</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Ground rules</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21</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b="1" lang="en-GB" sz="2200" u="none" cap="none" strike="noStrike">
                          <a:solidFill>
                            <a:srgbClr val="073763"/>
                          </a:solidFill>
                        </a:rPr>
                        <a:t>Primary curriculum</a:t>
                      </a:r>
                      <a:endParaRPr b="1"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57</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b="1" lang="en-GB" sz="2200" u="none" cap="none" strike="noStrike">
                          <a:solidFill>
                            <a:srgbClr val="073763"/>
                          </a:solidFill>
                        </a:rPr>
                        <a:t>Secondary curriculum</a:t>
                      </a:r>
                      <a:endParaRPr b="1"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89</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Examples of good practice </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95</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rgbClr val="073763"/>
                          </a:solidFill>
                        </a:rPr>
                        <a:t>Activities and templates for trainers</a:t>
                      </a:r>
                      <a:endParaRPr sz="2200" u="none" cap="none" strike="noStrike">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3" name="Google Shape;113;p2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Carbohydrates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40" name="Google Shape;240;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rgbClr val="000000"/>
                </a:solidFill>
                <a:highlight>
                  <a:srgbClr val="FFFFFF"/>
                </a:highlight>
              </a:rPr>
              <a:t>Carbohydrates</a:t>
            </a:r>
            <a:r>
              <a:rPr lang="en-GB">
                <a:solidFill>
                  <a:srgbClr val="000000"/>
                </a:solidFill>
                <a:highlight>
                  <a:srgbClr val="FFFFFF"/>
                </a:highlight>
              </a:rPr>
              <a:t> are the body’s main source of energy. The length of time </a:t>
            </a:r>
            <a:r>
              <a:rPr lang="en-GB">
                <a:solidFill>
                  <a:schemeClr val="dk1"/>
                </a:solidFill>
                <a:highlight>
                  <a:srgbClr val="FFFFFF"/>
                </a:highlight>
              </a:rPr>
              <a:t>takes the body to convert them into energy (in the form of glucose) determines whether the food is a </a:t>
            </a:r>
            <a:r>
              <a:rPr b="1" lang="en-GB">
                <a:solidFill>
                  <a:schemeClr val="dk1"/>
                </a:solidFill>
                <a:highlight>
                  <a:srgbClr val="FFFFFF"/>
                </a:highlight>
              </a:rPr>
              <a:t>simple</a:t>
            </a:r>
            <a:r>
              <a:rPr lang="en-GB">
                <a:solidFill>
                  <a:schemeClr val="dk1"/>
                </a:solidFill>
                <a:highlight>
                  <a:srgbClr val="FFFFFF"/>
                </a:highlight>
              </a:rPr>
              <a:t> or </a:t>
            </a:r>
            <a:r>
              <a:rPr b="1" lang="en-GB">
                <a:solidFill>
                  <a:schemeClr val="dk1"/>
                </a:solidFill>
                <a:highlight>
                  <a:srgbClr val="FFFFFF"/>
                </a:highlight>
              </a:rPr>
              <a:t>complex</a:t>
            </a:r>
            <a:r>
              <a:rPr lang="en-GB">
                <a:solidFill>
                  <a:schemeClr val="dk1"/>
                </a:solidFill>
                <a:highlight>
                  <a:srgbClr val="FFFFFF"/>
                </a:highlight>
              </a:rPr>
              <a:t> carbohydrate</a:t>
            </a:r>
            <a:r>
              <a:rPr lang="en-GB">
                <a:solidFill>
                  <a:srgbClr val="000000"/>
                </a:solidFill>
                <a:highlight>
                  <a:srgbClr val="FFFFFF"/>
                </a:highlight>
              </a:rPr>
              <a:t>:</a:t>
            </a:r>
            <a:endParaRPr>
              <a:solidFill>
                <a:srgbClr val="000000"/>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complex carbohydrates are stored in your muscles as glycogen, ready to provide energy at a later time. They can be found in </a:t>
            </a:r>
            <a:r>
              <a:rPr b="1" lang="en-GB">
                <a:solidFill>
                  <a:schemeClr val="dk1"/>
                </a:solidFill>
                <a:highlight>
                  <a:srgbClr val="FFFFFF"/>
                </a:highlight>
              </a:rPr>
              <a:t>starchy foods</a:t>
            </a:r>
            <a:r>
              <a:rPr lang="en-GB">
                <a:solidFill>
                  <a:schemeClr val="dk1"/>
                </a:solidFill>
                <a:highlight>
                  <a:srgbClr val="FFFFFF"/>
                </a:highlight>
              </a:rPr>
              <a:t> (e.g. potatoes, bread, rice, pasta, oats) </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simple carbohydrates come from sugar are quickly turned into energy. They occur naturally in </a:t>
            </a:r>
            <a:r>
              <a:rPr b="1" lang="en-GB">
                <a:solidFill>
                  <a:schemeClr val="dk1"/>
                </a:solidFill>
                <a:highlight>
                  <a:srgbClr val="FFFFFF"/>
                </a:highlight>
              </a:rPr>
              <a:t>fruit and milk </a:t>
            </a:r>
            <a:r>
              <a:rPr lang="en-GB">
                <a:solidFill>
                  <a:schemeClr val="dk1"/>
                </a:solidFill>
                <a:highlight>
                  <a:srgbClr val="FFFFFF"/>
                </a:highlight>
              </a:rPr>
              <a:t>and in refined sugar (e.g. </a:t>
            </a:r>
            <a:r>
              <a:rPr lang="en-GB">
                <a:solidFill>
                  <a:schemeClr val="dk1"/>
                </a:solidFill>
                <a:highlight>
                  <a:srgbClr val="FFFFFF"/>
                </a:highlight>
              </a:rPr>
              <a:t>sweets)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Carbohydrates from starchy foods and natural sugars need to make up </a:t>
            </a:r>
            <a:r>
              <a:rPr lang="en-GB">
                <a:solidFill>
                  <a:srgbClr val="000000"/>
                </a:solidFill>
                <a:highlight>
                  <a:srgbClr val="FFFFFF"/>
                </a:highlight>
              </a:rPr>
              <a:t>50-60% of our diet.</a:t>
            </a:r>
            <a:endParaRPr>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p:txBody>
      </p:sp>
      <p:sp>
        <p:nvSpPr>
          <p:cNvPr id="241" name="Google Shape;241;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42" name="Google Shape;242;p44"/>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43" name="Google Shape;243;p44"/>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Fibre</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49" name="Google Shape;249;p4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highlight>
                  <a:srgbClr val="FFFFFF"/>
                </a:highlight>
              </a:rPr>
              <a:t>Teach that dietary fibre is important for digestion as it:</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binds together everything that we have eaten, keeping the digestive tract flowing</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rgbClr val="000000"/>
                </a:solidFill>
                <a:highlight>
                  <a:srgbClr val="FFFFFF"/>
                </a:highlight>
              </a:rPr>
              <a:t>helps to regulate the body’s use of sugars, and helps to control hunger and blood sugar</a:t>
            </a:r>
            <a:endParaRPr>
              <a:solidFill>
                <a:srgbClr val="000000"/>
              </a:solidFill>
              <a:highlight>
                <a:srgbClr val="FFFFFF"/>
              </a:highlight>
            </a:endParaRPr>
          </a:p>
          <a:p>
            <a:pPr indent="0" lvl="0" marL="45720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SzPts val="1400"/>
              <a:buNone/>
            </a:pPr>
            <a:r>
              <a:rPr lang="en-GB">
                <a:solidFill>
                  <a:srgbClr val="000000"/>
                </a:solidFill>
                <a:highlight>
                  <a:srgbClr val="FFFFFF"/>
                </a:highlight>
              </a:rPr>
              <a:t>Fibre is found in many foods that are high in carbohydrates, such as potatoes (skin on), wholegrain pasta and rice, vegetables such as broccoli and carrots, as well as nuts and seeds.</a:t>
            </a:r>
            <a:endParaRPr>
              <a:solidFill>
                <a:srgbClr val="000000"/>
              </a:solidFill>
              <a:highlight>
                <a:srgbClr val="FFFFFF"/>
              </a:highlight>
            </a:endParaRPr>
          </a:p>
        </p:txBody>
      </p:sp>
      <p:sp>
        <p:nvSpPr>
          <p:cNvPr id="250" name="Google Shape;250;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51" name="Google Shape;251;p45"/>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52" name="Google Shape;252;p45"/>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Protein</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58" name="Google Shape;258;p4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1400"/>
              <a:buNone/>
            </a:pPr>
            <a:r>
              <a:rPr lang="en-GB">
                <a:solidFill>
                  <a:schemeClr val="dk1"/>
                </a:solidFill>
              </a:rPr>
              <a:t>Teach that </a:t>
            </a:r>
            <a:r>
              <a:rPr lang="en-GB">
                <a:solidFill>
                  <a:schemeClr val="dk1"/>
                </a:solidFill>
                <a:highlight>
                  <a:srgbClr val="FFFFFF"/>
                </a:highlight>
              </a:rPr>
              <a:t>proteins are made up of many building blocks, known as </a:t>
            </a:r>
            <a:r>
              <a:rPr b="1" lang="en-GB">
                <a:solidFill>
                  <a:schemeClr val="dk1"/>
                </a:solidFill>
                <a:highlight>
                  <a:srgbClr val="FFFFFF"/>
                </a:highlight>
              </a:rPr>
              <a:t>amino acids</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1200"/>
              </a:spcBef>
              <a:spcAft>
                <a:spcPts val="0"/>
              </a:spcAft>
              <a:buClr>
                <a:schemeClr val="dk1"/>
              </a:buClr>
              <a:buSzPts val="1400"/>
              <a:buFont typeface="Arial"/>
              <a:buNone/>
            </a:pPr>
            <a:r>
              <a:rPr lang="en-GB">
                <a:solidFill>
                  <a:schemeClr val="dk1"/>
                </a:solidFill>
                <a:highlight>
                  <a:srgbClr val="FFFFFF"/>
                </a:highlight>
              </a:rPr>
              <a:t>Our bodies need </a:t>
            </a:r>
            <a:r>
              <a:rPr lang="en-GB">
                <a:solidFill>
                  <a:srgbClr val="333333"/>
                </a:solidFill>
                <a:highlight>
                  <a:srgbClr val="FFFFFF"/>
                </a:highlight>
              </a:rPr>
              <a:t>protein</a:t>
            </a:r>
            <a:r>
              <a:rPr lang="en-GB">
                <a:solidFill>
                  <a:schemeClr val="dk1"/>
                </a:solidFill>
                <a:highlight>
                  <a:srgbClr val="FFFFFF"/>
                </a:highlight>
              </a:rPr>
              <a:t> in the diet to supply amino acids for the growth and repair of our cells and tissues. This includes our </a:t>
            </a:r>
            <a:r>
              <a:rPr lang="en-GB">
                <a:solidFill>
                  <a:schemeClr val="dk1"/>
                </a:solidFill>
              </a:rPr>
              <a:t>bones, muscles, cartilage, skin and blood.</a:t>
            </a:r>
            <a:endParaRPr>
              <a:solidFill>
                <a:schemeClr val="dk1"/>
              </a:solidFill>
            </a:endParaRPr>
          </a:p>
          <a:p>
            <a:pPr indent="0" lvl="0" marL="0" rtl="0" algn="l">
              <a:spcBef>
                <a:spcPts val="1200"/>
              </a:spcBef>
              <a:spcAft>
                <a:spcPts val="0"/>
              </a:spcAft>
              <a:buClr>
                <a:schemeClr val="dk1"/>
              </a:buClr>
              <a:buSzPts val="1400"/>
              <a:buFont typeface="Arial"/>
              <a:buNone/>
            </a:pPr>
            <a:r>
              <a:rPr lang="en-GB">
                <a:solidFill>
                  <a:schemeClr val="dk1"/>
                </a:solidFill>
                <a:highlight>
                  <a:schemeClr val="lt1"/>
                </a:highlight>
              </a:rPr>
              <a:t>Protein is found in foods such as meat, fish, eggs, dairy products, tofu, beans and lentils.</a:t>
            </a:r>
            <a:endParaRPr>
              <a:solidFill>
                <a:schemeClr val="dk1"/>
              </a:solidFill>
              <a:highlight>
                <a:schemeClr val="lt1"/>
              </a:highlight>
            </a:endParaRPr>
          </a:p>
          <a:p>
            <a:pPr indent="0" lvl="0" marL="0" rtl="0" algn="l">
              <a:spcBef>
                <a:spcPts val="1200"/>
              </a:spcBef>
              <a:spcAft>
                <a:spcPts val="0"/>
              </a:spcAft>
              <a:buClr>
                <a:schemeClr val="dk1"/>
              </a:buClr>
              <a:buSzPts val="1400"/>
              <a:buFont typeface="Arial"/>
              <a:buNone/>
            </a:pPr>
            <a:r>
              <a:rPr lang="en-GB">
                <a:solidFill>
                  <a:schemeClr val="dk1"/>
                </a:solidFill>
                <a:highlight>
                  <a:schemeClr val="lt1"/>
                </a:highlight>
              </a:rPr>
              <a:t>10-20% of our diet needs to come from protein.</a:t>
            </a:r>
            <a:endParaRPr>
              <a:solidFill>
                <a:schemeClr val="dk1"/>
              </a:solidFill>
              <a:highlight>
                <a:srgbClr val="FFFFFF"/>
              </a:highlight>
            </a:endParaRPr>
          </a:p>
        </p:txBody>
      </p:sp>
      <p:sp>
        <p:nvSpPr>
          <p:cNvPr id="259" name="Google Shape;259;p4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60" name="Google Shape;260;p46"/>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61" name="Google Shape;261;p46"/>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291425"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Fats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67" name="Google Shape;267;p47"/>
          <p:cNvSpPr txBox="1"/>
          <p:nvPr>
            <p:ph idx="1" type="body"/>
          </p:nvPr>
        </p:nvSpPr>
        <p:spPr>
          <a:xfrm>
            <a:off x="291600" y="789125"/>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highlight>
                  <a:schemeClr val="lt1"/>
                </a:highlight>
              </a:rPr>
              <a:t>Teach that fat is essential for our bodies and the cells within our bodies. Fat also helps the body to absorb vitamin A, vitamin D and vitamin E.</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spcBef>
                <a:spcPts val="0"/>
              </a:spcBef>
              <a:spcAft>
                <a:spcPts val="0"/>
              </a:spcAft>
              <a:buClr>
                <a:schemeClr val="dk1"/>
              </a:buClr>
              <a:buSzPts val="1400"/>
              <a:buFont typeface="Arial"/>
              <a:buNone/>
            </a:pPr>
            <a:r>
              <a:rPr lang="en-GB">
                <a:solidFill>
                  <a:schemeClr val="dk1"/>
                </a:solidFill>
                <a:highlight>
                  <a:schemeClr val="lt1"/>
                </a:highlight>
              </a:rPr>
              <a:t>Fat is stored in the body and used for energy when we are physically active for a long period of time.</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lnSpc>
                <a:spcPct val="115000"/>
              </a:lnSpc>
              <a:spcBef>
                <a:spcPts val="0"/>
              </a:spcBef>
              <a:spcAft>
                <a:spcPts val="0"/>
              </a:spcAft>
              <a:buSzPts val="1400"/>
              <a:buNone/>
            </a:pPr>
            <a:r>
              <a:rPr lang="en-GB">
                <a:solidFill>
                  <a:schemeClr val="dk1"/>
                </a:solidFill>
                <a:highlight>
                  <a:schemeClr val="lt1"/>
                </a:highlight>
              </a:rPr>
              <a:t>Teach that 20-30% of our diet should come from fat.</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lnSpc>
                <a:spcPct val="115000"/>
              </a:lnSpc>
              <a:spcBef>
                <a:spcPts val="0"/>
              </a:spcBef>
              <a:spcAft>
                <a:spcPts val="0"/>
              </a:spcAft>
              <a:buSzPts val="1400"/>
              <a:buNone/>
            </a:pPr>
            <a:r>
              <a:rPr lang="en-GB">
                <a:solidFill>
                  <a:schemeClr val="dk1"/>
                </a:solidFill>
                <a:highlight>
                  <a:schemeClr val="lt1"/>
                </a:highlight>
              </a:rPr>
              <a:t>Explain that there are two different types of fat in food, </a:t>
            </a:r>
            <a:r>
              <a:rPr b="1" lang="en-GB">
                <a:solidFill>
                  <a:schemeClr val="dk1"/>
                </a:solidFill>
                <a:highlight>
                  <a:schemeClr val="lt1"/>
                </a:highlight>
              </a:rPr>
              <a:t>unsaturated</a:t>
            </a:r>
            <a:r>
              <a:rPr lang="en-GB">
                <a:solidFill>
                  <a:schemeClr val="dk1"/>
                </a:solidFill>
                <a:highlight>
                  <a:schemeClr val="lt1"/>
                </a:highlight>
              </a:rPr>
              <a:t> and </a:t>
            </a:r>
            <a:r>
              <a:rPr b="1" lang="en-GB">
                <a:solidFill>
                  <a:schemeClr val="dk1"/>
                </a:solidFill>
                <a:highlight>
                  <a:schemeClr val="lt1"/>
                </a:highlight>
              </a:rPr>
              <a:t>saturated</a:t>
            </a:r>
            <a:r>
              <a:rPr lang="en-GB">
                <a:solidFill>
                  <a:schemeClr val="dk1"/>
                </a:solidFill>
                <a:highlight>
                  <a:schemeClr val="lt1"/>
                </a:highlight>
              </a:rPr>
              <a:t>. Most fats and oils contain both saturated and unsaturated fats in different proportions.</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rgbClr val="FFFFFF"/>
              </a:highlight>
            </a:endParaRPr>
          </a:p>
          <a:p>
            <a:pPr indent="0" lvl="0" marL="0" rtl="0" algn="l">
              <a:lnSpc>
                <a:spcPct val="115000"/>
              </a:lnSpc>
              <a:spcBef>
                <a:spcPts val="0"/>
              </a:spcBef>
              <a:spcAft>
                <a:spcPts val="0"/>
              </a:spcAft>
              <a:buSzPts val="1400"/>
              <a:buNone/>
            </a:pPr>
            <a:r>
              <a:t/>
            </a:r>
            <a:endParaRPr>
              <a:solidFill>
                <a:schemeClr val="dk1"/>
              </a:solidFill>
              <a:highlight>
                <a:srgbClr val="FFFFFF"/>
              </a:highlight>
            </a:endParaRPr>
          </a:p>
          <a:p>
            <a:pPr indent="0" lvl="0" marL="0" marR="0" rtl="0" algn="l">
              <a:lnSpc>
                <a:spcPct val="115000"/>
              </a:lnSpc>
              <a:spcBef>
                <a:spcPts val="0"/>
              </a:spcBef>
              <a:spcAft>
                <a:spcPts val="0"/>
              </a:spcAft>
              <a:buSzPts val="1400"/>
              <a:buNone/>
            </a:pPr>
            <a:r>
              <a:t/>
            </a:r>
            <a:endParaRPr>
              <a:solidFill>
                <a:schemeClr val="dk1"/>
              </a:solidFill>
              <a:highlight>
                <a:srgbClr val="FFFFFF"/>
              </a:highlight>
            </a:endParaRPr>
          </a:p>
          <a:p>
            <a:pPr indent="0" lvl="0" marL="0" marR="0" rtl="0" algn="l">
              <a:lnSpc>
                <a:spcPct val="115000"/>
              </a:lnSpc>
              <a:spcBef>
                <a:spcPts val="0"/>
              </a:spcBef>
              <a:spcAft>
                <a:spcPts val="0"/>
              </a:spcAft>
              <a:buSzPts val="1400"/>
              <a:buNone/>
            </a:pPr>
            <a:r>
              <a:t/>
            </a:r>
            <a:endParaRPr>
              <a:solidFill>
                <a:schemeClr val="dk1"/>
              </a:solidFill>
              <a:highlight>
                <a:srgbClr val="FFFFFF"/>
              </a:highlight>
            </a:endParaRPr>
          </a:p>
          <a:p>
            <a:pPr indent="0" lvl="0" marL="0" rtl="0" algn="l">
              <a:lnSpc>
                <a:spcPct val="115000"/>
              </a:lnSpc>
              <a:spcBef>
                <a:spcPts val="0"/>
              </a:spcBef>
              <a:spcAft>
                <a:spcPts val="0"/>
              </a:spcAft>
              <a:buSzPts val="1400"/>
              <a:buNone/>
            </a:pPr>
            <a:r>
              <a:t/>
            </a:r>
            <a:endParaRPr>
              <a:solidFill>
                <a:srgbClr val="000000"/>
              </a:solidFill>
            </a:endParaRPr>
          </a:p>
        </p:txBody>
      </p:sp>
      <p:sp>
        <p:nvSpPr>
          <p:cNvPr id="268" name="Google Shape;268;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69" name="Google Shape;269;p47"/>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70" name="Google Shape;270;p47"/>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Unsaturated fat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76" name="Google Shape;276;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chemeClr val="lt1"/>
                </a:highlight>
              </a:rPr>
              <a:t>Explain that </a:t>
            </a:r>
            <a:r>
              <a:rPr lang="en-GB">
                <a:solidFill>
                  <a:schemeClr val="dk1"/>
                </a:solidFill>
              </a:rPr>
              <a:t>cholesterol is a fatty substance in the blood.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U</a:t>
            </a:r>
            <a:r>
              <a:rPr lang="en-GB">
                <a:solidFill>
                  <a:schemeClr val="dk1"/>
                </a:solidFill>
                <a:highlight>
                  <a:schemeClr val="lt1"/>
                </a:highlight>
              </a:rPr>
              <a:t>nsaturated fat gives us </a:t>
            </a:r>
            <a:r>
              <a:rPr b="1" lang="en-GB">
                <a:solidFill>
                  <a:schemeClr val="dk1"/>
                </a:solidFill>
              </a:rPr>
              <a:t>good</a:t>
            </a:r>
            <a:r>
              <a:rPr lang="en-GB">
                <a:solidFill>
                  <a:schemeClr val="dk1"/>
                </a:solidFill>
              </a:rPr>
              <a:t> </a:t>
            </a:r>
            <a:r>
              <a:rPr b="1" lang="en-GB">
                <a:solidFill>
                  <a:schemeClr val="dk1"/>
                </a:solidFill>
              </a:rPr>
              <a:t>cholesterol </a:t>
            </a:r>
            <a:r>
              <a:rPr lang="en-GB">
                <a:solidFill>
                  <a:schemeClr val="dk1"/>
                </a:solidFill>
              </a:rPr>
              <a:t>(called high density lipoprotein or HDL)</a:t>
            </a:r>
            <a:r>
              <a:rPr b="1" lang="en-GB">
                <a:solidFill>
                  <a:schemeClr val="dk1"/>
                </a:solidFill>
              </a:rPr>
              <a: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Good cholesterol is essential for our bodies, and the production of cell membranes, hormones and vitamin D in the body.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GB">
                <a:solidFill>
                  <a:schemeClr val="dk1"/>
                </a:solidFill>
                <a:highlight>
                  <a:schemeClr val="lt1"/>
                </a:highlight>
              </a:rPr>
              <a:t>Teach that there are two types of unsaturated fat, </a:t>
            </a:r>
            <a:r>
              <a:rPr b="1" lang="en-GB">
                <a:solidFill>
                  <a:schemeClr val="dk1"/>
                </a:solidFill>
                <a:highlight>
                  <a:schemeClr val="lt1"/>
                </a:highlight>
              </a:rPr>
              <a:t>monounsaturated </a:t>
            </a:r>
            <a:r>
              <a:rPr lang="en-GB">
                <a:solidFill>
                  <a:schemeClr val="dk1"/>
                </a:solidFill>
                <a:highlight>
                  <a:schemeClr val="lt1"/>
                </a:highlight>
              </a:rPr>
              <a:t>and</a:t>
            </a:r>
            <a:r>
              <a:rPr b="1" lang="en-GB">
                <a:solidFill>
                  <a:schemeClr val="dk1"/>
                </a:solidFill>
                <a:highlight>
                  <a:schemeClr val="lt1"/>
                </a:highlight>
              </a:rPr>
              <a:t> </a:t>
            </a:r>
            <a:r>
              <a:rPr b="1" lang="en-GB">
                <a:solidFill>
                  <a:schemeClr val="dk1"/>
                </a:solidFill>
              </a:rPr>
              <a:t>polyunsaturated.</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277" name="Google Shape;277;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78" name="Google Shape;278;p48"/>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79" name="Google Shape;279;p48"/>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Unsaturated fat (2)</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85" name="Google Shape;285;p4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highlight>
                  <a:srgbClr val="FFFFFF"/>
                </a:highlight>
              </a:rPr>
              <a:t>monounsaturated fat</a:t>
            </a:r>
            <a:r>
              <a:rPr lang="en-GB">
                <a:solidFill>
                  <a:schemeClr val="dk1"/>
                </a:solidFill>
                <a:highlight>
                  <a:srgbClr val="FFFFFF"/>
                </a:highlight>
              </a:rPr>
              <a:t> maintains levels of good cholesterol and reduces levels of bad cholesterol in our blood. It is found in olive oil, rapeseed oil, avocados, almonds, brazil nuts, and peanuts</a:t>
            </a:r>
            <a:endParaRPr>
              <a:solidFill>
                <a:schemeClr val="dk1"/>
              </a:solidFill>
              <a:highlight>
                <a:srgbClr val="FFFFFF"/>
              </a:highlight>
            </a:endParaRPr>
          </a:p>
          <a:p>
            <a:pPr indent="-317500" lvl="0" marL="457200" marR="0" rtl="0" algn="l">
              <a:lnSpc>
                <a:spcPct val="115000"/>
              </a:lnSpc>
              <a:spcBef>
                <a:spcPts val="0"/>
              </a:spcBef>
              <a:spcAft>
                <a:spcPts val="0"/>
              </a:spcAft>
              <a:buClr>
                <a:srgbClr val="000000"/>
              </a:buClr>
              <a:buSzPts val="1400"/>
              <a:buChar char="●"/>
            </a:pPr>
            <a:r>
              <a:rPr b="1" lang="en-GB">
                <a:solidFill>
                  <a:srgbClr val="000000"/>
                </a:solidFill>
              </a:rPr>
              <a:t>polyunsaturated fat</a:t>
            </a:r>
            <a:r>
              <a:rPr lang="en-GB">
                <a:solidFill>
                  <a:srgbClr val="000000"/>
                </a:solidFill>
              </a:rPr>
              <a:t> c</a:t>
            </a:r>
            <a:r>
              <a:rPr lang="en-GB">
                <a:solidFill>
                  <a:schemeClr val="dk1"/>
                </a:solidFill>
                <a:highlight>
                  <a:srgbClr val="FFFFFF"/>
                </a:highlight>
              </a:rPr>
              <a:t>an also help lower levels of bad cholesterol in our blood. There are two types of </a:t>
            </a:r>
            <a:r>
              <a:rPr lang="en-GB">
                <a:solidFill>
                  <a:schemeClr val="dk1"/>
                </a:solidFill>
              </a:rPr>
              <a:t>polyunsaturated fat (</a:t>
            </a:r>
            <a:r>
              <a:rPr lang="en-GB">
                <a:solidFill>
                  <a:schemeClr val="dk1"/>
                </a:solidFill>
                <a:highlight>
                  <a:srgbClr val="FFFFFF"/>
                </a:highlight>
              </a:rPr>
              <a:t>known as </a:t>
            </a:r>
            <a:r>
              <a:rPr b="1" lang="en-GB">
                <a:solidFill>
                  <a:schemeClr val="dk1"/>
                </a:solidFill>
                <a:highlight>
                  <a:srgbClr val="FFFFFF"/>
                </a:highlight>
              </a:rPr>
              <a:t>essential fatty acids</a:t>
            </a:r>
            <a:r>
              <a:rPr lang="en-GB">
                <a:solidFill>
                  <a:schemeClr val="dk1"/>
                </a:solidFill>
                <a:highlight>
                  <a:srgbClr val="FFFFFF"/>
                </a:highlight>
              </a:rPr>
              <a:t>). </a:t>
            </a:r>
            <a:r>
              <a:rPr b="1" lang="en-GB">
                <a:solidFill>
                  <a:schemeClr val="dk1"/>
                </a:solidFill>
                <a:highlight>
                  <a:srgbClr val="FFFFFF"/>
                </a:highlight>
              </a:rPr>
              <a:t>Omega-3</a:t>
            </a:r>
            <a:r>
              <a:rPr lang="en-GB">
                <a:solidFill>
                  <a:schemeClr val="dk1"/>
                </a:solidFill>
                <a:highlight>
                  <a:srgbClr val="FFFFFF"/>
                </a:highlight>
              </a:rPr>
              <a:t> (present in oily fish like sardines) and </a:t>
            </a:r>
            <a:r>
              <a:rPr b="1" lang="en-GB">
                <a:solidFill>
                  <a:schemeClr val="dk1"/>
                </a:solidFill>
                <a:highlight>
                  <a:srgbClr val="FFFFFF"/>
                </a:highlight>
              </a:rPr>
              <a:t>omega-6</a:t>
            </a:r>
            <a:r>
              <a:rPr lang="en-GB">
                <a:solidFill>
                  <a:schemeClr val="dk1"/>
                </a:solidFill>
                <a:highlight>
                  <a:srgbClr val="FFFFFF"/>
                </a:highlight>
              </a:rPr>
              <a:t> (present in vegetable oil like corn, sunflower and some nuts)</a:t>
            </a:r>
            <a:endParaRPr>
              <a:solidFill>
                <a:schemeClr val="dk1"/>
              </a:solidFill>
              <a:highlight>
                <a:srgbClr val="FFFFFF"/>
              </a:highlight>
            </a:endParaRPr>
          </a:p>
        </p:txBody>
      </p:sp>
      <p:sp>
        <p:nvSpPr>
          <p:cNvPr id="286" name="Google Shape;286;p4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7" name="Google Shape;287;p49"/>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88" name="Google Shape;288;p49"/>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Saturated fat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94" name="Google Shape;294;p5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chemeClr val="lt1"/>
                </a:highlight>
              </a:rPr>
              <a:t>Explain that saturated fat gives us </a:t>
            </a:r>
            <a:r>
              <a:rPr b="1" lang="en-GB">
                <a:solidFill>
                  <a:schemeClr val="dk1"/>
                </a:solidFill>
                <a:highlight>
                  <a:schemeClr val="lt1"/>
                </a:highlight>
              </a:rPr>
              <a:t>bad cholesterol </a:t>
            </a:r>
            <a:r>
              <a:rPr lang="en-GB">
                <a:solidFill>
                  <a:schemeClr val="dk1"/>
                </a:solidFill>
              </a:rPr>
              <a:t>(called low density lipoprotein or LDL)</a:t>
            </a:r>
            <a:r>
              <a:rPr b="1" lang="en-GB">
                <a:solidFill>
                  <a:schemeClr val="dk1"/>
                </a:solidFill>
                <a:highlight>
                  <a:schemeClr val="lt1"/>
                </a:highlight>
              </a:rPr>
              <a:t>.</a:t>
            </a:r>
            <a:endParaRPr b="1">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Bad cholesterol builds up in the arteries and can cause blockages and high blood pressure.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Saturated fats </a:t>
            </a:r>
            <a:r>
              <a:rPr b="1" lang="en-GB">
                <a:solidFill>
                  <a:schemeClr val="dk1"/>
                </a:solidFill>
              </a:rPr>
              <a:t>(bad fats)</a:t>
            </a:r>
            <a:r>
              <a:rPr lang="en-GB">
                <a:solidFill>
                  <a:schemeClr val="dk1"/>
                </a:solidFill>
              </a:rPr>
              <a:t> are found mainly in high fat meat (eg. beef and pork), dairy (eg. whole milk, butter and cheese), lard and tropical oils (e.g. palm oil).</a:t>
            </a:r>
            <a:endParaRPr>
              <a:solidFill>
                <a:srgbClr val="000000"/>
              </a:solidFill>
            </a:endParaRPr>
          </a:p>
        </p:txBody>
      </p:sp>
      <p:sp>
        <p:nvSpPr>
          <p:cNvPr id="295" name="Google Shape;295;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6" name="Google Shape;296;p50"/>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97" name="Google Shape;297;p50"/>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Saturated fat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03" name="Google Shape;303;p5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Trans fats</a:t>
            </a:r>
            <a:r>
              <a:rPr lang="en-GB">
                <a:solidFill>
                  <a:schemeClr val="dk1"/>
                </a:solidFill>
              </a:rPr>
              <a:t> (short for ‘trans fatty acids’) are a form of saturated fat, and have the worst health implications.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They can increase bad cholesterol but also suppress good cholesterol.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Trans fats occur naturally in low levels in some foods, such as meat and dairy products.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They are also in </a:t>
            </a:r>
            <a:r>
              <a:rPr b="1" lang="en-GB">
                <a:solidFill>
                  <a:schemeClr val="dk1"/>
                </a:solidFill>
              </a:rPr>
              <a:t>partially</a:t>
            </a:r>
            <a:r>
              <a:rPr lang="en-GB">
                <a:solidFill>
                  <a:schemeClr val="dk1"/>
                </a:solidFill>
              </a:rPr>
              <a:t> </a:t>
            </a:r>
            <a:r>
              <a:rPr b="1" lang="en-GB">
                <a:solidFill>
                  <a:schemeClr val="dk1"/>
                </a:solidFill>
              </a:rPr>
              <a:t>hydrogenated vegetable oil</a:t>
            </a:r>
            <a:r>
              <a:rPr lang="en-GB">
                <a:solidFill>
                  <a:schemeClr val="dk1"/>
                </a:solidFill>
              </a:rPr>
              <a:t>, which food manufacturers add to food to extend its shelf life and add texture.</a:t>
            </a:r>
            <a:endParaRPr sz="1350">
              <a:solidFill>
                <a:srgbClr val="231F20"/>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Hydrogenated vegetable oil must be declared on a food's ingredients list if it is included</a:t>
            </a:r>
            <a:r>
              <a:rPr lang="en-GB" sz="1450">
                <a:solidFill>
                  <a:srgbClr val="212B32"/>
                </a:solidFill>
                <a:highlight>
                  <a:srgbClr val="F0F4F5"/>
                </a:highlight>
              </a:rPr>
              <a:t>.</a:t>
            </a:r>
            <a:r>
              <a:rPr lang="en-GB">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highlight>
                <a:schemeClr val="lt1"/>
              </a:highlight>
            </a:endParaRPr>
          </a:p>
        </p:txBody>
      </p:sp>
      <p:sp>
        <p:nvSpPr>
          <p:cNvPr id="304" name="Google Shape;304;p5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05" name="Google Shape;305;p51"/>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06" name="Google Shape;306;p51"/>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Vitamins and minerals (1) </a:t>
            </a:r>
            <a:endParaRPr>
              <a:solidFill>
                <a:srgbClr val="073763"/>
              </a:solidFill>
            </a:endParaRPr>
          </a:p>
          <a:p>
            <a:pPr indent="0" lvl="0" marL="0" marR="0" rtl="0" algn="l">
              <a:lnSpc>
                <a:spcPct val="100000"/>
              </a:lnSpc>
              <a:spcBef>
                <a:spcPts val="0"/>
              </a:spcBef>
              <a:spcAft>
                <a:spcPts val="0"/>
              </a:spcAft>
              <a:buClr>
                <a:srgbClr val="000000"/>
              </a:buClr>
              <a:buSzPts val="2800"/>
              <a:buFont typeface="Arial"/>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12" name="Google Shape;312;p5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rgbClr val="000000"/>
                </a:solidFill>
              </a:rPr>
              <a:t>Teach that:</a:t>
            </a:r>
            <a:endParaRPr>
              <a:solidFill>
                <a:srgbClr val="000000"/>
              </a:solidFill>
            </a:endParaRPr>
          </a:p>
          <a:p>
            <a:pPr indent="-317500" lvl="0" marL="457200" rtl="0" algn="l">
              <a:lnSpc>
                <a:spcPct val="115000"/>
              </a:lnSpc>
              <a:spcBef>
                <a:spcPts val="1200"/>
              </a:spcBef>
              <a:spcAft>
                <a:spcPts val="0"/>
              </a:spcAft>
              <a:buClr>
                <a:srgbClr val="000000"/>
              </a:buClr>
              <a:buSzPts val="1400"/>
              <a:buChar char="●"/>
            </a:pPr>
            <a:r>
              <a:rPr lang="en-GB">
                <a:solidFill>
                  <a:srgbClr val="000000"/>
                </a:solidFill>
              </a:rPr>
              <a:t>vitamins are organic substances made by plants or animals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a:solidFill>
                  <a:srgbClr val="000000"/>
                </a:solidFill>
              </a:rPr>
              <a:t>minerals are inorganic elements that come from the soil and water and are absorbed by plants or eaten by animals</a:t>
            </a:r>
            <a:endParaRPr>
              <a:solidFill>
                <a:srgbClr val="000000"/>
              </a:solidFill>
            </a:endParaRPr>
          </a:p>
          <a:p>
            <a:pPr indent="0" lvl="0" marL="0" rtl="0" algn="l">
              <a:lnSpc>
                <a:spcPct val="115000"/>
              </a:lnSpc>
              <a:spcBef>
                <a:spcPts val="1200"/>
              </a:spcBef>
              <a:spcAft>
                <a:spcPts val="1200"/>
              </a:spcAft>
              <a:buSzPts val="1400"/>
              <a:buNone/>
            </a:pPr>
            <a:r>
              <a:rPr lang="en-GB">
                <a:solidFill>
                  <a:srgbClr val="000000"/>
                </a:solidFill>
              </a:rPr>
              <a:t>Explain that </a:t>
            </a:r>
            <a:r>
              <a:rPr lang="en-GB" u="sng">
                <a:solidFill>
                  <a:schemeClr val="accent5"/>
                </a:solidFill>
                <a:hlinkClick r:id="rId3"/>
              </a:rPr>
              <a:t>vitamins and minerals</a:t>
            </a:r>
            <a:r>
              <a:rPr lang="en-GB">
                <a:solidFill>
                  <a:schemeClr val="dk1"/>
                </a:solidFill>
              </a:rPr>
              <a:t> perform </a:t>
            </a:r>
            <a:r>
              <a:rPr lang="en-GB">
                <a:solidFill>
                  <a:srgbClr val="000000"/>
                </a:solidFill>
              </a:rPr>
              <a:t>many different functions around the body. </a:t>
            </a:r>
            <a:endParaRPr>
              <a:solidFill>
                <a:srgbClr val="000000"/>
              </a:solidFill>
              <a:highlight>
                <a:srgbClr val="FFFFFF"/>
              </a:highlight>
            </a:endParaRPr>
          </a:p>
        </p:txBody>
      </p:sp>
      <p:sp>
        <p:nvSpPr>
          <p:cNvPr id="313" name="Google Shape;313;p5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14" name="Google Shape;314;p52"/>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15" name="Google Shape;315;p52"/>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Vitamins and minerals (2) </a:t>
            </a:r>
            <a:endParaRPr>
              <a:solidFill>
                <a:srgbClr val="073763"/>
              </a:solidFill>
            </a:endParaRPr>
          </a:p>
          <a:p>
            <a:pPr indent="0" lvl="0" marL="0" marR="0" rtl="0" algn="l">
              <a:lnSpc>
                <a:spcPct val="100000"/>
              </a:lnSpc>
              <a:spcBef>
                <a:spcPts val="0"/>
              </a:spcBef>
              <a:spcAft>
                <a:spcPts val="0"/>
              </a:spcAft>
              <a:buClr>
                <a:srgbClr val="000000"/>
              </a:buClr>
              <a:buSzPts val="2800"/>
              <a:buFont typeface="Arial"/>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21" name="Google Shape;321;p5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rgbClr val="000000"/>
                </a:solidFill>
                <a:highlight>
                  <a:srgbClr val="FFFFFF"/>
                </a:highlight>
              </a:rPr>
              <a:t>Some of the most important vitamins are:</a:t>
            </a:r>
            <a:endParaRPr>
              <a:solidFill>
                <a:srgbClr val="000000"/>
              </a:solidFill>
              <a:highlight>
                <a:srgbClr val="FFFFFF"/>
              </a:highlight>
            </a:endParaRPr>
          </a:p>
          <a:p>
            <a:pPr indent="-317500" lvl="0" marL="457200" rtl="0" algn="l">
              <a:lnSpc>
                <a:spcPct val="115000"/>
              </a:lnSpc>
              <a:spcBef>
                <a:spcPts val="1200"/>
              </a:spcBef>
              <a:spcAft>
                <a:spcPts val="0"/>
              </a:spcAft>
              <a:buClr>
                <a:srgbClr val="000000"/>
              </a:buClr>
              <a:buSzPts val="1400"/>
              <a:buChar char="●"/>
            </a:pPr>
            <a:r>
              <a:rPr b="1" lang="en-GB">
                <a:solidFill>
                  <a:srgbClr val="000000"/>
                </a:solidFill>
                <a:highlight>
                  <a:srgbClr val="FFFFFF"/>
                </a:highlight>
              </a:rPr>
              <a:t>Vitamin A</a:t>
            </a:r>
            <a:r>
              <a:rPr lang="en-GB">
                <a:solidFill>
                  <a:srgbClr val="000000"/>
                </a:solidFill>
                <a:highlight>
                  <a:srgbClr val="FFFFFF"/>
                </a:highlight>
              </a:rPr>
              <a:t> is important for the body’s immune system (our defence against illness and infection), the skin and eyes. It can be found in foods such as milk, cheese, eggs, and carrots</a:t>
            </a:r>
            <a:endParaRPr>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b="1" lang="en-GB">
                <a:solidFill>
                  <a:srgbClr val="000000"/>
                </a:solidFill>
              </a:rPr>
              <a:t>Vitamin C </a:t>
            </a:r>
            <a:r>
              <a:rPr lang="en-GB">
                <a:solidFill>
                  <a:srgbClr val="000000"/>
                </a:solidFill>
              </a:rPr>
              <a:t>is important for healthy bones, teeth, gums and blood vessels. It is also key in the absorption of iron and calcium, the repair of wounds and brain function. Vitamin C can be found in foods such as oranges, red berries, kiwi, broccoli and tomatoes</a:t>
            </a:r>
            <a:endParaRPr>
              <a:solidFill>
                <a:srgbClr val="000000"/>
              </a:solidFill>
              <a:highlight>
                <a:srgbClr val="FFFFFF"/>
              </a:highlight>
            </a:endParaRPr>
          </a:p>
        </p:txBody>
      </p:sp>
      <p:sp>
        <p:nvSpPr>
          <p:cNvPr id="322" name="Google Shape;322;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23" name="Google Shape;323;p53"/>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24" name="Google Shape;324;p53"/>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19" name="Google Shape;119;p2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This non-statutory training module supplements the </a:t>
            </a:r>
            <a:r>
              <a:rPr lang="en-GB" sz="1800" u="sng">
                <a:solidFill>
                  <a:schemeClr val="accent5"/>
                </a:solidFill>
                <a:hlinkClick r:id="rId3"/>
              </a:rPr>
              <a:t>statutory guidance</a:t>
            </a:r>
            <a:r>
              <a:rPr lang="en-GB" sz="1800"/>
              <a:t> on teaching Healthy eating, which schools should read in full.</a:t>
            </a:r>
            <a:endParaRPr sz="1800"/>
          </a:p>
          <a:p>
            <a:pPr indent="0" lvl="0" marL="0" rtl="0" algn="l">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accent5"/>
                </a:solidFill>
                <a:hlinkClick r:id="rId4"/>
              </a:rPr>
              <a:t>Early Career Framework</a:t>
            </a:r>
            <a:r>
              <a:rPr lang="en-GB" sz="1800"/>
              <a:t> for pedagogical guidance.</a:t>
            </a:r>
            <a:endParaRPr sz="1800"/>
          </a:p>
          <a:p>
            <a:pPr indent="0" lvl="0" marL="0" rtl="0" algn="l">
              <a:lnSpc>
                <a:spcPct val="115000"/>
              </a:lnSpc>
              <a:spcBef>
                <a:spcPts val="1600"/>
              </a:spcBef>
              <a:spcAft>
                <a:spcPts val="1600"/>
              </a:spcAft>
              <a:buSzPts val="1400"/>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120" name="Google Shape;120;p2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Vitamins and minerals (3)</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30" name="Google Shape;330;p5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GB">
                <a:solidFill>
                  <a:schemeClr val="dk1"/>
                </a:solidFill>
              </a:rPr>
              <a:t>Vitamin D</a:t>
            </a:r>
            <a:r>
              <a:rPr lang="en-GB">
                <a:solidFill>
                  <a:schemeClr val="dk1"/>
                </a:solidFill>
              </a:rPr>
              <a:t> helps to absorb calcium and keeps bones and teeth healthy. It is manufactured by the body through exposure to sunlight and from our diet. This can be found in foods such as fish oil, egg yolks, fortified milk and red meat (e.g. beef).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Vitamin E</a:t>
            </a:r>
            <a:r>
              <a:rPr lang="en-GB">
                <a:solidFill>
                  <a:schemeClr val="dk1"/>
                </a:solidFill>
              </a:rPr>
              <a:t> helps protect the body from damage and maintains the health of red blood cells. Vitamin E can be found food such as leafy vegetables, nuts and vegetable oils.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Vitamin B12 </a:t>
            </a:r>
            <a:r>
              <a:rPr lang="en-GB">
                <a:solidFill>
                  <a:schemeClr val="dk1"/>
                </a:solidFill>
              </a:rPr>
              <a:t>helps the production of red blood cells and also important for nerve cell function. This can be found in foods such as fish, eggs, cheese and red meat.</a:t>
            </a:r>
            <a:endParaRPr>
              <a:solidFill>
                <a:schemeClr val="dk1"/>
              </a:solidFill>
            </a:endParaRPr>
          </a:p>
        </p:txBody>
      </p:sp>
      <p:sp>
        <p:nvSpPr>
          <p:cNvPr id="331" name="Google Shape;331;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32" name="Google Shape;332;p54"/>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33" name="Google Shape;333;p54"/>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Vitamins and minerals (4)</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39" name="Google Shape;339;p5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Calcium</a:t>
            </a:r>
            <a:r>
              <a:rPr lang="en-GB">
                <a:solidFill>
                  <a:schemeClr val="dk1"/>
                </a:solidFill>
              </a:rPr>
              <a:t> is needed for bones and teeth to grow and stay healthy, and helps blood to clot, muscles to contract and the heart to beat. Calcium can be found </a:t>
            </a:r>
            <a:r>
              <a:rPr lang="en-GB">
                <a:solidFill>
                  <a:schemeClr val="dk1"/>
                </a:solidFill>
              </a:rPr>
              <a:t>in foods such as </a:t>
            </a:r>
            <a:r>
              <a:rPr lang="en-GB">
                <a:solidFill>
                  <a:schemeClr val="dk1"/>
                </a:solidFill>
              </a:rPr>
              <a:t>cheese and milk, and green leafy vegetables.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Iron</a:t>
            </a:r>
            <a:r>
              <a:rPr lang="en-GB">
                <a:solidFill>
                  <a:schemeClr val="dk1"/>
                </a:solidFill>
              </a:rPr>
              <a:t> helps to carry oxygen around the body in the form of hemoglobin in red blood cells. Iron is also necessary to maintain healthy skin, hair and nails. Iron can be found </a:t>
            </a:r>
            <a:r>
              <a:rPr lang="en-GB">
                <a:solidFill>
                  <a:schemeClr val="dk1"/>
                </a:solidFill>
              </a:rPr>
              <a:t>in foods such as </a:t>
            </a:r>
            <a:r>
              <a:rPr lang="en-GB">
                <a:solidFill>
                  <a:schemeClr val="dk1"/>
                </a:solidFill>
              </a:rPr>
              <a:t>spinach, red and white meat (beef and chicken) and fish.</a:t>
            </a:r>
            <a:endParaRPr>
              <a:solidFill>
                <a:schemeClr val="dk1"/>
              </a:solidFill>
            </a:endParaRPr>
          </a:p>
        </p:txBody>
      </p:sp>
      <p:sp>
        <p:nvSpPr>
          <p:cNvPr id="340" name="Google Shape;340;p5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41" name="Google Shape;341;p55"/>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42" name="Google Shape;342;p55"/>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Vitamins and minerals (5)</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48" name="Google Shape;348;p5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Magnesium</a:t>
            </a:r>
            <a:r>
              <a:rPr i="1" lang="en-GB">
                <a:solidFill>
                  <a:schemeClr val="dk1"/>
                </a:solidFill>
              </a:rPr>
              <a:t> </a:t>
            </a:r>
            <a:r>
              <a:rPr lang="en-GB">
                <a:solidFill>
                  <a:schemeClr val="dk1"/>
                </a:solidFill>
              </a:rPr>
              <a:t>helps maintain muscles and nerves, supports the immune system, assists a steady heartbeat and strengthens bones. It can be found </a:t>
            </a:r>
            <a:r>
              <a:rPr lang="en-GB">
                <a:solidFill>
                  <a:schemeClr val="dk1"/>
                </a:solidFill>
              </a:rPr>
              <a:t>in foods such as </a:t>
            </a:r>
            <a:r>
              <a:rPr lang="en-GB">
                <a:solidFill>
                  <a:schemeClr val="dk1"/>
                </a:solidFill>
              </a:rPr>
              <a:t>peanut butter, nuts, spinach, milk and bananas.</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Potassium</a:t>
            </a:r>
            <a:r>
              <a:rPr lang="en-GB">
                <a:solidFill>
                  <a:schemeClr val="dk1"/>
                </a:solidFill>
              </a:rPr>
              <a:t> helps regulate fluid balance, muscle contractions and nerve signals. It can be found </a:t>
            </a:r>
            <a:r>
              <a:rPr lang="en-GB">
                <a:solidFill>
                  <a:schemeClr val="dk1"/>
                </a:solidFill>
              </a:rPr>
              <a:t>in food such as </a:t>
            </a:r>
            <a:r>
              <a:rPr lang="en-GB">
                <a:solidFill>
                  <a:schemeClr val="dk1"/>
                </a:solidFill>
              </a:rPr>
              <a:t>fruits, beans, nuts and vegetables.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Zinc</a:t>
            </a:r>
            <a:r>
              <a:rPr lang="en-GB">
                <a:solidFill>
                  <a:schemeClr val="dk1"/>
                </a:solidFill>
              </a:rPr>
              <a:t> is</a:t>
            </a:r>
            <a:r>
              <a:rPr lang="en-GB">
                <a:solidFill>
                  <a:schemeClr val="dk1"/>
                </a:solidFill>
              </a:rPr>
              <a:t> necessary for a healthy immune system, promoting healthy growth, learning and memory. Zinc is present in food</a:t>
            </a:r>
            <a:r>
              <a:rPr lang="en-GB">
                <a:solidFill>
                  <a:schemeClr val="dk1"/>
                </a:solidFill>
              </a:rPr>
              <a:t>s</a:t>
            </a:r>
            <a:r>
              <a:rPr lang="en-GB">
                <a:solidFill>
                  <a:schemeClr val="dk1"/>
                </a:solidFill>
              </a:rPr>
              <a:t> such as milk, red meat, chickpeas and beans.</a:t>
            </a:r>
            <a:endParaRPr b="1">
              <a:solidFill>
                <a:schemeClr val="dk1"/>
              </a:solidFill>
            </a:endParaRPr>
          </a:p>
        </p:txBody>
      </p:sp>
      <p:sp>
        <p:nvSpPr>
          <p:cNvPr id="349" name="Google Shape;349;p5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0" name="Google Shape;350;p56"/>
          <p:cNvSpPr txBox="1"/>
          <p:nvPr>
            <p:ph idx="2" type="body"/>
          </p:nvPr>
        </p:nvSpPr>
        <p:spPr>
          <a:xfrm>
            <a:off x="6178800" y="216425"/>
            <a:ext cx="2695200" cy="153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51" name="Google Shape;351;p56"/>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Salt</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57" name="Google Shape;357;p5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Salt is a compound (mixture) of sodium and chloride, essential minerals for the regulation of fluids in the body. Salt occurs naturally in some food, usually in small amounts. It is also added to food for taste.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Too much salt can be harmful and cause high blood pressure.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A child should eat no more than: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4 to 6 years - 3g salt a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7 to 10 years - 5g salt a day</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One </a:t>
            </a:r>
            <a:r>
              <a:rPr b="1" lang="en-GB">
                <a:solidFill>
                  <a:schemeClr val="dk1"/>
                </a:solidFill>
              </a:rPr>
              <a:t>teaspoon</a:t>
            </a:r>
            <a:r>
              <a:rPr lang="en-GB">
                <a:solidFill>
                  <a:schemeClr val="dk1"/>
                </a:solidFill>
              </a:rPr>
              <a:t> of salt is about 6 grams.</a:t>
            </a:r>
            <a:endParaRPr>
              <a:solidFill>
                <a:schemeClr val="dk1"/>
              </a:solidFill>
            </a:endParaRPr>
          </a:p>
        </p:txBody>
      </p:sp>
      <p:sp>
        <p:nvSpPr>
          <p:cNvPr id="358" name="Google Shape;358;p5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9" name="Google Shape;359;p57"/>
          <p:cNvSpPr txBox="1"/>
          <p:nvPr>
            <p:ph idx="2" type="body"/>
          </p:nvPr>
        </p:nvSpPr>
        <p:spPr>
          <a:xfrm>
            <a:off x="6178800" y="216425"/>
            <a:ext cx="2695200" cy="15546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what constitutes a healthy diet (including understanding calories and other nutritional content)</a:t>
            </a:r>
            <a:endParaRPr b="1" sz="1600">
              <a:solidFill>
                <a:srgbClr val="00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60" name="Google Shape;360;p57"/>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Hydration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66" name="Google Shape;366;p5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highlight>
                  <a:srgbClr val="FFFFFF"/>
                </a:highlight>
              </a:rPr>
              <a:t>The amount that a child needs to drink varies depending on their size, the weather and how active they have been. Recommended amounts are:</a:t>
            </a:r>
            <a:endParaRPr>
              <a:solidFill>
                <a:schemeClr val="dk1"/>
              </a:solidFill>
              <a:highlight>
                <a:srgbClr val="FFFFFF"/>
              </a:highlight>
            </a:endParaRPr>
          </a:p>
          <a:p>
            <a:pPr indent="0" lvl="0" marL="0" rtl="0" algn="l">
              <a:lnSpc>
                <a:spcPct val="115000"/>
              </a:lnSpc>
              <a:spcBef>
                <a:spcPts val="0"/>
              </a:spcBef>
              <a:spcAft>
                <a:spcPts val="0"/>
              </a:spcAft>
              <a:buSzPts val="1100"/>
              <a:buNone/>
            </a:pPr>
            <a:r>
              <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children aged 4-8 years - 1.1 to 1.3 litres per day</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girls aged 9-13 years - 1.3 to 1.5 litres per day</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boys aged 9-13 years - 1.5 to 1.7 litres per day</a:t>
            </a:r>
            <a:endParaRPr>
              <a:solidFill>
                <a:schemeClr val="dk1"/>
              </a:solidFill>
              <a:highlight>
                <a:srgbClr val="FFFFFF"/>
              </a:highlight>
            </a:endParaRPr>
          </a:p>
          <a:p>
            <a:pPr indent="0" lvl="0" marL="0" rtl="0" algn="l">
              <a:lnSpc>
                <a:spcPct val="115000"/>
              </a:lnSpc>
              <a:spcBef>
                <a:spcPts val="0"/>
              </a:spcBef>
              <a:spcAft>
                <a:spcPts val="0"/>
              </a:spcAft>
              <a:buSzPts val="1100"/>
              <a:buNone/>
            </a:pPr>
            <a:r>
              <a:rPr lang="en-GB">
                <a:solidFill>
                  <a:schemeClr val="dk1"/>
                </a:solidFill>
                <a:highlight>
                  <a:srgbClr val="FFFFFF"/>
                </a:highlight>
              </a:rPr>
              <a:t> </a:t>
            </a:r>
            <a:endParaRPr>
              <a:solidFill>
                <a:schemeClr val="dk1"/>
              </a:solidFill>
              <a:highlight>
                <a:srgbClr val="FFFFFF"/>
              </a:highlight>
            </a:endParaRPr>
          </a:p>
          <a:p>
            <a:pPr indent="0" lvl="0" marL="0" rtl="0" algn="l">
              <a:lnSpc>
                <a:spcPct val="115000"/>
              </a:lnSpc>
              <a:spcBef>
                <a:spcPts val="0"/>
              </a:spcBef>
              <a:spcAft>
                <a:spcPts val="0"/>
              </a:spcAft>
              <a:buSzPts val="1100"/>
              <a:buNone/>
            </a:pPr>
            <a:r>
              <a:rPr lang="en-GB">
                <a:solidFill>
                  <a:schemeClr val="dk1"/>
                </a:solidFill>
                <a:highlight>
                  <a:srgbClr val="FFFFFF"/>
                </a:highlight>
              </a:rPr>
              <a:t>Teach that any drink with water in it will hydrate us. Water has the benefit of being calorie and sugar free.</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
        <p:nvSpPr>
          <p:cNvPr id="367" name="Google Shape;367;p5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68" name="Google Shape;368;p58"/>
          <p:cNvSpPr txBox="1"/>
          <p:nvPr>
            <p:ph idx="2" type="body"/>
          </p:nvPr>
        </p:nvSpPr>
        <p:spPr>
          <a:xfrm>
            <a:off x="6178800" y="216425"/>
            <a:ext cx="2695200" cy="1576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what constitutes a healthy diet (including understanding calories and other nutritional content)</a:t>
            </a:r>
            <a:endParaRPr b="1" sz="1600">
              <a:solidFill>
                <a:srgbClr val="00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69" name="Google Shape;369;p58"/>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Hydration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75" name="Google Shape;375;p5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highlight>
                  <a:srgbClr val="FFFFFF"/>
                </a:highlight>
              </a:rPr>
              <a:t>Explain that i</a:t>
            </a:r>
            <a:r>
              <a:rPr lang="en-GB">
                <a:solidFill>
                  <a:schemeClr val="dk1"/>
                </a:solidFill>
                <a:highlight>
                  <a:srgbClr val="FFFFFF"/>
                </a:highlight>
              </a:rPr>
              <a:t>f we don’t drink enough fluid we become </a:t>
            </a:r>
            <a:r>
              <a:rPr lang="en-GB" u="sng">
                <a:solidFill>
                  <a:schemeClr val="accent5"/>
                </a:solidFill>
                <a:highlight>
                  <a:srgbClr val="FFFFFF"/>
                </a:highlight>
                <a:hlinkClick r:id="rId3"/>
              </a:rPr>
              <a:t>dehydrated</a:t>
            </a:r>
            <a:r>
              <a:rPr lang="en-GB">
                <a:solidFill>
                  <a:schemeClr val="dk1"/>
                </a:solidFill>
                <a:highlight>
                  <a:srgbClr val="FFFFFF"/>
                </a:highlight>
              </a:rPr>
              <a:t>. Symptoms include:</a:t>
            </a:r>
            <a:endParaRPr>
              <a:solidFill>
                <a:schemeClr val="dk1"/>
              </a:solidFill>
              <a:highlight>
                <a:srgbClr val="FFFFFF"/>
              </a:highlight>
            </a:endParaRPr>
          </a:p>
          <a:p>
            <a:pPr indent="0" lvl="0" marL="0" marR="0" rtl="0" algn="l">
              <a:lnSpc>
                <a:spcPct val="115000"/>
              </a:lnSpc>
              <a:spcBef>
                <a:spcPts val="0"/>
              </a:spcBef>
              <a:spcAft>
                <a:spcPts val="0"/>
              </a:spcAft>
              <a:buNone/>
            </a:pPr>
            <a:r>
              <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feeling thirsty</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dark yellow and strong-smelling pee</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feeling dizzy or lightheaded</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feeling tired</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a dry mouth, lips and eyes</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highlight>
                  <a:srgbClr val="FFFFFF"/>
                </a:highlight>
              </a:rPr>
              <a:t>peeing little, and fewer than 4 times a day</a:t>
            </a:r>
            <a:endParaRPr sz="1100">
              <a:solidFill>
                <a:srgbClr val="212B32"/>
              </a:solidFill>
              <a:highlight>
                <a:srgbClr val="F0F4F5"/>
              </a:highlight>
            </a:endParaRPr>
          </a:p>
          <a:p>
            <a:pPr indent="0" lvl="0" marL="0" rtl="0" algn="l">
              <a:lnSpc>
                <a:spcPct val="115000"/>
              </a:lnSpc>
              <a:spcBef>
                <a:spcPts val="0"/>
              </a:spcBef>
              <a:spcAft>
                <a:spcPts val="0"/>
              </a:spcAft>
              <a:buSzPts val="1100"/>
              <a:buNone/>
            </a:pPr>
            <a:r>
              <a:t/>
            </a:r>
            <a:endParaRPr>
              <a:solidFill>
                <a:schemeClr val="dk1"/>
              </a:solidFill>
              <a:highlight>
                <a:srgbClr val="FFFFFF"/>
              </a:highlight>
            </a:endParaRPr>
          </a:p>
          <a:p>
            <a:pPr indent="0" lvl="0" marL="0" rtl="0" algn="l">
              <a:lnSpc>
                <a:spcPct val="115000"/>
              </a:lnSpc>
              <a:spcBef>
                <a:spcPts val="0"/>
              </a:spcBef>
              <a:spcAft>
                <a:spcPts val="0"/>
              </a:spcAft>
              <a:buSzPts val="1100"/>
              <a:buNone/>
            </a:pPr>
            <a:r>
              <a:rPr lang="en-GB">
                <a:solidFill>
                  <a:schemeClr val="dk1"/>
                </a:solidFill>
                <a:highlight>
                  <a:srgbClr val="FFFFFF"/>
                </a:highlight>
              </a:rPr>
              <a:t>Explain that if we become too dehydrated it can be harmful to our health. </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
        <p:nvSpPr>
          <p:cNvPr id="376" name="Google Shape;376;p5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77" name="Google Shape;377;p59"/>
          <p:cNvSpPr txBox="1"/>
          <p:nvPr>
            <p:ph idx="2" type="body"/>
          </p:nvPr>
        </p:nvSpPr>
        <p:spPr>
          <a:xfrm>
            <a:off x="6178800" y="216425"/>
            <a:ext cx="2695200" cy="1576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what constitutes a healthy diet (including understanding calories and other nutritional content)</a:t>
            </a:r>
            <a:endParaRPr b="1" sz="1600">
              <a:solidFill>
                <a:srgbClr val="00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78" name="Google Shape;378;p59"/>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1655850" y="2109675"/>
            <a:ext cx="58323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solidFill>
                  <a:srgbClr val="073763"/>
                </a:solidFill>
              </a:rPr>
              <a:t>Understanding </a:t>
            </a:r>
            <a:r>
              <a:rPr lang="en-GB">
                <a:solidFill>
                  <a:srgbClr val="073763"/>
                </a:solidFill>
              </a:rPr>
              <a:t>Calories</a:t>
            </a:r>
            <a:endParaRPr>
              <a:solidFill>
                <a:srgbClr val="073763"/>
              </a:solidFill>
            </a:endParaRPr>
          </a:p>
        </p:txBody>
      </p:sp>
      <p:sp>
        <p:nvSpPr>
          <p:cNvPr id="384" name="Google Shape;38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calories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90" name="Google Shape;390;p6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Explain that calories are the unit of measurement of how much energy is released in our bodies when it is digested.</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Different foods contain different amounts of calories, for example: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avocados have lots of calories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celery has hardly any calories</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The excess ca</a:t>
            </a:r>
            <a:r>
              <a:rPr lang="en-GB">
                <a:solidFill>
                  <a:schemeClr val="dk1"/>
                </a:solidFill>
              </a:rPr>
              <a:t>l</a:t>
            </a:r>
            <a:r>
              <a:rPr lang="en-GB">
                <a:solidFill>
                  <a:schemeClr val="dk1"/>
                </a:solidFill>
              </a:rPr>
              <a:t>ories our body does not use are stored as fat. If we consume a lot more calories than we use, our body builds it up as fat.</a:t>
            </a:r>
            <a:endParaRPr>
              <a:solidFill>
                <a:schemeClr val="dk1"/>
              </a:solidFill>
            </a:endParaRPr>
          </a:p>
        </p:txBody>
      </p:sp>
      <p:sp>
        <p:nvSpPr>
          <p:cNvPr id="391" name="Google Shape;391;p6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92" name="Google Shape;392;p61"/>
          <p:cNvSpPr txBox="1"/>
          <p:nvPr>
            <p:ph idx="2" type="body"/>
          </p:nvPr>
        </p:nvSpPr>
        <p:spPr>
          <a:xfrm>
            <a:off x="6178800" y="216425"/>
            <a:ext cx="2695200" cy="1517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what constitutes a healthy diet (including understanding calories and other nutritional content)</a:t>
            </a:r>
            <a:endParaRPr b="1" sz="1600">
              <a:solidFill>
                <a:srgbClr val="00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93" name="Google Shape;393;p61"/>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calories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99" name="Google Shape;399;p6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rgbClr val="000000"/>
                </a:solidFill>
              </a:rPr>
              <a:t>There are </a:t>
            </a:r>
            <a:r>
              <a:rPr lang="en-GB" u="sng">
                <a:solidFill>
                  <a:schemeClr val="accent5"/>
                </a:solidFill>
                <a:hlinkClick r:id="rId3"/>
              </a:rPr>
              <a:t>recommendations</a:t>
            </a:r>
            <a:r>
              <a:rPr lang="en-GB">
                <a:solidFill>
                  <a:srgbClr val="000000"/>
                </a:solidFill>
              </a:rPr>
              <a:t> on how many calories children should eat per day. These figures are only a guide and that pupils may need more or less depending on factors such as how physically active they are. </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highlight>
                <a:srgbClr val="FFFFFF"/>
              </a:highlight>
            </a:endParaRPr>
          </a:p>
          <a:p>
            <a:pPr indent="0" lvl="0" marL="0" rtl="0" algn="l">
              <a:lnSpc>
                <a:spcPct val="115000"/>
              </a:lnSpc>
              <a:spcBef>
                <a:spcPts val="1800"/>
              </a:spcBef>
              <a:spcAft>
                <a:spcPts val="0"/>
              </a:spcAft>
              <a:buSzPts val="1400"/>
              <a:buNone/>
            </a:pPr>
            <a:r>
              <a:t/>
            </a:r>
            <a:endParaRPr>
              <a:solidFill>
                <a:srgbClr val="000000"/>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t/>
            </a:r>
            <a:endParaRPr>
              <a:solidFill>
                <a:srgbClr val="000000"/>
              </a:solidFill>
              <a:highlight>
                <a:srgbClr val="FFFFFF"/>
              </a:highlight>
            </a:endParaRPr>
          </a:p>
          <a:p>
            <a:pPr indent="0" lvl="0" marL="0" rtl="0" algn="l">
              <a:lnSpc>
                <a:spcPct val="115000"/>
              </a:lnSpc>
              <a:spcBef>
                <a:spcPts val="1800"/>
              </a:spcBef>
              <a:spcAft>
                <a:spcPts val="0"/>
              </a:spcAft>
              <a:buSzPts val="1100"/>
              <a:buNone/>
            </a:pPr>
            <a:r>
              <a:t/>
            </a:r>
            <a:endParaRPr>
              <a:solidFill>
                <a:srgbClr val="000000"/>
              </a:solidFill>
            </a:endParaRPr>
          </a:p>
        </p:txBody>
      </p:sp>
      <p:sp>
        <p:nvSpPr>
          <p:cNvPr id="400" name="Google Shape;400;p6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01" name="Google Shape;401;p62"/>
          <p:cNvSpPr txBox="1"/>
          <p:nvPr>
            <p:ph idx="2" type="body"/>
          </p:nvPr>
        </p:nvSpPr>
        <p:spPr>
          <a:xfrm>
            <a:off x="6178800" y="216425"/>
            <a:ext cx="2695200" cy="15546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what constitutes a healthy diet (including understanding calories and other nutritional content)</a:t>
            </a:r>
            <a:endParaRPr b="1" sz="1600">
              <a:solidFill>
                <a:srgbClr val="00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02" name="Google Shape;402;p62"/>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graphicFrame>
        <p:nvGraphicFramePr>
          <p:cNvPr id="403" name="Google Shape;403;p62"/>
          <p:cNvGraphicFramePr/>
          <p:nvPr/>
        </p:nvGraphicFramePr>
        <p:xfrm>
          <a:off x="312200" y="2123250"/>
          <a:ext cx="3000000" cy="3000000"/>
        </p:xfrm>
        <a:graphic>
          <a:graphicData uri="http://schemas.openxmlformats.org/drawingml/2006/table">
            <a:tbl>
              <a:tblPr>
                <a:noFill/>
                <a:tableStyleId>{6E3FD676-FAF1-4113-9C5C-C9088485F1A5}</a:tableStyleId>
              </a:tblPr>
              <a:tblGrid>
                <a:gridCol w="700675"/>
                <a:gridCol w="1167800"/>
                <a:gridCol w="1167800"/>
              </a:tblGrid>
              <a:tr h="200025">
                <a:tc>
                  <a:txBody>
                    <a:bodyPr/>
                    <a:lstStyle/>
                    <a:p>
                      <a:pPr indent="0" lvl="0" marL="0" marR="0" rtl="0" algn="ctr">
                        <a:lnSpc>
                          <a:spcPct val="115000"/>
                        </a:lnSpc>
                        <a:spcBef>
                          <a:spcPts val="0"/>
                        </a:spcBef>
                        <a:spcAft>
                          <a:spcPts val="0"/>
                        </a:spcAft>
                        <a:buClr>
                          <a:srgbClr val="000000"/>
                        </a:buClr>
                        <a:buSzPts val="1800"/>
                        <a:buFont typeface="Arial"/>
                        <a:buNone/>
                      </a:pPr>
                      <a:r>
                        <a:rPr b="1" lang="en-GB" sz="1800" u="none" cap="none" strike="noStrike"/>
                        <a:t>Age</a:t>
                      </a:r>
                      <a:r>
                        <a:rPr lang="en-GB" sz="1800" u="none" cap="none" strike="noStrike"/>
                        <a:t>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GB" sz="1800" u="none" cap="none" strike="noStrike"/>
                        <a:t>Girls</a:t>
                      </a:r>
                      <a:r>
                        <a:rPr lang="en-GB" sz="1800" u="none" cap="none" strike="noStrike"/>
                        <a:t>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GB" sz="1800" u="none" cap="none" strike="noStrike"/>
                        <a:t>Boys</a:t>
                      </a:r>
                      <a:r>
                        <a:rPr lang="en-GB" sz="1800" u="none" cap="none" strike="noStrike"/>
                        <a:t>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6</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1400 kcal</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7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8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9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1,600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1,800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10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1,800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1,800 kcal </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11</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1,800 kcal</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GB" sz="1800" u="none" cap="none" strike="noStrike"/>
                        <a:t>2,000 kcal</a:t>
                      </a:r>
                      <a:endParaRPr sz="1800" u="none" cap="none" strike="noStrike"/>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2098200" y="2150850"/>
            <a:ext cx="49476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solidFill>
                  <a:srgbClr val="073763"/>
                </a:solidFill>
              </a:rPr>
              <a:t>Planning healthy meals</a:t>
            </a:r>
            <a:endParaRPr>
              <a:solidFill>
                <a:srgbClr val="073763"/>
              </a:solidFill>
            </a:endParaRPr>
          </a:p>
        </p:txBody>
      </p:sp>
      <p:sp>
        <p:nvSpPr>
          <p:cNvPr id="409" name="Google Shape;40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26" name="Google Shape;126;p28"/>
          <p:cNvSpPr txBox="1"/>
          <p:nvPr>
            <p:ph idx="1" type="body"/>
          </p:nvPr>
        </p:nvSpPr>
        <p:spPr>
          <a:xfrm>
            <a:off x="270000" y="914400"/>
            <a:ext cx="75654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GB" sz="1800">
                <a:solidFill>
                  <a:srgbClr val="000000"/>
                </a:solidFill>
              </a:rPr>
              <a:t>By the end of this training you should:</a:t>
            </a:r>
            <a:endParaRPr sz="1800">
              <a:solidFill>
                <a:srgbClr val="000000"/>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know what is included in the statutory guidance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know some key knowledge and facts to cover as part of this topic</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have strategies to deal with questions that come up in class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feel more confident teaching about </a:t>
            </a:r>
            <a:r>
              <a:rPr lang="en-GB" sz="1800">
                <a:solidFill>
                  <a:schemeClr val="dk1"/>
                </a:solidFill>
              </a:rPr>
              <a:t>Healthy eating</a:t>
            </a:r>
            <a:endParaRPr b="1" sz="1800">
              <a:solidFill>
                <a:srgbClr val="000000"/>
              </a:solidFill>
            </a:endParaRPr>
          </a:p>
          <a:p>
            <a:pPr indent="0" lvl="0" marL="0" rtl="0" algn="l">
              <a:lnSpc>
                <a:spcPct val="115000"/>
              </a:lnSpc>
              <a:spcBef>
                <a:spcPts val="0"/>
              </a:spcBef>
              <a:spcAft>
                <a:spcPts val="0"/>
              </a:spcAft>
              <a:buSzPts val="1400"/>
              <a:buNone/>
            </a:pPr>
            <a:r>
              <a:t/>
            </a:r>
            <a:endParaRPr sz="1800">
              <a:solidFill>
                <a:srgbClr val="434343"/>
              </a:solidFill>
            </a:endParaRPr>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27" name="Google Shape;127;p2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Benefits of regular meals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15" name="Google Shape;415;p6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Eating breakfast, lunch and dinner helps us:</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eat regularly to give our body the energy it needs throughout the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have balanced meals which fill us up, and not snack on convenient but unhealthy food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keep track of what we’ve eaten, and to make sure that we are having a balanced diet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avoid feeling the effects of hunger, e.g. low in energy, angry, irritated, difficulty concentrating</a:t>
            </a:r>
            <a:endParaRPr>
              <a:solidFill>
                <a:schemeClr val="dk1"/>
              </a:solidFill>
            </a:endParaRPr>
          </a:p>
          <a:p>
            <a:pPr indent="0" lvl="0" marL="45720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Breakfast is an important meal of the day as it will be the first meal since the previous evening (i.e. 10 to 12 hours beforehand).</a:t>
            </a:r>
            <a:endParaRPr b="1">
              <a:solidFill>
                <a:schemeClr val="dk1"/>
              </a:solidFill>
            </a:endParaRPr>
          </a:p>
        </p:txBody>
      </p:sp>
      <p:sp>
        <p:nvSpPr>
          <p:cNvPr id="416" name="Google Shape;416;p6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17" name="Google Shape;417;p64"/>
          <p:cNvSpPr txBox="1"/>
          <p:nvPr>
            <p:ph idx="2" type="body"/>
          </p:nvPr>
        </p:nvSpPr>
        <p:spPr>
          <a:xfrm>
            <a:off x="6178800" y="216425"/>
            <a:ext cx="2695200" cy="1288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18" name="Google Shape;418;p64"/>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Planning healthy meals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24" name="Google Shape;424;p6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Explain that we need to have a balanced diet to get the right amount of nutrients. Teach that a </a:t>
            </a:r>
            <a:r>
              <a:rPr lang="en-GB" u="sng">
                <a:solidFill>
                  <a:schemeClr val="accent5"/>
                </a:solidFill>
                <a:hlinkClick r:id="rId3"/>
              </a:rPr>
              <a:t>healthy balanced diet</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is based on starchy foods, such as potatoes, rice and pasta. These should make up just over a third of everything we eat.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has nearly the same proportion of fruit and vegetables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includes protein, e.g. beans, pulses, fish, or meat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includes fibre, e.g. wholegrain cereals, nuts and seeds, and potatoes with the skin 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has sources of calcium, e.g. milk, cheese, yoghurt or soya drinks</a:t>
            </a:r>
            <a:endParaRPr>
              <a:solidFill>
                <a:schemeClr val="dk1"/>
              </a:solidFill>
            </a:endParaRPr>
          </a:p>
        </p:txBody>
      </p:sp>
      <p:sp>
        <p:nvSpPr>
          <p:cNvPr id="425" name="Google Shape;425;p6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26" name="Google Shape;426;p65"/>
          <p:cNvSpPr txBox="1"/>
          <p:nvPr>
            <p:ph idx="2" type="body"/>
          </p:nvPr>
        </p:nvSpPr>
        <p:spPr>
          <a:xfrm>
            <a:off x="6178800" y="216425"/>
            <a:ext cx="2695200" cy="1273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27" name="Google Shape;427;p65"/>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Food choices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33" name="Google Shape;433;p6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chemeClr val="dk1"/>
                </a:solidFill>
              </a:rPr>
              <a:t>Explain that:</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homemade food</a:t>
            </a:r>
            <a:r>
              <a:rPr lang="en-GB">
                <a:solidFill>
                  <a:schemeClr val="dk1"/>
                </a:solidFill>
              </a:rPr>
              <a:t> involves preparing and cooking raw, uncooked ingredients to make a meal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processed food</a:t>
            </a:r>
            <a:r>
              <a:rPr lang="en-GB">
                <a:solidFill>
                  <a:schemeClr val="dk1"/>
                </a:solidFill>
              </a:rPr>
              <a:t> is any food that has been altered in some way, ranging from freezing vegetables to complete meals. Explain that food labels list the ingredients and nutritional content.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nutritional content in </a:t>
            </a:r>
            <a:r>
              <a:rPr b="1" lang="en-GB">
                <a:solidFill>
                  <a:schemeClr val="dk1"/>
                </a:solidFill>
              </a:rPr>
              <a:t>restaurant or take away food</a:t>
            </a:r>
            <a:r>
              <a:rPr lang="en-GB">
                <a:solidFill>
                  <a:schemeClr val="dk1"/>
                </a:solidFill>
              </a:rPr>
              <a:t> varies a lot and is often high in fat, sugar and salt. Some restaurants include nutritional content on their menus.</a:t>
            </a:r>
            <a:endParaRPr>
              <a:solidFill>
                <a:schemeClr val="dk1"/>
              </a:solidFill>
            </a:endParaRPr>
          </a:p>
        </p:txBody>
      </p:sp>
      <p:sp>
        <p:nvSpPr>
          <p:cNvPr id="434" name="Google Shape;434;p6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35" name="Google Shape;435;p66"/>
          <p:cNvSpPr txBox="1"/>
          <p:nvPr>
            <p:ph idx="2" type="body"/>
          </p:nvPr>
        </p:nvSpPr>
        <p:spPr>
          <a:xfrm>
            <a:off x="6178800" y="216425"/>
            <a:ext cx="2695200" cy="1273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36" name="Google Shape;436;p66"/>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Food choices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42" name="Google Shape;442;p6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a healthier diet includes: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at least five portions of a variety of fruit and vegetables day e.g.  fresh, frozen, canned, dried or juiced</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whole grains for fibre (e.g. brown rice) </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lean protein (e.g. skinless poultry, fish and eggs)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not adding salt and sugar</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using healthier oil and fat (unsaturated)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limit fruit juice to 1 portion a day (150ml). Juicing removes the fruit fibre, and without it our bodies absorb all the fructose (sugar) immediately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choose drinks with ‘no added sugar’, on the label</a:t>
            </a:r>
            <a:endParaRPr>
              <a:solidFill>
                <a:schemeClr val="dk1"/>
              </a:solidFill>
            </a:endParaRPr>
          </a:p>
        </p:txBody>
      </p:sp>
      <p:sp>
        <p:nvSpPr>
          <p:cNvPr id="443" name="Google Shape;443;p6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44" name="Google Shape;444;p67"/>
          <p:cNvSpPr txBox="1"/>
          <p:nvPr>
            <p:ph idx="2" type="body"/>
          </p:nvPr>
        </p:nvSpPr>
        <p:spPr>
          <a:xfrm>
            <a:off x="6178800" y="216425"/>
            <a:ext cx="2695200" cy="18537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what constitutes a healthy diet (including understanding calories and other nutritional content)</a:t>
            </a:r>
            <a:endParaRPr sz="18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45" name="Google Shape;445;p67"/>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Food labels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51" name="Google Shape;451;p6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Explain that processed foods have labels which list their  nutritional content including fat, sugar and salt. These labels have a traffic light system showing how healthy they are to eat:</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green</a:t>
            </a:r>
            <a:r>
              <a:rPr lang="en-GB">
                <a:solidFill>
                  <a:schemeClr val="dk1"/>
                </a:solidFill>
              </a:rPr>
              <a:t> </a:t>
            </a:r>
            <a:r>
              <a:rPr b="1" lang="en-GB">
                <a:solidFill>
                  <a:schemeClr val="dk1"/>
                </a:solidFill>
              </a:rPr>
              <a:t>can</a:t>
            </a:r>
            <a:r>
              <a:rPr lang="en-GB">
                <a:solidFill>
                  <a:schemeClr val="dk1"/>
                </a:solidFill>
              </a:rPr>
              <a:t> </a:t>
            </a:r>
            <a:r>
              <a:rPr b="1" lang="en-GB">
                <a:solidFill>
                  <a:schemeClr val="dk1"/>
                </a:solidFill>
              </a:rPr>
              <a:t>always</a:t>
            </a:r>
            <a:r>
              <a:rPr lang="en-GB">
                <a:solidFill>
                  <a:schemeClr val="dk1"/>
                </a:solidFill>
              </a:rPr>
              <a:t> be eaten as they are</a:t>
            </a:r>
            <a:r>
              <a:rPr lang="en-GB">
                <a:solidFill>
                  <a:schemeClr val="dk1"/>
                </a:solidFill>
              </a:rPr>
              <a:t> healthier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amber</a:t>
            </a:r>
            <a:r>
              <a:rPr lang="en-GB">
                <a:solidFill>
                  <a:schemeClr val="dk1"/>
                </a:solidFill>
              </a:rPr>
              <a:t> can be eaten </a:t>
            </a:r>
            <a:r>
              <a:rPr b="1" lang="en-GB">
                <a:solidFill>
                  <a:schemeClr val="dk1"/>
                </a:solidFill>
              </a:rPr>
              <a:t>most of the time </a:t>
            </a:r>
            <a:r>
              <a:rPr lang="en-GB">
                <a:solidFill>
                  <a:schemeClr val="dk1"/>
                </a:solidFill>
              </a:rPr>
              <a:t>as they are neither high nor low in any particular nutrient </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red</a:t>
            </a:r>
            <a:r>
              <a:rPr lang="en-GB">
                <a:solidFill>
                  <a:schemeClr val="dk1"/>
                </a:solidFill>
              </a:rPr>
              <a:t> should be eaten </a:t>
            </a:r>
            <a:r>
              <a:rPr b="1" lang="en-GB">
                <a:solidFill>
                  <a:schemeClr val="dk1"/>
                </a:solidFill>
              </a:rPr>
              <a:t>less often and in small amounts</a:t>
            </a:r>
            <a:r>
              <a:rPr lang="en-GB">
                <a:solidFill>
                  <a:schemeClr val="dk1"/>
                </a:solidFill>
              </a:rPr>
              <a:t> as they are </a:t>
            </a:r>
            <a:r>
              <a:rPr lang="en-GB">
                <a:solidFill>
                  <a:schemeClr val="dk1"/>
                </a:solidFill>
              </a:rPr>
              <a:t>high in fat, saturated fat, salt or sugars</a:t>
            </a:r>
            <a:endParaRPr>
              <a:solidFill>
                <a:schemeClr val="dk1"/>
              </a:solidFill>
              <a:highlight>
                <a:srgbClr val="FFFFFF"/>
              </a:highlight>
            </a:endParaRPr>
          </a:p>
        </p:txBody>
      </p:sp>
      <p:sp>
        <p:nvSpPr>
          <p:cNvPr id="452" name="Google Shape;452;p6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53" name="Google Shape;453;p68"/>
          <p:cNvSpPr txBox="1"/>
          <p:nvPr>
            <p:ph idx="2" type="body"/>
          </p:nvPr>
        </p:nvSpPr>
        <p:spPr>
          <a:xfrm>
            <a:off x="6178800" y="216425"/>
            <a:ext cx="2695200" cy="1273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54" name="Google Shape;454;p68"/>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Food labels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0" name="Google Shape;460;p6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Explain that some pre-made snacks can appear to be healthy but often contain hidden ingredients that often contain: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additional sugar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trans fats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artificial sweeteners or flavourings</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Teach that products which state that they are ‘low in fat’ often have more sugar or other flavourings to compensate. This can unbalance our diet and result in more calories being consumed. </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
        <p:nvSpPr>
          <p:cNvPr id="461" name="Google Shape;461;p6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62" name="Google Shape;462;p69"/>
          <p:cNvSpPr txBox="1"/>
          <p:nvPr>
            <p:ph idx="2" type="body"/>
          </p:nvPr>
        </p:nvSpPr>
        <p:spPr>
          <a:xfrm>
            <a:off x="6178800" y="216425"/>
            <a:ext cx="2695200" cy="1273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63" name="Google Shape;463;p69"/>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Snacks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9" name="Google Shape;469;p7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chemeClr val="dk1"/>
                </a:solidFill>
              </a:rPr>
              <a:t>Explain that having a snack between meals can help us to keep our energy levels up. However, too many snacks or unhealthy snacks can drastically increase the amount of calories we consume.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Teach that processed snack foods are often high in salt, fat or sugar e.g. chocolate, sweets, crisps and biscuits.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GB">
                <a:solidFill>
                  <a:schemeClr val="dk1"/>
                </a:solidFill>
              </a:rPr>
              <a:t>Explain that there are healthy replacements for processed food which can provide slow-release energy, e.g. apples and peanut butter, dried fruit, mixed nuts, cheese.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p:txBody>
      </p:sp>
      <p:sp>
        <p:nvSpPr>
          <p:cNvPr id="470" name="Google Shape;470;p7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71" name="Google Shape;471;p70"/>
          <p:cNvSpPr txBox="1"/>
          <p:nvPr>
            <p:ph idx="2" type="body"/>
          </p:nvPr>
        </p:nvSpPr>
        <p:spPr>
          <a:xfrm>
            <a:off x="6178800" y="216425"/>
            <a:ext cx="2695200" cy="1288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chemeClr val="dk1"/>
                </a:solidFill>
              </a:rPr>
              <a:t>STATUTORY GUIDANCE</a:t>
            </a:r>
            <a:br>
              <a:rPr lang="en-GB" sz="1600">
                <a:solidFill>
                  <a:schemeClr val="dk1"/>
                </a:solidFill>
              </a:rPr>
            </a:br>
            <a:r>
              <a:rPr lang="en-GB" sz="1600">
                <a:solidFill>
                  <a:schemeClr val="dk1"/>
                </a:solidFill>
              </a:rPr>
              <a:t>Know the principles of planning and preparing a range of healthy meals</a:t>
            </a:r>
            <a:endParaRPr sz="2000">
              <a:solidFill>
                <a:schemeClr val="dk1"/>
              </a:solidFill>
            </a:endParaRPr>
          </a:p>
          <a:p>
            <a:pPr indent="0" lvl="0" marL="0" rtl="0" algn="l">
              <a:lnSpc>
                <a:spcPct val="115000"/>
              </a:lnSpc>
              <a:spcBef>
                <a:spcPts val="0"/>
              </a:spcBef>
              <a:spcAft>
                <a:spcPts val="0"/>
              </a:spcAft>
              <a:buClr>
                <a:schemeClr val="dk1"/>
              </a:buClr>
              <a:buSzPts val="1100"/>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72" name="Google Shape;472;p70"/>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2050050" y="2150850"/>
            <a:ext cx="5043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solidFill>
                  <a:srgbClr val="073763"/>
                </a:solidFill>
              </a:rPr>
              <a:t>Risks of unhealthy diets</a:t>
            </a:r>
            <a:endParaRPr>
              <a:solidFill>
                <a:srgbClr val="073763"/>
              </a:solidFill>
            </a:endParaRPr>
          </a:p>
        </p:txBody>
      </p:sp>
      <p:sp>
        <p:nvSpPr>
          <p:cNvPr id="478" name="Google Shape;478;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Poor diets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84" name="Google Shape;484;p7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a poor diet is: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high in sugar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high in salt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high in fat and particularly saturated fat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missing the right balance of nutrients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lacking in vitamins and minerals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lacking in fibre</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A poor diet can also have portions which are larger than needed meaning that our bodies store the extra calories as fat.</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
        <p:nvSpPr>
          <p:cNvPr id="485" name="Google Shape;485;p7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86" name="Google Shape;486;p72"/>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87" name="Google Shape;487;p72"/>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Unhealthy hydration</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93" name="Google Shape;493;p7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Explain that:</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soft drinks high in sugar cause </a:t>
            </a:r>
            <a:r>
              <a:rPr b="1" lang="en-GB">
                <a:solidFill>
                  <a:schemeClr val="dk1"/>
                </a:solidFill>
                <a:highlight>
                  <a:schemeClr val="lt1"/>
                </a:highlight>
              </a:rPr>
              <a:t>tooth decay</a:t>
            </a:r>
            <a:endParaRPr b="1">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sugar-free soft drinks can contain acids that can erode the outer surface of the </a:t>
            </a:r>
            <a:r>
              <a:rPr b="1" lang="en-GB">
                <a:solidFill>
                  <a:schemeClr val="dk1"/>
                </a:solidFill>
                <a:highlight>
                  <a:schemeClr val="lt1"/>
                </a:highlight>
              </a:rPr>
              <a:t>tooth </a:t>
            </a:r>
            <a:r>
              <a:rPr lang="en-GB">
                <a:solidFill>
                  <a:schemeClr val="dk1"/>
                </a:solidFill>
                <a:highlight>
                  <a:schemeClr val="lt1"/>
                </a:highlight>
              </a:rPr>
              <a:t>(both those containing sugar and sugar-free or versions)</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energy drinks can be very high in caffeine and sugar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fruit juice is naturally high in a type of sugar called fructose. Fruit juice should be limited to </a:t>
            </a:r>
            <a:r>
              <a:rPr lang="en-GB">
                <a:solidFill>
                  <a:schemeClr val="dk1"/>
                </a:solidFill>
              </a:rPr>
              <a:t>one portion a day (150ml) to minimise risk of tooth decay</a:t>
            </a:r>
            <a:endParaRPr>
              <a:solidFill>
                <a:schemeClr val="dk1"/>
              </a:solidFill>
              <a:highlight>
                <a:schemeClr val="lt1"/>
              </a:highlight>
            </a:endParaRPr>
          </a:p>
          <a:p>
            <a:pPr indent="0" lvl="0" marL="0" rtl="0" algn="l">
              <a:lnSpc>
                <a:spcPct val="115000"/>
              </a:lnSpc>
              <a:spcBef>
                <a:spcPts val="0"/>
              </a:spcBef>
              <a:spcAft>
                <a:spcPts val="0"/>
              </a:spcAft>
              <a:buSzPts val="1400"/>
              <a:buNone/>
            </a:pPr>
            <a:r>
              <a:t/>
            </a:r>
            <a:endParaRPr>
              <a:solidFill>
                <a:schemeClr val="dk1"/>
              </a:solidFill>
              <a:highlight>
                <a:schemeClr val="lt1"/>
              </a:highlight>
            </a:endParaRPr>
          </a:p>
        </p:txBody>
      </p:sp>
      <p:sp>
        <p:nvSpPr>
          <p:cNvPr id="494" name="Google Shape;494;p7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95" name="Google Shape;495;p73"/>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96" name="Google Shape;496;p73"/>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1362300" y="2150850"/>
            <a:ext cx="64194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133" name="Google Shape;13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Risks of an unhealthy diet</a:t>
            </a:r>
            <a:endParaRPr>
              <a:solidFill>
                <a:srgbClr val="073763"/>
              </a:solidFill>
            </a:endParaRPr>
          </a:p>
        </p:txBody>
      </p:sp>
      <p:sp>
        <p:nvSpPr>
          <p:cNvPr id="502" name="Google Shape;502;p7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highlight>
                  <a:srgbClr val="FFFFFF"/>
                </a:highlight>
              </a:rPr>
              <a:t>Explain that having a prolonged, unhealthy diet can have consequences for our health</a:t>
            </a:r>
            <a:r>
              <a:rPr lang="en-GB">
                <a:solidFill>
                  <a:schemeClr val="dk1"/>
                </a:solidFill>
              </a:rPr>
              <a:t>:</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tooth decay</a:t>
            </a:r>
            <a:r>
              <a:rPr lang="en-GB">
                <a:solidFill>
                  <a:schemeClr val="dk1"/>
                </a:solidFill>
              </a:rPr>
              <a:t> caused by too much sugar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bad skin</a:t>
            </a:r>
            <a:r>
              <a:rPr lang="en-GB">
                <a:solidFill>
                  <a:schemeClr val="dk1"/>
                </a:solidFill>
              </a:rPr>
              <a:t> due to a lack of nutrients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 </a:t>
            </a:r>
            <a:r>
              <a:rPr b="1" lang="en-GB">
                <a:solidFill>
                  <a:schemeClr val="dk1"/>
                </a:solidFill>
              </a:rPr>
              <a:t>weaker immune system</a:t>
            </a:r>
            <a:r>
              <a:rPr lang="en-GB">
                <a:solidFill>
                  <a:schemeClr val="dk1"/>
                </a:solidFill>
              </a:rPr>
              <a:t> due to a lack of vitamins and minerals and a diet high in sugar and saturated fat (causing inflammation in the body)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digestive problems</a:t>
            </a:r>
            <a:r>
              <a:rPr lang="en-GB">
                <a:solidFill>
                  <a:schemeClr val="dk1"/>
                </a:solidFill>
              </a:rPr>
              <a:t> due to a lack of fibre</a:t>
            </a:r>
            <a:endParaRPr>
              <a:solidFill>
                <a:schemeClr val="dk1"/>
              </a:solidFill>
            </a:endParaRPr>
          </a:p>
        </p:txBody>
      </p:sp>
      <p:sp>
        <p:nvSpPr>
          <p:cNvPr id="503" name="Google Shape;503;p7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04" name="Google Shape;504;p74"/>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05" name="Google Shape;505;p74"/>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Risks - unhealthy weight</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11" name="Google Shape;511;p7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Explain that </a:t>
            </a:r>
            <a:r>
              <a:rPr b="1" lang="en-GB">
                <a:solidFill>
                  <a:schemeClr val="dk1"/>
                </a:solidFill>
              </a:rPr>
              <a:t>obesity</a:t>
            </a:r>
            <a:r>
              <a:rPr lang="en-GB">
                <a:solidFill>
                  <a:schemeClr val="dk1"/>
                </a:solidFill>
              </a:rPr>
              <a:t> is a health condition caused by being very overweight due to excess body fat.</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This can be caused by having a poor diet and not doing enough physical activity. Being obese increases the risk of other diseases later in life.</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A poor diet also increases the risk of being</a:t>
            </a:r>
            <a:r>
              <a:rPr b="1" lang="en-GB">
                <a:solidFill>
                  <a:schemeClr val="dk1"/>
                </a:solidFill>
              </a:rPr>
              <a:t> underweight </a:t>
            </a:r>
            <a:r>
              <a:rPr lang="en-GB">
                <a:solidFill>
                  <a:schemeClr val="dk1"/>
                </a:solidFill>
              </a:rPr>
              <a:t>or of</a:t>
            </a:r>
            <a:r>
              <a:rPr b="1" lang="en-GB">
                <a:solidFill>
                  <a:schemeClr val="dk1"/>
                </a:solidFill>
              </a:rPr>
              <a:t> </a:t>
            </a:r>
            <a:r>
              <a:rPr lang="en-GB">
                <a:solidFill>
                  <a:schemeClr val="dk1"/>
                </a:solidFill>
              </a:rPr>
              <a:t>having</a:t>
            </a:r>
            <a:r>
              <a:rPr b="1" lang="en-GB">
                <a:solidFill>
                  <a:schemeClr val="dk1"/>
                </a:solidFill>
              </a:rPr>
              <a:t> malnutrition</a:t>
            </a:r>
            <a:r>
              <a:rPr lang="en-GB">
                <a:solidFill>
                  <a:schemeClr val="dk1"/>
                </a:solidFill>
              </a:rPr>
              <a:t> (where the body doesn’t have the right nutrients). Children aged 6 to 12 are still growing, and need the calories and nutrients that come from a varied and balanced diet.</a:t>
            </a:r>
            <a:endParaRPr b="1">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
        <p:nvSpPr>
          <p:cNvPr id="512" name="Google Shape;512;p7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13" name="Google Shape;513;p75"/>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14" name="Google Shape;514;p75"/>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Impact of caffeine on health</a:t>
            </a:r>
            <a:endParaRPr>
              <a:solidFill>
                <a:srgbClr val="073763"/>
              </a:solidFill>
            </a:endParaRPr>
          </a:p>
        </p:txBody>
      </p:sp>
      <p:sp>
        <p:nvSpPr>
          <p:cNvPr id="520" name="Google Shape;520;p76"/>
          <p:cNvSpPr txBox="1"/>
          <p:nvPr>
            <p:ph idx="1" type="body"/>
          </p:nvPr>
        </p:nvSpPr>
        <p:spPr>
          <a:xfrm>
            <a:off x="270000" y="7389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Explain that caffeine is a drug which stimulates the brain and nervous system. Drinking too much can cause trouble sleeping, anxiety, headaches, and behavioural changes. Consumption of caffeine should be limited by young children. Caffeinated drinks include:</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highlight>
                  <a:schemeClr val="lt1"/>
                </a:highlight>
              </a:rPr>
              <a:t>tea</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GB">
                <a:solidFill>
                  <a:schemeClr val="dk1"/>
                </a:solidFill>
                <a:highlight>
                  <a:schemeClr val="lt1"/>
                </a:highlight>
              </a:rPr>
              <a:t>coffee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chemeClr val="lt1"/>
                </a:highlight>
              </a:rPr>
              <a:t>e</a:t>
            </a:r>
            <a:r>
              <a:rPr lang="en-GB">
                <a:solidFill>
                  <a:schemeClr val="dk1"/>
                </a:solidFill>
                <a:highlight>
                  <a:schemeClr val="lt1"/>
                </a:highlight>
              </a:rPr>
              <a:t>nergy drinks (there can be about 80mg of caffeine in a small 250ml can, the same as 2 cans of cola or a small cup of coffee). Energy drinks can also be very high in sugar (some brands have 17 teaspoons of sugar)</a:t>
            </a:r>
            <a:endParaRPr>
              <a:solidFill>
                <a:schemeClr val="dk1"/>
              </a:solidFill>
            </a:endParaRPr>
          </a:p>
        </p:txBody>
      </p:sp>
      <p:sp>
        <p:nvSpPr>
          <p:cNvPr id="521" name="Google Shape;521;p7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22" name="Google Shape;522;p76"/>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23" name="Google Shape;523;p76"/>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Impact of alcohol on health</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29" name="Google Shape;529;p7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00"/>
                </a:solidFill>
              </a:rPr>
              <a:t>Teach that alcohol is a clear liquid drug (chemical name - ethanol).</a:t>
            </a:r>
            <a:endParaRPr>
              <a:solidFill>
                <a:srgbClr val="000000"/>
              </a:solidFill>
            </a:endParaRPr>
          </a:p>
          <a:p>
            <a:pPr indent="0" lvl="0" marL="0" rtl="0" algn="l">
              <a:spcBef>
                <a:spcPts val="1000"/>
              </a:spcBef>
              <a:spcAft>
                <a:spcPts val="0"/>
              </a:spcAft>
              <a:buClr>
                <a:schemeClr val="dk1"/>
              </a:buClr>
              <a:buSzPts val="1100"/>
              <a:buFont typeface="Arial"/>
              <a:buNone/>
            </a:pPr>
            <a:r>
              <a:rPr lang="en-GB">
                <a:solidFill>
                  <a:srgbClr val="000000"/>
                </a:solidFill>
              </a:rPr>
              <a:t>It is found in different amounts in alcoholic drinks such as beer, wine and spirits and can be used in cooking.</a:t>
            </a:r>
            <a:endParaRPr>
              <a:solidFill>
                <a:srgbClr val="000000"/>
              </a:solidFill>
            </a:endParaRPr>
          </a:p>
          <a:p>
            <a:pPr indent="0" lvl="0" marL="0" rtl="0" algn="l">
              <a:spcBef>
                <a:spcPts val="1000"/>
              </a:spcBef>
              <a:spcAft>
                <a:spcPts val="0"/>
              </a:spcAft>
              <a:buSzPts val="1100"/>
              <a:buNone/>
            </a:pPr>
            <a:r>
              <a:rPr lang="en-GB">
                <a:solidFill>
                  <a:srgbClr val="000000"/>
                </a:solidFill>
              </a:rPr>
              <a:t>Begin to introduce pupils to the </a:t>
            </a:r>
            <a:r>
              <a:rPr lang="en-GB" u="sng">
                <a:solidFill>
                  <a:schemeClr val="accent5"/>
                </a:solidFill>
                <a:hlinkClick r:id="rId3"/>
              </a:rPr>
              <a:t>risks of alcohol</a:t>
            </a:r>
            <a:r>
              <a:rPr lang="en-GB">
                <a:solidFill>
                  <a:srgbClr val="000000"/>
                </a:solidFill>
              </a:rPr>
              <a:t> to physical and mental health (e.g. cancers, stroke, heart disease, liver disease, alcohol poisoning). </a:t>
            </a:r>
            <a:endParaRPr>
              <a:solidFill>
                <a:srgbClr val="000000"/>
              </a:solidFill>
            </a:endParaRPr>
          </a:p>
          <a:p>
            <a:pPr indent="0" lvl="0" marL="0" rtl="0" algn="l">
              <a:spcBef>
                <a:spcPts val="1000"/>
              </a:spcBef>
              <a:spcAft>
                <a:spcPts val="0"/>
              </a:spcAft>
              <a:buSzPts val="1100"/>
              <a:buNone/>
            </a:pPr>
            <a:r>
              <a:rPr lang="en-GB">
                <a:solidFill>
                  <a:srgbClr val="000000"/>
                </a:solidFill>
              </a:rPr>
              <a:t>Explain that alcoholic drinks are also high in calories and can contribute towards becoming overweight. </a:t>
            </a:r>
            <a:endParaRPr>
              <a:solidFill>
                <a:srgbClr val="000000"/>
              </a:solidFill>
            </a:endParaRPr>
          </a:p>
          <a:p>
            <a:pPr indent="0" lvl="0" marL="0" rtl="0" algn="l">
              <a:lnSpc>
                <a:spcPct val="115000"/>
              </a:lnSpc>
              <a:spcBef>
                <a:spcPts val="1000"/>
              </a:spcBef>
              <a:spcAft>
                <a:spcPts val="0"/>
              </a:spcAft>
              <a:buSzPts val="1400"/>
              <a:buNone/>
            </a:pPr>
            <a:r>
              <a:rPr lang="en-GB">
                <a:solidFill>
                  <a:srgbClr val="000000"/>
                </a:solidFill>
              </a:rPr>
              <a:t>See the module on Drugs, alcohol and tobacco.</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p:txBody>
      </p:sp>
      <p:sp>
        <p:nvSpPr>
          <p:cNvPr id="530" name="Google Shape;530;p7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31" name="Google Shape;531;p77"/>
          <p:cNvSpPr txBox="1"/>
          <p:nvPr>
            <p:ph idx="2" type="body"/>
          </p:nvPr>
        </p:nvSpPr>
        <p:spPr>
          <a:xfrm>
            <a:off x="6178800" y="216425"/>
            <a:ext cx="2695200" cy="26043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sz="1600">
                <a:solidFill>
                  <a:schemeClr val="dk1"/>
                </a:solidFill>
              </a:rPr>
              <a:t>Know the characteristics of a poor diet and risks associated with unhealthy eating (including, for example, obesity and tooth decay) and other behaviours (e.g. the impact of alcohol on diet or health)</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32" name="Google Shape;532;p77"/>
          <p:cNvSpPr txBox="1"/>
          <p:nvPr>
            <p:ph idx="4294967295" type="subTitle"/>
          </p:nvPr>
        </p:nvSpPr>
        <p:spPr>
          <a:xfrm>
            <a:off x="7796400" y="4454575"/>
            <a:ext cx="1077600" cy="472500"/>
          </a:xfrm>
          <a:prstGeom prst="rect">
            <a:avLst/>
          </a:prstGeom>
          <a:noFill/>
          <a:ln cap="flat" cmpd="sng" w="38100">
            <a:solidFill>
              <a:srgbClr val="2608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260859"/>
                </a:solidFill>
                <a:latin typeface="Arial"/>
                <a:ea typeface="Arial"/>
                <a:cs typeface="Arial"/>
                <a:sym typeface="Arial"/>
              </a:rPr>
              <a:t>Primary</a:t>
            </a:r>
            <a:endParaRPr b="0" i="0" sz="1800" u="none" cap="none" strike="noStrike">
              <a:solidFill>
                <a:srgbClr val="260859"/>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8"/>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538" name="Google Shape;538;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39" name="Google Shape;539;p78"/>
          <p:cNvSpPr txBox="1"/>
          <p:nvPr>
            <p:ph idx="4294967295" type="body"/>
          </p:nvPr>
        </p:nvSpPr>
        <p:spPr>
          <a:xfrm>
            <a:off x="330200" y="3276600"/>
            <a:ext cx="8543700" cy="10992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t>STATUTORY GUIDANCE </a:t>
            </a:r>
            <a:br>
              <a:rPr b="1" lang="en-GB" sz="1600"/>
            </a:br>
            <a:r>
              <a:rPr lang="en-GB" sz="1800"/>
              <a:t>Schools should continue to </a:t>
            </a:r>
            <a:r>
              <a:rPr lang="en-GB" sz="1600"/>
              <a:t>develop</a:t>
            </a:r>
            <a:r>
              <a:rPr lang="en-GB" sz="1800"/>
              <a:t> knowledge on topics specified for primary as required and in addition cover the following content by the end of secondary. (p36)</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9"/>
          <p:cNvSpPr txBox="1"/>
          <p:nvPr>
            <p:ph type="title"/>
          </p:nvPr>
        </p:nvSpPr>
        <p:spPr>
          <a:xfrm>
            <a:off x="270000" y="216425"/>
            <a:ext cx="881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Subjects covered by the secondary slides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45" name="Google Shape;545;p79"/>
          <p:cNvSpPr txBox="1"/>
          <p:nvPr>
            <p:ph idx="1" type="body"/>
          </p:nvPr>
        </p:nvSpPr>
        <p:spPr>
          <a:xfrm>
            <a:off x="270000" y="914400"/>
            <a:ext cx="78342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The content is divided into the following sections for ease of reference:</a:t>
            </a:r>
            <a:endParaRPr sz="1800"/>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GB"/>
              <a:t>Maintaining healthy eating</a:t>
            </a:r>
            <a:endParaRPr/>
          </a:p>
          <a:p>
            <a:pPr indent="-317500" lvl="0" marL="457200" rtl="0" algn="l">
              <a:lnSpc>
                <a:spcPct val="115000"/>
              </a:lnSpc>
              <a:spcBef>
                <a:spcPts val="0"/>
              </a:spcBef>
              <a:spcAft>
                <a:spcPts val="0"/>
              </a:spcAft>
              <a:buSzPts val="1400"/>
              <a:buChar char="●"/>
            </a:pPr>
            <a:r>
              <a:rPr lang="en-GB"/>
              <a:t>Risks of an unhealthy diet</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sz="1800"/>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b="1" sz="1800"/>
          </a:p>
        </p:txBody>
      </p:sp>
      <p:sp>
        <p:nvSpPr>
          <p:cNvPr id="546" name="Google Shape;546;p7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80"/>
          <p:cNvSpPr txBox="1"/>
          <p:nvPr>
            <p:ph type="title"/>
          </p:nvPr>
        </p:nvSpPr>
        <p:spPr>
          <a:xfrm>
            <a:off x="1798200" y="2150850"/>
            <a:ext cx="55476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Maintaining healthy eating</a:t>
            </a:r>
            <a:endParaRPr>
              <a:solidFill>
                <a:srgbClr val="073763"/>
              </a:solidFill>
            </a:endParaRPr>
          </a:p>
        </p:txBody>
      </p:sp>
      <p:sp>
        <p:nvSpPr>
          <p:cNvPr id="552" name="Google Shape;552;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58" name="Google Shape;558;p81"/>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559" name="Google Shape;559;p8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Maintaining a healthy diet</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60" name="Google Shape;560;p8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lang="en-GB">
                <a:solidFill>
                  <a:schemeClr val="dk1"/>
                </a:solidFill>
              </a:rPr>
              <a:t>Explain that healthy eating can be maintained though:</a:t>
            </a:r>
            <a:endParaRPr>
              <a:solidFill>
                <a:schemeClr val="dk1"/>
              </a:solidFill>
            </a:endParaRPr>
          </a:p>
          <a:p>
            <a:pPr indent="-317500" lvl="0" marL="457200" marR="0" rtl="0" algn="l">
              <a:lnSpc>
                <a:spcPct val="115000"/>
              </a:lnSpc>
              <a:spcBef>
                <a:spcPts val="1200"/>
              </a:spcBef>
              <a:spcAft>
                <a:spcPts val="0"/>
              </a:spcAft>
              <a:buClr>
                <a:schemeClr val="dk1"/>
              </a:buClr>
              <a:buSzPts val="1400"/>
              <a:buChar char="●"/>
            </a:pPr>
            <a:r>
              <a:rPr b="1" lang="en-GB">
                <a:solidFill>
                  <a:schemeClr val="dk1"/>
                </a:solidFill>
              </a:rPr>
              <a:t>more homemade meals</a:t>
            </a:r>
            <a:r>
              <a:rPr lang="en-GB">
                <a:solidFill>
                  <a:schemeClr val="dk1"/>
                </a:solidFill>
              </a:rPr>
              <a:t>, and making those meals healthier choices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reading </a:t>
            </a:r>
            <a:r>
              <a:rPr b="1" lang="en-GB">
                <a:solidFill>
                  <a:schemeClr val="dk1"/>
                </a:solidFill>
              </a:rPr>
              <a:t>food labels</a:t>
            </a:r>
            <a:r>
              <a:rPr lang="en-GB">
                <a:solidFill>
                  <a:schemeClr val="dk1"/>
                </a:solidFill>
              </a:rPr>
              <a:t> on processed food to make healthier choices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eating less </a:t>
            </a:r>
            <a:r>
              <a:rPr b="1" lang="en-GB">
                <a:solidFill>
                  <a:schemeClr val="dk1"/>
                </a:solidFill>
              </a:rPr>
              <a:t>unhealthy processed food</a:t>
            </a:r>
            <a:endParaRPr b="1">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having less restaurant or takeaway food that is high in </a:t>
            </a:r>
            <a:r>
              <a:rPr b="1" lang="en-GB">
                <a:solidFill>
                  <a:schemeClr val="dk1"/>
                </a:solidFill>
              </a:rPr>
              <a:t>sugar, salt and fat</a:t>
            </a:r>
            <a:endParaRPr b="1">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drinking fewer</a:t>
            </a:r>
            <a:r>
              <a:rPr b="1" lang="en-GB">
                <a:solidFill>
                  <a:schemeClr val="dk1"/>
                </a:solidFill>
              </a:rPr>
              <a:t> drinks high in sugar</a:t>
            </a:r>
            <a:endParaRPr b="1"/>
          </a:p>
        </p:txBody>
      </p:sp>
      <p:sp>
        <p:nvSpPr>
          <p:cNvPr id="561" name="Google Shape;561;p81"/>
          <p:cNvSpPr txBox="1"/>
          <p:nvPr>
            <p:ph idx="2" type="body"/>
          </p:nvPr>
        </p:nvSpPr>
        <p:spPr>
          <a:xfrm>
            <a:off x="6178800" y="230196"/>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8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67" name="Google Shape;567;p82"/>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568" name="Google Shape;568;p8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Homemade food choices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69" name="Google Shape;569;p8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Teach pupils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wholegrain or wholemeal </a:t>
            </a:r>
            <a:r>
              <a:rPr lang="en-GB">
                <a:solidFill>
                  <a:schemeClr val="dk1"/>
                </a:solidFill>
              </a:rPr>
              <a:t>varieties of starchy foods, such as brown rice, whole wheat pasta, and brown bread contain more fibre, and usually more vitamins and minerals, than white varieties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at least </a:t>
            </a:r>
            <a:r>
              <a:rPr b="1" lang="en-GB">
                <a:solidFill>
                  <a:schemeClr val="dk1"/>
                </a:solidFill>
              </a:rPr>
              <a:t>five portions of a variety of fruit and vegetables</a:t>
            </a:r>
            <a:r>
              <a:rPr lang="en-GB">
                <a:solidFill>
                  <a:schemeClr val="dk1"/>
                </a:solidFill>
              </a:rPr>
              <a:t> day will give us many of the essential vitamins minerals that we need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potatoes with the skins on (e.g.jacket potatoes) are a good source of </a:t>
            </a:r>
            <a:r>
              <a:rPr b="1" lang="en-GB">
                <a:solidFill>
                  <a:schemeClr val="dk1"/>
                </a:solidFill>
              </a:rPr>
              <a:t>fibre and vitamins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a:t>
            </a:r>
            <a:r>
              <a:rPr b="1" lang="en-GB">
                <a:solidFill>
                  <a:schemeClr val="dk1"/>
                </a:solidFill>
              </a:rPr>
              <a:t>not add salt</a:t>
            </a:r>
            <a:r>
              <a:rPr lang="en-GB">
                <a:solidFill>
                  <a:schemeClr val="dk1"/>
                </a:solidFill>
              </a:rPr>
              <a:t>, too much of which can cause high blood pressure, heart disease and stroke</a:t>
            </a:r>
            <a:endParaRPr>
              <a:solidFill>
                <a:schemeClr val="dk1"/>
              </a:solidFill>
            </a:endParaRPr>
          </a:p>
        </p:txBody>
      </p:sp>
      <p:sp>
        <p:nvSpPr>
          <p:cNvPr id="570" name="Google Shape;570;p82"/>
          <p:cNvSpPr txBox="1"/>
          <p:nvPr>
            <p:ph idx="2" type="body"/>
          </p:nvPr>
        </p:nvSpPr>
        <p:spPr>
          <a:xfrm>
            <a:off x="6178800" y="230196"/>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76" name="Google Shape;576;p83"/>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577" name="Google Shape;577;p8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Homemade food choices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78" name="Google Shape;578;p8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Teach pupils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meat is a good source of protein and important nutrients. However, red meat (such as beef and pork) is high in saturated fat and can cause high cholesterol. Limit eating red meat to once or twice a week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oily fish (e.g. salmon and mackerel) are high in omega-3 fats which may help prevent heart disease</a:t>
            </a:r>
            <a:endParaRPr sz="1200">
              <a:solidFill>
                <a:srgbClr val="E69138"/>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use unsaturated oil and fat to increase good cholesterol and reduce bad cholesterol</a:t>
            </a:r>
            <a:endParaRPr>
              <a:solidFill>
                <a:schemeClr val="dk1"/>
              </a:solidFill>
            </a:endParaRPr>
          </a:p>
        </p:txBody>
      </p:sp>
      <p:sp>
        <p:nvSpPr>
          <p:cNvPr id="579" name="Google Shape;579;p83"/>
          <p:cNvSpPr txBox="1"/>
          <p:nvPr>
            <p:ph idx="2" type="body"/>
          </p:nvPr>
        </p:nvSpPr>
        <p:spPr>
          <a:xfrm>
            <a:off x="6178800" y="230196"/>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139" name="Google Shape;139;p30"/>
          <p:cNvSpPr txBox="1"/>
          <p:nvPr>
            <p:ph idx="1" type="body"/>
          </p:nvPr>
        </p:nvSpPr>
        <p:spPr>
          <a:xfrm>
            <a:off x="270000" y="914400"/>
            <a:ext cx="735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800"/>
              <a:t>Healthy eating</a:t>
            </a:r>
            <a:r>
              <a:rPr lang="en-GB" sz="1800"/>
              <a:t> is closely related to the </a:t>
            </a:r>
            <a:r>
              <a:rPr lang="en-GB" sz="1800">
                <a:solidFill>
                  <a:schemeClr val="dk1"/>
                </a:solidFill>
              </a:rPr>
              <a:t>knowledge and skills framework for food teaching in </a:t>
            </a:r>
            <a:r>
              <a:rPr lang="en-GB" sz="1800" u="sng">
                <a:solidFill>
                  <a:schemeClr val="accent5"/>
                </a:solidFill>
                <a:hlinkClick r:id="rId3"/>
              </a:rPr>
              <a:t>primary schools</a:t>
            </a:r>
            <a:r>
              <a:rPr lang="en-GB" sz="1800">
                <a:solidFill>
                  <a:schemeClr val="accent5"/>
                </a:solidFill>
              </a:rPr>
              <a:t> </a:t>
            </a:r>
            <a:r>
              <a:rPr lang="en-GB" sz="1800">
                <a:solidFill>
                  <a:srgbClr val="000000"/>
                </a:solidFill>
              </a:rPr>
              <a:t>and</a:t>
            </a:r>
            <a:r>
              <a:rPr lang="en-GB" sz="1800">
                <a:solidFill>
                  <a:schemeClr val="accent5"/>
                </a:solidFill>
              </a:rPr>
              <a:t> </a:t>
            </a:r>
            <a:r>
              <a:rPr lang="en-GB" sz="1800" u="sng">
                <a:solidFill>
                  <a:schemeClr val="accent5"/>
                </a:solidFill>
                <a:hlinkClick r:id="rId4"/>
              </a:rPr>
              <a:t>secondary schools</a:t>
            </a:r>
            <a:r>
              <a:rPr lang="en-GB" sz="1800"/>
              <a:t> </a:t>
            </a:r>
            <a:r>
              <a:rPr lang="en-GB" sz="1800"/>
              <a:t>as well as to the modules</a:t>
            </a:r>
            <a:r>
              <a:rPr lang="en-GB" sz="1800"/>
              <a:t>: </a:t>
            </a:r>
            <a:endParaRPr sz="1800"/>
          </a:p>
          <a:p>
            <a:pPr indent="-342900" lvl="0" marL="457200" rtl="0" algn="l">
              <a:spcBef>
                <a:spcPts val="1000"/>
              </a:spcBef>
              <a:spcAft>
                <a:spcPts val="0"/>
              </a:spcAft>
              <a:buClr>
                <a:schemeClr val="dk1"/>
              </a:buClr>
              <a:buSzPts val="1800"/>
              <a:buChar char="●"/>
            </a:pPr>
            <a:r>
              <a:rPr lang="en-GB" sz="1800">
                <a:solidFill>
                  <a:schemeClr val="dk1"/>
                </a:solidFill>
              </a:rPr>
              <a:t>Physical health and fitness</a:t>
            </a:r>
            <a:endParaRPr sz="1800">
              <a:solidFill>
                <a:schemeClr val="dk1"/>
              </a:solidFill>
            </a:endParaRPr>
          </a:p>
          <a:p>
            <a:pPr indent="-342900" lvl="0" marL="457200" rtl="0" algn="l">
              <a:lnSpc>
                <a:spcPct val="115000"/>
              </a:lnSpc>
              <a:spcBef>
                <a:spcPts val="0"/>
              </a:spcBef>
              <a:spcAft>
                <a:spcPts val="0"/>
              </a:spcAft>
              <a:buSzPts val="1800"/>
              <a:buChar char="●"/>
            </a:pPr>
            <a:r>
              <a:rPr lang="en-GB" sz="1800"/>
              <a:t>Drugs, alcohol and tobacco</a:t>
            </a:r>
            <a:endParaRPr sz="1800"/>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Health and prevention</a:t>
            </a:r>
            <a:endParaRPr sz="1800">
              <a:solidFill>
                <a:schemeClr val="dk1"/>
              </a:solidFill>
            </a:endParaRPr>
          </a:p>
          <a:p>
            <a:pPr indent="0" lvl="0" marL="0" rtl="0" algn="l">
              <a:lnSpc>
                <a:spcPct val="115000"/>
              </a:lnSpc>
              <a:spcBef>
                <a:spcPts val="1600"/>
              </a:spcBef>
              <a:spcAft>
                <a:spcPts val="0"/>
              </a:spcAft>
              <a:buSzPts val="1400"/>
              <a:buNone/>
            </a:pPr>
            <a:r>
              <a:rPr lang="en-GB" sz="1800"/>
              <a:t>Also refer to the school’s </a:t>
            </a:r>
            <a:r>
              <a:rPr b="1" lang="en-GB" sz="1800"/>
              <a:t>policy on healthy eating</a:t>
            </a:r>
            <a:r>
              <a:rPr lang="en-GB" sz="1800"/>
              <a:t>.</a:t>
            </a:r>
            <a:endParaRPr sz="1800"/>
          </a:p>
          <a:p>
            <a:pPr indent="0" lvl="0" marL="0" rtl="0" algn="l">
              <a:lnSpc>
                <a:spcPct val="115000"/>
              </a:lnSpc>
              <a:spcBef>
                <a:spcPts val="1600"/>
              </a:spcBef>
              <a:spcAft>
                <a:spcPts val="0"/>
              </a:spcAft>
              <a:buSzPts val="1400"/>
              <a:buNone/>
            </a:pPr>
            <a:r>
              <a:rPr lang="en-GB" sz="1800"/>
              <a:t>Therefore, you should: </a:t>
            </a:r>
            <a:endParaRPr sz="1800"/>
          </a:p>
          <a:p>
            <a:pPr indent="-342900" lvl="0" marL="457200" rtl="0" algn="l">
              <a:lnSpc>
                <a:spcPct val="115000"/>
              </a:lnSpc>
              <a:spcBef>
                <a:spcPts val="10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lnSpc>
                <a:spcPct val="115000"/>
              </a:lnSpc>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lnSpc>
                <a:spcPct val="115000"/>
              </a:lnSpc>
              <a:spcBef>
                <a:spcPts val="1000"/>
              </a:spcBef>
              <a:spcAft>
                <a:spcPts val="1600"/>
              </a:spcAft>
              <a:buSzPts val="1400"/>
              <a:buNone/>
            </a:pPr>
            <a:r>
              <a:t/>
            </a:r>
            <a:endParaRPr sz="1800"/>
          </a:p>
        </p:txBody>
      </p:sp>
      <p:sp>
        <p:nvSpPr>
          <p:cNvPr id="140" name="Google Shape;140;p3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8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85" name="Google Shape;585;p84"/>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586" name="Google Shape;586;p8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Food choices - processed food</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87" name="Google Shape;587;p8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t>Explain that</a:t>
            </a:r>
            <a:r>
              <a:rPr lang="en-GB">
                <a:solidFill>
                  <a:schemeClr val="accent5"/>
                </a:solidFill>
              </a:rPr>
              <a:t> </a:t>
            </a:r>
            <a:r>
              <a:rPr lang="en-GB" sz="1800" u="sng">
                <a:solidFill>
                  <a:schemeClr val="accent5"/>
                </a:solidFill>
                <a:hlinkClick r:id="rId3"/>
              </a:rPr>
              <a:t>p</a:t>
            </a:r>
            <a:r>
              <a:rPr lang="en-GB" u="sng">
                <a:solidFill>
                  <a:schemeClr val="accent5"/>
                </a:solidFill>
                <a:hlinkClick r:id="rId4"/>
              </a:rPr>
              <a:t>r</a:t>
            </a:r>
            <a:r>
              <a:rPr lang="en-GB" sz="1800" u="sng">
                <a:solidFill>
                  <a:schemeClr val="accent5"/>
                </a:solidFill>
                <a:hlinkClick r:id="rId5"/>
              </a:rPr>
              <a:t>ocessed food</a:t>
            </a:r>
            <a:r>
              <a:rPr lang="en-GB" sz="1800">
                <a:solidFill>
                  <a:schemeClr val="dk1"/>
                </a:solidFill>
              </a:rPr>
              <a:t> is any food that has been altered in some way during preparation</a:t>
            </a:r>
            <a:r>
              <a:rPr lang="en-GB">
                <a:solidFill>
                  <a:schemeClr val="dk1"/>
                </a:solidFill>
              </a:rPr>
              <a:t>.</a:t>
            </a:r>
            <a:endParaRPr>
              <a:solidFill>
                <a:schemeClr val="dk1"/>
              </a:solidFill>
            </a:endParaRPr>
          </a:p>
          <a:p>
            <a:pPr indent="0" lvl="0" marL="0" rtl="0" algn="l">
              <a:lnSpc>
                <a:spcPct val="115000"/>
              </a:lnSpc>
              <a:spcBef>
                <a:spcPts val="1200"/>
              </a:spcBef>
              <a:spcAft>
                <a:spcPts val="0"/>
              </a:spcAft>
              <a:buSzPts val="1400"/>
              <a:buNone/>
            </a:pPr>
            <a:r>
              <a:rPr lang="en-GB" sz="1800">
                <a:solidFill>
                  <a:schemeClr val="dk1"/>
                </a:solidFill>
              </a:rPr>
              <a:t>The alteration can be beneficial to our health (e.g. frozen vegetables have similar nutrient levels to fresh vegetables) or detrimental (e.g. microwave meals may contain high levels of salt, sugar and fat).</a:t>
            </a:r>
            <a:endParaRPr>
              <a:solidFill>
                <a:schemeClr val="dk1"/>
              </a:solidFill>
            </a:endParaRPr>
          </a:p>
          <a:p>
            <a:pPr indent="0" lvl="0" marL="0" rtl="0" algn="l">
              <a:lnSpc>
                <a:spcPct val="115000"/>
              </a:lnSpc>
              <a:spcBef>
                <a:spcPts val="1200"/>
              </a:spcBef>
              <a:spcAft>
                <a:spcPts val="0"/>
              </a:spcAft>
              <a:buSzPts val="1400"/>
              <a:buNone/>
            </a:pPr>
            <a:r>
              <a:rPr lang="en-GB" sz="1800">
                <a:solidFill>
                  <a:schemeClr val="dk1"/>
                </a:solidFill>
              </a:rPr>
              <a:t>Teach that food manufacturers must list the ingredients and nutritional content (calories fat, saturates, carbohydrate, sugars, protein and salt) on processed food.</a:t>
            </a:r>
            <a:endParaRPr>
              <a:solidFill>
                <a:schemeClr val="dk1"/>
              </a:solidFill>
            </a:endParaRPr>
          </a:p>
          <a:p>
            <a:pPr indent="0" lvl="0" marL="0" rtl="0" algn="l">
              <a:lnSpc>
                <a:spcPct val="115000"/>
              </a:lnSpc>
              <a:spcBef>
                <a:spcPts val="1200"/>
              </a:spcBef>
              <a:spcAft>
                <a:spcPts val="1200"/>
              </a:spcAft>
              <a:buSzPts val="1400"/>
              <a:buNone/>
            </a:pPr>
            <a:r>
              <a:t/>
            </a:r>
            <a:endParaRPr sz="1800">
              <a:solidFill>
                <a:srgbClr val="000000"/>
              </a:solidFill>
            </a:endParaRPr>
          </a:p>
        </p:txBody>
      </p:sp>
      <p:sp>
        <p:nvSpPr>
          <p:cNvPr id="588" name="Google Shape;588;p84"/>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8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94" name="Google Shape;594;p85"/>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595" name="Google Shape;595;p8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food labels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96" name="Google Shape;596;p8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Teach pupils that reading food labels can help us make healthier choices: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check the portion information. For example, on a packet of biscuits this could be the calories in 1 biscuit, 100g of biscuits or the whole packet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look at the type of fat in food as well as how much. Avoid saturated fats, but unsaturated fats (found in nuts and oily fish) are better.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be aware of claims of ‘reduced-fat’ and ‘low-sugar’ as substitutions are often used to aid taste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reduced-fat products may have more sugar and ‘low-sugar’ items may have more salt</a:t>
            </a:r>
            <a:endParaRPr>
              <a:solidFill>
                <a:srgbClr val="000000"/>
              </a:solidFill>
            </a:endParaRPr>
          </a:p>
        </p:txBody>
      </p:sp>
      <p:sp>
        <p:nvSpPr>
          <p:cNvPr id="597" name="Google Shape;597;p85"/>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03" name="Google Shape;603;p86"/>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04" name="Google Shape;604;p8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Understanding food labels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05" name="Google Shape;605;p8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a:solidFill>
                  <a:schemeClr val="dk1"/>
                </a:solidFill>
              </a:rPr>
              <a:t>sugar on a label is often listed as syrup, honey or anything that ends in ‘ose’, such as dextrose, glucose. All types of added sugar are high in calories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ingredient list is ordered from largest quantities to smallest quantities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k</a:t>
            </a:r>
            <a:r>
              <a:rPr lang="en-GB">
                <a:solidFill>
                  <a:schemeClr val="dk1"/>
                </a:solidFill>
              </a:rPr>
              <a:t>ilojoules are the metric measurement of calories (multiply the calorie figure by 4.2 for the energy content in kilojoules)</a:t>
            </a:r>
            <a:endParaRPr>
              <a:solidFill>
                <a:schemeClr val="dk1"/>
              </a:solidFill>
            </a:endParaRPr>
          </a:p>
        </p:txBody>
      </p:sp>
      <p:sp>
        <p:nvSpPr>
          <p:cNvPr id="606" name="Google Shape;606;p86"/>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8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12" name="Google Shape;612;p87"/>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13" name="Google Shape;613;p8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calories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14" name="Google Shape;614;p8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chemeClr val="dk1"/>
                </a:solidFill>
              </a:rPr>
              <a:t>E</a:t>
            </a:r>
            <a:r>
              <a:rPr lang="en-GB">
                <a:solidFill>
                  <a:schemeClr val="dk1"/>
                </a:solidFill>
              </a:rPr>
              <a:t>xplain that if we live a sedentary lifestyle, it is more likely that we will not burn off the calories from our food, and store it as fat.</a:t>
            </a:r>
            <a:endParaRPr>
              <a:solidFill>
                <a:schemeClr val="dk1"/>
              </a:solidFill>
            </a:endParaRPr>
          </a:p>
          <a:p>
            <a:pPr indent="0" lvl="0" marL="0" rtl="0" algn="l">
              <a:lnSpc>
                <a:spcPct val="115000"/>
              </a:lnSpc>
              <a:spcBef>
                <a:spcPts val="1200"/>
              </a:spcBef>
              <a:spcAft>
                <a:spcPts val="0"/>
              </a:spcAft>
              <a:buSzPts val="1400"/>
              <a:buNone/>
            </a:pPr>
            <a:r>
              <a:rPr lang="en-GB">
                <a:solidFill>
                  <a:schemeClr val="dk1"/>
                </a:solidFill>
              </a:rPr>
              <a:t>Average recommended calorie intake is calculated in </a:t>
            </a:r>
            <a:r>
              <a:rPr lang="en-GB">
                <a:solidFill>
                  <a:schemeClr val="dk1"/>
                </a:solidFill>
              </a:rPr>
              <a:t>kilocalories</a:t>
            </a:r>
            <a:r>
              <a:rPr lang="en-GB">
                <a:solidFill>
                  <a:schemeClr val="dk1"/>
                </a:solidFill>
              </a:rPr>
              <a:t>. </a:t>
            </a:r>
            <a:r>
              <a:rPr lang="en-GB">
                <a:solidFill>
                  <a:schemeClr val="dk1"/>
                </a:solidFill>
              </a:rPr>
              <a:t>A</a:t>
            </a:r>
            <a:r>
              <a:rPr lang="en-GB">
                <a:solidFill>
                  <a:schemeClr val="dk1"/>
                </a:solidFill>
              </a:rPr>
              <a:t>verage recommended calorie intakes for 11-18 year olds are:</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male - 2500 kcal/day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female - 2000 kcal/day</a:t>
            </a:r>
            <a:endParaRPr>
              <a:solidFill>
                <a:schemeClr val="dk1"/>
              </a:solidFill>
            </a:endParaRPr>
          </a:p>
          <a:p>
            <a:pPr indent="0" lvl="0" marL="0" rtl="0" algn="l">
              <a:spcBef>
                <a:spcPts val="1200"/>
              </a:spcBef>
              <a:spcAft>
                <a:spcPts val="0"/>
              </a:spcAft>
              <a:buNone/>
            </a:pPr>
            <a:r>
              <a:rPr lang="en-GB">
                <a:solidFill>
                  <a:schemeClr val="dk1"/>
                </a:solidFill>
              </a:rPr>
              <a:t>See the Physical health and fitness module for more information on an active lifestyle.</a:t>
            </a:r>
            <a:endParaRPr>
              <a:solidFill>
                <a:schemeClr val="dk1"/>
              </a:solidFill>
            </a:endParaRPr>
          </a:p>
          <a:p>
            <a:pPr indent="0" lvl="0" marL="0" rtl="0" algn="l">
              <a:lnSpc>
                <a:spcPct val="115000"/>
              </a:lnSpc>
              <a:spcBef>
                <a:spcPts val="1200"/>
              </a:spcBef>
              <a:spcAft>
                <a:spcPts val="0"/>
              </a:spcAft>
              <a:buSzPts val="1400"/>
              <a:buNone/>
            </a:pPr>
            <a:r>
              <a:t/>
            </a:r>
            <a:endParaRPr>
              <a:solidFill>
                <a:schemeClr val="dk1"/>
              </a:solidFill>
            </a:endParaRPr>
          </a:p>
          <a:p>
            <a:pPr indent="0" lvl="0" marL="0" rtl="0" algn="l">
              <a:lnSpc>
                <a:spcPct val="115000"/>
              </a:lnSpc>
              <a:spcBef>
                <a:spcPts val="1200"/>
              </a:spcBef>
              <a:spcAft>
                <a:spcPts val="1200"/>
              </a:spcAft>
              <a:buSzPts val="1400"/>
              <a:buNone/>
            </a:pPr>
            <a:r>
              <a:t/>
            </a:r>
            <a:endParaRPr>
              <a:solidFill>
                <a:schemeClr val="dk1"/>
              </a:solidFill>
            </a:endParaRPr>
          </a:p>
        </p:txBody>
      </p:sp>
      <p:sp>
        <p:nvSpPr>
          <p:cNvPr id="615" name="Google Shape;615;p87"/>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21" name="Google Shape;621;p88"/>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22" name="Google Shape;622;p8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calories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23" name="Google Shape;623;p8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chemeClr val="dk1"/>
                </a:solidFill>
              </a:rPr>
              <a:t>Explain that it takes longer to ‘burn off’ what we have eaten depending on how many calories food has, and how physically active we are.</a:t>
            </a:r>
            <a:endParaRPr>
              <a:solidFill>
                <a:schemeClr val="dk1"/>
              </a:solidFill>
            </a:endParaRPr>
          </a:p>
          <a:p>
            <a:pPr indent="0" lvl="0" marL="0" rtl="0" algn="l">
              <a:lnSpc>
                <a:spcPct val="115000"/>
              </a:lnSpc>
              <a:spcBef>
                <a:spcPts val="1200"/>
              </a:spcBef>
              <a:spcAft>
                <a:spcPts val="0"/>
              </a:spcAft>
              <a:buSzPts val="1400"/>
              <a:buNone/>
            </a:pPr>
            <a:r>
              <a:rPr lang="en-GB">
                <a:solidFill>
                  <a:schemeClr val="dk1"/>
                </a:solidFill>
              </a:rPr>
              <a:t>For example, running (5mph) burns off calories faster than walking (3-5 miles per hour).</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sugary soft drink (138 calories) - 26 minutes walking, 13 minutes running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packet of crisps (171 calories) - 31 minutes walking, 16 minutes running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pizza (a quarter of a large pizza) (449 calories) - 1 hour 23 minutes walking, 43 minutes running</a:t>
            </a:r>
            <a:endParaRPr>
              <a:solidFill>
                <a:srgbClr val="38761D"/>
              </a:solidFill>
            </a:endParaRPr>
          </a:p>
          <a:p>
            <a:pPr indent="0" lvl="0" marL="0" rtl="0" algn="l">
              <a:lnSpc>
                <a:spcPct val="115000"/>
              </a:lnSpc>
              <a:spcBef>
                <a:spcPts val="1200"/>
              </a:spcBef>
              <a:spcAft>
                <a:spcPts val="1200"/>
              </a:spcAft>
              <a:buSzPts val="1400"/>
              <a:buNone/>
            </a:pPr>
            <a:r>
              <a:t/>
            </a:r>
            <a:endParaRPr>
              <a:solidFill>
                <a:schemeClr val="dk1"/>
              </a:solidFill>
            </a:endParaRPr>
          </a:p>
        </p:txBody>
      </p:sp>
      <p:sp>
        <p:nvSpPr>
          <p:cNvPr id="624" name="Google Shape;624;p88"/>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1851750" y="2187825"/>
            <a:ext cx="5440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Risks of an unhealthy diet</a:t>
            </a:r>
            <a:endParaRPr>
              <a:solidFill>
                <a:srgbClr val="073763"/>
              </a:solidFill>
            </a:endParaRPr>
          </a:p>
        </p:txBody>
      </p:sp>
      <p:sp>
        <p:nvSpPr>
          <p:cNvPr id="630" name="Google Shape;630;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9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36" name="Google Shape;636;p90"/>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37" name="Google Shape;637;p9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Short term risks of a poor diet</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38" name="Google Shape;638;p9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chemeClr val="dk1"/>
                </a:solidFill>
              </a:rPr>
              <a:t>Short term risks of an unhealthy diet are covered in the primary section, including:</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tooth decay</a:t>
            </a:r>
            <a:r>
              <a:rPr lang="en-GB">
                <a:solidFill>
                  <a:schemeClr val="dk1"/>
                </a:solidFill>
              </a:rPr>
              <a:t> caused by too much sugar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bad skin</a:t>
            </a:r>
            <a:r>
              <a:rPr lang="en-GB">
                <a:solidFill>
                  <a:schemeClr val="dk1"/>
                </a:solidFill>
              </a:rPr>
              <a:t> due to a lack of nutrients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weaker immune system</a:t>
            </a:r>
            <a:r>
              <a:rPr lang="en-GB">
                <a:solidFill>
                  <a:schemeClr val="dk1"/>
                </a:solidFill>
              </a:rPr>
              <a:t> due to a lack of vitamins and minerals and a diet high in sugar and saturated fat (causing inflammation in the body)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digestive problems</a:t>
            </a:r>
            <a:r>
              <a:rPr lang="en-GB">
                <a:solidFill>
                  <a:schemeClr val="dk1"/>
                </a:solidFill>
              </a:rPr>
              <a:t> due to a lack of fibre</a:t>
            </a:r>
            <a:endParaRPr>
              <a:solidFill>
                <a:schemeClr val="dk1"/>
              </a:solidFill>
            </a:endParaRPr>
          </a:p>
          <a:p>
            <a:pPr indent="0" lvl="0" marL="0" rtl="0" algn="l">
              <a:lnSpc>
                <a:spcPct val="115000"/>
              </a:lnSpc>
              <a:spcBef>
                <a:spcPts val="1200"/>
              </a:spcBef>
              <a:spcAft>
                <a:spcPts val="1200"/>
              </a:spcAft>
              <a:buSzPts val="1400"/>
              <a:buNone/>
            </a:pPr>
            <a:r>
              <a:rPr lang="en-GB">
                <a:solidFill>
                  <a:schemeClr val="dk1"/>
                </a:solidFill>
              </a:rPr>
              <a:t>Expand on this with the information in the following slides.</a:t>
            </a:r>
            <a:endParaRPr>
              <a:solidFill>
                <a:schemeClr val="dk1"/>
              </a:solidFill>
            </a:endParaRPr>
          </a:p>
        </p:txBody>
      </p:sp>
      <p:sp>
        <p:nvSpPr>
          <p:cNvPr id="639" name="Google Shape;639;p90"/>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45" name="Google Shape;645;p91"/>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46" name="Google Shape;646;p9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Risks</a:t>
            </a:r>
            <a:r>
              <a:rPr lang="en-GB">
                <a:solidFill>
                  <a:srgbClr val="073763"/>
                </a:solidFill>
              </a:rPr>
              <a:t> of too much caffeine</a:t>
            </a:r>
            <a:endParaRPr>
              <a:solidFill>
                <a:srgbClr val="073763"/>
              </a:solidFill>
            </a:endParaRPr>
          </a:p>
          <a:p>
            <a:pPr indent="0" lvl="0" marL="0" rtl="0" algn="l">
              <a:lnSpc>
                <a:spcPct val="100000"/>
              </a:lnSpc>
              <a:spcBef>
                <a:spcPts val="0"/>
              </a:spcBef>
              <a:spcAft>
                <a:spcPts val="0"/>
              </a:spcAft>
              <a:buSzPts val="2800"/>
              <a:buNone/>
            </a:pPr>
            <a:r>
              <a:rPr lang="en-GB">
                <a:solidFill>
                  <a:srgbClr val="073763"/>
                </a:solidFill>
              </a:rPr>
              <a:t> </a:t>
            </a:r>
            <a:endParaRPr>
              <a:solidFill>
                <a:srgbClr val="073763"/>
              </a:solidFill>
            </a:endParaRPr>
          </a:p>
        </p:txBody>
      </p:sp>
      <p:sp>
        <p:nvSpPr>
          <p:cNvPr id="647" name="Google Shape;647;p9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chemeClr val="dk1"/>
                </a:solidFill>
              </a:rPr>
              <a:t>Build on what is taught in primary.</a:t>
            </a:r>
            <a:endParaRPr>
              <a:solidFill>
                <a:schemeClr val="dk1"/>
              </a:solidFill>
            </a:endParaRPr>
          </a:p>
          <a:p>
            <a:pPr indent="0" lvl="0" marL="0" rtl="0" algn="l">
              <a:lnSpc>
                <a:spcPct val="115000"/>
              </a:lnSpc>
              <a:spcBef>
                <a:spcPts val="1200"/>
              </a:spcBef>
              <a:spcAft>
                <a:spcPts val="0"/>
              </a:spcAft>
              <a:buSzPts val="1400"/>
              <a:buNone/>
            </a:pPr>
            <a:r>
              <a:rPr lang="en-GB">
                <a:solidFill>
                  <a:schemeClr val="dk1"/>
                </a:solidFill>
              </a:rPr>
              <a:t>Explain that while the recommended daily amount of caffeine for adults is 400mg, it is suggested that for teenagers, 100mg (1 cup of coffee, 2 cups of tea) is acceptable.</a:t>
            </a:r>
            <a:endParaRPr>
              <a:solidFill>
                <a:schemeClr val="dk1"/>
              </a:solidFill>
            </a:endParaRPr>
          </a:p>
          <a:p>
            <a:pPr indent="0" lvl="0" marL="0" rtl="0" algn="l">
              <a:lnSpc>
                <a:spcPct val="115000"/>
              </a:lnSpc>
              <a:spcBef>
                <a:spcPts val="1200"/>
              </a:spcBef>
              <a:spcAft>
                <a:spcPts val="0"/>
              </a:spcAft>
              <a:buSzPts val="1400"/>
              <a:buNone/>
            </a:pPr>
            <a:r>
              <a:rPr lang="en-GB">
                <a:solidFill>
                  <a:schemeClr val="dk1"/>
                </a:solidFill>
              </a:rPr>
              <a:t>Explain that some energy drinks can contain very high levels of caffeine (160mg of caffeine in a 500ml can).</a:t>
            </a:r>
            <a:endParaRPr>
              <a:solidFill>
                <a:schemeClr val="dk1"/>
              </a:solidFill>
            </a:endParaRPr>
          </a:p>
          <a:p>
            <a:pPr indent="0" lvl="0" marL="0" rtl="0" algn="l">
              <a:lnSpc>
                <a:spcPct val="115000"/>
              </a:lnSpc>
              <a:spcBef>
                <a:spcPts val="1200"/>
              </a:spcBef>
              <a:spcAft>
                <a:spcPts val="0"/>
              </a:spcAft>
              <a:buSzPts val="1400"/>
              <a:buNone/>
            </a:pPr>
            <a:r>
              <a:rPr lang="en-GB">
                <a:solidFill>
                  <a:schemeClr val="dk1"/>
                </a:solidFill>
              </a:rPr>
              <a:t>Teach that too much caffeine can lead to effects such as anxiety, </a:t>
            </a:r>
            <a:r>
              <a:rPr lang="en-GB">
                <a:solidFill>
                  <a:schemeClr val="dk1"/>
                </a:solidFill>
                <a:highlight>
                  <a:srgbClr val="FFFFFF"/>
                </a:highlight>
              </a:rPr>
              <a:t>diarrhoea</a:t>
            </a:r>
            <a:r>
              <a:rPr lang="en-GB">
                <a:solidFill>
                  <a:schemeClr val="dk1"/>
                </a:solidFill>
              </a:rPr>
              <a:t> and dehydration.  </a:t>
            </a:r>
            <a:endParaRPr>
              <a:solidFill>
                <a:schemeClr val="dk1"/>
              </a:solidFill>
            </a:endParaRPr>
          </a:p>
          <a:p>
            <a:pPr indent="0" lvl="0" marL="0" rtl="0" algn="l">
              <a:lnSpc>
                <a:spcPct val="115000"/>
              </a:lnSpc>
              <a:spcBef>
                <a:spcPts val="1200"/>
              </a:spcBef>
              <a:spcAft>
                <a:spcPts val="1200"/>
              </a:spcAft>
              <a:buSzPts val="1400"/>
              <a:buNone/>
            </a:pPr>
            <a:r>
              <a:t/>
            </a:r>
            <a:endParaRPr>
              <a:solidFill>
                <a:schemeClr val="dk1"/>
              </a:solidFill>
            </a:endParaRPr>
          </a:p>
        </p:txBody>
      </p:sp>
      <p:sp>
        <p:nvSpPr>
          <p:cNvPr id="648" name="Google Shape;648;p91"/>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54" name="Google Shape;654;p92"/>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55" name="Google Shape;655;p9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Salt, fat and hypertension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56" name="Google Shape;656;p9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Explain that salt and fat both increase the risk of </a:t>
            </a:r>
            <a:r>
              <a:rPr lang="en-GB" u="sng">
                <a:solidFill>
                  <a:schemeClr val="accent5"/>
                </a:solidFill>
                <a:hlinkClick r:id="rId3"/>
              </a:rPr>
              <a:t>hypertension</a:t>
            </a:r>
            <a:r>
              <a:rPr lang="en-GB">
                <a:solidFill>
                  <a:schemeClr val="dk1"/>
                </a:solidFill>
              </a:rPr>
              <a:t> (high blood pressure) leading to the hardening of arteries, </a:t>
            </a:r>
            <a:r>
              <a:rPr lang="en-GB" u="sng">
                <a:solidFill>
                  <a:schemeClr val="accent5"/>
                </a:solidFill>
                <a:hlinkClick r:id="rId4"/>
              </a:rPr>
              <a:t>chronic kidney disease</a:t>
            </a:r>
            <a:r>
              <a:rPr lang="en-GB">
                <a:solidFill>
                  <a:schemeClr val="dk1"/>
                </a:solidFill>
              </a:rPr>
              <a:t>, </a:t>
            </a:r>
            <a:r>
              <a:rPr lang="en-GB" u="sng">
                <a:solidFill>
                  <a:schemeClr val="accent5"/>
                </a:solidFill>
                <a:hlinkClick r:id="rId5"/>
              </a:rPr>
              <a:t>heart disease</a:t>
            </a:r>
            <a:r>
              <a:rPr lang="en-GB">
                <a:solidFill>
                  <a:schemeClr val="dk1"/>
                </a:solidFill>
              </a:rPr>
              <a:t> because:</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too much salt makes the body increase water in the blood in an effort to dilute it. This increased volume puts extra pressure on the heart and blood vessels. Over time, this causes damage.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too much fat results in fatty deposits building up in the arteries. This puts extra pressure on the heart and blood vessels.</a:t>
            </a:r>
            <a:endParaRPr>
              <a:solidFill>
                <a:schemeClr val="dk1"/>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1200"/>
              </a:spcBef>
              <a:spcAft>
                <a:spcPts val="1200"/>
              </a:spcAft>
              <a:buSzPts val="1400"/>
              <a:buNone/>
            </a:pPr>
            <a:r>
              <a:t/>
            </a:r>
            <a:endParaRPr>
              <a:solidFill>
                <a:srgbClr val="000000"/>
              </a:solidFill>
            </a:endParaRPr>
          </a:p>
        </p:txBody>
      </p:sp>
      <p:sp>
        <p:nvSpPr>
          <p:cNvPr id="657" name="Google Shape;657;p92"/>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9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63" name="Google Shape;663;p93"/>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64" name="Google Shape;664;p9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Obesity and cancer</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65" name="Google Shape;665;p9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rgbClr val="000000"/>
                </a:solidFill>
              </a:rPr>
              <a:t>Obesity increases the risk of: </a:t>
            </a:r>
            <a:endParaRPr>
              <a:solidFill>
                <a:srgbClr val="000000"/>
              </a:solidFill>
            </a:endParaRPr>
          </a:p>
          <a:p>
            <a:pPr indent="-317500" lvl="0" marL="457200" rtl="0" algn="l">
              <a:lnSpc>
                <a:spcPct val="115000"/>
              </a:lnSpc>
              <a:spcBef>
                <a:spcPts val="1200"/>
              </a:spcBef>
              <a:spcAft>
                <a:spcPts val="0"/>
              </a:spcAft>
              <a:buSzPts val="1400"/>
              <a:buChar char="●"/>
            </a:pPr>
            <a:r>
              <a:rPr lang="en-GB" u="sng">
                <a:solidFill>
                  <a:schemeClr val="accent5"/>
                </a:solidFill>
                <a:hlinkClick r:id="rId3"/>
              </a:rPr>
              <a:t>endometrial cancer</a:t>
            </a:r>
            <a:r>
              <a:rPr lang="en-GB">
                <a:solidFill>
                  <a:srgbClr val="000000"/>
                </a:solidFill>
              </a:rPr>
              <a:t> (cancer of the lining of the uterus) with overweight women 2-4 times more likely to develop it</a:t>
            </a:r>
            <a:endParaRPr>
              <a:solidFill>
                <a:srgbClr val="000000"/>
              </a:solidFill>
            </a:endParaRPr>
          </a:p>
          <a:p>
            <a:pPr indent="-317500" lvl="0" marL="457200" rtl="0" algn="l">
              <a:lnSpc>
                <a:spcPct val="115000"/>
              </a:lnSpc>
              <a:spcBef>
                <a:spcPts val="0"/>
              </a:spcBef>
              <a:spcAft>
                <a:spcPts val="0"/>
              </a:spcAft>
              <a:buSzPts val="1400"/>
              <a:buChar char="●"/>
            </a:pPr>
            <a:r>
              <a:rPr lang="en-GB" u="sng">
                <a:solidFill>
                  <a:schemeClr val="accent5"/>
                </a:solidFill>
                <a:hlinkClick r:id="rId4"/>
              </a:rPr>
              <a:t>esophageal adenocarcinoma</a:t>
            </a:r>
            <a:r>
              <a:rPr lang="en-GB">
                <a:solidFill>
                  <a:srgbClr val="000000"/>
                </a:solidFill>
              </a:rPr>
              <a:t> (food pipe) with overweight people twice as likely to develop it</a:t>
            </a:r>
            <a:endParaRPr>
              <a:solidFill>
                <a:srgbClr val="000000"/>
              </a:solidFill>
            </a:endParaRPr>
          </a:p>
          <a:p>
            <a:pPr indent="-317500" lvl="0" marL="457200" rtl="0" algn="l">
              <a:lnSpc>
                <a:spcPct val="115000"/>
              </a:lnSpc>
              <a:spcBef>
                <a:spcPts val="0"/>
              </a:spcBef>
              <a:spcAft>
                <a:spcPts val="0"/>
              </a:spcAft>
              <a:buSzPts val="1400"/>
              <a:buChar char="●"/>
            </a:pPr>
            <a:r>
              <a:rPr lang="en-GB" u="sng">
                <a:solidFill>
                  <a:schemeClr val="accent5"/>
                </a:solidFill>
                <a:hlinkClick r:id="rId5"/>
              </a:rPr>
              <a:t>liver cancer</a:t>
            </a:r>
            <a:r>
              <a:rPr lang="en-GB">
                <a:solidFill>
                  <a:srgbClr val="000000"/>
                </a:solidFill>
              </a:rPr>
              <a:t> with overweight people twice as likely to develop it</a:t>
            </a:r>
            <a:endParaRPr>
              <a:solidFill>
                <a:srgbClr val="000000"/>
              </a:solidFill>
            </a:endParaRPr>
          </a:p>
          <a:p>
            <a:pPr indent="-317500" lvl="0" marL="457200" rtl="0" algn="l">
              <a:lnSpc>
                <a:spcPct val="115000"/>
              </a:lnSpc>
              <a:spcBef>
                <a:spcPts val="0"/>
              </a:spcBef>
              <a:spcAft>
                <a:spcPts val="0"/>
              </a:spcAft>
              <a:buSzPts val="1400"/>
              <a:buChar char="●"/>
            </a:pPr>
            <a:r>
              <a:rPr lang="en-GB" u="sng">
                <a:solidFill>
                  <a:schemeClr val="accent5"/>
                </a:solidFill>
                <a:hlinkClick r:id="rId6"/>
              </a:rPr>
              <a:t>kidney cancer</a:t>
            </a:r>
            <a:r>
              <a:rPr lang="en-GB">
                <a:solidFill>
                  <a:schemeClr val="accent5"/>
                </a:solidFill>
              </a:rPr>
              <a:t> </a:t>
            </a:r>
            <a:r>
              <a:rPr lang="en-GB">
                <a:solidFill>
                  <a:srgbClr val="000000"/>
                </a:solidFill>
              </a:rPr>
              <a:t>with</a:t>
            </a:r>
            <a:r>
              <a:rPr b="1" lang="en-GB">
                <a:solidFill>
                  <a:srgbClr val="000000"/>
                </a:solidFill>
              </a:rPr>
              <a:t> </a:t>
            </a:r>
            <a:r>
              <a:rPr lang="en-GB">
                <a:solidFill>
                  <a:srgbClr val="000000"/>
                </a:solidFill>
              </a:rPr>
              <a:t>overweight people twice as likely to develop renal cell cancer</a:t>
            </a:r>
            <a:endParaRPr>
              <a:solidFill>
                <a:srgbClr val="000000"/>
              </a:solidFill>
            </a:endParaRPr>
          </a:p>
          <a:p>
            <a:pPr indent="0" lvl="0" marL="0" rtl="0" algn="l">
              <a:lnSpc>
                <a:spcPct val="115000"/>
              </a:lnSpc>
              <a:spcBef>
                <a:spcPts val="1200"/>
              </a:spcBef>
              <a:spcAft>
                <a:spcPts val="1200"/>
              </a:spcAft>
              <a:buSzPts val="1400"/>
              <a:buNone/>
            </a:pPr>
            <a:r>
              <a:t/>
            </a:r>
            <a:endParaRPr>
              <a:solidFill>
                <a:srgbClr val="000000"/>
              </a:solidFill>
            </a:endParaRPr>
          </a:p>
        </p:txBody>
      </p:sp>
      <p:sp>
        <p:nvSpPr>
          <p:cNvPr id="666" name="Google Shape;666;p93"/>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Related guidance</a:t>
            </a:r>
            <a:endParaRPr>
              <a:solidFill>
                <a:srgbClr val="073763"/>
              </a:solidFill>
            </a:endParaRPr>
          </a:p>
        </p:txBody>
      </p:sp>
      <p:sp>
        <p:nvSpPr>
          <p:cNvPr id="146" name="Google Shape;146;p31"/>
          <p:cNvSpPr txBox="1"/>
          <p:nvPr>
            <p:ph idx="1" type="body"/>
          </p:nvPr>
        </p:nvSpPr>
        <p:spPr>
          <a:xfrm>
            <a:off x="270000" y="914400"/>
            <a:ext cx="735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Schools may also want to refer to the following related government guidance when planning to teach this subject: </a:t>
            </a:r>
            <a:endParaRPr sz="1800"/>
          </a:p>
          <a:p>
            <a:pPr indent="-342900" lvl="0" marL="457200" rtl="0" algn="l">
              <a:lnSpc>
                <a:spcPct val="115000"/>
              </a:lnSpc>
              <a:spcBef>
                <a:spcPts val="1600"/>
              </a:spcBef>
              <a:spcAft>
                <a:spcPts val="0"/>
              </a:spcAft>
              <a:buSzPts val="1800"/>
              <a:buChar char="●"/>
            </a:pPr>
            <a:r>
              <a:rPr lang="en-GB" sz="1800">
                <a:solidFill>
                  <a:schemeClr val="dk1"/>
                </a:solidFill>
              </a:rPr>
              <a:t>t</a:t>
            </a:r>
            <a:r>
              <a:rPr lang="en-GB" sz="1800">
                <a:solidFill>
                  <a:schemeClr val="dk1"/>
                </a:solidFill>
              </a:rPr>
              <a:t>he</a:t>
            </a:r>
            <a:r>
              <a:rPr lang="en-GB" sz="1800">
                <a:solidFill>
                  <a:schemeClr val="accent5"/>
                </a:solidFill>
              </a:rPr>
              <a:t> </a:t>
            </a:r>
            <a:r>
              <a:rPr lang="en-GB" sz="1800" u="sng">
                <a:solidFill>
                  <a:schemeClr val="accent5"/>
                </a:solidFill>
                <a:hlinkClick r:id="rId3"/>
              </a:rPr>
              <a:t>Eatwell guide</a:t>
            </a:r>
            <a:r>
              <a:rPr lang="en-GB" sz="1800">
                <a:solidFill>
                  <a:schemeClr val="dk1"/>
                </a:solidFill>
              </a:rPr>
              <a:t> shows how much of what we eat overall should come from each food group</a:t>
            </a:r>
            <a:endParaRPr sz="1800">
              <a:solidFill>
                <a:schemeClr val="dk1"/>
              </a:solidFill>
            </a:endParaRPr>
          </a:p>
          <a:p>
            <a:pPr indent="-228600" lvl="0" marL="457200" rtl="0" algn="l">
              <a:lnSpc>
                <a:spcPct val="115000"/>
              </a:lnSpc>
              <a:spcBef>
                <a:spcPts val="0"/>
              </a:spcBef>
              <a:spcAft>
                <a:spcPts val="0"/>
              </a:spcAft>
              <a:buSzPts val="1800"/>
              <a:buNone/>
            </a:pPr>
            <a:r>
              <a:t/>
            </a:r>
            <a:endParaRPr sz="1800"/>
          </a:p>
          <a:p>
            <a:pPr indent="0" lvl="0" marL="0" rtl="0" algn="l">
              <a:lnSpc>
                <a:spcPct val="115000"/>
              </a:lnSpc>
              <a:spcBef>
                <a:spcPts val="1600"/>
              </a:spcBef>
              <a:spcAft>
                <a:spcPts val="1600"/>
              </a:spcAft>
              <a:buSzPts val="1400"/>
              <a:buNone/>
            </a:pPr>
            <a:r>
              <a:t/>
            </a:r>
            <a:endParaRPr sz="1800"/>
          </a:p>
        </p:txBody>
      </p:sp>
      <p:sp>
        <p:nvSpPr>
          <p:cNvPr id="147" name="Google Shape;147;p3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9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72" name="Google Shape;672;p94"/>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73" name="Google Shape;673;p9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Meat and bowel cancer</a:t>
            </a:r>
            <a:r>
              <a:rPr lang="en-GB">
                <a:solidFill>
                  <a:srgbClr val="073763"/>
                </a:solidFill>
              </a:rPr>
              <a:t> (1)</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74" name="Google Shape;674;p9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GB">
                <a:solidFill>
                  <a:srgbClr val="000000"/>
                </a:solidFill>
              </a:rPr>
              <a:t>Explain that the risk of </a:t>
            </a:r>
            <a:r>
              <a:rPr lang="en-GB" u="sng">
                <a:solidFill>
                  <a:schemeClr val="accent5"/>
                </a:solidFill>
                <a:hlinkClick r:id="rId3"/>
              </a:rPr>
              <a:t>bowel cancer</a:t>
            </a:r>
            <a:r>
              <a:rPr lang="en-GB">
                <a:solidFill>
                  <a:srgbClr val="000000"/>
                </a:solidFill>
              </a:rPr>
              <a:t> may be increased by consuming:</a:t>
            </a:r>
            <a:endParaRPr>
              <a:solidFill>
                <a:srgbClr val="000000"/>
              </a:solidFill>
            </a:endParaRPr>
          </a:p>
          <a:p>
            <a:pPr indent="-317500" lvl="0" marL="457200" rtl="0" algn="l">
              <a:lnSpc>
                <a:spcPct val="115000"/>
              </a:lnSpc>
              <a:spcBef>
                <a:spcPts val="1200"/>
              </a:spcBef>
              <a:spcAft>
                <a:spcPts val="0"/>
              </a:spcAft>
              <a:buClr>
                <a:srgbClr val="000000"/>
              </a:buClr>
              <a:buSzPts val="1400"/>
              <a:buChar char="●"/>
            </a:pPr>
            <a:r>
              <a:rPr b="1" lang="en-GB">
                <a:solidFill>
                  <a:srgbClr val="000000"/>
                </a:solidFill>
              </a:rPr>
              <a:t>processed meat</a:t>
            </a:r>
            <a:r>
              <a:rPr lang="en-GB">
                <a:solidFill>
                  <a:srgbClr val="000000"/>
                </a:solidFill>
              </a:rPr>
              <a:t>, such as salami, sausages and bacon</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a:solidFill>
                  <a:srgbClr val="000000"/>
                </a:solidFill>
              </a:rPr>
              <a:t>red meat</a:t>
            </a:r>
            <a:r>
              <a:rPr lang="en-GB">
                <a:solidFill>
                  <a:srgbClr val="000000"/>
                </a:solidFill>
              </a:rPr>
              <a:t>, such as pork, lamb or beef</a:t>
            </a:r>
            <a:endParaRPr>
              <a:solidFill>
                <a:srgbClr val="000000"/>
              </a:solidFill>
            </a:endParaRPr>
          </a:p>
          <a:p>
            <a:pPr indent="0" lvl="0" marL="0" marR="0" rtl="0" algn="l">
              <a:lnSpc>
                <a:spcPct val="115000"/>
              </a:lnSpc>
              <a:spcBef>
                <a:spcPts val="0"/>
              </a:spcBef>
              <a:spcAft>
                <a:spcPts val="0"/>
              </a:spcAft>
              <a:buNone/>
            </a:pPr>
            <a:r>
              <a:rPr lang="en-GB">
                <a:solidFill>
                  <a:srgbClr val="000000"/>
                </a:solidFill>
              </a:rPr>
              <a:t>B</a:t>
            </a:r>
            <a:r>
              <a:rPr lang="en-GB">
                <a:solidFill>
                  <a:srgbClr val="000000"/>
                </a:solidFill>
              </a:rPr>
              <a:t>oth are high in substances which have been shown to damage cells in the bowel, leading to cancer, including:</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h</a:t>
            </a:r>
            <a:r>
              <a:rPr lang="en-GB">
                <a:solidFill>
                  <a:srgbClr val="000000"/>
                </a:solidFill>
              </a:rPr>
              <a:t>aem (a red pigment found in red meat)</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nitrates and nitrites (added to keep meat fresh for longer)</a:t>
            </a:r>
            <a:endParaRPr>
              <a:solidFill>
                <a:srgbClr val="000000"/>
              </a:solidFill>
            </a:endParaRPr>
          </a:p>
          <a:p>
            <a:pPr indent="0" lvl="0" marL="0" rtl="0" algn="l">
              <a:lnSpc>
                <a:spcPct val="115000"/>
              </a:lnSpc>
              <a:spcBef>
                <a:spcPts val="1200"/>
              </a:spcBef>
              <a:spcAft>
                <a:spcPts val="0"/>
              </a:spcAft>
              <a:buSzPts val="1400"/>
              <a:buNone/>
            </a:pPr>
            <a:r>
              <a:rPr lang="en-GB">
                <a:solidFill>
                  <a:srgbClr val="000000"/>
                </a:solidFill>
              </a:rPr>
              <a:t>It is </a:t>
            </a:r>
            <a:r>
              <a:rPr lang="en-GB">
                <a:solidFill>
                  <a:srgbClr val="000000"/>
                </a:solidFill>
              </a:rPr>
              <a:t>recommended consumption is limited to once or twice a week.</a:t>
            </a:r>
            <a:endParaRPr>
              <a:solidFill>
                <a:srgbClr val="000000"/>
              </a:solidFill>
            </a:endParaRPr>
          </a:p>
        </p:txBody>
      </p:sp>
      <p:sp>
        <p:nvSpPr>
          <p:cNvPr id="675" name="Google Shape;675;p94"/>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9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81" name="Google Shape;681;p95"/>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82" name="Google Shape;682;p9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Obesity and type 2 diabetes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683" name="Google Shape;683;p9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rgbClr val="000000"/>
                </a:solidFill>
              </a:rPr>
              <a:t>The risk of developing</a:t>
            </a:r>
            <a:r>
              <a:rPr lang="en-GB">
                <a:solidFill>
                  <a:schemeClr val="accent5"/>
                </a:solidFill>
              </a:rPr>
              <a:t> </a:t>
            </a:r>
            <a:r>
              <a:rPr lang="en-GB" u="sng">
                <a:solidFill>
                  <a:schemeClr val="accent5"/>
                </a:solidFill>
                <a:hlinkClick r:id="rId3"/>
              </a:rPr>
              <a:t>type 2 diabetes</a:t>
            </a:r>
            <a:r>
              <a:rPr lang="en-GB">
                <a:solidFill>
                  <a:srgbClr val="000000"/>
                </a:solidFill>
              </a:rPr>
              <a:t> is increased if a person is obese. This is particularly true if a person carries their excess weight around their stomach.</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0"/>
              </a:spcBef>
              <a:spcAft>
                <a:spcPts val="0"/>
              </a:spcAft>
              <a:buSzPts val="1400"/>
              <a:buNone/>
            </a:pPr>
            <a:r>
              <a:rPr lang="en-GB">
                <a:solidFill>
                  <a:srgbClr val="000000"/>
                </a:solidFill>
              </a:rPr>
              <a:t>Having excess stomach fat causes the fat cells to release ‘pro-inflammatory’ chemicals which make the body less sensitive to insulin.</a:t>
            </a:r>
            <a:endParaRPr>
              <a:solidFill>
                <a:srgbClr val="000000"/>
              </a:solidFill>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0"/>
              </a:spcBef>
              <a:spcAft>
                <a:spcPts val="0"/>
              </a:spcAft>
              <a:buSzPts val="1400"/>
              <a:buNone/>
            </a:pPr>
            <a:r>
              <a:rPr lang="en-GB">
                <a:solidFill>
                  <a:srgbClr val="000000"/>
                </a:solidFill>
              </a:rPr>
              <a:t>This disruption to the function of insulin responsive cells is known as insulin resistance which can develop into type 2 diabetes.</a:t>
            </a:r>
            <a:endParaRPr sz="1800">
              <a:solidFill>
                <a:srgbClr val="000000"/>
              </a:solidFill>
            </a:endParaRPr>
          </a:p>
          <a:p>
            <a:pPr indent="0" lvl="0" marL="0" rtl="0" algn="l">
              <a:lnSpc>
                <a:spcPct val="115000"/>
              </a:lnSpc>
              <a:spcBef>
                <a:spcPts val="1200"/>
              </a:spcBef>
              <a:spcAft>
                <a:spcPts val="1200"/>
              </a:spcAft>
              <a:buSzPts val="1400"/>
              <a:buNone/>
            </a:pPr>
            <a:r>
              <a:t/>
            </a:r>
            <a:endParaRPr>
              <a:solidFill>
                <a:srgbClr val="000000"/>
              </a:solidFill>
            </a:endParaRPr>
          </a:p>
        </p:txBody>
      </p:sp>
      <p:sp>
        <p:nvSpPr>
          <p:cNvPr id="684" name="Google Shape;684;p95"/>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9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90" name="Google Shape;690;p96"/>
          <p:cNvSpPr txBox="1"/>
          <p:nvPr/>
        </p:nvSpPr>
        <p:spPr>
          <a:xfrm>
            <a:off x="7526100" y="4454575"/>
            <a:ext cx="1347900" cy="472500"/>
          </a:xfrm>
          <a:prstGeom prst="rect">
            <a:avLst/>
          </a:prstGeom>
          <a:noFill/>
          <a:ln cap="flat" cmpd="sng" w="38100">
            <a:solidFill>
              <a:srgbClr val="00471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4712"/>
                </a:solidFill>
                <a:latin typeface="Arial"/>
                <a:ea typeface="Arial"/>
                <a:cs typeface="Arial"/>
                <a:sym typeface="Arial"/>
              </a:rPr>
              <a:t>Secondary</a:t>
            </a:r>
            <a:endParaRPr b="0" i="0" sz="1800" u="none" cap="none" strike="noStrike">
              <a:solidFill>
                <a:srgbClr val="004712"/>
              </a:solidFill>
              <a:latin typeface="Arial"/>
              <a:ea typeface="Arial"/>
              <a:cs typeface="Arial"/>
              <a:sym typeface="Arial"/>
            </a:endParaRPr>
          </a:p>
        </p:txBody>
      </p:sp>
      <p:sp>
        <p:nvSpPr>
          <p:cNvPr id="691" name="Google Shape;691;p9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t>
            </a:r>
            <a:r>
              <a:rPr lang="en-GB">
                <a:solidFill>
                  <a:srgbClr val="073763"/>
                </a:solidFill>
              </a:rPr>
              <a:t>ealth risks of alcohol</a:t>
            </a:r>
            <a:endParaRPr>
              <a:solidFill>
                <a:srgbClr val="073763"/>
              </a:solidFill>
            </a:endParaRPr>
          </a:p>
        </p:txBody>
      </p:sp>
      <p:sp>
        <p:nvSpPr>
          <p:cNvPr id="692" name="Google Shape;692;p9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rgbClr val="000000"/>
                </a:solidFill>
              </a:rPr>
              <a:t>Building on what is taught in primary, explain that</a:t>
            </a:r>
            <a:r>
              <a:rPr lang="en-GB">
                <a:solidFill>
                  <a:srgbClr val="000000"/>
                </a:solidFill>
              </a:rPr>
              <a:t> there are </a:t>
            </a:r>
            <a:r>
              <a:rPr lang="en-GB">
                <a:solidFill>
                  <a:schemeClr val="dk1"/>
                </a:solidFill>
              </a:rPr>
              <a:t>serious risks from</a:t>
            </a:r>
            <a:r>
              <a:rPr lang="en-GB">
                <a:solidFill>
                  <a:srgbClr val="000000"/>
                </a:solidFill>
              </a:rPr>
              <a:t>:</a:t>
            </a:r>
            <a:endParaRPr>
              <a:solidFill>
                <a:srgbClr val="000000"/>
              </a:solidFill>
            </a:endParaRPr>
          </a:p>
          <a:p>
            <a:pPr indent="-317500" lvl="0" marL="457200" rtl="0" algn="l">
              <a:spcBef>
                <a:spcPts val="0"/>
              </a:spcBef>
              <a:spcAft>
                <a:spcPts val="0"/>
              </a:spcAft>
              <a:buClr>
                <a:srgbClr val="000000"/>
              </a:buClr>
              <a:buSzPts val="1400"/>
              <a:buChar char="●"/>
            </a:pPr>
            <a:r>
              <a:rPr lang="en-GB">
                <a:solidFill>
                  <a:srgbClr val="000000"/>
                </a:solidFill>
              </a:rPr>
              <a:t>short-term alcohol misuse, e.g. increased risk of having an accident</a:t>
            </a:r>
            <a:endParaRPr>
              <a:solidFill>
                <a:srgbClr val="000000"/>
              </a:solidFill>
            </a:endParaRPr>
          </a:p>
          <a:p>
            <a:pPr indent="-317500" lvl="0" marL="457200" rtl="0" algn="l">
              <a:spcBef>
                <a:spcPts val="0"/>
              </a:spcBef>
              <a:spcAft>
                <a:spcPts val="0"/>
              </a:spcAft>
              <a:buClr>
                <a:srgbClr val="000000"/>
              </a:buClr>
              <a:buSzPts val="1400"/>
              <a:buChar char="●"/>
            </a:pPr>
            <a:r>
              <a:rPr lang="en-GB">
                <a:solidFill>
                  <a:srgbClr val="000000"/>
                </a:solidFill>
              </a:rPr>
              <a:t>binge drinking, e.g. </a:t>
            </a:r>
            <a:r>
              <a:rPr lang="en-GB" u="sng">
                <a:solidFill>
                  <a:schemeClr val="accent5"/>
                </a:solidFill>
                <a:hlinkClick r:id="rId3"/>
              </a:rPr>
              <a:t>alcohol poisoning</a:t>
            </a:r>
            <a:r>
              <a:rPr lang="en-GB">
                <a:solidFill>
                  <a:srgbClr val="000000"/>
                </a:solidFill>
              </a:rPr>
              <a:t>, </a:t>
            </a:r>
            <a:r>
              <a:rPr lang="en-GB">
                <a:solidFill>
                  <a:srgbClr val="000000"/>
                </a:solidFill>
              </a:rPr>
              <a:t>losing consciousness and vomiting (choking risk), coma, brain damage and death</a:t>
            </a:r>
            <a:endParaRPr>
              <a:solidFill>
                <a:srgbClr val="000000"/>
              </a:solidFill>
            </a:endParaRPr>
          </a:p>
          <a:p>
            <a:pPr indent="-317500" lvl="0" marL="457200" rtl="0" algn="l">
              <a:spcBef>
                <a:spcPts val="0"/>
              </a:spcBef>
              <a:spcAft>
                <a:spcPts val="0"/>
              </a:spcAft>
              <a:buClr>
                <a:srgbClr val="000000"/>
              </a:buClr>
              <a:buSzPts val="1400"/>
              <a:buChar char="●"/>
            </a:pPr>
            <a:r>
              <a:rPr lang="en-GB" u="sng">
                <a:solidFill>
                  <a:schemeClr val="accent5"/>
                </a:solidFill>
                <a:hlinkClick r:id="rId4"/>
              </a:rPr>
              <a:t>long-term alcohol misuse</a:t>
            </a:r>
            <a:r>
              <a:rPr lang="en-GB">
                <a:solidFill>
                  <a:schemeClr val="dk1"/>
                </a:solidFill>
              </a:rPr>
              <a:t>, e.g. several types of cancer, heart disease, stroke and liver disease</a:t>
            </a:r>
            <a:endParaRPr>
              <a:solidFill>
                <a:schemeClr val="dk1"/>
              </a:solidFill>
            </a:endParaRPr>
          </a:p>
          <a:p>
            <a:pPr indent="0" lvl="0" marL="0" rtl="0" algn="l">
              <a:spcBef>
                <a:spcPts val="1000"/>
              </a:spcBef>
              <a:spcAft>
                <a:spcPts val="0"/>
              </a:spcAft>
              <a:buNone/>
            </a:pPr>
            <a:r>
              <a:rPr lang="en-GB">
                <a:solidFill>
                  <a:schemeClr val="dk1"/>
                </a:solidFill>
              </a:rPr>
              <a:t>Alcohol is calorific so it can also contribute to weight issues.</a:t>
            </a:r>
            <a:endParaRPr>
              <a:solidFill>
                <a:schemeClr val="dk1"/>
              </a:solidFill>
            </a:endParaRPr>
          </a:p>
          <a:p>
            <a:pPr indent="0" lvl="0" marL="0" rtl="0" algn="l">
              <a:spcBef>
                <a:spcPts val="1000"/>
              </a:spcBef>
              <a:spcAft>
                <a:spcPts val="0"/>
              </a:spcAft>
              <a:buNone/>
            </a:pPr>
            <a:r>
              <a:rPr lang="en-GB">
                <a:solidFill>
                  <a:schemeClr val="dk1"/>
                </a:solidFill>
              </a:rPr>
              <a:t>See the module on Drugs, alcohol and tobacco.</a:t>
            </a:r>
            <a:endParaRPr>
              <a:solidFill>
                <a:schemeClr val="dk1"/>
              </a:solidFill>
            </a:endParaRPr>
          </a:p>
        </p:txBody>
      </p:sp>
      <p:sp>
        <p:nvSpPr>
          <p:cNvPr id="693" name="Google Shape;693;p96"/>
          <p:cNvSpPr txBox="1"/>
          <p:nvPr>
            <p:ph idx="2" type="body"/>
          </p:nvPr>
        </p:nvSpPr>
        <p:spPr>
          <a:xfrm>
            <a:off x="6178800" y="216425"/>
            <a:ext cx="2695200" cy="16581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how to maintain healthy eating and the links between a poor diet and health risks, including tooth decay and cancer</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97"/>
          <p:cNvSpPr txBox="1"/>
          <p:nvPr>
            <p:ph type="title"/>
          </p:nvPr>
        </p:nvSpPr>
        <p:spPr>
          <a:xfrm>
            <a:off x="1747200" y="2150850"/>
            <a:ext cx="58962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699" name="Google Shape;699;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98"/>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05" name="Google Shape;705;p98"/>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GB"/>
              <a:t>The following are just some of the approaches you might consider  when preparing to teach about </a:t>
            </a:r>
            <a:r>
              <a:rPr b="1" lang="en-GB"/>
              <a:t>healthy eating</a:t>
            </a:r>
            <a:r>
              <a:rPr lang="en-GB"/>
              <a:t>. </a:t>
            </a:r>
            <a:endParaRPr/>
          </a:p>
          <a:p>
            <a:pPr indent="0" lvl="0" marL="0" marR="0" rtl="0" algn="l">
              <a:lnSpc>
                <a:spcPct val="115000"/>
              </a:lnSpc>
              <a:spcBef>
                <a:spcPts val="1600"/>
              </a:spcBef>
              <a:spcAft>
                <a:spcPts val="0"/>
              </a:spcAft>
              <a:buSzPts val="1400"/>
              <a:buNone/>
            </a:pPr>
            <a:r>
              <a:rPr lang="en-GB"/>
              <a:t>You will need to adapt these approaches to ensure they are age appropriate and developmentally appropriate for your pupils.</a:t>
            </a:r>
            <a:endParaRPr/>
          </a:p>
          <a:p>
            <a:pPr indent="0" lvl="0" marL="457200" rtl="0" algn="l">
              <a:lnSpc>
                <a:spcPct val="115000"/>
              </a:lnSpc>
              <a:spcBef>
                <a:spcPts val="1600"/>
              </a:spcBef>
              <a:spcAft>
                <a:spcPts val="1600"/>
              </a:spcAft>
              <a:buSzPts val="1400"/>
              <a:buNone/>
            </a:pPr>
            <a:r>
              <a:t/>
            </a:r>
            <a:endParaRPr sz="1800"/>
          </a:p>
        </p:txBody>
      </p:sp>
      <p:sp>
        <p:nvSpPr>
          <p:cNvPr id="706" name="Google Shape;706;p98"/>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07" name="Google Shape;707;p98"/>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99"/>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13" name="Google Shape;713;p99"/>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800">
                <a:solidFill>
                  <a:schemeClr val="dk1"/>
                </a:solidFill>
              </a:rPr>
              <a:t>Schools may also choose to teach about issues such as eating disorders.</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800">
                <a:solidFill>
                  <a:schemeClr val="dk1"/>
                </a:solidFill>
              </a:rPr>
              <a:t>Eating disorders and extreme weight loss are a specialised area and schools should use qualified support or advice as needed.</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800">
                <a:solidFill>
                  <a:schemeClr val="dk1"/>
                </a:solidFill>
              </a:rPr>
              <a:t>Schools may consider accessing support from the NHS or local specialist services who may be able to provide advice and CPD for teachers.</a:t>
            </a:r>
            <a:endParaRPr sz="1800"/>
          </a:p>
          <a:p>
            <a:pPr indent="0" lvl="0" marL="0" rtl="0" algn="l">
              <a:lnSpc>
                <a:spcPct val="115000"/>
              </a:lnSpc>
              <a:spcBef>
                <a:spcPts val="0"/>
              </a:spcBef>
              <a:spcAft>
                <a:spcPts val="1600"/>
              </a:spcAft>
              <a:buSzPts val="1400"/>
              <a:buNone/>
            </a:pPr>
            <a:r>
              <a:t/>
            </a:r>
            <a:endParaRPr/>
          </a:p>
        </p:txBody>
      </p:sp>
      <p:sp>
        <p:nvSpPr>
          <p:cNvPr id="714" name="Google Shape;714;p99"/>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715" name="Google Shape;715;p9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100"/>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Further information</a:t>
            </a:r>
            <a:endParaRPr>
              <a:solidFill>
                <a:srgbClr val="073763"/>
              </a:solidFill>
            </a:endParaRPr>
          </a:p>
        </p:txBody>
      </p:sp>
      <p:sp>
        <p:nvSpPr>
          <p:cNvPr id="721" name="Google Shape;721;p100"/>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Teachers should be familiar with (and where appropriate refer pupils and parents/carers to) the following: </a:t>
            </a:r>
            <a:endParaRPr sz="1800"/>
          </a:p>
          <a:p>
            <a:pPr indent="-342900" lvl="0" marL="457200" rtl="0" algn="l">
              <a:spcBef>
                <a:spcPts val="1600"/>
              </a:spcBef>
              <a:spcAft>
                <a:spcPts val="0"/>
              </a:spcAft>
              <a:buClr>
                <a:schemeClr val="dk1"/>
              </a:buClr>
              <a:buSzPts val="1800"/>
              <a:buChar char="●"/>
            </a:pPr>
            <a:r>
              <a:rPr lang="en-GB" sz="1800">
                <a:solidFill>
                  <a:schemeClr val="dk1"/>
                </a:solidFill>
              </a:rPr>
              <a:t>the</a:t>
            </a:r>
            <a:r>
              <a:rPr lang="en-GB" sz="1800">
                <a:solidFill>
                  <a:schemeClr val="accent5"/>
                </a:solidFill>
              </a:rPr>
              <a:t> </a:t>
            </a:r>
            <a:r>
              <a:rPr lang="en-GB" sz="1800" u="sng">
                <a:solidFill>
                  <a:schemeClr val="accent5"/>
                </a:solidFill>
                <a:hlinkClick r:id="rId3"/>
              </a:rPr>
              <a:t>Eatwell guide</a:t>
            </a:r>
            <a:r>
              <a:rPr lang="en-GB" sz="1800">
                <a:solidFill>
                  <a:schemeClr val="dk1"/>
                </a:solidFill>
              </a:rPr>
              <a:t> shows how much of what we eat overall should come from each food group</a:t>
            </a:r>
            <a:endParaRPr sz="1800"/>
          </a:p>
          <a:p>
            <a:pPr indent="0" lvl="0" marL="45720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a:solidFill>
                <a:schemeClr val="dk1"/>
              </a:solidFill>
            </a:endParaRPr>
          </a:p>
        </p:txBody>
      </p:sp>
      <p:sp>
        <p:nvSpPr>
          <p:cNvPr id="722" name="Google Shape;722;p100"/>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723" name="Google Shape;723;p10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01"/>
          <p:cNvSpPr txBox="1"/>
          <p:nvPr>
            <p:ph type="title"/>
          </p:nvPr>
        </p:nvSpPr>
        <p:spPr>
          <a:xfrm>
            <a:off x="641550" y="2150850"/>
            <a:ext cx="7860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729" name="Google Shape;729;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102"/>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35" name="Google Shape;735;p102"/>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indent="0" lvl="0" marL="0" rtl="0" algn="l">
              <a:lnSpc>
                <a:spcPct val="115000"/>
              </a:lnSpc>
              <a:spcBef>
                <a:spcPts val="1600"/>
              </a:spcBef>
              <a:spcAft>
                <a:spcPts val="0"/>
              </a:spcAft>
              <a:buSzPts val="1400"/>
              <a:buNone/>
            </a:pPr>
            <a:r>
              <a:rPr lang="en-GB" sz="1800"/>
              <a:t>You can: </a:t>
            </a:r>
            <a:endParaRPr sz="1800"/>
          </a:p>
          <a:p>
            <a:pPr indent="-342900" lvl="0" marL="457200" rtl="0" algn="l">
              <a:lnSpc>
                <a:spcPct val="115000"/>
              </a:lnSpc>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lnSpc>
                <a:spcPct val="115000"/>
              </a:lnSpc>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lnSpc>
                <a:spcPct val="115000"/>
              </a:lnSpc>
              <a:spcBef>
                <a:spcPts val="0"/>
              </a:spcBef>
              <a:spcAft>
                <a:spcPts val="0"/>
              </a:spcAft>
              <a:buSzPts val="1800"/>
              <a:buChar char="●"/>
            </a:pPr>
            <a:r>
              <a:rPr b="1" lang="en-GB" sz="1800"/>
              <a:t>delete slides</a:t>
            </a:r>
            <a:r>
              <a:rPr lang="en-GB" sz="1800"/>
              <a:t> if you are not covering those curriculum elements at this time </a:t>
            </a:r>
            <a:endParaRPr sz="1800"/>
          </a:p>
        </p:txBody>
      </p:sp>
      <p:sp>
        <p:nvSpPr>
          <p:cNvPr id="736" name="Google Shape;736;p10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0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742" name="Google Shape;742;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53" name="Google Shape;153;p32"/>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Some slides in this training have a </a:t>
            </a:r>
            <a:r>
              <a:rPr b="1" lang="en-GB" sz="1800">
                <a:solidFill>
                  <a:srgbClr val="260859"/>
                </a:solidFill>
              </a:rPr>
              <a:t>Primary</a:t>
            </a:r>
            <a:r>
              <a:rPr lang="en-GB" sz="1800"/>
              <a:t> or </a:t>
            </a:r>
            <a:r>
              <a:rPr b="1" lang="en-GB" sz="1800">
                <a:solidFill>
                  <a:srgbClr val="004712"/>
                </a:solidFill>
              </a:rPr>
              <a:t>Secondary</a:t>
            </a:r>
            <a:r>
              <a:rPr lang="en-GB" sz="1800"/>
              <a:t> label to indicate that the material is usually first introduced in that phase.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54" name="Google Shape;154;p32"/>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55" name="Google Shape;155;p32"/>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lang="en-GB" sz="1800"/>
              <a:t>Using your knowledge of your pupils and school community you can:</a:t>
            </a:r>
            <a:endParaRPr sz="1800"/>
          </a:p>
          <a:p>
            <a:pPr indent="-342900" lvl="0" marL="457200" rtl="0" algn="l">
              <a:lnSpc>
                <a:spcPct val="115000"/>
              </a:lnSpc>
              <a:spcBef>
                <a:spcPts val="1000"/>
              </a:spcBef>
              <a:spcAft>
                <a:spcPts val="0"/>
              </a:spcAft>
              <a:buSzPts val="1800"/>
              <a:buChar char="●"/>
            </a:pPr>
            <a:r>
              <a:rPr lang="en-GB" sz="1800"/>
              <a:t>introduce secondary content in primary with pupils who need it and are ready</a:t>
            </a:r>
            <a:endParaRPr sz="1800"/>
          </a:p>
          <a:p>
            <a:pPr indent="-342900" lvl="0" marL="457200" rtl="0" algn="l">
              <a:lnSpc>
                <a:spcPct val="115000"/>
              </a:lnSpc>
              <a:spcBef>
                <a:spcPts val="0"/>
              </a:spcBef>
              <a:spcAft>
                <a:spcPts val="0"/>
              </a:spcAft>
              <a:buSzPts val="1800"/>
              <a:buChar char="●"/>
            </a:pPr>
            <a:r>
              <a:rPr lang="en-GB" sz="1800"/>
              <a:t>teach the primary content in early secondary lessons to pupils who need to build knowledge before secondary content is taught</a:t>
            </a:r>
            <a:endParaRPr/>
          </a:p>
          <a:p>
            <a:pPr indent="0" lvl="0" marL="0" rtl="0" algn="l">
              <a:lnSpc>
                <a:spcPct val="115000"/>
              </a:lnSpc>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56" name="Google Shape;156;p32"/>
          <p:cNvSpPr txBox="1"/>
          <p:nvPr>
            <p:ph idx="1" type="body"/>
          </p:nvPr>
        </p:nvSpPr>
        <p:spPr>
          <a:xfrm>
            <a:off x="270000" y="1752600"/>
            <a:ext cx="7458000" cy="10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GB" sz="1600"/>
              <a:t>STATUTORY GUIDANCE</a:t>
            </a:r>
            <a:br>
              <a:rPr b="1" lang="en-GB" sz="1600"/>
            </a:br>
            <a:r>
              <a:rPr lang="en-GB" sz="1800"/>
              <a:t>Schools have flexibility to design and plan age-appropriate subject content. (p31)</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04"/>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48" name="Google Shape;748;p104"/>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indent="0" lvl="0" marL="0" rtl="0" algn="l">
              <a:lnSpc>
                <a:spcPct val="115000"/>
              </a:lnSpc>
              <a:spcBef>
                <a:spcPts val="1600"/>
              </a:spcBef>
              <a:spcAft>
                <a:spcPts val="0"/>
              </a:spcAft>
              <a:buSzPts val="1400"/>
              <a:buNone/>
            </a:pPr>
            <a:r>
              <a:rPr b="1" lang="en-GB" sz="2200"/>
              <a:t>Before training</a:t>
            </a:r>
            <a:br>
              <a:rPr lang="en-GB" sz="1800"/>
            </a:br>
            <a:r>
              <a:rPr lang="en-GB" sz="1800"/>
              <a:t>Ask teachers to think about where they currently fit on the scale. </a:t>
            </a:r>
            <a:endParaRPr sz="1800"/>
          </a:p>
          <a:p>
            <a:pPr indent="0" lvl="0" marL="0" rtl="0" algn="l">
              <a:lnSpc>
                <a:spcPct val="115000"/>
              </a:lnSpc>
              <a:spcBef>
                <a:spcPts val="1600"/>
              </a:spcBef>
              <a:spcAft>
                <a:spcPts val="0"/>
              </a:spcAft>
              <a:buSzPts val="1400"/>
              <a:buNone/>
            </a:pPr>
            <a:r>
              <a:rPr b="1" lang="en-GB" sz="2200"/>
              <a:t>After training</a:t>
            </a:r>
            <a:br>
              <a:rPr lang="en-GB" sz="1800"/>
            </a:br>
            <a:r>
              <a:rPr lang="en-GB" sz="1800"/>
              <a:t>Ask teachers to rate their confidence again and talk about changes. You might want to repeat this activity at later check ins.</a:t>
            </a:r>
            <a:endParaRPr sz="1800"/>
          </a:p>
          <a:p>
            <a:pPr indent="0" lvl="0" marL="0" rtl="0" algn="l">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749" name="Google Shape;749;p10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0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2400"/>
              <a:buFont typeface="Arial"/>
              <a:buNone/>
            </a:pPr>
            <a:r>
              <a:rPr b="1" i="0" lang="en-GB" sz="2400" u="none" cap="none" strike="noStrike">
                <a:solidFill>
                  <a:srgbClr val="000000"/>
                </a:solidFill>
                <a:latin typeface="Arial"/>
                <a:ea typeface="Arial"/>
                <a:cs typeface="Arial"/>
                <a:sym typeface="Arial"/>
              </a:rPr>
              <a:t>How do you feel about teaching this topic?</a:t>
            </a:r>
            <a:r>
              <a:rPr b="1" i="0" lang="en-GB" sz="2400" u="none" cap="none" strike="noStrike">
                <a:solidFill>
                  <a:srgbClr val="434343"/>
                </a:solidFill>
                <a:latin typeface="Arial"/>
                <a:ea typeface="Arial"/>
                <a:cs typeface="Arial"/>
                <a:sym typeface="Arial"/>
              </a:rPr>
              <a:t> </a:t>
            </a:r>
            <a:endParaRPr b="1" i="0" sz="2400" u="none" cap="none" strike="noStrike">
              <a:solidFill>
                <a:srgbClr val="434343"/>
              </a:solidFill>
              <a:latin typeface="Arial"/>
              <a:ea typeface="Arial"/>
              <a:cs typeface="Arial"/>
              <a:sym typeface="Arial"/>
            </a:endParaRPr>
          </a:p>
        </p:txBody>
      </p:sp>
      <p:cxnSp>
        <p:nvCxnSpPr>
          <p:cNvPr id="755" name="Google Shape;755;p105"/>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756" name="Google Shape;756;p105"/>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757" name="Google Shape;757;p105"/>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758" name="Google Shape;758;p105"/>
          <p:cNvGraphicFramePr/>
          <p:nvPr/>
        </p:nvGraphicFramePr>
        <p:xfrm>
          <a:off x="850650" y="3474650"/>
          <a:ext cx="3000000" cy="3000000"/>
        </p:xfrm>
        <a:graphic>
          <a:graphicData uri="http://schemas.openxmlformats.org/drawingml/2006/table">
            <a:tbl>
              <a:tblPr>
                <a:noFill/>
                <a:tableStyleId>{B73A0A03-B346-45C1-84B1-E5991360A5AC}</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759" name="Google Shape;759;p105"/>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a:t>
            </a:r>
            <a:r>
              <a:rPr b="1" lang="en-GB">
                <a:solidFill>
                  <a:srgbClr val="073763"/>
                </a:solidFill>
              </a:rPr>
              <a:t>before</a:t>
            </a:r>
            <a:r>
              <a:rPr lang="en-GB">
                <a:solidFill>
                  <a:srgbClr val="073763"/>
                </a:solidFill>
              </a:rPr>
              <a:t> training)</a:t>
            </a:r>
            <a:endParaRPr b="1">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60" name="Google Shape;760;p10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06"/>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a:t>
            </a:r>
            <a:r>
              <a:rPr b="1" lang="en-GB">
                <a:solidFill>
                  <a:srgbClr val="073763"/>
                </a:solidFill>
              </a:rPr>
              <a:t>after</a:t>
            </a:r>
            <a:r>
              <a:rPr lang="en-GB">
                <a:solidFill>
                  <a:srgbClr val="073763"/>
                </a:solidFill>
              </a:rPr>
              <a:t> training) </a:t>
            </a:r>
            <a:endParaRPr>
              <a:solidFill>
                <a:srgbClr val="073763"/>
              </a:solidFill>
            </a:endParaRPr>
          </a:p>
        </p:txBody>
      </p:sp>
      <p:sp>
        <p:nvSpPr>
          <p:cNvPr id="766" name="Google Shape;766;p106"/>
          <p:cNvSpPr txBox="1"/>
          <p:nvPr/>
        </p:nvSpPr>
        <p:spPr>
          <a:xfrm>
            <a:off x="311700" y="1067950"/>
            <a:ext cx="8483100" cy="35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1" i="0" lang="en-GB" sz="2400" u="none" cap="none" strike="noStrike">
                <a:solidFill>
                  <a:srgbClr val="000000"/>
                </a:solidFill>
                <a:latin typeface="Arial"/>
                <a:ea typeface="Arial"/>
                <a:cs typeface="Arial"/>
                <a:sym typeface="Arial"/>
              </a:rPr>
              <a:t>How do you feel now? What support/information could help? </a:t>
            </a:r>
            <a:endParaRPr b="1"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cxnSp>
        <p:nvCxnSpPr>
          <p:cNvPr id="767" name="Google Shape;767;p106"/>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768" name="Google Shape;768;p106"/>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769" name="Google Shape;769;p106"/>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770" name="Google Shape;770;p106"/>
          <p:cNvGraphicFramePr/>
          <p:nvPr/>
        </p:nvGraphicFramePr>
        <p:xfrm>
          <a:off x="850650" y="3474650"/>
          <a:ext cx="3000000" cy="3000000"/>
        </p:xfrm>
        <a:graphic>
          <a:graphicData uri="http://schemas.openxmlformats.org/drawingml/2006/table">
            <a:tbl>
              <a:tblPr>
                <a:noFill/>
                <a:tableStyleId>{B73A0A03-B346-45C1-84B1-E5991360A5AC}</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771" name="Google Shape;771;p10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0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777" name="Google Shape;777;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08"/>
          <p:cNvSpPr txBox="1"/>
          <p:nvPr>
            <p:ph type="title"/>
          </p:nvPr>
        </p:nvSpPr>
        <p:spPr>
          <a:xfrm>
            <a:off x="270000" y="216425"/>
            <a:ext cx="900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‘Online’ support at </a:t>
            </a:r>
            <a:r>
              <a:rPr lang="en-GB">
                <a:solidFill>
                  <a:srgbClr val="8A2529"/>
                </a:solidFill>
              </a:rPr>
              <a:t>[school name]</a:t>
            </a:r>
            <a:r>
              <a:rPr lang="en-GB">
                <a:solidFill>
                  <a:srgbClr val="FF0000"/>
                </a:solidFill>
              </a:rPr>
              <a:t>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83" name="Google Shape;783;p108"/>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2200">
                <a:solidFill>
                  <a:srgbClr val="000000"/>
                </a:solidFill>
              </a:rPr>
              <a:t>Our leads</a:t>
            </a:r>
            <a:r>
              <a:rPr b="1" lang="en-GB" sz="2200">
                <a:solidFill>
                  <a:srgbClr val="434343"/>
                </a:solidFill>
              </a:rPr>
              <a:t>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8A2529"/>
                </a:solidFill>
              </a:rPr>
              <a:t>[Names, contact details - e.g. [[ROLE]]</a:t>
            </a:r>
            <a:endParaRPr sz="1800">
              <a:solidFill>
                <a:srgbClr val="8A2529"/>
              </a:solidFill>
            </a:endParaRPr>
          </a:p>
          <a:p>
            <a:pPr indent="0" lvl="0" marL="0" rtl="0" algn="l">
              <a:lnSpc>
                <a:spcPct val="115000"/>
              </a:lnSpc>
              <a:spcBef>
                <a:spcPts val="1000"/>
              </a:spcBef>
              <a:spcAft>
                <a:spcPts val="0"/>
              </a:spcAft>
              <a:buSzPts val="1400"/>
              <a:buNone/>
            </a:pPr>
            <a:r>
              <a:rPr b="1" lang="en-GB" sz="2200">
                <a:solidFill>
                  <a:srgbClr val="000000"/>
                </a:solidFill>
              </a:rPr>
              <a:t>Our policies</a:t>
            </a:r>
            <a:endParaRPr b="1" sz="2200">
              <a:solidFill>
                <a:srgbClr val="000000"/>
              </a:solidFill>
            </a:endParaRPr>
          </a:p>
          <a:p>
            <a:pPr indent="0" lvl="0" marL="0" rtl="0" algn="l">
              <a:lnSpc>
                <a:spcPct val="115000"/>
              </a:lnSpc>
              <a:spcBef>
                <a:spcPts val="0"/>
              </a:spcBef>
              <a:spcAft>
                <a:spcPts val="0"/>
              </a:spcAft>
              <a:buSzPts val="1400"/>
              <a:buNone/>
            </a:pPr>
            <a:r>
              <a:rPr lang="en-GB" sz="1800">
                <a:solidFill>
                  <a:srgbClr val="8A2529"/>
                </a:solidFill>
              </a:rPr>
              <a:t>[Add details - e.g. school policy on PSHE, training opportunities]</a:t>
            </a:r>
            <a:endParaRPr sz="1800">
              <a:solidFill>
                <a:srgbClr val="8A2529"/>
              </a:solidFill>
            </a:endParaRPr>
          </a:p>
          <a:p>
            <a:pPr indent="0" lvl="0" marL="0" rtl="0" algn="l">
              <a:lnSpc>
                <a:spcPct val="115000"/>
              </a:lnSpc>
              <a:spcBef>
                <a:spcPts val="1600"/>
              </a:spcBef>
              <a:spcAft>
                <a:spcPts val="0"/>
              </a:spcAft>
              <a:buSzPts val="1400"/>
              <a:buNone/>
            </a:pPr>
            <a:r>
              <a:rPr b="1" lang="en-GB" sz="2200">
                <a:solidFill>
                  <a:srgbClr val="000000"/>
                </a:solidFill>
              </a:rPr>
              <a:t>Specialist support</a:t>
            </a:r>
            <a:br>
              <a:rPr b="1" lang="en-GB" sz="2200">
                <a:solidFill>
                  <a:srgbClr val="434343"/>
                </a:solidFill>
              </a:rPr>
            </a:br>
            <a:r>
              <a:rPr lang="en-GB" sz="1800">
                <a:solidFill>
                  <a:srgbClr val="8A2529"/>
                </a:solidFill>
              </a:rPr>
              <a:t>[Add details - e.g. providers school already works with]</a:t>
            </a:r>
            <a:endParaRPr sz="1800">
              <a:solidFill>
                <a:srgbClr val="8A2529"/>
              </a:solidFill>
            </a:endParaRPr>
          </a:p>
          <a:p>
            <a:pPr indent="0" lvl="0" marL="0" rtl="0" algn="l">
              <a:lnSpc>
                <a:spcPct val="115000"/>
              </a:lnSpc>
              <a:spcBef>
                <a:spcPts val="1600"/>
              </a:spcBef>
              <a:spcAft>
                <a:spcPts val="0"/>
              </a:spcAft>
              <a:buClr>
                <a:schemeClr val="dk1"/>
              </a:buClr>
              <a:buSzPts val="1100"/>
              <a:buFont typeface="Arial"/>
              <a:buNone/>
            </a:pPr>
            <a:r>
              <a:rPr b="1" lang="en-GB" sz="2200">
                <a:solidFill>
                  <a:srgbClr val="000000"/>
                </a:solidFill>
              </a:rPr>
              <a:t>Other information </a:t>
            </a:r>
            <a:endParaRPr b="1" sz="2200">
              <a:solidFill>
                <a:srgbClr val="000000"/>
              </a:solidFill>
            </a:endParaRPr>
          </a:p>
          <a:p>
            <a:pPr indent="0" lvl="0" marL="0" rtl="0" algn="l">
              <a:lnSpc>
                <a:spcPct val="115000"/>
              </a:lnSpc>
              <a:spcBef>
                <a:spcPts val="0"/>
              </a:spcBef>
              <a:spcAft>
                <a:spcPts val="0"/>
              </a:spcAft>
              <a:buSzPts val="1400"/>
              <a:buNone/>
            </a:pPr>
            <a:r>
              <a:rPr lang="en-GB" sz="1800">
                <a:solidFill>
                  <a:srgbClr val="8A2529"/>
                </a:solidFill>
              </a:rPr>
              <a:t>[Add resources]</a:t>
            </a:r>
            <a:br>
              <a:rPr lang="en-GB" sz="1800">
                <a:solidFill>
                  <a:srgbClr val="434343"/>
                </a:solidFill>
              </a:rPr>
            </a:b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784" name="Google Shape;784;p10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09"/>
          <p:cNvSpPr txBox="1"/>
          <p:nvPr>
            <p:ph type="title"/>
          </p:nvPr>
        </p:nvSpPr>
        <p:spPr>
          <a:xfrm>
            <a:off x="270000" y="216425"/>
            <a:ext cx="875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‘Online’ teaching at </a:t>
            </a:r>
            <a:r>
              <a:rPr lang="en-GB">
                <a:solidFill>
                  <a:srgbClr val="8A2529"/>
                </a:solidFill>
              </a:rPr>
              <a:t>[school name]</a:t>
            </a:r>
            <a:r>
              <a:rPr lang="en-GB">
                <a:solidFill>
                  <a:srgbClr val="FF0000"/>
                </a:solidFill>
              </a:rPr>
              <a:t> </a:t>
            </a:r>
            <a:endParaRPr>
              <a:solidFill>
                <a:srgbClr val="FF0000"/>
              </a:solidFill>
              <a:highlight>
                <a:srgbClr val="FFFF00"/>
              </a:highlight>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90" name="Google Shape;790;p109"/>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Ways in which we already teach about </a:t>
            </a:r>
            <a:r>
              <a:rPr lang="en-GB" sz="1800">
                <a:solidFill>
                  <a:srgbClr val="8A2529"/>
                </a:solidFill>
              </a:rPr>
              <a:t>[Topic]</a:t>
            </a:r>
            <a:r>
              <a:rPr lang="en-GB" sz="1800"/>
              <a:t> at our school:</a:t>
            </a:r>
            <a:endParaRPr sz="1800"/>
          </a:p>
          <a:p>
            <a:pPr indent="-342900" lvl="0" marL="457200" rtl="0" algn="l">
              <a:lnSpc>
                <a:spcPct val="115000"/>
              </a:lnSpc>
              <a:spcBef>
                <a:spcPts val="1600"/>
              </a:spcBef>
              <a:spcAft>
                <a:spcPts val="0"/>
              </a:spcAft>
              <a:buClr>
                <a:srgbClr val="8A2529"/>
              </a:buClr>
              <a:buSzPts val="1800"/>
              <a:buChar char="●"/>
            </a:pPr>
            <a:r>
              <a:rPr lang="en-GB" sz="1800">
                <a:solidFill>
                  <a:srgbClr val="8A2529"/>
                </a:solidFill>
              </a:rPr>
              <a:t>[Add details]</a:t>
            </a:r>
            <a:endParaRPr sz="1800">
              <a:solidFill>
                <a:srgbClr val="8A2529"/>
              </a:solidFill>
            </a:endParaRPr>
          </a:p>
          <a:p>
            <a:pPr indent="-342900" lvl="0" marL="457200" rtl="0" algn="l">
              <a:lnSpc>
                <a:spcPct val="115000"/>
              </a:lnSpc>
              <a:spcBef>
                <a:spcPts val="0"/>
              </a:spcBef>
              <a:spcAft>
                <a:spcPts val="0"/>
              </a:spcAft>
              <a:buClr>
                <a:srgbClr val="8A2529"/>
              </a:buClr>
              <a:buSzPts val="1800"/>
              <a:buChar char="●"/>
            </a:pPr>
            <a:r>
              <a:rPr lang="en-GB" sz="1800">
                <a:solidFill>
                  <a:srgbClr val="8A2529"/>
                </a:solidFill>
              </a:rPr>
              <a:t>[Add details]</a:t>
            </a:r>
            <a:endParaRPr sz="1800">
              <a:solidFill>
                <a:srgbClr val="8A2529"/>
              </a:solidFill>
            </a:endParaRPr>
          </a:p>
          <a:p>
            <a:pPr indent="-342900" lvl="0" marL="457200" rtl="0" algn="l">
              <a:lnSpc>
                <a:spcPct val="115000"/>
              </a:lnSpc>
              <a:spcBef>
                <a:spcPts val="0"/>
              </a:spcBef>
              <a:spcAft>
                <a:spcPts val="0"/>
              </a:spcAft>
              <a:buClr>
                <a:srgbClr val="8A2529"/>
              </a:buClr>
              <a:buSzPts val="1800"/>
              <a:buChar char="●"/>
            </a:pPr>
            <a:r>
              <a:rPr lang="en-GB" sz="1800">
                <a:solidFill>
                  <a:srgbClr val="8A2529"/>
                </a:solidFill>
              </a:rPr>
              <a:t>[Add details]</a:t>
            </a:r>
            <a:endParaRPr sz="1800">
              <a:solidFill>
                <a:srgbClr val="8A2529"/>
              </a:solidFill>
            </a:endParaRPr>
          </a:p>
          <a:p>
            <a:pPr indent="0" lvl="0" marL="0" rtl="0" algn="l">
              <a:lnSpc>
                <a:spcPct val="115000"/>
              </a:lnSpc>
              <a:spcBef>
                <a:spcPts val="1600"/>
              </a:spcBef>
              <a:spcAft>
                <a:spcPts val="0"/>
              </a:spcAft>
              <a:buSzPts val="1400"/>
              <a:buNone/>
            </a:pPr>
            <a:r>
              <a:t/>
            </a:r>
            <a:endParaRPr b="1" sz="2200">
              <a:solidFill>
                <a:srgbClr val="434343"/>
              </a:solidFill>
            </a:endParaRPr>
          </a:p>
          <a:p>
            <a:pPr indent="0" lvl="0" marL="0" rtl="0" algn="l">
              <a:lnSpc>
                <a:spcPct val="115000"/>
              </a:lnSpc>
              <a:spcBef>
                <a:spcPts val="1600"/>
              </a:spcBef>
              <a:spcAft>
                <a:spcPts val="0"/>
              </a:spcAft>
              <a:buSzPts val="1400"/>
              <a:buNone/>
            </a:pPr>
            <a:r>
              <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791" name="Google Shape;791;p10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797" name="Google Shape;797;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11"/>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03" name="Google Shape;803;p111"/>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Use the following slides in your training to help teachers:</a:t>
            </a:r>
            <a:endParaRPr sz="1800"/>
          </a:p>
          <a:p>
            <a:pPr indent="-342900" lvl="0" marL="457200" rtl="0" algn="l">
              <a:lnSpc>
                <a:spcPct val="115000"/>
              </a:lnSpc>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lnSpc>
                <a:spcPct val="115000"/>
              </a:lnSpc>
              <a:spcBef>
                <a:spcPts val="0"/>
              </a:spcBef>
              <a:spcAft>
                <a:spcPts val="0"/>
              </a:spcAft>
              <a:buSzPts val="1800"/>
              <a:buChar char="●"/>
            </a:pPr>
            <a:r>
              <a:rPr b="1" lang="en-GB" sz="1800"/>
              <a:t>strategise</a:t>
            </a:r>
            <a:r>
              <a:rPr lang="en-GB" sz="1800"/>
              <a:t> ways to respond to such questions</a:t>
            </a:r>
            <a:endParaRPr sz="1800"/>
          </a:p>
          <a:p>
            <a:pPr indent="0" lvl="0" marL="0" rtl="0" algn="l">
              <a:lnSpc>
                <a:spcPct val="115000"/>
              </a:lnSpc>
              <a:spcBef>
                <a:spcPts val="1600"/>
              </a:spcBef>
              <a:spcAft>
                <a:spcPts val="0"/>
              </a:spcAft>
              <a:buSzPts val="1400"/>
              <a:buNone/>
            </a:pPr>
            <a:r>
              <a:t/>
            </a:r>
            <a:endParaRPr sz="1800">
              <a:solidFill>
                <a:srgbClr val="FF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04" name="Google Shape;804;p11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12"/>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810" name="Google Shape;810;p112"/>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wouldn’t you say?</a:t>
            </a:r>
            <a:endParaRPr b="0" i="0" sz="2000" u="none" cap="none" strike="noStrike">
              <a:solidFill>
                <a:srgbClr val="000000"/>
              </a:solidFill>
              <a:latin typeface="Arial"/>
              <a:ea typeface="Arial"/>
              <a:cs typeface="Arial"/>
              <a:sym typeface="Arial"/>
            </a:endParaRPr>
          </a:p>
        </p:txBody>
      </p:sp>
      <p:sp>
        <p:nvSpPr>
          <p:cNvPr id="811" name="Google Shape;811;p112"/>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812" name="Google Shape;812;p112"/>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813" name="Google Shape;813;p112"/>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8A2529"/>
                </a:solidFill>
                <a:latin typeface="Arial"/>
                <a:ea typeface="Arial"/>
                <a:cs typeface="Arial"/>
                <a:sym typeface="Arial"/>
              </a:rPr>
              <a:t>[Prepare ‘difficult’ questions to discuss in training or give teachers a blank version to fill with their own questions]</a:t>
            </a:r>
            <a:endParaRPr b="0" i="0" sz="2000" u="none" cap="none" strike="noStrike">
              <a:solidFill>
                <a:srgbClr val="8A2529"/>
              </a:solidFill>
              <a:latin typeface="Arial"/>
              <a:ea typeface="Arial"/>
              <a:cs typeface="Arial"/>
              <a:sym typeface="Arial"/>
            </a:endParaRPr>
          </a:p>
        </p:txBody>
      </p:sp>
      <p:sp>
        <p:nvSpPr>
          <p:cNvPr id="814" name="Google Shape;814;p112"/>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(1)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15" name="Google Shape;815;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13"/>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21" name="Google Shape;821;p113"/>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Pupils may well ask questions because they: </a:t>
            </a:r>
            <a:endParaRPr sz="1800"/>
          </a:p>
          <a:p>
            <a:pPr indent="-342900" lvl="0" marL="457200" rtl="0" algn="l">
              <a:lnSpc>
                <a:spcPct val="115000"/>
              </a:lnSpc>
              <a:spcBef>
                <a:spcPts val="1600"/>
              </a:spcBef>
              <a:spcAft>
                <a:spcPts val="0"/>
              </a:spcAft>
              <a:buSzPts val="1800"/>
              <a:buChar char="●"/>
            </a:pPr>
            <a:r>
              <a:rPr lang="en-GB" sz="1800"/>
              <a:t>want information</a:t>
            </a:r>
            <a:endParaRPr sz="1800"/>
          </a:p>
          <a:p>
            <a:pPr indent="-342900" lvl="0" marL="457200" rtl="0" algn="l">
              <a:lnSpc>
                <a:spcPct val="115000"/>
              </a:lnSpc>
              <a:spcBef>
                <a:spcPts val="0"/>
              </a:spcBef>
              <a:spcAft>
                <a:spcPts val="0"/>
              </a:spcAft>
              <a:buSzPts val="1800"/>
              <a:buChar char="●"/>
            </a:pPr>
            <a:r>
              <a:rPr lang="en-GB" sz="1800"/>
              <a:t>are seeking permission - “Is it OK if I …?”</a:t>
            </a:r>
            <a:endParaRPr sz="1800"/>
          </a:p>
          <a:p>
            <a:pPr indent="-342900" lvl="0" marL="457200" rtl="0" algn="l">
              <a:lnSpc>
                <a:spcPct val="115000"/>
              </a:lnSpc>
              <a:spcBef>
                <a:spcPts val="0"/>
              </a:spcBef>
              <a:spcAft>
                <a:spcPts val="0"/>
              </a:spcAft>
              <a:buSzPts val="1800"/>
              <a:buChar char="●"/>
            </a:pPr>
            <a:r>
              <a:rPr lang="en-GB" sz="1800"/>
              <a:t>are trying to shock or get attention </a:t>
            </a:r>
            <a:endParaRPr sz="1800"/>
          </a:p>
          <a:p>
            <a:pPr indent="-342900" lvl="0" marL="457200" rtl="0" algn="l">
              <a:lnSpc>
                <a:spcPct val="115000"/>
              </a:lnSpc>
              <a:spcBef>
                <a:spcPts val="0"/>
              </a:spcBef>
              <a:spcAft>
                <a:spcPts val="0"/>
              </a:spcAft>
              <a:buSzPts val="1800"/>
              <a:buChar char="●"/>
            </a:pPr>
            <a:r>
              <a:rPr lang="en-GB" sz="1800"/>
              <a:t>have related personal beliefs</a:t>
            </a:r>
            <a:endParaRPr sz="1800"/>
          </a:p>
          <a:p>
            <a:pPr indent="0" lvl="0" marL="0" rtl="0" algn="l">
              <a:lnSpc>
                <a:spcPct val="115000"/>
              </a:lnSpc>
              <a:spcBef>
                <a:spcPts val="1600"/>
              </a:spcBef>
              <a:spcAft>
                <a:spcPts val="0"/>
              </a:spcAft>
              <a:buSzPts val="1400"/>
              <a:buNone/>
            </a:pPr>
            <a:r>
              <a:rPr lang="en-GB" sz="1800"/>
              <a:t>Remember:</a:t>
            </a:r>
            <a:endParaRPr sz="1800"/>
          </a:p>
          <a:p>
            <a:pPr indent="-342900" lvl="0" marL="457200" rtl="0" algn="l">
              <a:lnSpc>
                <a:spcPct val="115000"/>
              </a:lnSpc>
              <a:spcBef>
                <a:spcPts val="1600"/>
              </a:spcBef>
              <a:spcAft>
                <a:spcPts val="0"/>
              </a:spcAft>
              <a:buSzPts val="1800"/>
              <a:buChar char="●"/>
            </a:pPr>
            <a:r>
              <a:rPr lang="en-GB" sz="1800"/>
              <a:t>don’t feel pressured or that you have to answer straight away</a:t>
            </a:r>
            <a:endParaRPr sz="1800"/>
          </a:p>
          <a:p>
            <a:pPr indent="-342900" lvl="0" marL="457200" rtl="0" algn="l">
              <a:lnSpc>
                <a:spcPct val="115000"/>
              </a:lnSpc>
              <a:spcBef>
                <a:spcPts val="0"/>
              </a:spcBef>
              <a:spcAft>
                <a:spcPts val="0"/>
              </a:spcAft>
              <a:buSzPts val="1800"/>
              <a:buChar char="●"/>
            </a:pPr>
            <a:r>
              <a:rPr lang="en-GB" sz="1800"/>
              <a:t>don’t disclose personal information - use third-person examples, say ‘some people...’</a:t>
            </a:r>
            <a:endParaRPr sz="1800"/>
          </a:p>
          <a:p>
            <a:pPr indent="-342900" lvl="0" marL="457200" rtl="0" algn="l">
              <a:lnSpc>
                <a:spcPct val="115000"/>
              </a:lnSpc>
              <a:spcBef>
                <a:spcPts val="0"/>
              </a:spcBef>
              <a:spcAft>
                <a:spcPts val="0"/>
              </a:spcAft>
              <a:buSzPts val="1800"/>
              <a:buChar char="●"/>
            </a:pPr>
            <a:r>
              <a:rPr lang="en-GB" sz="1800"/>
              <a:t>seek advice if you need it</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22" name="Google Shape;822;p11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270000" y="216425"/>
            <a:ext cx="853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Pupils with SEND </a:t>
            </a:r>
            <a:endParaRPr>
              <a:solidFill>
                <a:srgbClr val="073763"/>
              </a:solidFill>
            </a:endParaRPr>
          </a:p>
        </p:txBody>
      </p:sp>
      <p:sp>
        <p:nvSpPr>
          <p:cNvPr id="162" name="Google Shape;162;p33"/>
          <p:cNvSpPr txBox="1"/>
          <p:nvPr>
            <p:ph idx="1" type="body"/>
          </p:nvPr>
        </p:nvSpPr>
        <p:spPr>
          <a:xfrm>
            <a:off x="270000" y="914400"/>
            <a:ext cx="7851300" cy="34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You will need to </a:t>
            </a:r>
            <a:r>
              <a:rPr b="1" lang="en-GB" sz="1800"/>
              <a:t>plan lessons to allow all pupils to access and practise the core knowledge</a:t>
            </a:r>
            <a:r>
              <a:rPr lang="en-GB" sz="1800"/>
              <a:t>, using your expertise as you normally would.</a:t>
            </a:r>
            <a:endParaRPr sz="1800"/>
          </a:p>
          <a:p>
            <a:pPr indent="0" lvl="0" marL="0" rtl="0" algn="l">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accent5"/>
                </a:solidFill>
                <a:hlinkClick r:id="rId3"/>
              </a:rPr>
              <a:t>SEND code of practice</a:t>
            </a:r>
            <a:r>
              <a:rPr lang="en-GB" sz="1800"/>
              <a:t>, section 8.)</a:t>
            </a:r>
            <a:endParaRPr b="1" sz="1800"/>
          </a:p>
        </p:txBody>
      </p:sp>
      <p:sp>
        <p:nvSpPr>
          <p:cNvPr id="163" name="Google Shape;163;p33"/>
          <p:cNvSpPr txBox="1"/>
          <p:nvPr/>
        </p:nvSpPr>
        <p:spPr>
          <a:xfrm>
            <a:off x="270000" y="3015475"/>
            <a:ext cx="8410800" cy="17955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2"/>
                </a:solidFill>
                <a:latin typeface="Arial"/>
                <a:ea typeface="Arial"/>
                <a:cs typeface="Arial"/>
                <a:sym typeface="Arial"/>
              </a:rPr>
              <a:t>STATUTORY GUIDANCE</a:t>
            </a:r>
            <a:endParaRPr b="1"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In special schools and for some SEND pupils in mainstream schools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64" name="Google Shape;164;p3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How will I teach this?</a:t>
            </a:r>
            <a:endParaRPr>
              <a:solidFill>
                <a:srgbClr val="073763"/>
              </a:solidFill>
            </a:endParaRPr>
          </a:p>
        </p:txBody>
      </p:sp>
      <p:sp>
        <p:nvSpPr>
          <p:cNvPr id="828" name="Google Shape;828;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15"/>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will I teach this?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34" name="Google Shape;834;p11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Use the following slides in your training to help teachers:</a:t>
            </a:r>
            <a:endParaRPr sz="1800"/>
          </a:p>
          <a:p>
            <a:pPr indent="-342900" lvl="0" marL="457200" rtl="0" algn="l">
              <a:lnSpc>
                <a:spcPct val="115000"/>
              </a:lnSpc>
              <a:spcBef>
                <a:spcPts val="1600"/>
              </a:spcBef>
              <a:spcAft>
                <a:spcPts val="0"/>
              </a:spcAft>
              <a:buSzPts val="1800"/>
              <a:buChar char="●"/>
            </a:pPr>
            <a:r>
              <a:rPr b="1" lang="en-GB" sz="1800"/>
              <a:t>begin to plan and resource</a:t>
            </a:r>
            <a:r>
              <a:rPr lang="en-GB" sz="1800"/>
              <a:t> their lessons</a:t>
            </a:r>
            <a:endParaRPr sz="1800"/>
          </a:p>
          <a:p>
            <a:pPr indent="-342900" lvl="0" marL="457200" rtl="0" algn="l">
              <a:lnSpc>
                <a:spcPct val="115000"/>
              </a:lnSpc>
              <a:spcBef>
                <a:spcPts val="0"/>
              </a:spcBef>
              <a:spcAft>
                <a:spcPts val="0"/>
              </a:spcAft>
              <a:buSzPts val="1800"/>
              <a:buChar char="●"/>
            </a:pPr>
            <a:r>
              <a:rPr b="1" lang="en-GB" sz="1800"/>
              <a:t>discuss and address any issues </a:t>
            </a:r>
            <a:r>
              <a:rPr lang="en-GB" sz="1800"/>
              <a:t>they anticipate in the delivery of lessons</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35" name="Google Shape;835;p11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116"/>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Activity: How will I teach this?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41" name="Google Shape;841;p11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graphicFrame>
        <p:nvGraphicFramePr>
          <p:cNvPr id="842" name="Google Shape;842;p116"/>
          <p:cNvGraphicFramePr/>
          <p:nvPr/>
        </p:nvGraphicFramePr>
        <p:xfrm>
          <a:off x="269975" y="998730"/>
          <a:ext cx="3000000" cy="3000000"/>
        </p:xfrm>
        <a:graphic>
          <a:graphicData uri="http://schemas.openxmlformats.org/drawingml/2006/table">
            <a:tbl>
              <a:tblPr>
                <a:noFill/>
                <a:tableStyleId>{95D08B48-2603-4310-B32D-080F6DF886C1}</a:tableStyleId>
              </a:tblPr>
              <a:tblGrid>
                <a:gridCol w="3981875"/>
                <a:gridCol w="4746625"/>
              </a:tblGrid>
              <a:tr h="1267900">
                <a:tc>
                  <a:txBody>
                    <a:bodyPr/>
                    <a:lstStyle/>
                    <a:p>
                      <a:pPr indent="0" lvl="0" marL="0" marR="0" rtl="0" algn="l">
                        <a:lnSpc>
                          <a:spcPct val="115000"/>
                        </a:lnSpc>
                        <a:spcBef>
                          <a:spcPts val="0"/>
                        </a:spcBef>
                        <a:spcAft>
                          <a:spcPts val="0"/>
                        </a:spcAft>
                        <a:buClr>
                          <a:srgbClr val="000000"/>
                        </a:buClr>
                        <a:buSzPts val="1600"/>
                        <a:buFont typeface="Arial"/>
                        <a:buNone/>
                      </a:pPr>
                      <a:r>
                        <a:rPr b="1" lang="en-GB" sz="1600" u="none" cap="none" strike="noStrike">
                          <a:solidFill>
                            <a:schemeClr val="dk2"/>
                          </a:solidFill>
                        </a:rPr>
                        <a:t>How will I prepare to teach this topic?</a:t>
                      </a:r>
                      <a:endParaRPr b="1"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What do I need to do? </a:t>
                      </a:r>
                      <a:endParaRPr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What resources do I need?</a:t>
                      </a:r>
                      <a:endParaRPr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Do I need external support?</a:t>
                      </a:r>
                      <a:endParaRPr sz="16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763125">
                <a:tc>
                  <a:txBody>
                    <a:bodyPr/>
                    <a:lstStyle/>
                    <a:p>
                      <a:pPr indent="0" lvl="0" marL="0" marR="0" rtl="0" algn="l">
                        <a:lnSpc>
                          <a:spcPct val="115000"/>
                        </a:lnSpc>
                        <a:spcBef>
                          <a:spcPts val="0"/>
                        </a:spcBef>
                        <a:spcAft>
                          <a:spcPts val="0"/>
                        </a:spcAft>
                        <a:buClr>
                          <a:srgbClr val="000000"/>
                        </a:buClr>
                        <a:buSzPts val="1600"/>
                        <a:buFont typeface="Arial"/>
                        <a:buNone/>
                      </a:pPr>
                      <a:r>
                        <a:rPr b="1" lang="en-GB" sz="1600" u="none" cap="none" strike="noStrike">
                          <a:solidFill>
                            <a:schemeClr val="dk2"/>
                          </a:solidFill>
                        </a:rPr>
                        <a:t>How will I adapt to needs of pupils?</a:t>
                      </a:r>
                      <a:endParaRPr b="1"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What are the challenges?</a:t>
                      </a:r>
                      <a:endParaRPr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What language and concepts will pupils need support with?</a:t>
                      </a:r>
                      <a:endParaRPr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Char char="-"/>
                      </a:pPr>
                      <a:r>
                        <a:rPr lang="en-GB" sz="1600" u="none" cap="none" strike="noStrike">
                          <a:solidFill>
                            <a:schemeClr val="dk2"/>
                          </a:solidFill>
                        </a:rPr>
                        <a:t>Do I need additional support in the classroom?</a:t>
                      </a:r>
                      <a:endParaRPr sz="16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10225">
                <a:tc>
                  <a:txBody>
                    <a:bodyPr/>
                    <a:lstStyle/>
                    <a:p>
                      <a:pPr indent="0" lvl="0" marL="0" marR="0" rtl="0" algn="l">
                        <a:lnSpc>
                          <a:spcPct val="115000"/>
                        </a:lnSpc>
                        <a:spcBef>
                          <a:spcPts val="0"/>
                        </a:spcBef>
                        <a:spcAft>
                          <a:spcPts val="0"/>
                        </a:spcAft>
                        <a:buClr>
                          <a:srgbClr val="000000"/>
                        </a:buClr>
                        <a:buSzPts val="1600"/>
                        <a:buFont typeface="Arial"/>
                        <a:buNone/>
                      </a:pPr>
                      <a:r>
                        <a:rPr b="1" lang="en-GB" sz="1600" u="none" cap="none" strike="noStrike">
                          <a:solidFill>
                            <a:schemeClr val="dk2"/>
                          </a:solidFill>
                        </a:rPr>
                        <a:t>How will I assess pupil understanding and progress?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1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848" name="Google Shape;848;p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118"/>
          <p:cNvSpPr txBox="1"/>
          <p:nvPr>
            <p:ph type="title"/>
          </p:nvPr>
        </p:nvSpPr>
        <p:spPr>
          <a:xfrm>
            <a:off x="311700" y="1160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854" name="Google Shape;854;p118"/>
          <p:cNvSpPr txBox="1"/>
          <p:nvPr>
            <p:ph type="title"/>
          </p:nvPr>
        </p:nvSpPr>
        <p:spPr>
          <a:xfrm>
            <a:off x="311700" y="33474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855" name="Google Shape;855;p118"/>
          <p:cNvSpPr txBox="1"/>
          <p:nvPr>
            <p:ph idx="4294967295" type="subTitle"/>
          </p:nvPr>
        </p:nvSpPr>
        <p:spPr>
          <a:xfrm>
            <a:off x="117900" y="167125"/>
            <a:ext cx="7056300" cy="569100"/>
          </a:xfrm>
          <a:prstGeom prst="rect">
            <a:avLst/>
          </a:prstGeom>
          <a:noFill/>
          <a:ln cap="flat" cmpd="sng" w="19050">
            <a:solidFill>
              <a:srgbClr val="8A252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8A2529"/>
                </a:solidFill>
                <a:latin typeface="Arial"/>
                <a:ea typeface="Arial"/>
                <a:cs typeface="Arial"/>
                <a:sym typeface="Arial"/>
              </a:rPr>
              <a:t>ADAPT THIS FOR YOUR OWN PRESENTATION</a:t>
            </a:r>
            <a:r>
              <a:rPr b="0" i="0" lang="en-GB" sz="2400" u="none" cap="none" strike="noStrike">
                <a:solidFill>
                  <a:srgbClr val="FF0000"/>
                </a:solidFill>
                <a:latin typeface="Arial"/>
                <a:ea typeface="Arial"/>
                <a:cs typeface="Arial"/>
                <a:sym typeface="Arial"/>
              </a:rPr>
              <a:t> </a:t>
            </a:r>
            <a:endParaRPr b="0" i="0" sz="2400" u="none" cap="none" strike="noStrike">
              <a:solidFill>
                <a:srgbClr val="FF0000"/>
              </a:solidFill>
              <a:latin typeface="Arial"/>
              <a:ea typeface="Arial"/>
              <a:cs typeface="Arial"/>
              <a:sym typeface="Arial"/>
            </a:endParaRPr>
          </a:p>
        </p:txBody>
      </p:sp>
      <p:sp>
        <p:nvSpPr>
          <p:cNvPr id="856" name="Google Shape;856;p118"/>
          <p:cNvSpPr txBox="1"/>
          <p:nvPr>
            <p:ph type="title"/>
          </p:nvPr>
        </p:nvSpPr>
        <p:spPr>
          <a:xfrm>
            <a:off x="311700" y="2303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857" name="Google Shape;857;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11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863" name="Google Shape;863;p1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GB">
                <a:solidFill>
                  <a:srgbClr val="8A2529"/>
                </a:solidFill>
              </a:rPr>
              <a:t>[Use this format to present your own key facts and statistics - e.g. from your local authority or own monitoring. Include the source.]</a:t>
            </a:r>
            <a:endParaRPr>
              <a:solidFill>
                <a:srgbClr val="8A2529"/>
              </a:solidFill>
            </a:endParaRPr>
          </a:p>
        </p:txBody>
      </p:sp>
      <p:sp>
        <p:nvSpPr>
          <p:cNvPr id="864" name="Google Shape;864;p119"/>
          <p:cNvSpPr txBox="1"/>
          <p:nvPr>
            <p:ph idx="4294967295" type="subTitle"/>
          </p:nvPr>
        </p:nvSpPr>
        <p:spPr>
          <a:xfrm>
            <a:off x="117900" y="167125"/>
            <a:ext cx="7056300" cy="569100"/>
          </a:xfrm>
          <a:prstGeom prst="rect">
            <a:avLst/>
          </a:prstGeom>
          <a:noFill/>
          <a:ln cap="flat" cmpd="sng" w="19050">
            <a:solidFill>
              <a:srgbClr val="8A252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8A2529"/>
                </a:solidFill>
                <a:latin typeface="Arial"/>
                <a:ea typeface="Arial"/>
                <a:cs typeface="Arial"/>
                <a:sym typeface="Arial"/>
              </a:rPr>
              <a:t>ADAPT THIS FOR YOUR OWN PRESENTATION</a:t>
            </a:r>
            <a:r>
              <a:rPr b="0" i="0" lang="en-GB" sz="2400" u="none" cap="none" strike="noStrike">
                <a:solidFill>
                  <a:srgbClr val="FF0000"/>
                </a:solidFill>
                <a:latin typeface="Arial"/>
                <a:ea typeface="Arial"/>
                <a:cs typeface="Arial"/>
                <a:sym typeface="Arial"/>
              </a:rPr>
              <a:t> </a:t>
            </a:r>
            <a:endParaRPr b="0" i="0" sz="2400" u="none" cap="none" strike="noStrike">
              <a:solidFill>
                <a:srgbClr val="FF0000"/>
              </a:solidFill>
              <a:latin typeface="Arial"/>
              <a:ea typeface="Arial"/>
              <a:cs typeface="Arial"/>
              <a:sym typeface="Arial"/>
            </a:endParaRPr>
          </a:p>
        </p:txBody>
      </p:sp>
      <p:sp>
        <p:nvSpPr>
          <p:cNvPr id="865" name="Google Shape;865;p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FFAB40"/>
      </a:accent1>
      <a:accent2>
        <a:srgbClr val="212121"/>
      </a:accent2>
      <a:accent3>
        <a:srgbClr val="78909C"/>
      </a:accent3>
      <a:accent4>
        <a:srgbClr val="FFAB40"/>
      </a:accent4>
      <a:accent5>
        <a:srgbClr val="0097A7"/>
      </a:accent5>
      <a:accent6>
        <a:srgbClr val="EEFF41"/>
      </a:accent6>
      <a:hlink>
        <a:srgbClr val="00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FFAB40"/>
      </a:accent1>
      <a:accent2>
        <a:srgbClr val="212121"/>
      </a:accent2>
      <a:accent3>
        <a:srgbClr val="78909C"/>
      </a:accent3>
      <a:accent4>
        <a:srgbClr val="FFAB40"/>
      </a:accent4>
      <a:accent5>
        <a:srgbClr val="0097A7"/>
      </a:accent5>
      <a:accent6>
        <a:srgbClr val="EEFF41"/>
      </a:accent6>
      <a:hlink>
        <a:srgbClr val="00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