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7.xml" ContentType="application/vnd.openxmlformats-officedocument.presentationml.comments+xml"/>
  <Override PartName="/ppt/notesSlides/notesSlide22.xml" ContentType="application/vnd.openxmlformats-officedocument.presentationml.notesSlide+xml"/>
  <Override PartName="/ppt/comments/comment8.xml" ContentType="application/vnd.openxmlformats-officedocument.presentationml.comments+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comments/comment11.xml" ContentType="application/vnd.openxmlformats-officedocument.presentationml.comments+xml"/>
  <Override PartName="/ppt/notesSlides/notesSlide26.xml" ContentType="application/vnd.openxmlformats-officedocument.presentationml.notesSlide+xml"/>
  <Override PartName="/ppt/comments/comment12.xml" ContentType="application/vnd.openxmlformats-officedocument.presentationml.comments+xml"/>
  <Override PartName="/ppt/notesSlides/notesSlide27.xml" ContentType="application/vnd.openxmlformats-officedocument.presentationml.notesSlide+xml"/>
  <Override PartName="/ppt/comments/comment13.xml" ContentType="application/vnd.openxmlformats-officedocument.presentationml.comments+xml"/>
  <Override PartName="/ppt/notesSlides/notesSlide28.xml" ContentType="application/vnd.openxmlformats-officedocument.presentationml.notesSlide+xml"/>
  <Override PartName="/ppt/comments/comment14.xml" ContentType="application/vnd.openxmlformats-officedocument.presentationml.comments+xml"/>
  <Override PartName="/ppt/notesSlides/notesSlide29.xml" ContentType="application/vnd.openxmlformats-officedocument.presentationml.notesSlide+xml"/>
  <Override PartName="/ppt/comments/comment15.xml" ContentType="application/vnd.openxmlformats-officedocument.presentationml.comments+xml"/>
  <Override PartName="/ppt/notesSlides/notesSlide30.xml" ContentType="application/vnd.openxmlformats-officedocument.presentationml.notesSlide+xml"/>
  <Override PartName="/ppt/comments/comment16.xml" ContentType="application/vnd.openxmlformats-officedocument.presentationml.comments+xml"/>
  <Override PartName="/ppt/notesSlides/notesSlide31.xml" ContentType="application/vnd.openxmlformats-officedocument.presentationml.notesSlide+xml"/>
  <Override PartName="/ppt/comments/comment17.xml" ContentType="application/vnd.openxmlformats-officedocument.presentationml.comments+xml"/>
  <Override PartName="/ppt/notesSlides/notesSlide32.xml" ContentType="application/vnd.openxmlformats-officedocument.presentationml.notesSlide+xml"/>
  <Override PartName="/ppt/comments/comment18.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9.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0.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1.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0"/>
  </p:notesMasterIdLst>
  <p:sldIdLst>
    <p:sldId id="312"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n Bauckham" initials="" lastIdx="34" clrIdx="0"/>
  <p:cmAuthor id="1" name="Kai Odoherty" initials="" lastIdx="6" clrIdx="1"/>
  <p:cmAuthor id="2" name="Neil Mcwhinnie" initials="" lastIdx="14" clrIdx="2"/>
  <p:cmAuthor id="3" name="Ade Alao" initials="" lastIdx="9"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ABCBB4-177D-41E4-AA52-06F00DE7E9F0}">
  <a:tblStyle styleId="{A6ABCBB4-177D-41E4-AA52-06F00DE7E9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7EA438F-B241-4EF8-B894-DB7F14C7AC5A}"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2"/>
  </p:normalViewPr>
  <p:slideViewPr>
    <p:cSldViewPr snapToGrid="0">
      <p:cViewPr varScale="1">
        <p:scale>
          <a:sx n="121" d="100"/>
          <a:sy n="121" d="100"/>
        </p:scale>
        <p:origin x="82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5-22T08:21:13.570" idx="5">
    <p:pos x="6000" y="400"/>
    <p:text>Ensure pupils have a basic (primary appropriate\0 knowledge of where the heart and lungs are in the body, their function, and the physical processes by whihc exercise strngthens and protects the cardio-vascular system</p:text>
  </p:cm>
  <p:cm authorId="0" dt="2020-05-22T08:22:36.668" idx="4">
    <p:pos x="6000" y="300"/>
    <p:text>I know we have been around the houses on this, but I do think that listing some key advanced or specilist vocabulary is a good thing to do ... eg cardio-vascular, heart, lungs, pulse, respiration etc</p:text>
  </p:cm>
  <p:cm authorId="0" dt="2020-05-22T08:23:58.756" idx="2">
    <p:pos x="6000" y="100"/>
    <p:text>How does / what kind of exercise strngthens bones? Sime common muscles, what muscles do.</p:text>
  </p:cm>
  <p:cm authorId="0" dt="2020-05-22T08:24:30.750" idx="3">
    <p:pos x="6000" y="200"/>
    <p:text>What is a healthy weight?</p:text>
  </p:cm>
  <p:cm authorId="0" dt="2020-05-22T08:24:50.719" idx="1">
    <p:pos x="6000" y="0"/>
    <p:text>Too loose - obesity increases risk of disease, what diseases? And healthy  cardiovacular system protects against strokes, heart attacks, cancer etc ... and obsesity and heart disease is a major risk factor in Covid as it happens</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20-05-22T09:12:06.009" idx="6">
    <p:pos x="6000" y="100"/>
    <p:text>Does this also helps the way our heart works in distributing oxygen in the body.</p:text>
  </p:cm>
  <p:cm authorId="0" dt="2020-05-22T09:12:06.009" idx="22">
    <p:pos x="6000" y="100"/>
    <p:text>Yes - and i think in a simle way this can also be done in primary as per notes above. - need more science here in all these points.  Any reason why the order is different in primary and secondary?  I would be tempted to keep it the same for ease of access and just add detail and complexity in the secondary .. noting of course for teachers that seconary is includive of primary content</p:text>
  </p:cm>
  <p:cm authorId="0" dt="2020-05-22T09:12:07.853" idx="21">
    <p:pos x="6000" y="0"/>
    <p:text>And other deaease, and general effects of aging - eyesight, skin health, cognitive decline, etc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20-05-22T09:21:07.377" idx="24">
    <p:pos x="6000" y="0"/>
    <p:text>And have we got any links to give teachers the information they need about the BMI body fat issue?  Can't assume they will all have accurate knowledge on this, or on what body fat is, and how you know how much you have, ad what levels present a risk to health ...</p:text>
  </p:cm>
  <p:cm authorId="0" dt="2020-05-22T10:43:36.712" idx="23">
    <p:pos x="6000" y="0"/>
    <p:text>how to calculate BMI.  Also more detail I think on healthy diet ... main compioents of food, and need for a balnce between them (protein, carbs, fat, fibre, vitamins, minerals etc...</p:text>
  </p:cm>
  <p:cm authorId="0" dt="2020-05-22T10:43:36.712" idx="25">
    <p:pos x="6000" y="0"/>
    <p:text>And there are things a school can do to support with weight management - regular weigh ins for pupils who are trying to reduce weight (eg nurse can do this) and support for families/parents where this is an issue</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20-05-19T13:25:21.881" idx="8">
    <p:pos x="6000" y="500"/>
    <p:text>needs some expanding</p:text>
  </p:cm>
  <p:cm authorId="1" dt="2020-05-19T15:12:46.296" idx="5">
    <p:pos x="6000" y="0"/>
    <p:text>Can you ask what they mean by 'improve' hormone levels? Do they mean balance, increase, decrease...?</p:text>
  </p:cm>
  <p:cm authorId="2" dt="2020-05-19T15:12:46.296" idx="9">
    <p:pos x="6000" y="100"/>
    <p:text>Will ask SMEs</p:text>
  </p:cm>
  <p:cm authorId="3" dt="2020-05-19T15:13:00.874" idx="7">
    <p:pos x="6000" y="200"/>
    <p:text>let us define terminology</p:text>
  </p:cm>
  <p:cm authorId="2" dt="2020-05-19T15:13:00.874" idx="10">
    <p:pos x="6000" y="300"/>
    <p:text>Will ask SMEs</p:text>
  </p:cm>
  <p:cm authorId="0" dt="2020-05-22T09:21:58.284" idx="26">
    <p:pos x="6000" y="400"/>
    <p:text>Need an understanding of how diabetes works to know why this might be beneficial.  And once you know that, and the difference between types 1 and 2, you can also understand that a benefit of exercise is increasing sensitivity to insulin in people with type 2 diabetes ...  More sicnce needed I think.</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20-05-19T13:33:44.587" idx="9">
    <p:pos x="6000" y="400"/>
    <p:text>define the term then go into how lack of inactivity can contribute to it</p:text>
  </p:cm>
  <p:cm authorId="0" dt="2020-05-22T09:23:47.584" idx="28">
    <p:pos x="6000" y="100"/>
    <p:text>Need to teach good and bad cholestorol LDL and HDL and links for more detailed explanations eg https://www.heartuk.org.uk/cholesterol/what-is-cholesterol?gclid=CjwKCAjw8J32BRBCEiwApQEKgSjYbCXXMMy-9G3oCns_4IcPpfRBHcJd-3-kyACVKftM71XZSvnbUhoCsxcQAvD_BwE</p:text>
  </p:cm>
  <p:cm authorId="0" dt="2020-05-22T09:26:35.068" idx="27">
    <p:pos x="6000" y="0"/>
    <p:text>What is blood pressure? What is normal range? How do you measure it?  What is the consequence of high blood pressure?</p:text>
  </p:cm>
  <p:cm authorId="0" dt="2020-05-22T09:27:17.982" idx="29">
    <p:pos x="6000" y="200"/>
    <p:text>and a very common cause of premature dea 27\% of premature deaths are caused by heart and circulatory disease, much of which is preventable with a healthy exercise regime and heathy diet</p:text>
  </p:cm>
  <p:cm authorId="0" dt="2020-05-22T09:31:29.329" idx="30">
    <p:pos x="6000" y="300"/>
    <p:text>Have we covered cancer in more depth somewhere - to note, about three quarters of cancers are preventable ie they are triggered by lifestyle choices ... this needs to be taught I think</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20-05-19T20:03:00.676" idx="11">
    <p:pos x="6000" y="0"/>
    <p:text>Needs fact checking</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20-05-22T09:41:16.944" idx="31">
    <p:pos x="6000" y="0"/>
    <p:text>There are safety rules about blood donation - worth flagging I think</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20-05-22T09:33:40.913" idx="33">
    <p:pos x="6000" y="100"/>
    <p:text>Percentage s in population ...</p:text>
  </p:cm>
  <p:cm authorId="0" dt="2020-05-22T09:35:58.383" idx="32">
    <p:pos x="6000" y="0"/>
    <p:text>Worth debuking myths about blood type - ie no relationship to kind of diet which is best, this is unversal, and no links to likelihood of getting certain diseases etc.</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20-05-19T20:06:11.279" idx="12">
    <p:pos x="6000" y="0"/>
    <p:text>Needs fact checking</p:text>
  </p:cm>
</p:cmLst>
</file>

<file path=ppt/comments/comment18.xml><?xml version="1.0" encoding="utf-8"?>
<p:cmLst xmlns:a="http://schemas.openxmlformats.org/drawingml/2006/main" xmlns:r="http://schemas.openxmlformats.org/officeDocument/2006/relationships" xmlns:p="http://schemas.openxmlformats.org/presentationml/2006/main">
  <p:cm authorId="2" dt="2020-05-19T20:05:42.335" idx="13">
    <p:pos x="6000" y="0"/>
    <p:text>Needs fact checking</p:text>
  </p:cm>
</p:cmLst>
</file>

<file path=ppt/comments/comment19.xml><?xml version="1.0" encoding="utf-8"?>
<p:cmLst xmlns:a="http://schemas.openxmlformats.org/drawingml/2006/main" xmlns:r="http://schemas.openxmlformats.org/officeDocument/2006/relationships" xmlns:p="http://schemas.openxmlformats.org/presentationml/2006/main">
  <p:cm authorId="2" dt="2020-05-19T20:04:40.936" idx="14">
    <p:pos x="6000" y="0"/>
    <p:text>SMEs: Need more content here similar to the previous slides.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05-22T08:26:34.124" idx="6">
    <p:pos x="6000" y="0"/>
    <p:text>Processes here? endorphins?</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20-05-22T09:43:55.062" idx="34">
    <p:pos x="6000" y="0"/>
    <p:text>I am a tad dubious about this.  I think it is fine if thought of as a product of good physical education, sport, exercise and so on.  But too much time is spent in PE lessons talking about this kind of stuff and not actually doing exercise.  You get physical literacy (if such a thing exists) from being taught and doing a wide range of types of sport and exercise ... you can't get it without that ... needs proper framing I think.</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20-05-15T14:43:17.066" idx="6">
    <p:pos x="6000" y="0"/>
    <p:text>Think this is too specific of a suggestion - Ade?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05-22T08:27:24.324" idx="7">
    <p:pos x="6000" y="0"/>
    <p:text>Tone comment - just coming across as slighty 'preachy' - need to sound less like we are telling them what to do and more like we are telling the the scientific rationale for a desirable period of time  exercising- scientifically, a high level of benefit is gained by 60 minutes in terms of strengthening the heart and lungs etc ... but there is some benefit in any amount - ie we give you the information and you use it to decide what to do, rather than we wag a finger at you and tell you what you should be doing.</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9T14:39:11.821" idx="1">
    <p:pos x="6000" y="200"/>
    <p:text>wonder if there's a more disability-inclusive example we can put here, so we're clear from the start that physical activity is broadly defined? Perhaps ask the SME's to consider pupils with physical disabilities more in their review</p:text>
  </p:cm>
  <p:cm authorId="2" dt="2020-05-19T14:39:11.821" idx="1">
    <p:pos x="6000" y="300"/>
    <p:text>Will pass this onto the SMEs</p:text>
  </p:cm>
  <p:cm authorId="0" dt="2020-05-22T08:31:34.047" idx="8">
    <p:pos x="6000" y="0"/>
    <p:text>Again, recast a bit - not what you 'should' do, but 'how to get maximum benefit from periods of exercise' - and some hard information of what a fast heart rate is, how to check your heart rate, bleep tests etc  How long you need a raised heart rate for to get the benefit - needs to sound more scientific and less me telling you what to do, I think.</p:text>
  </p:cm>
  <p:cm authorId="0" dt="2020-05-22T08:33:38.367" idx="9">
    <p:pos x="6000" y="100"/>
    <p:text>Again, scope for some specialist vocabulry to be highlighted - pulse, recovery time, duration,</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9T14:51:26.703" idx="2">
    <p:pos x="6000" y="0"/>
    <p:text>this we need to specifically say a 'daily active mile' reference here for the Minister.</p:text>
  </p:cm>
  <p:cm authorId="2" dt="2020-05-19T14:51:26.703" idx="2">
    <p:pos x="6000" y="100"/>
    <p:text>The SMEs said that the active mile is carried out at school and not at home so not sure how to work this in. Will raise with the SMEs at next check.</p:text>
  </p:cm>
  <p:cm authorId="0" dt="2020-05-22T08:34:57.377" idx="10">
    <p:pos x="6000" y="200"/>
    <p:text>Perhaps present this as examples of daily and weekly routines which incorporate exerecise.  Most importantly, make ure the school is actually also doing this.  At primary school a daily jog, or the daily mile, is a good way of doing this (then it is more practical, less 'preachy'</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0-05-22T08:36:32.386" idx="11">
    <p:pos x="6000" y="0"/>
    <p:text>advanced vocab - need to explain how type 1 and type 2 diabetes work; for obesity, need to give some indicators of what obesity is (it is almost certainly one of the main explanations for the Uk's high Covid mortality - UK has the highest obesity rate in Europe...</p:text>
  </p:cm>
  <p:cm authorId="0" dt="2020-05-22T08:37:57.175" idx="12">
    <p:pos x="6000" y="100"/>
    <p:text>This slide feels repetitive of previous one near the start - can this not be all rolled together?</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0-05-22T09:00:29.888" idx="13">
    <p:pos x="6000" y="0"/>
    <p:text>https://time.com/4475628/the-new-science-of-exercise/</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20-05-19T13:09:45.176" idx="2">
    <p:pos x="6000" y="300"/>
    <p:text>good content here but needs more flesh on the content.</p:text>
  </p:cm>
  <p:cm authorId="2" dt="2020-05-19T15:09:32.357" idx="3">
    <p:pos x="6000" y="100"/>
    <p:text>Will run this past SMEs</p:text>
  </p:cm>
  <p:cm authorId="3" dt="2020-05-22T09:02:04.069" idx="1">
    <p:pos x="6000" y="200"/>
    <p:text>do we want to explain this better. the terminology is being introduced with out any definition. So we can say something like exercise releases dopamine that help ......... and serotonin that does..........</p:text>
  </p:cm>
  <p:cm authorId="0" dt="2020-05-22T09:02:04.069" idx="15">
    <p:pos x="6000" y="200"/>
    <p:text>Yes agree - more scientific detail needed here I think.  And as per primary, I think drawing out and listing advanced/technical vocabulary is aa really helpful thing to do.</p:text>
  </p:cm>
  <p:cm authorId="0" dt="2020-05-22T09:02:30.365" idx="16">
    <p:pos x="6000" y="400"/>
    <p:text>Some content repeated from previous slide? need to rationalise</p:text>
  </p:cm>
  <p:cm authorId="0" dt="2020-05-22T09:05:55.378" idx="14">
    <p:pos x="6000" y="0"/>
    <p:text>More science here hnended I think eg Exercise reduces levels of the body's stress hormones, such as adrenaline and cortisol. It also stimulates the production of endorphins, chemicals in the brain that are the body's natural painkillers and mood elevators. Endorphins are responsible for the "runner's high". Behavioral factors also contribute to the emotional benefits of exercise - as your strength and stamina increase, your self-image improves -  a sense of mastery and control, of pride and self-confidence.</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20-05-19T13:12:37.844" idx="5">
    <p:pos x="6000" y="1200"/>
    <p:text>explain balanced diet but also refer to the other module on healthy eating</p:text>
  </p:cm>
  <p:cm authorId="1" dt="2020-05-19T13:19:55.209" idx="3">
    <p:pos x="6000" y="100"/>
    <p:text>don't think we need this</p:text>
  </p:cm>
  <p:cm authorId="3" dt="2020-05-19T13:19:55.209" idx="3">
    <p:pos x="6000" y="300"/>
    <p:text>May be we should say something about things that my distract us from having a healthy lifestyle. i.e unhealthy diet, not having regular exercise or enough sleep</p:text>
  </p:cm>
  <p:cm authorId="2" dt="2020-05-19T15:10:02.251" idx="8">
    <p:pos x="6000" y="1100"/>
    <p:text>_Marked as resolved_</p:text>
  </p:cm>
  <p:cm authorId="2" dt="2020-05-19T15:10:49.718" idx="6">
    <p:pos x="6000" y="600"/>
    <p:text>Will ask SMEs</p:text>
  </p:cm>
  <p:cm authorId="3" dt="2020-05-19T15:10:49.718" idx="4">
    <p:pos x="6000" y="900"/>
    <p:text>should we say if this is medically correct?</p:text>
  </p:cm>
  <p:cm authorId="2" dt="2020-05-19T15:11:12.554" idx="4">
    <p:pos x="6000" y="400"/>
    <p:text>_Re-opened_</p:text>
  </p:cm>
  <p:cm authorId="2" dt="2020-05-19T15:11:31.040" idx="5">
    <p:pos x="6000" y="500"/>
    <p:text>_Marked as resolved_</p:text>
  </p:cm>
  <p:cm authorId="2" dt="2020-05-19T15:11:57.356" idx="7">
    <p:pos x="6000" y="700"/>
    <p:text>_Re-opened_</p:text>
  </p:cm>
  <p:cm authorId="1" dt="2020-05-19T15:12:18.361" idx="4">
    <p:pos x="6000" y="1000"/>
    <p:text>What is their evidence base for this claim?</p:text>
  </p:cm>
  <p:cm authorId="0" dt="2020-05-22T09:07:58.779" idx="19">
    <p:pos x="6000" y="200"/>
    <p:text>Mental well being is a product of some of the others isn't it?</p:text>
  </p:cm>
  <p:cm authorId="0" dt="2020-05-22T09:08:55.016" idx="20">
    <p:pos x="6000" y="800"/>
    <p:text>I would take out the not harmful (no-one needs encouraging to use a screen) and simply say that it should be rationed to ensure that sleep is not interrupted, and enough physical exercise is also taken - we are sedentary (key vocab) when using a screen ...</p:text>
  </p:cm>
  <p:cm authorId="0" dt="2020-05-22T10:41:57.493" idx="17">
    <p:pos x="6000" y="0"/>
    <p:text>Sleep requirements vary with age - probably useful to give some pointers on this</p:text>
  </p:cm>
  <p:cm authorId="0" dt="2020-05-22T10:41:57.493" idx="18">
    <p:pos x="6000" y="0"/>
    <p:text>And why sleep is needed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270000" y="722992"/>
            <a:ext cx="6030600" cy="3771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blood.co.u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nthonynolan.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v.uk/government/publications/send-code-of-practice-0-to-2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9"/>
          <p:cNvSpPr txBox="1">
            <a:spLocks noGrp="1"/>
          </p:cNvSpPr>
          <p:nvPr>
            <p:ph type="ctrTitle"/>
          </p:nvPr>
        </p:nvSpPr>
        <p:spPr>
          <a:xfrm>
            <a:off x="311700" y="1822325"/>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600" dirty="0">
                <a:solidFill>
                  <a:srgbClr val="073763"/>
                </a:solidFill>
              </a:rPr>
              <a:t>Teaching about </a:t>
            </a:r>
            <a:br>
              <a:rPr lang="en-GB" sz="3600" dirty="0">
                <a:solidFill>
                  <a:srgbClr val="073763"/>
                </a:solidFill>
              </a:rPr>
            </a:br>
            <a:r>
              <a:rPr lang="en-GB" sz="3600" dirty="0">
                <a:solidFill>
                  <a:srgbClr val="073763"/>
                </a:solidFill>
              </a:rPr>
              <a:t>physical health and fitness</a:t>
            </a:r>
            <a:endParaRPr sz="3600" dirty="0">
              <a:solidFill>
                <a:srgbClr val="073763"/>
              </a:solidFill>
            </a:endParaRPr>
          </a:p>
        </p:txBody>
      </p:sp>
      <p:sp>
        <p:nvSpPr>
          <p:cNvPr id="504" name="Google Shape;504;p69"/>
          <p:cNvSpPr txBox="1">
            <a:spLocks noGrp="1"/>
          </p:cNvSpPr>
          <p:nvPr>
            <p:ph type="subTitle" idx="1"/>
          </p:nvPr>
        </p:nvSpPr>
        <p:spPr>
          <a:xfrm>
            <a:off x="1337100" y="2985600"/>
            <a:ext cx="6545400" cy="569100"/>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sz="2400" dirty="0">
                <a:solidFill>
                  <a:srgbClr val="073763"/>
                </a:solidFill>
              </a:rPr>
              <a:t>Part of: physical health and mental wellbeing</a:t>
            </a:r>
            <a:endParaRPr sz="2400" dirty="0">
              <a:solidFill>
                <a:srgbClr val="073763"/>
              </a:solidFill>
            </a:endParaRPr>
          </a:p>
          <a:p>
            <a:pPr marL="0" lvl="0" indent="0" algn="ctr" rtl="0">
              <a:lnSpc>
                <a:spcPct val="100000"/>
              </a:lnSpc>
              <a:spcBef>
                <a:spcPts val="0"/>
              </a:spcBef>
              <a:spcAft>
                <a:spcPts val="0"/>
              </a:spcAft>
              <a:buSzPts val="2800"/>
              <a:buNone/>
            </a:pPr>
            <a:endParaRPr sz="2400" dirty="0">
              <a:solidFill>
                <a:srgbClr val="073763"/>
              </a:solidFill>
            </a:endParaRPr>
          </a:p>
          <a:p>
            <a:pPr marL="0" lvl="0" indent="0" algn="ctr" rtl="0">
              <a:lnSpc>
                <a:spcPct val="100000"/>
              </a:lnSpc>
              <a:spcBef>
                <a:spcPts val="0"/>
              </a:spcBef>
              <a:spcAft>
                <a:spcPts val="0"/>
              </a:spcAft>
              <a:buSzPts val="2800"/>
              <a:buNone/>
            </a:pPr>
            <a:endParaRPr sz="2400" dirty="0">
              <a:solidFill>
                <a:srgbClr val="073763"/>
              </a:solidFill>
            </a:endParaRPr>
          </a:p>
        </p:txBody>
      </p:sp>
      <p:sp>
        <p:nvSpPr>
          <p:cNvPr id="505" name="Google Shape;505;p69"/>
          <p:cNvSpPr txBox="1">
            <a:spLocks noGrp="1"/>
          </p:cNvSpPr>
          <p:nvPr>
            <p:ph type="subTitle" idx="1"/>
          </p:nvPr>
        </p:nvSpPr>
        <p:spPr>
          <a:xfrm>
            <a:off x="7397250" y="4497250"/>
            <a:ext cx="1486200" cy="49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506" name="Google Shape;506;p69"/>
          <p:cNvSpPr txBox="1">
            <a:spLocks noGrp="1"/>
          </p:cNvSpPr>
          <p:nvPr>
            <p:ph type="ctrTitle"/>
          </p:nvPr>
        </p:nvSpPr>
        <p:spPr>
          <a:xfrm>
            <a:off x="311700" y="628025"/>
            <a:ext cx="8520600" cy="56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000" dirty="0">
                <a:solidFill>
                  <a:srgbClr val="073763"/>
                </a:solidFill>
              </a:rPr>
              <a:t>Training module</a:t>
            </a:r>
            <a:endParaRPr sz="3000" dirty="0">
              <a:solidFill>
                <a:srgbClr val="073763"/>
              </a:solidFill>
            </a:endParaRPr>
          </a:p>
        </p:txBody>
      </p:sp>
      <p:sp>
        <p:nvSpPr>
          <p:cNvPr id="507" name="Google Shape;507;p69"/>
          <p:cNvSpPr txBox="1">
            <a:spLocks noGrp="1"/>
          </p:cNvSpPr>
          <p:nvPr>
            <p:ph type="subTitle" idx="1"/>
          </p:nvPr>
        </p:nvSpPr>
        <p:spPr>
          <a:xfrm>
            <a:off x="117900" y="9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400">
                <a:solidFill>
                  <a:srgbClr val="FF0000"/>
                </a:solidFill>
              </a:rPr>
              <a:t>ADAPT THIS FOR YOUR OWN PRESENTATION </a:t>
            </a:r>
            <a:endParaRPr sz="2400">
              <a:solidFill>
                <a:srgbClr val="FF0000"/>
              </a:solidFill>
            </a:endParaRPr>
          </a:p>
        </p:txBody>
      </p:sp>
      <p:sp>
        <p:nvSpPr>
          <p:cNvPr id="508" name="Google Shape;508;p69"/>
          <p:cNvSpPr txBox="1">
            <a:spLocks noGrp="1"/>
          </p:cNvSpPr>
          <p:nvPr>
            <p:ph type="subTitle" idx="1"/>
          </p:nvPr>
        </p:nvSpPr>
        <p:spPr>
          <a:xfrm>
            <a:off x="1337100" y="3596125"/>
            <a:ext cx="6545400" cy="56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800">
                <a:solidFill>
                  <a:srgbClr val="FF0000"/>
                </a:solidFill>
              </a:rPr>
              <a:t>[YOUR NAME, YOUR SCHOOL]</a:t>
            </a:r>
            <a:endParaRPr sz="1800">
              <a:solidFill>
                <a:srgbClr val="FF0000"/>
              </a:solidFill>
            </a:endParaRPr>
          </a:p>
        </p:txBody>
      </p:sp>
      <p:sp>
        <p:nvSpPr>
          <p:cNvPr id="509" name="Google Shape;509;p69"/>
          <p:cNvSpPr txBox="1"/>
          <p:nvPr/>
        </p:nvSpPr>
        <p:spPr>
          <a:xfrm>
            <a:off x="4483875" y="4412025"/>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6D9EEB"/>
                </a:solidFill>
                <a:latin typeface="Arial"/>
                <a:ea typeface="Arial"/>
                <a:cs typeface="Arial"/>
                <a:sym typeface="Arial"/>
              </a:rPr>
              <a:t>Secondary</a:t>
            </a:r>
            <a:endParaRPr sz="2000" b="0" i="0" u="none" strike="noStrike" cap="none">
              <a:solidFill>
                <a:srgbClr val="6D9EEB"/>
              </a:solidFill>
              <a:latin typeface="Arial"/>
              <a:ea typeface="Arial"/>
              <a:cs typeface="Arial"/>
              <a:sym typeface="Arial"/>
            </a:endParaRPr>
          </a:p>
        </p:txBody>
      </p:sp>
      <p:sp>
        <p:nvSpPr>
          <p:cNvPr id="510" name="Google Shape;510;p69"/>
          <p:cNvSpPr txBox="1"/>
          <p:nvPr/>
        </p:nvSpPr>
        <p:spPr>
          <a:xfrm>
            <a:off x="3082100" y="4412025"/>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E06666"/>
                </a:solidFill>
                <a:latin typeface="Arial"/>
                <a:ea typeface="Arial"/>
                <a:cs typeface="Arial"/>
                <a:sym typeface="Arial"/>
              </a:rPr>
              <a:t>Primary</a:t>
            </a:r>
            <a:endParaRPr sz="2000" b="0" i="0" u="none" strike="noStrike" cap="none">
              <a:solidFill>
                <a:srgbClr val="E066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29" name="Google Shape;129;p23"/>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Clear class ground rules can help when teaching about sensitive topics. They also support confidentiality and safeguarding of pupils. </a:t>
            </a:r>
            <a:endParaRPr sz="1800"/>
          </a:p>
          <a:p>
            <a:pPr marL="0" lvl="0" indent="0" algn="l" rtl="0">
              <a:lnSpc>
                <a:spcPct val="115000"/>
              </a:lnSpc>
              <a:spcBef>
                <a:spcPts val="1600"/>
              </a:spcBef>
              <a:spcAft>
                <a:spcPts val="0"/>
              </a:spcAft>
              <a:buSzPts val="1400"/>
              <a:buNone/>
            </a:pPr>
            <a:r>
              <a:rPr lang="en-GB" sz="1800"/>
              <a:t>Good practice is for ground rules to be: </a:t>
            </a:r>
            <a:endParaRPr sz="1800"/>
          </a:p>
          <a:p>
            <a:pPr marL="457200" lvl="0" indent="-342900" algn="l" rtl="0">
              <a:lnSpc>
                <a:spcPct val="115000"/>
              </a:lnSpc>
              <a:spcBef>
                <a:spcPts val="1600"/>
              </a:spcBef>
              <a:spcAft>
                <a:spcPts val="0"/>
              </a:spcAft>
              <a:buSzPts val="1800"/>
              <a:buChar char="●"/>
            </a:pPr>
            <a:r>
              <a:rPr lang="en-GB" sz="1800" b="1"/>
              <a:t>discussed</a:t>
            </a:r>
            <a:r>
              <a:rPr lang="en-GB" sz="1800"/>
              <a:t> and understood by all</a:t>
            </a:r>
            <a:endParaRPr sz="1800"/>
          </a:p>
          <a:p>
            <a:pPr marL="457200" lvl="0" indent="-342900" algn="l" rtl="0">
              <a:lnSpc>
                <a:spcPct val="115000"/>
              </a:lnSpc>
              <a:spcBef>
                <a:spcPts val="0"/>
              </a:spcBef>
              <a:spcAft>
                <a:spcPts val="0"/>
              </a:spcAft>
              <a:buSzPts val="1800"/>
              <a:buChar char="●"/>
            </a:pPr>
            <a:r>
              <a:rPr lang="en-GB" sz="1800" b="1"/>
              <a:t>clear</a:t>
            </a:r>
            <a:r>
              <a:rPr lang="en-GB" sz="1800"/>
              <a:t> and practical</a:t>
            </a:r>
            <a:endParaRPr sz="1800"/>
          </a:p>
          <a:p>
            <a:pPr marL="457200" lvl="0" indent="-342900" algn="l" rtl="0">
              <a:lnSpc>
                <a:spcPct val="115000"/>
              </a:lnSpc>
              <a:spcBef>
                <a:spcPts val="0"/>
              </a:spcBef>
              <a:spcAft>
                <a:spcPts val="0"/>
              </a:spcAft>
              <a:buSzPts val="1800"/>
              <a:buChar char="●"/>
            </a:pPr>
            <a:r>
              <a:rPr lang="en-GB" sz="1800" b="1"/>
              <a:t>modelled</a:t>
            </a:r>
            <a:r>
              <a:rPr lang="en-GB" sz="1800"/>
              <a:t> by the teacher</a:t>
            </a:r>
            <a:endParaRPr sz="1800"/>
          </a:p>
          <a:p>
            <a:pPr marL="457200" lvl="0" indent="-342900" algn="l" rtl="0">
              <a:lnSpc>
                <a:spcPct val="115000"/>
              </a:lnSpc>
              <a:spcBef>
                <a:spcPts val="0"/>
              </a:spcBef>
              <a:spcAft>
                <a:spcPts val="0"/>
              </a:spcAft>
              <a:buSzPts val="1800"/>
              <a:buChar char="●"/>
            </a:pPr>
            <a:r>
              <a:rPr lang="en-GB" sz="1800" b="1"/>
              <a:t>followed</a:t>
            </a:r>
            <a:r>
              <a:rPr lang="en-GB" sz="1800"/>
              <a:t> consistently and enforced </a:t>
            </a:r>
            <a:endParaRPr sz="1800"/>
          </a:p>
          <a:p>
            <a:pPr marL="457200" lvl="0" indent="-342900" algn="l" rtl="0">
              <a:lnSpc>
                <a:spcPct val="115000"/>
              </a:lnSpc>
              <a:spcBef>
                <a:spcPts val="0"/>
              </a:spcBef>
              <a:spcAft>
                <a:spcPts val="0"/>
              </a:spcAft>
              <a:buSzPts val="1800"/>
              <a:buChar char="●"/>
            </a:pPr>
            <a:r>
              <a:rPr lang="en-GB" sz="1800" b="1"/>
              <a:t>updated</a:t>
            </a:r>
            <a:r>
              <a:rPr lang="en-GB" sz="1800"/>
              <a:t> when needed</a:t>
            </a:r>
            <a:endParaRPr sz="1800"/>
          </a:p>
          <a:p>
            <a:pPr marL="457200" lvl="0" indent="-342900" algn="l" rtl="0">
              <a:lnSpc>
                <a:spcPct val="115000"/>
              </a:lnSpc>
              <a:spcBef>
                <a:spcPts val="0"/>
              </a:spcBef>
              <a:spcAft>
                <a:spcPts val="0"/>
              </a:spcAft>
              <a:buSzPts val="1800"/>
              <a:buChar char="●"/>
            </a:pPr>
            <a:r>
              <a:rPr lang="en-GB" sz="1800" b="1"/>
              <a:t>visible</a:t>
            </a:r>
            <a:r>
              <a:rPr lang="en-GB" sz="1800"/>
              <a:t> in lessons (for example, posters)</a:t>
            </a:r>
            <a:endParaRPr sz="1800"/>
          </a:p>
          <a:p>
            <a:pPr marL="0" lvl="0" indent="0" algn="l" rtl="0">
              <a:lnSpc>
                <a:spcPct val="115000"/>
              </a:lnSpc>
              <a:spcBef>
                <a:spcPts val="1600"/>
              </a:spcBef>
              <a:spcAft>
                <a:spcPts val="1600"/>
              </a:spcAft>
              <a:buSzPts val="1400"/>
              <a:buNone/>
            </a:pPr>
            <a:endParaRPr sz="1800"/>
          </a:p>
        </p:txBody>
      </p:sp>
      <p:sp>
        <p:nvSpPr>
          <p:cNvPr id="130" name="Google Shape;130;p2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36" name="Google Shape;136;p24"/>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b="1"/>
              <a:t>Respect privacy</a:t>
            </a:r>
            <a:r>
              <a:rPr lang="en-GB" sz="1800"/>
              <a:t>. We can discuss examples but don’t use names or descriptions that identify anyone, including ourselves. We never put anyone ‘on the spot’ (no personal questions or pressure to answer).</a:t>
            </a:r>
            <a:endParaRPr sz="1800"/>
          </a:p>
          <a:p>
            <a:pPr marL="0" lvl="0" indent="0" algn="l" rtl="0">
              <a:lnSpc>
                <a:spcPct val="115000"/>
              </a:lnSpc>
              <a:spcBef>
                <a:spcPts val="1600"/>
              </a:spcBef>
              <a:spcAft>
                <a:spcPts val="0"/>
              </a:spcAft>
              <a:buClr>
                <a:schemeClr val="dk1"/>
              </a:buClr>
              <a:buSzPts val="1100"/>
              <a:buFont typeface="Arial"/>
              <a:buNone/>
            </a:pPr>
            <a:r>
              <a:rPr lang="en-GB" sz="1800" b="1"/>
              <a:t>Listen to others</a:t>
            </a:r>
            <a:r>
              <a:rPr lang="en-GB" sz="1800"/>
              <a:t>. It’s okay to challenge a view or disagree, but we listen properly before making assumptions or deciding how to respond. Everyone has the right to feel listened to. </a:t>
            </a:r>
            <a:endParaRPr sz="1800"/>
          </a:p>
          <a:p>
            <a:pPr marL="0" lvl="0" indent="0" algn="l" rtl="0">
              <a:lnSpc>
                <a:spcPct val="115000"/>
              </a:lnSpc>
              <a:spcBef>
                <a:spcPts val="1600"/>
              </a:spcBef>
              <a:spcAft>
                <a:spcPts val="0"/>
              </a:spcAft>
              <a:buClr>
                <a:schemeClr val="dk1"/>
              </a:buClr>
              <a:buSzPts val="1100"/>
              <a:buFont typeface="Arial"/>
              <a:buNone/>
            </a:pPr>
            <a:r>
              <a:rPr lang="en-GB" sz="1800" b="1"/>
              <a:t>No judgement</a:t>
            </a:r>
            <a:r>
              <a:rPr lang="en-GB" sz="1800"/>
              <a:t>. We can explore beliefs and misunderstandings about a topic without fear of being judged. </a:t>
            </a:r>
            <a:endParaRPr sz="1800"/>
          </a:p>
          <a:p>
            <a:pPr marL="0" lvl="0" indent="0" algn="l" rtl="0">
              <a:lnSpc>
                <a:spcPct val="115000"/>
              </a:lnSpc>
              <a:spcBef>
                <a:spcPts val="1600"/>
              </a:spcBef>
              <a:spcAft>
                <a:spcPts val="1600"/>
              </a:spcAft>
              <a:buClr>
                <a:schemeClr val="dk1"/>
              </a:buClr>
              <a:buSzPts val="1100"/>
              <a:buFont typeface="Arial"/>
              <a:buNone/>
            </a:pPr>
            <a:r>
              <a:rPr lang="en-GB" sz="1800" b="1"/>
              <a:t>Right to pass</a:t>
            </a:r>
            <a:r>
              <a:rPr lang="en-GB" sz="1800"/>
              <a:t>. Every pupil has the right to choose not to answer a question or join the discussion if a topic makes them uncomfortable.</a:t>
            </a:r>
            <a:endParaRPr sz="1800"/>
          </a:p>
        </p:txBody>
      </p:sp>
      <p:sp>
        <p:nvSpPr>
          <p:cNvPr id="137" name="Google Shape;137;p2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327550" y="2150850"/>
            <a:ext cx="4488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143" name="Google Shape;14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Physical benefits of active lifestyles</a:t>
            </a:r>
            <a:endParaRPr>
              <a:solidFill>
                <a:srgbClr val="073763"/>
              </a:solidFill>
            </a:endParaRPr>
          </a:p>
        </p:txBody>
      </p:sp>
      <p:sp>
        <p:nvSpPr>
          <p:cNvPr id="149" name="Google Shape;149;p2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having an active lifestyle now can help them develop and keep:</a:t>
            </a:r>
            <a:endParaRPr/>
          </a:p>
          <a:p>
            <a:pPr marL="457200" lvl="0" indent="-317500" algn="l" rtl="0">
              <a:lnSpc>
                <a:spcPct val="100000"/>
              </a:lnSpc>
              <a:spcBef>
                <a:spcPts val="1000"/>
              </a:spcBef>
              <a:spcAft>
                <a:spcPts val="0"/>
              </a:spcAft>
              <a:buSzPts val="1400"/>
              <a:buChar char="●"/>
            </a:pPr>
            <a:r>
              <a:rPr lang="en-GB"/>
              <a:t>a fitter </a:t>
            </a:r>
            <a:r>
              <a:rPr lang="en-GB" b="1"/>
              <a:t>heart and lungs</a:t>
            </a:r>
            <a:r>
              <a:rPr lang="en-GB"/>
              <a:t>, letting them be more active for longer </a:t>
            </a:r>
            <a:endParaRPr/>
          </a:p>
          <a:p>
            <a:pPr marL="457200" lvl="0" indent="-317500" algn="l" rtl="0">
              <a:lnSpc>
                <a:spcPct val="100000"/>
              </a:lnSpc>
              <a:spcBef>
                <a:spcPts val="0"/>
              </a:spcBef>
              <a:spcAft>
                <a:spcPts val="0"/>
              </a:spcAft>
              <a:buSzPts val="1400"/>
              <a:buChar char="●"/>
            </a:pPr>
            <a:r>
              <a:rPr lang="en-GB"/>
              <a:t>stronger </a:t>
            </a:r>
            <a:r>
              <a:rPr lang="en-GB" b="1"/>
              <a:t>muscles and bones </a:t>
            </a:r>
            <a:endParaRPr b="1"/>
          </a:p>
          <a:p>
            <a:pPr marL="457200" lvl="0" indent="-317500" algn="l" rtl="0">
              <a:lnSpc>
                <a:spcPct val="100000"/>
              </a:lnSpc>
              <a:spcBef>
                <a:spcPts val="0"/>
              </a:spcBef>
              <a:spcAft>
                <a:spcPts val="0"/>
              </a:spcAft>
              <a:buSzPts val="1400"/>
              <a:buChar char="●"/>
            </a:pPr>
            <a:r>
              <a:rPr lang="en-GB"/>
              <a:t>a </a:t>
            </a:r>
            <a:r>
              <a:rPr lang="en-GB" b="1"/>
              <a:t>healthy weight</a:t>
            </a:r>
            <a:endParaRPr b="1"/>
          </a:p>
          <a:p>
            <a:pPr marL="0" lvl="0" indent="0" algn="l" rtl="0">
              <a:lnSpc>
                <a:spcPct val="100000"/>
              </a:lnSpc>
              <a:spcBef>
                <a:spcPts val="1000"/>
              </a:spcBef>
              <a:spcAft>
                <a:spcPts val="0"/>
              </a:spcAft>
              <a:buSzPts val="1400"/>
              <a:buNone/>
            </a:pPr>
            <a:endParaRPr/>
          </a:p>
          <a:p>
            <a:pPr marL="0" lvl="0" indent="0" algn="l" rtl="0">
              <a:lnSpc>
                <a:spcPct val="100000"/>
              </a:lnSpc>
              <a:spcBef>
                <a:spcPts val="1000"/>
              </a:spcBef>
              <a:spcAft>
                <a:spcPts val="0"/>
              </a:spcAft>
              <a:buSzPts val="1400"/>
              <a:buNone/>
            </a:pPr>
            <a:r>
              <a:rPr lang="en-GB"/>
              <a:t>Explain that it also </a:t>
            </a:r>
            <a:r>
              <a:rPr lang="en-GB" b="1"/>
              <a:t>reduces the risk of disease later in life</a:t>
            </a:r>
            <a:r>
              <a:rPr lang="en-GB"/>
              <a:t>, and of being overweight.</a:t>
            </a:r>
            <a:endParaRPr/>
          </a:p>
          <a:p>
            <a:pPr marL="0" lvl="0" indent="0" algn="l" rtl="0">
              <a:lnSpc>
                <a:spcPct val="100000"/>
              </a:lnSpc>
              <a:spcBef>
                <a:spcPts val="1000"/>
              </a:spcBef>
              <a:spcAft>
                <a:spcPts val="0"/>
              </a:spcAft>
              <a:buSzPts val="1400"/>
              <a:buNone/>
            </a:pPr>
            <a:endParaRPr/>
          </a:p>
        </p:txBody>
      </p:sp>
      <p:sp>
        <p:nvSpPr>
          <p:cNvPr id="150" name="Google Shape;150;p2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13</a:t>
            </a:fld>
            <a:endParaRPr/>
          </a:p>
        </p:txBody>
      </p:sp>
      <p:sp>
        <p:nvSpPr>
          <p:cNvPr id="151" name="Google Shape;151;p26"/>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52" name="Google Shape;152;p2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Mental health benefits of activity </a:t>
            </a:r>
            <a:endParaRPr>
              <a:solidFill>
                <a:srgbClr val="073763"/>
              </a:solidFill>
            </a:endParaRPr>
          </a:p>
        </p:txBody>
      </p:sp>
      <p:sp>
        <p:nvSpPr>
          <p:cNvPr id="158" name="Google Shape;158;p2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dirty="0"/>
              <a:t>Explain that physical activity can help their </a:t>
            </a:r>
            <a:r>
              <a:rPr lang="en-GB" b="1" dirty="0"/>
              <a:t>wellbeing</a:t>
            </a:r>
            <a:r>
              <a:rPr lang="en-GB" dirty="0"/>
              <a:t> and make them:</a:t>
            </a:r>
            <a:endParaRPr dirty="0"/>
          </a:p>
          <a:p>
            <a:pPr marL="457200" lvl="0" indent="-317500" algn="l" rtl="0">
              <a:lnSpc>
                <a:spcPct val="100000"/>
              </a:lnSpc>
              <a:spcBef>
                <a:spcPts val="1000"/>
              </a:spcBef>
              <a:spcAft>
                <a:spcPts val="0"/>
              </a:spcAft>
              <a:buSzPts val="1400"/>
              <a:buChar char="●"/>
            </a:pPr>
            <a:r>
              <a:rPr lang="en-GB" dirty="0"/>
              <a:t>feel happier and worry less</a:t>
            </a:r>
            <a:endParaRPr dirty="0"/>
          </a:p>
          <a:p>
            <a:pPr marL="457200" lvl="0" indent="-317500" algn="l" rtl="0">
              <a:lnSpc>
                <a:spcPct val="100000"/>
              </a:lnSpc>
              <a:spcBef>
                <a:spcPts val="0"/>
              </a:spcBef>
              <a:spcAft>
                <a:spcPts val="0"/>
              </a:spcAft>
              <a:buSzPts val="1400"/>
              <a:buChar char="●"/>
            </a:pPr>
            <a:r>
              <a:rPr lang="en-GB" dirty="0"/>
              <a:t>feel good about themselves and more confident</a:t>
            </a:r>
            <a:endParaRPr dirty="0"/>
          </a:p>
          <a:p>
            <a:pPr marL="457200" lvl="0" indent="-317500" algn="l" rtl="0">
              <a:lnSpc>
                <a:spcPct val="100000"/>
              </a:lnSpc>
              <a:spcBef>
                <a:spcPts val="0"/>
              </a:spcBef>
              <a:spcAft>
                <a:spcPts val="0"/>
              </a:spcAft>
              <a:buSzPts val="1400"/>
              <a:buChar char="●"/>
            </a:pPr>
            <a:r>
              <a:rPr lang="en-GB" dirty="0"/>
              <a:t>learn new things and remember them</a:t>
            </a:r>
            <a:endParaRPr dirty="0"/>
          </a:p>
          <a:p>
            <a:pPr marL="457200" lvl="0" indent="-317500" algn="l" rtl="0">
              <a:lnSpc>
                <a:spcPct val="100000"/>
              </a:lnSpc>
              <a:spcBef>
                <a:spcPts val="0"/>
              </a:spcBef>
              <a:spcAft>
                <a:spcPts val="0"/>
              </a:spcAft>
              <a:buSzPts val="1400"/>
              <a:buChar char="●"/>
            </a:pPr>
            <a:r>
              <a:rPr lang="en-GB" dirty="0"/>
              <a:t>work out puzzles and solve problems</a:t>
            </a:r>
            <a:endParaRPr dirty="0"/>
          </a:p>
          <a:p>
            <a:pPr marL="457200" lvl="0" indent="-317500" algn="l" rtl="0">
              <a:lnSpc>
                <a:spcPct val="100000"/>
              </a:lnSpc>
              <a:spcBef>
                <a:spcPts val="0"/>
              </a:spcBef>
              <a:spcAft>
                <a:spcPts val="0"/>
              </a:spcAft>
              <a:buSzPts val="1400"/>
              <a:buChar char="●"/>
            </a:pPr>
            <a:r>
              <a:rPr lang="en-GB" dirty="0"/>
              <a:t>concentrate and make decisions</a:t>
            </a:r>
            <a:endParaRPr dirty="0"/>
          </a:p>
          <a:p>
            <a:pPr marL="45720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GB" dirty="0"/>
              <a:t>Teach that it will also help them make new friends and in their relationships with others.</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1000"/>
              </a:spcBef>
              <a:spcAft>
                <a:spcPts val="0"/>
              </a:spcAft>
              <a:buSzPts val="1400"/>
              <a:buNone/>
            </a:pPr>
            <a:r>
              <a:rPr lang="en-GB" dirty="0"/>
              <a:t>See the </a:t>
            </a:r>
            <a:r>
              <a:rPr lang="en-GB" u="sng" dirty="0">
                <a:solidFill>
                  <a:srgbClr val="4A86E8"/>
                </a:solidFill>
              </a:rPr>
              <a:t>mental wellbeing module</a:t>
            </a:r>
            <a:r>
              <a:rPr lang="en-GB" dirty="0"/>
              <a:t> for related content. </a:t>
            </a:r>
            <a:endParaRPr dirty="0"/>
          </a:p>
          <a:p>
            <a:pPr marL="0" lvl="0" indent="0" algn="l" rtl="0">
              <a:lnSpc>
                <a:spcPct val="100000"/>
              </a:lnSpc>
              <a:spcBef>
                <a:spcPts val="1000"/>
              </a:spcBef>
              <a:spcAft>
                <a:spcPts val="0"/>
              </a:spcAft>
              <a:buSzPts val="1400"/>
              <a:buNone/>
            </a:pPr>
            <a:endParaRPr dirty="0"/>
          </a:p>
        </p:txBody>
      </p:sp>
      <p:sp>
        <p:nvSpPr>
          <p:cNvPr id="159" name="Google Shape;159;p2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14</a:t>
            </a:fld>
            <a:endParaRPr/>
          </a:p>
        </p:txBody>
      </p:sp>
      <p:sp>
        <p:nvSpPr>
          <p:cNvPr id="160" name="Google Shape;160;p27"/>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61" name="Google Shape;161;p2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How much activity is needed</a:t>
            </a:r>
            <a:endParaRPr>
              <a:solidFill>
                <a:srgbClr val="073763"/>
              </a:solidFill>
            </a:endParaRPr>
          </a:p>
        </p:txBody>
      </p:sp>
      <p:sp>
        <p:nvSpPr>
          <p:cNvPr id="167" name="Google Shape;167;p28"/>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they should be physically active </a:t>
            </a:r>
            <a:r>
              <a:rPr lang="en-GB" b="1"/>
              <a:t>every day for at least</a:t>
            </a:r>
            <a:r>
              <a:rPr lang="en-GB"/>
              <a:t> </a:t>
            </a:r>
            <a:r>
              <a:rPr lang="en-GB" b="1"/>
              <a:t>60 minutes.</a:t>
            </a:r>
            <a:endParaRPr b="1"/>
          </a:p>
          <a:p>
            <a:pPr marL="0" lvl="0" indent="0" algn="l" rtl="0">
              <a:lnSpc>
                <a:spcPct val="100000"/>
              </a:lnSpc>
              <a:spcBef>
                <a:spcPts val="1000"/>
              </a:spcBef>
              <a:spcAft>
                <a:spcPts val="0"/>
              </a:spcAft>
              <a:buSzPts val="1400"/>
              <a:buNone/>
            </a:pPr>
            <a:r>
              <a:rPr lang="en-GB"/>
              <a:t>Teach that they should be doing :</a:t>
            </a:r>
            <a:endParaRPr/>
          </a:p>
          <a:p>
            <a:pPr marL="457200" lvl="0" indent="-317500" algn="l" rtl="0">
              <a:lnSpc>
                <a:spcPct val="100000"/>
              </a:lnSpc>
              <a:spcBef>
                <a:spcPts val="1000"/>
              </a:spcBef>
              <a:spcAft>
                <a:spcPts val="0"/>
              </a:spcAft>
              <a:buSzPts val="1400"/>
              <a:buChar char="●"/>
            </a:pPr>
            <a:r>
              <a:rPr lang="en-GB" b="1"/>
              <a:t>30 minutes at school</a:t>
            </a:r>
            <a:endParaRPr b="1"/>
          </a:p>
          <a:p>
            <a:pPr marL="457200" lvl="0" indent="-317500" algn="l" rtl="0">
              <a:lnSpc>
                <a:spcPct val="100000"/>
              </a:lnSpc>
              <a:spcBef>
                <a:spcPts val="0"/>
              </a:spcBef>
              <a:spcAft>
                <a:spcPts val="0"/>
              </a:spcAft>
              <a:buSzPts val="1400"/>
              <a:buChar char="●"/>
            </a:pPr>
            <a:r>
              <a:rPr lang="en-GB" b="1"/>
              <a:t>30 minutes at home or outside school </a:t>
            </a:r>
            <a:r>
              <a:rPr lang="en-GB"/>
              <a:t>(60 minutes on non-school days)</a:t>
            </a:r>
            <a:endParaRPr/>
          </a:p>
          <a:p>
            <a:pPr marL="0" lvl="0" indent="0" algn="l" rtl="0">
              <a:lnSpc>
                <a:spcPct val="100000"/>
              </a:lnSpc>
              <a:spcBef>
                <a:spcPts val="1000"/>
              </a:spcBef>
              <a:spcAft>
                <a:spcPts val="0"/>
              </a:spcAft>
              <a:buSzPts val="1400"/>
              <a:buNone/>
            </a:pPr>
            <a:r>
              <a:rPr lang="en-GB"/>
              <a:t>Explain that this is the </a:t>
            </a:r>
            <a:r>
              <a:rPr lang="en-GB" b="1"/>
              <a:t>minimum they should do</a:t>
            </a:r>
            <a:r>
              <a:rPr lang="en-GB"/>
              <a:t>, and:</a:t>
            </a:r>
            <a:endParaRPr/>
          </a:p>
          <a:p>
            <a:pPr marL="457200" lvl="0" indent="-317500" algn="l" rtl="0">
              <a:lnSpc>
                <a:spcPct val="100000"/>
              </a:lnSpc>
              <a:spcBef>
                <a:spcPts val="1000"/>
              </a:spcBef>
              <a:spcAft>
                <a:spcPts val="0"/>
              </a:spcAft>
              <a:buSzPts val="1400"/>
              <a:buChar char="●"/>
            </a:pPr>
            <a:r>
              <a:rPr lang="en-GB"/>
              <a:t>that doing more will provide extra health benefits</a:t>
            </a:r>
            <a:endParaRPr/>
          </a:p>
          <a:p>
            <a:pPr marL="457200" lvl="0" indent="-317500" algn="l" rtl="0">
              <a:lnSpc>
                <a:spcPct val="100000"/>
              </a:lnSpc>
              <a:spcBef>
                <a:spcPts val="0"/>
              </a:spcBef>
              <a:spcAft>
                <a:spcPts val="0"/>
              </a:spcAft>
              <a:buSzPts val="1400"/>
              <a:buChar char="●"/>
            </a:pPr>
            <a:r>
              <a:rPr lang="en-GB"/>
              <a:t>if they can’t do this amount, </a:t>
            </a:r>
            <a:r>
              <a:rPr lang="en-GB" b="1"/>
              <a:t>occasionally</a:t>
            </a:r>
            <a:r>
              <a:rPr lang="en-GB"/>
              <a:t> </a:t>
            </a:r>
            <a:r>
              <a:rPr lang="en-GB" b="1"/>
              <a:t>some physical activity</a:t>
            </a:r>
            <a:r>
              <a:rPr lang="en-GB"/>
              <a:t> is better than doing none</a:t>
            </a:r>
            <a:endParaRPr/>
          </a:p>
          <a:p>
            <a:pPr marL="0" lvl="0" indent="0" algn="l" rtl="0">
              <a:lnSpc>
                <a:spcPct val="100000"/>
              </a:lnSpc>
              <a:spcBef>
                <a:spcPts val="1000"/>
              </a:spcBef>
              <a:spcAft>
                <a:spcPts val="0"/>
              </a:spcAft>
              <a:buSzPts val="1400"/>
              <a:buNone/>
            </a:pPr>
            <a:endParaRPr/>
          </a:p>
        </p:txBody>
      </p:sp>
      <p:sp>
        <p:nvSpPr>
          <p:cNvPr id="168" name="Google Shape;168;p2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sp>
        <p:nvSpPr>
          <p:cNvPr id="169" name="Google Shape;169;p28"/>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70" name="Google Shape;170;p28"/>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Types of activities</a:t>
            </a:r>
            <a:endParaRPr>
              <a:solidFill>
                <a:srgbClr val="073763"/>
              </a:solidFill>
            </a:endParaRPr>
          </a:p>
        </p:txBody>
      </p:sp>
      <p:sp>
        <p:nvSpPr>
          <p:cNvPr id="176" name="Google Shape;176;p2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All physical activities should be of </a:t>
            </a:r>
            <a:r>
              <a:rPr lang="en-GB" b="1"/>
              <a:t>at least moderate intensity</a:t>
            </a:r>
            <a:r>
              <a:rPr lang="en-GB"/>
              <a:t> - which raises their heart rate, feel warmer and breathe harder (e.g. brisk walking, cycling, riding a scooter).</a:t>
            </a:r>
            <a:endParaRPr/>
          </a:p>
          <a:p>
            <a:pPr marL="0" lvl="0" indent="0" algn="l" rtl="0">
              <a:lnSpc>
                <a:spcPct val="100000"/>
              </a:lnSpc>
              <a:spcBef>
                <a:spcPts val="1000"/>
              </a:spcBef>
              <a:spcAft>
                <a:spcPts val="0"/>
              </a:spcAft>
              <a:buSzPts val="1400"/>
              <a:buNone/>
            </a:pPr>
            <a:r>
              <a:rPr lang="en-GB"/>
              <a:t>At least </a:t>
            </a:r>
            <a:r>
              <a:rPr lang="en-GB" b="1"/>
              <a:t>3 activities a week</a:t>
            </a:r>
            <a:r>
              <a:rPr lang="en-GB"/>
              <a:t> </a:t>
            </a:r>
            <a:r>
              <a:rPr lang="en-GB" b="1"/>
              <a:t>should be of vigorous</a:t>
            </a:r>
            <a:r>
              <a:rPr lang="en-GB"/>
              <a:t> </a:t>
            </a:r>
            <a:r>
              <a:rPr lang="en-GB" b="1"/>
              <a:t>intensity</a:t>
            </a:r>
            <a:r>
              <a:rPr lang="en-GB"/>
              <a:t> - with a fast heart rate, and breathing hard and fast (e.g. running or swimming fast, playing sports like football and netball).</a:t>
            </a:r>
            <a:endParaRPr/>
          </a:p>
          <a:p>
            <a:pPr marL="0" lvl="0" indent="0" algn="l" rtl="0">
              <a:lnSpc>
                <a:spcPct val="100000"/>
              </a:lnSpc>
              <a:spcBef>
                <a:spcPts val="1000"/>
              </a:spcBef>
              <a:spcAft>
                <a:spcPts val="0"/>
              </a:spcAft>
              <a:buSzPts val="1400"/>
              <a:buNone/>
            </a:pPr>
            <a:r>
              <a:rPr lang="en-GB"/>
              <a:t>Teach that </a:t>
            </a:r>
            <a:r>
              <a:rPr lang="en-GB" b="1"/>
              <a:t>some activities a week should be muscle and bone strengthening</a:t>
            </a:r>
            <a:r>
              <a:rPr lang="en-GB"/>
              <a:t> exercises (e.g. gymnastics, using playground equipment).</a:t>
            </a:r>
            <a:endParaRPr/>
          </a:p>
        </p:txBody>
      </p:sp>
      <p:sp>
        <p:nvSpPr>
          <p:cNvPr id="177" name="Google Shape;177;p2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16</a:t>
            </a:fld>
            <a:endParaRPr/>
          </a:p>
        </p:txBody>
      </p:sp>
      <p:sp>
        <p:nvSpPr>
          <p:cNvPr id="178" name="Google Shape;178;p29"/>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79" name="Google Shape;179;p2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Building exercise into routines</a:t>
            </a:r>
            <a:endParaRPr>
              <a:solidFill>
                <a:srgbClr val="073763"/>
              </a:solidFill>
            </a:endParaRPr>
          </a:p>
        </p:txBody>
      </p:sp>
      <p:sp>
        <p:nvSpPr>
          <p:cNvPr id="185" name="Google Shape;185;p3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Explain to pupils that by </a:t>
            </a:r>
            <a:r>
              <a:rPr lang="en-GB" b="1"/>
              <a:t>building exercise into their routine</a:t>
            </a:r>
            <a:r>
              <a:rPr lang="en-GB"/>
              <a:t> they will be more likely to do it. </a:t>
            </a:r>
            <a:endParaRPr/>
          </a:p>
          <a:p>
            <a:pPr marL="0" lvl="0" indent="0" algn="l" rtl="0">
              <a:lnSpc>
                <a:spcPct val="100000"/>
              </a:lnSpc>
              <a:spcBef>
                <a:spcPts val="1000"/>
              </a:spcBef>
              <a:spcAft>
                <a:spcPts val="0"/>
              </a:spcAft>
              <a:buSzPts val="1400"/>
              <a:buNone/>
            </a:pPr>
            <a:r>
              <a:rPr lang="en-GB"/>
              <a:t>For example, in their:</a:t>
            </a:r>
            <a:endParaRPr/>
          </a:p>
          <a:p>
            <a:pPr marL="457200" lvl="0" indent="-317500" algn="l" rtl="0">
              <a:lnSpc>
                <a:spcPct val="100000"/>
              </a:lnSpc>
              <a:spcBef>
                <a:spcPts val="1000"/>
              </a:spcBef>
              <a:spcAft>
                <a:spcPts val="0"/>
              </a:spcAft>
              <a:buSzPts val="1400"/>
              <a:buChar char="●"/>
            </a:pPr>
            <a:r>
              <a:rPr lang="en-GB" b="1"/>
              <a:t>daily</a:t>
            </a:r>
            <a:r>
              <a:rPr lang="en-GB"/>
              <a:t> </a:t>
            </a:r>
            <a:r>
              <a:rPr lang="en-GB" b="1"/>
              <a:t>routine,</a:t>
            </a:r>
            <a:r>
              <a:rPr lang="en-GB"/>
              <a:t> e.g. cycling or scooting to school</a:t>
            </a:r>
            <a:endParaRPr/>
          </a:p>
          <a:p>
            <a:pPr marL="457200" lvl="0" indent="-317500" algn="l" rtl="0">
              <a:lnSpc>
                <a:spcPct val="100000"/>
              </a:lnSpc>
              <a:spcBef>
                <a:spcPts val="0"/>
              </a:spcBef>
              <a:spcAft>
                <a:spcPts val="0"/>
              </a:spcAft>
              <a:buSzPts val="1400"/>
              <a:buChar char="●"/>
            </a:pPr>
            <a:r>
              <a:rPr lang="en-GB" b="1"/>
              <a:t>weekly</a:t>
            </a:r>
            <a:r>
              <a:rPr lang="en-GB"/>
              <a:t> </a:t>
            </a:r>
            <a:r>
              <a:rPr lang="en-GB" b="1"/>
              <a:t>routine </a:t>
            </a:r>
            <a:r>
              <a:rPr lang="en-GB"/>
              <a:t>e.g. swimming or sports at the weekend </a:t>
            </a:r>
            <a:endParaRPr/>
          </a:p>
          <a:p>
            <a:pPr marL="0" lvl="0" indent="0" algn="l" rtl="0">
              <a:lnSpc>
                <a:spcPct val="100000"/>
              </a:lnSpc>
              <a:spcBef>
                <a:spcPts val="1000"/>
              </a:spcBef>
              <a:spcAft>
                <a:spcPts val="0"/>
              </a:spcAft>
              <a:buSzPts val="1400"/>
              <a:buNone/>
            </a:pPr>
            <a:r>
              <a:rPr lang="en-GB"/>
              <a:t>Discuss how they could also incorporate physical activity into their weekday homelife. For example, 30 minutes of active play after school each day.</a:t>
            </a:r>
            <a:endParaRPr/>
          </a:p>
          <a:p>
            <a:pPr marL="0" lvl="0" indent="0" algn="l" rtl="0">
              <a:lnSpc>
                <a:spcPct val="100000"/>
              </a:lnSpc>
              <a:spcBef>
                <a:spcPts val="1000"/>
              </a:spcBef>
              <a:spcAft>
                <a:spcPts val="0"/>
              </a:spcAft>
              <a:buSzPts val="1400"/>
              <a:buNone/>
            </a:pPr>
            <a:r>
              <a:rPr lang="en-GB"/>
              <a:t>Encourage pupils to try something new. Search for and promote opportunities in your area, e.g regular group park running or cycling events.</a:t>
            </a:r>
            <a:endParaRPr/>
          </a:p>
          <a:p>
            <a:pPr marL="0" lvl="0" indent="0" algn="l" rtl="0">
              <a:lnSpc>
                <a:spcPct val="100000"/>
              </a:lnSpc>
              <a:spcBef>
                <a:spcPts val="1000"/>
              </a:spcBef>
              <a:spcAft>
                <a:spcPts val="0"/>
              </a:spcAft>
              <a:buSzPts val="1400"/>
              <a:buNone/>
            </a:pPr>
            <a:endParaRPr/>
          </a:p>
        </p:txBody>
      </p:sp>
      <p:sp>
        <p:nvSpPr>
          <p:cNvPr id="186" name="Google Shape;186;p3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17</a:t>
            </a:fld>
            <a:endParaRPr/>
          </a:p>
        </p:txBody>
      </p:sp>
      <p:sp>
        <p:nvSpPr>
          <p:cNvPr id="187" name="Google Shape;187;p30"/>
          <p:cNvSpPr txBox="1">
            <a:spLocks noGrp="1"/>
          </p:cNvSpPr>
          <p:nvPr>
            <p:ph type="body" idx="2"/>
          </p:nvPr>
        </p:nvSpPr>
        <p:spPr>
          <a:xfrm>
            <a:off x="6178800" y="216425"/>
            <a:ext cx="2695200" cy="2913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importance of building regular exercise into daily and weekly routines and how to achieve this; for example walking or cycling to school, a daily active mile or other forms of regular, vigorous exercise.</a:t>
            </a:r>
            <a:endParaRPr sz="1800" dirty="0"/>
          </a:p>
        </p:txBody>
      </p:sp>
      <p:sp>
        <p:nvSpPr>
          <p:cNvPr id="188" name="Google Shape;188;p30"/>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Health risks of inactivity</a:t>
            </a:r>
            <a:endParaRPr>
              <a:solidFill>
                <a:srgbClr val="073763"/>
              </a:solidFill>
            </a:endParaRPr>
          </a:p>
        </p:txBody>
      </p:sp>
      <p:sp>
        <p:nvSpPr>
          <p:cNvPr id="194" name="Google Shape;194;p3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having an inactive lifestyle increases their risk in childhood of:</a:t>
            </a:r>
            <a:endParaRPr/>
          </a:p>
          <a:p>
            <a:pPr marL="457200" lvl="0" indent="-317500" algn="l" rtl="0">
              <a:lnSpc>
                <a:spcPct val="100000"/>
              </a:lnSpc>
              <a:spcBef>
                <a:spcPts val="1000"/>
              </a:spcBef>
              <a:spcAft>
                <a:spcPts val="0"/>
              </a:spcAft>
              <a:buSzPts val="1400"/>
              <a:buChar char="●"/>
            </a:pPr>
            <a:r>
              <a:rPr lang="en-GB"/>
              <a:t>being </a:t>
            </a:r>
            <a:r>
              <a:rPr lang="en-GB" b="1"/>
              <a:t>overweight </a:t>
            </a:r>
            <a:r>
              <a:rPr lang="en-GB"/>
              <a:t>or very overweight (obese)</a:t>
            </a:r>
            <a:endParaRPr/>
          </a:p>
          <a:p>
            <a:pPr marL="457200" lvl="0" indent="-317500" algn="l" rtl="0">
              <a:lnSpc>
                <a:spcPct val="100000"/>
              </a:lnSpc>
              <a:spcBef>
                <a:spcPts val="0"/>
              </a:spcBef>
              <a:spcAft>
                <a:spcPts val="0"/>
              </a:spcAft>
              <a:buSzPts val="1400"/>
              <a:buChar char="●"/>
            </a:pPr>
            <a:r>
              <a:rPr lang="en-GB" b="1"/>
              <a:t>type 2 diabetes </a:t>
            </a:r>
            <a:endParaRPr b="1"/>
          </a:p>
          <a:p>
            <a:pPr marL="457200" lvl="0" indent="-317500" algn="l" rtl="0">
              <a:lnSpc>
                <a:spcPct val="100000"/>
              </a:lnSpc>
              <a:spcBef>
                <a:spcPts val="0"/>
              </a:spcBef>
              <a:spcAft>
                <a:spcPts val="0"/>
              </a:spcAft>
              <a:buSzPts val="1400"/>
              <a:buChar char="●"/>
            </a:pPr>
            <a:r>
              <a:rPr lang="en-GB" b="1"/>
              <a:t>weaker bones</a:t>
            </a:r>
            <a:endParaRPr b="1"/>
          </a:p>
          <a:p>
            <a:pPr marL="457200" lvl="0" indent="-317500" algn="l" rtl="0">
              <a:lnSpc>
                <a:spcPct val="100000"/>
              </a:lnSpc>
              <a:spcBef>
                <a:spcPts val="0"/>
              </a:spcBef>
              <a:spcAft>
                <a:spcPts val="0"/>
              </a:spcAft>
              <a:buSzPts val="1400"/>
              <a:buChar char="●"/>
            </a:pPr>
            <a:r>
              <a:rPr lang="en-GB"/>
              <a:t>a weaker</a:t>
            </a:r>
            <a:r>
              <a:rPr lang="en-GB" b="1"/>
              <a:t> immune system</a:t>
            </a:r>
            <a:r>
              <a:rPr lang="en-GB"/>
              <a:t> to help fight disease</a:t>
            </a:r>
            <a:endParaRPr/>
          </a:p>
          <a:p>
            <a:pPr marL="457200" lvl="0" indent="-317500" algn="l" rtl="0">
              <a:lnSpc>
                <a:spcPct val="100000"/>
              </a:lnSpc>
              <a:spcBef>
                <a:spcPts val="0"/>
              </a:spcBef>
              <a:spcAft>
                <a:spcPts val="0"/>
              </a:spcAft>
              <a:buSzPts val="1400"/>
              <a:buChar char="●"/>
            </a:pPr>
            <a:r>
              <a:rPr lang="en-GB"/>
              <a:t>less energy and </a:t>
            </a:r>
            <a:r>
              <a:rPr lang="en-GB" b="1"/>
              <a:t>poorer sleep</a:t>
            </a:r>
            <a:endParaRPr b="1"/>
          </a:p>
          <a:p>
            <a:pPr marL="457200" lvl="0" indent="-317500" algn="l" rtl="0">
              <a:lnSpc>
                <a:spcPct val="100000"/>
              </a:lnSpc>
              <a:spcBef>
                <a:spcPts val="0"/>
              </a:spcBef>
              <a:spcAft>
                <a:spcPts val="0"/>
              </a:spcAft>
              <a:buSzPts val="1400"/>
              <a:buChar char="●"/>
            </a:pPr>
            <a:r>
              <a:rPr lang="en-GB" b="1"/>
              <a:t>lower achievement</a:t>
            </a:r>
            <a:r>
              <a:rPr lang="en-GB"/>
              <a:t> at school</a:t>
            </a:r>
            <a:endParaRPr/>
          </a:p>
          <a:p>
            <a:pPr marL="457200" lvl="0" indent="-317500" algn="l" rtl="0">
              <a:lnSpc>
                <a:spcPct val="100000"/>
              </a:lnSpc>
              <a:spcBef>
                <a:spcPts val="0"/>
              </a:spcBef>
              <a:spcAft>
                <a:spcPts val="0"/>
              </a:spcAft>
              <a:buSzPts val="1400"/>
              <a:buChar char="●"/>
            </a:pPr>
            <a:r>
              <a:rPr lang="en-GB" b="1"/>
              <a:t>less confidence</a:t>
            </a:r>
            <a:r>
              <a:rPr lang="en-GB"/>
              <a:t> and </a:t>
            </a:r>
            <a:r>
              <a:rPr lang="en-GB" b="1"/>
              <a:t>self esteem</a:t>
            </a:r>
            <a:endParaRPr b="1"/>
          </a:p>
          <a:p>
            <a:pPr marL="0" lvl="0" indent="0" algn="l" rtl="0">
              <a:lnSpc>
                <a:spcPct val="100000"/>
              </a:lnSpc>
              <a:spcBef>
                <a:spcPts val="1000"/>
              </a:spcBef>
              <a:spcAft>
                <a:spcPts val="0"/>
              </a:spcAft>
              <a:buSzPts val="1400"/>
              <a:buNone/>
            </a:pPr>
            <a:r>
              <a:rPr lang="en-GB"/>
              <a:t>Explain that if they continue to be inactive as they grow up they will be at </a:t>
            </a:r>
            <a:r>
              <a:rPr lang="en-GB" b="1"/>
              <a:t>greater risk of</a:t>
            </a:r>
            <a:r>
              <a:rPr lang="en-GB"/>
              <a:t> </a:t>
            </a:r>
            <a:r>
              <a:rPr lang="en-GB" b="1"/>
              <a:t>serious disease</a:t>
            </a:r>
            <a:r>
              <a:rPr lang="en-GB"/>
              <a:t> later on in life.</a:t>
            </a:r>
            <a:endParaRPr/>
          </a:p>
        </p:txBody>
      </p:sp>
      <p:sp>
        <p:nvSpPr>
          <p:cNvPr id="195" name="Google Shape;195;p3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18</a:t>
            </a:fld>
            <a:endParaRPr/>
          </a:p>
        </p:txBody>
      </p:sp>
      <p:sp>
        <p:nvSpPr>
          <p:cNvPr id="196" name="Google Shape;196;p31"/>
          <p:cNvSpPr txBox="1">
            <a:spLocks noGrp="1"/>
          </p:cNvSpPr>
          <p:nvPr>
            <p:ph type="body" idx="2"/>
          </p:nvPr>
        </p:nvSpPr>
        <p:spPr>
          <a:xfrm>
            <a:off x="6178800" y="216425"/>
            <a:ext cx="2695200" cy="12564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risks associated with an inactive lifestyle (including obesity).</a:t>
            </a:r>
            <a:endParaRPr sz="1800" dirty="0"/>
          </a:p>
        </p:txBody>
      </p:sp>
      <p:sp>
        <p:nvSpPr>
          <p:cNvPr id="197" name="Google Shape;197;p31"/>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How and when to seek support</a:t>
            </a:r>
            <a:endParaRPr>
              <a:solidFill>
                <a:srgbClr val="073763"/>
              </a:solidFill>
            </a:endParaRPr>
          </a:p>
        </p:txBody>
      </p:sp>
      <p:sp>
        <p:nvSpPr>
          <p:cNvPr id="203" name="Google Shape;203;p3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Tell pupils that if they are worried about their health, it is best to speak to a trusted adult about it as soon as possible, e.g.</a:t>
            </a:r>
            <a:endParaRPr/>
          </a:p>
          <a:p>
            <a:pPr marL="457200" lvl="0" indent="-317500" algn="l" rtl="0">
              <a:lnSpc>
                <a:spcPct val="100000"/>
              </a:lnSpc>
              <a:spcBef>
                <a:spcPts val="1000"/>
              </a:spcBef>
              <a:spcAft>
                <a:spcPts val="0"/>
              </a:spcAft>
              <a:buSzPts val="1400"/>
              <a:buChar char="●"/>
            </a:pPr>
            <a:r>
              <a:rPr lang="en-GB"/>
              <a:t>parent/guardian</a:t>
            </a:r>
            <a:endParaRPr/>
          </a:p>
          <a:p>
            <a:pPr marL="457200" lvl="0" indent="-317500" algn="l" rtl="0">
              <a:lnSpc>
                <a:spcPct val="100000"/>
              </a:lnSpc>
              <a:spcBef>
                <a:spcPts val="0"/>
              </a:spcBef>
              <a:spcAft>
                <a:spcPts val="0"/>
              </a:spcAft>
              <a:buSzPts val="1400"/>
              <a:buChar char="●"/>
            </a:pPr>
            <a:r>
              <a:rPr lang="en-GB"/>
              <a:t>older family member</a:t>
            </a:r>
            <a:endParaRPr/>
          </a:p>
          <a:p>
            <a:pPr marL="457200" lvl="0" indent="-317500" algn="l" rtl="0">
              <a:lnSpc>
                <a:spcPct val="100000"/>
              </a:lnSpc>
              <a:spcBef>
                <a:spcPts val="0"/>
              </a:spcBef>
              <a:spcAft>
                <a:spcPts val="0"/>
              </a:spcAft>
              <a:buSzPts val="1400"/>
              <a:buChar char="●"/>
            </a:pPr>
            <a:r>
              <a:rPr lang="en-GB"/>
              <a:t>teacher or other adult around school</a:t>
            </a:r>
            <a:endParaRPr/>
          </a:p>
          <a:p>
            <a:pPr marL="0" lvl="0" indent="0" algn="l" rtl="0">
              <a:lnSpc>
                <a:spcPct val="100000"/>
              </a:lnSpc>
              <a:spcBef>
                <a:spcPts val="1000"/>
              </a:spcBef>
              <a:spcAft>
                <a:spcPts val="0"/>
              </a:spcAft>
              <a:buSzPts val="1400"/>
              <a:buNone/>
            </a:pPr>
            <a:r>
              <a:rPr lang="en-GB"/>
              <a:t>Explain to pupils that it is better to get advice from a trusted adult rather than researching their symptoms online as self-diagnoses are often wrong and cause unnecessary worry.</a:t>
            </a:r>
            <a:endParaRPr/>
          </a:p>
        </p:txBody>
      </p:sp>
      <p:sp>
        <p:nvSpPr>
          <p:cNvPr id="204" name="Google Shape;204;p3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19</a:t>
            </a:fld>
            <a:endParaRPr/>
          </a:p>
        </p:txBody>
      </p:sp>
      <p:sp>
        <p:nvSpPr>
          <p:cNvPr id="205" name="Google Shape;205;p32"/>
          <p:cNvSpPr txBox="1">
            <a:spLocks noGrp="1"/>
          </p:cNvSpPr>
          <p:nvPr>
            <p:ph type="body" idx="2"/>
          </p:nvPr>
        </p:nvSpPr>
        <p:spPr>
          <a:xfrm>
            <a:off x="6178800" y="216425"/>
            <a:ext cx="2695200" cy="1797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how and when to seek support including which adults to speak to in school if they are worried about their health.</a:t>
            </a:r>
          </a:p>
        </p:txBody>
      </p:sp>
      <p:sp>
        <p:nvSpPr>
          <p:cNvPr id="206" name="Google Shape;206;p32"/>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graphicFrame>
        <p:nvGraphicFramePr>
          <p:cNvPr id="65" name="Google Shape;65;p14"/>
          <p:cNvGraphicFramePr/>
          <p:nvPr/>
        </p:nvGraphicFramePr>
        <p:xfrm>
          <a:off x="270000" y="914395"/>
          <a:ext cx="8741875" cy="3771250"/>
        </p:xfrm>
        <a:graphic>
          <a:graphicData uri="http://schemas.openxmlformats.org/drawingml/2006/table">
            <a:tbl>
              <a:tblPr>
                <a:noFill/>
                <a:tableStyleId>{A6ABCBB4-177D-41E4-AA52-06F00DE7E9F0}</a:tableStyleId>
              </a:tblPr>
              <a:tblGrid>
                <a:gridCol w="896575">
                  <a:extLst>
                    <a:ext uri="{9D8B030D-6E8A-4147-A177-3AD203B41FA5}">
                      <a16:colId xmlns:a16="http://schemas.microsoft.com/office/drawing/2014/main" val="20000"/>
                    </a:ext>
                  </a:extLst>
                </a:gridCol>
                <a:gridCol w="7845300">
                  <a:extLst>
                    <a:ext uri="{9D8B030D-6E8A-4147-A177-3AD203B41FA5}">
                      <a16:colId xmlns:a16="http://schemas.microsoft.com/office/drawing/2014/main" val="20001"/>
                    </a:ext>
                  </a:extLst>
                </a:gridCol>
              </a:tblGrid>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  3</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About this training module </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  4</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Teaching the new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12</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Safeguarding and ground rules</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16</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Primary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42</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Secondary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78</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Examples of good practice </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90</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Activities and templates for trainers</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6" name="Google Shape;66;p1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2022750" y="2150850"/>
            <a:ext cx="50985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212" name="Google Shape;212;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20</a:t>
            </a:fld>
            <a:endParaRPr/>
          </a:p>
        </p:txBody>
      </p:sp>
      <p:sp>
        <p:nvSpPr>
          <p:cNvPr id="213" name="Google Shape;213;p33"/>
          <p:cNvSpPr txBox="1">
            <a:spLocks noGrp="1"/>
          </p:cNvSpPr>
          <p:nvPr>
            <p:ph type="body" idx="4294967295"/>
          </p:nvPr>
        </p:nvSpPr>
        <p:spPr>
          <a:xfrm>
            <a:off x="330200" y="3276600"/>
            <a:ext cx="8543700" cy="1099200"/>
          </a:xfrm>
          <a:prstGeom prst="rect">
            <a:avLst/>
          </a:prstGeom>
          <a:solidFill>
            <a:srgbClr val="F3F2F1"/>
          </a:solidFill>
          <a:ln>
            <a:solidFill>
              <a:srgbClr val="F3F2F1"/>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600" b="1" dirty="0"/>
              <a:t>STATUTORY GUIDANCE </a:t>
            </a:r>
            <a:br>
              <a:rPr lang="en-GB" sz="1600" b="1" dirty="0"/>
            </a:br>
            <a:r>
              <a:rPr lang="en-GB" sz="1800" dirty="0"/>
              <a:t>Schools should continue to develop knowledge on topics specified for primary as required and in addition cover the following content by the end of secondary.</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Benefits for mental wellbeing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19" name="Google Shape;219;p3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physical activity elevates the levels of endorphins (‘feel good’ hormones) in the body. This helps to </a:t>
            </a:r>
            <a:r>
              <a:rPr lang="en-GB" b="1"/>
              <a:t>reduce anxiety levels, depression and negative moods</a:t>
            </a:r>
            <a:r>
              <a:rPr lang="en-GB"/>
              <a:t>.</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Physical activity can also benefit wellbeing by aiding: </a:t>
            </a:r>
            <a:endParaRPr/>
          </a:p>
          <a:p>
            <a:pPr marL="285750" lvl="0" indent="-285750" algn="l" rtl="0">
              <a:lnSpc>
                <a:spcPct val="115000"/>
              </a:lnSpc>
              <a:spcBef>
                <a:spcPts val="0"/>
              </a:spcBef>
              <a:spcAft>
                <a:spcPts val="0"/>
              </a:spcAft>
              <a:buSzPts val="1400"/>
              <a:buChar char="●"/>
            </a:pPr>
            <a:r>
              <a:rPr lang="en-GB" b="1"/>
              <a:t>cognitive function </a:t>
            </a:r>
            <a:r>
              <a:rPr lang="en-GB"/>
              <a:t>(mental abilities such as learning, reasoning, remembering, problem solving, decision making and attention span)</a:t>
            </a:r>
            <a:endParaRPr/>
          </a:p>
          <a:p>
            <a:pPr marL="285750" lvl="0" indent="-285750" algn="l" rtl="0">
              <a:lnSpc>
                <a:spcPct val="115000"/>
              </a:lnSpc>
              <a:spcBef>
                <a:spcPts val="0"/>
              </a:spcBef>
              <a:spcAft>
                <a:spcPts val="0"/>
              </a:spcAft>
              <a:buSzPts val="1400"/>
              <a:buChar char="●"/>
            </a:pPr>
            <a:r>
              <a:rPr lang="en-GB" b="1"/>
              <a:t>capacity to develop social connections </a:t>
            </a:r>
            <a:r>
              <a:rPr lang="en-GB"/>
              <a:t>(making new friends)</a:t>
            </a:r>
            <a:endParaRPr/>
          </a:p>
          <a:p>
            <a:pPr marL="285750" lvl="0" indent="-285750" algn="l" rtl="0">
              <a:lnSpc>
                <a:spcPct val="115000"/>
              </a:lnSpc>
              <a:spcBef>
                <a:spcPts val="0"/>
              </a:spcBef>
              <a:spcAft>
                <a:spcPts val="0"/>
              </a:spcAft>
              <a:buSzPts val="1400"/>
              <a:buChar char="●"/>
            </a:pPr>
            <a:r>
              <a:rPr lang="en-GB" b="1"/>
              <a:t>self esteem</a:t>
            </a:r>
            <a:r>
              <a:rPr lang="en-GB"/>
              <a:t> </a:t>
            </a:r>
            <a:endParaRPr/>
          </a:p>
        </p:txBody>
      </p:sp>
      <p:sp>
        <p:nvSpPr>
          <p:cNvPr id="220" name="Google Shape;220;p3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21</a:t>
            </a:fld>
            <a:endParaRPr/>
          </a:p>
        </p:txBody>
      </p:sp>
      <p:sp>
        <p:nvSpPr>
          <p:cNvPr id="221" name="Google Shape;221;p3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22" name="Google Shape;222;p34"/>
          <p:cNvSpPr txBox="1">
            <a:spLocks noGrp="1"/>
          </p:cNvSpPr>
          <p:nvPr>
            <p:ph type="body" idx="2"/>
          </p:nvPr>
        </p:nvSpPr>
        <p:spPr>
          <a:xfrm>
            <a:off x="6178800" y="216425"/>
            <a:ext cx="2695200" cy="1647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positive associations between physical activity and promotion of mental wellbeing, including as an approach to combat stress.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Combating stress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28" name="Google Shape;228;p3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Explain that physical activity can help to combat stress by:</a:t>
            </a:r>
            <a:endParaRPr/>
          </a:p>
          <a:p>
            <a:pPr marL="0" lvl="0" indent="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b="1"/>
              <a:t>boosting mood-controlling chemicals</a:t>
            </a:r>
            <a:r>
              <a:rPr lang="en-GB"/>
              <a:t> in the body (dopamine and serotonin)  </a:t>
            </a:r>
            <a:endParaRPr/>
          </a:p>
          <a:p>
            <a:pPr marL="457200" lvl="0" indent="-317500" algn="l" rtl="0">
              <a:lnSpc>
                <a:spcPct val="115000"/>
              </a:lnSpc>
              <a:spcBef>
                <a:spcPts val="0"/>
              </a:spcBef>
              <a:spcAft>
                <a:spcPts val="0"/>
              </a:spcAft>
              <a:buSzPts val="1400"/>
              <a:buChar char="●"/>
            </a:pPr>
            <a:r>
              <a:rPr lang="en-GB" b="1"/>
              <a:t>improving sleep quality </a:t>
            </a:r>
            <a:r>
              <a:rPr lang="en-GB"/>
              <a:t>(as exercise can make you tired and aid sleep quality)</a:t>
            </a:r>
            <a:endParaRPr/>
          </a:p>
          <a:p>
            <a:pPr marL="457200" lvl="0" indent="-317500" algn="l" rtl="0">
              <a:lnSpc>
                <a:spcPct val="115000"/>
              </a:lnSpc>
              <a:spcBef>
                <a:spcPts val="0"/>
              </a:spcBef>
              <a:spcAft>
                <a:spcPts val="0"/>
              </a:spcAft>
              <a:buSzPts val="1400"/>
              <a:buChar char="●"/>
            </a:pPr>
            <a:r>
              <a:rPr lang="en-GB" b="1"/>
              <a:t>improving cognitive function</a:t>
            </a:r>
            <a:r>
              <a:rPr lang="en-GB"/>
              <a:t> by aiding neuroplasticity (how adaptive the brain is) which helps memory and concentration</a:t>
            </a:r>
            <a:endParaRPr/>
          </a:p>
          <a:p>
            <a:pPr marL="457200" lvl="0" indent="-317500" algn="l" rtl="0">
              <a:lnSpc>
                <a:spcPct val="115000"/>
              </a:lnSpc>
              <a:spcBef>
                <a:spcPts val="0"/>
              </a:spcBef>
              <a:spcAft>
                <a:spcPts val="0"/>
              </a:spcAft>
              <a:buSzPts val="1400"/>
              <a:buChar char="●"/>
            </a:pPr>
            <a:r>
              <a:rPr lang="en-GB" b="1"/>
              <a:t>as a distraction</a:t>
            </a:r>
            <a:r>
              <a:rPr lang="en-GB"/>
              <a:t> from the cause of stress</a:t>
            </a:r>
            <a:endParaRPr/>
          </a:p>
        </p:txBody>
      </p:sp>
      <p:sp>
        <p:nvSpPr>
          <p:cNvPr id="229" name="Google Shape;229;p3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22</a:t>
            </a:fld>
            <a:endParaRPr/>
          </a:p>
        </p:txBody>
      </p:sp>
      <p:sp>
        <p:nvSpPr>
          <p:cNvPr id="230" name="Google Shape;230;p3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31" name="Google Shape;231;p35"/>
          <p:cNvSpPr txBox="1">
            <a:spLocks noGrp="1"/>
          </p:cNvSpPr>
          <p:nvPr>
            <p:ph type="body" idx="2"/>
          </p:nvPr>
        </p:nvSpPr>
        <p:spPr>
          <a:xfrm>
            <a:off x="6178800" y="216425"/>
            <a:ext cx="2695200" cy="1647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positive associations between physical activity and promotion of mental wellbeing, including as an approach to combat stress.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Characteristics of a healthy lifestyle</a:t>
            </a:r>
            <a:endParaRPr>
              <a:solidFill>
                <a:srgbClr val="073763"/>
              </a:solidFill>
            </a:endParaRPr>
          </a:p>
        </p:txBody>
      </p:sp>
      <p:sp>
        <p:nvSpPr>
          <p:cNvPr id="237" name="Google Shape;237;p3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285750" lvl="0" indent="-196850" algn="l" rtl="0">
              <a:lnSpc>
                <a:spcPct val="115000"/>
              </a:lnSpc>
              <a:spcBef>
                <a:spcPts val="0"/>
              </a:spcBef>
              <a:spcAft>
                <a:spcPts val="0"/>
              </a:spcAft>
              <a:buSzPts val="1400"/>
              <a:buNone/>
            </a:pPr>
            <a:r>
              <a:rPr lang="en-GB"/>
              <a:t>Teach that a healthy lifestyle should include:</a:t>
            </a:r>
            <a:endParaRPr/>
          </a:p>
          <a:p>
            <a:pPr marL="285750" lvl="0" indent="-19685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a:t>having a balanced diet</a:t>
            </a:r>
            <a:endParaRPr/>
          </a:p>
          <a:p>
            <a:pPr marL="457200" lvl="0" indent="-317500" algn="l" rtl="0">
              <a:lnSpc>
                <a:spcPct val="115000"/>
              </a:lnSpc>
              <a:spcBef>
                <a:spcPts val="0"/>
              </a:spcBef>
              <a:spcAft>
                <a:spcPts val="0"/>
              </a:spcAft>
              <a:buSzPts val="1400"/>
              <a:buChar char="●"/>
            </a:pPr>
            <a:r>
              <a:rPr lang="en-GB"/>
              <a:t>regular physical activity</a:t>
            </a:r>
            <a:endParaRPr/>
          </a:p>
          <a:p>
            <a:pPr marL="457200" lvl="0" indent="-317500" algn="l" rtl="0">
              <a:lnSpc>
                <a:spcPct val="115000"/>
              </a:lnSpc>
              <a:spcBef>
                <a:spcPts val="0"/>
              </a:spcBef>
              <a:spcAft>
                <a:spcPts val="0"/>
              </a:spcAft>
              <a:buSzPts val="1400"/>
              <a:buChar char="●"/>
            </a:pPr>
            <a:r>
              <a:rPr lang="en-GB"/>
              <a:t>maintaining a healthy weight</a:t>
            </a:r>
            <a:endParaRPr/>
          </a:p>
          <a:p>
            <a:pPr marL="457200" lvl="0" indent="-317500" algn="l" rtl="0">
              <a:lnSpc>
                <a:spcPct val="115000"/>
              </a:lnSpc>
              <a:spcBef>
                <a:spcPts val="0"/>
              </a:spcBef>
              <a:spcAft>
                <a:spcPts val="0"/>
              </a:spcAft>
              <a:buSzPts val="1400"/>
              <a:buChar char="●"/>
            </a:pPr>
            <a:r>
              <a:rPr lang="en-GB"/>
              <a:t>positive mental wellbeing</a:t>
            </a:r>
            <a:endParaRPr/>
          </a:p>
          <a:p>
            <a:pPr marL="457200" lvl="0" indent="-317500" algn="l" rtl="0">
              <a:lnSpc>
                <a:spcPct val="115000"/>
              </a:lnSpc>
              <a:spcBef>
                <a:spcPts val="0"/>
              </a:spcBef>
              <a:spcAft>
                <a:spcPts val="0"/>
              </a:spcAft>
              <a:buSzPts val="1400"/>
              <a:buChar char="●"/>
            </a:pPr>
            <a:r>
              <a:rPr lang="en-GB"/>
              <a:t>good hygiene</a:t>
            </a:r>
            <a:endParaRPr/>
          </a:p>
          <a:p>
            <a:pPr marL="457200" lvl="0" indent="-317500" algn="l" rtl="0">
              <a:lnSpc>
                <a:spcPct val="115000"/>
              </a:lnSpc>
              <a:spcBef>
                <a:spcPts val="0"/>
              </a:spcBef>
              <a:spcAft>
                <a:spcPts val="0"/>
              </a:spcAft>
              <a:buSzPts val="1400"/>
              <a:buChar char="●"/>
            </a:pPr>
            <a:r>
              <a:rPr lang="en-GB"/>
              <a:t>8 to 10 hours of sleep per day</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screen time is in itself not harmful, but should be limited if it reduces sleep or physical activity.</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Note: Also see the module on Drugs and Alcohol.</a:t>
            </a:r>
            <a:endParaRPr/>
          </a:p>
        </p:txBody>
      </p:sp>
      <p:sp>
        <p:nvSpPr>
          <p:cNvPr id="238" name="Google Shape;238;p3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23</a:t>
            </a:fld>
            <a:endParaRPr/>
          </a:p>
        </p:txBody>
      </p:sp>
      <p:sp>
        <p:nvSpPr>
          <p:cNvPr id="239" name="Google Shape;239;p3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40" name="Google Shape;240;p36"/>
          <p:cNvSpPr txBox="1">
            <a:spLocks noGrp="1"/>
          </p:cNvSpPr>
          <p:nvPr>
            <p:ph type="body" idx="2"/>
          </p:nvPr>
        </p:nvSpPr>
        <p:spPr>
          <a:xfrm>
            <a:off x="6178800" y="216450"/>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a:p>
            <a:pPr marL="0" lvl="0" indent="0" algn="l" rtl="0">
              <a:lnSpc>
                <a:spcPct val="115000"/>
              </a:lnSpc>
              <a:spcBef>
                <a:spcPts val="0"/>
              </a:spcBef>
              <a:spcAft>
                <a:spcPts val="0"/>
              </a:spcAft>
              <a:buClr>
                <a:schemeClr val="dk1"/>
              </a:buClr>
              <a:buSzPts val="1100"/>
              <a:buNone/>
            </a:pPr>
            <a:endParaRPr sz="1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Benefits of an active lifestyle</a:t>
            </a:r>
            <a:endParaRPr>
              <a:solidFill>
                <a:srgbClr val="073763"/>
              </a:solidFill>
            </a:endParaRPr>
          </a:p>
        </p:txBody>
      </p:sp>
      <p:sp>
        <p:nvSpPr>
          <p:cNvPr id="246" name="Google Shape;246;p3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an active lifestyle:</a:t>
            </a:r>
            <a:endParaRPr/>
          </a:p>
          <a:p>
            <a:pPr marL="457200" lvl="0" indent="-317500" algn="l" rtl="0">
              <a:lnSpc>
                <a:spcPct val="100000"/>
              </a:lnSpc>
              <a:spcBef>
                <a:spcPts val="1000"/>
              </a:spcBef>
              <a:spcAft>
                <a:spcPts val="0"/>
              </a:spcAft>
              <a:buSzPts val="1400"/>
              <a:buChar char="●"/>
            </a:pPr>
            <a:r>
              <a:rPr lang="en-GB" b="1"/>
              <a:t>improves cardiorespiratory fitness</a:t>
            </a:r>
            <a:r>
              <a:rPr lang="en-GB"/>
              <a:t> (the ability to perform sustained bouts of physical activity) </a:t>
            </a:r>
            <a:endParaRPr/>
          </a:p>
          <a:p>
            <a:pPr marL="457200" lvl="0" indent="-317500" algn="l" rtl="0">
              <a:lnSpc>
                <a:spcPct val="100000"/>
              </a:lnSpc>
              <a:spcBef>
                <a:spcPts val="0"/>
              </a:spcBef>
              <a:spcAft>
                <a:spcPts val="0"/>
              </a:spcAft>
              <a:buSzPts val="1400"/>
              <a:buChar char="●"/>
            </a:pPr>
            <a:r>
              <a:rPr lang="en-GB"/>
              <a:t>improves </a:t>
            </a:r>
            <a:r>
              <a:rPr lang="en-GB" b="1"/>
              <a:t>muscle strength</a:t>
            </a:r>
            <a:endParaRPr b="1"/>
          </a:p>
          <a:p>
            <a:pPr marL="457200" lvl="0" indent="-317500" algn="l" rtl="0">
              <a:lnSpc>
                <a:spcPct val="100000"/>
              </a:lnSpc>
              <a:spcBef>
                <a:spcPts val="0"/>
              </a:spcBef>
              <a:spcAft>
                <a:spcPts val="0"/>
              </a:spcAft>
              <a:buSzPts val="1400"/>
              <a:buChar char="●"/>
            </a:pPr>
            <a:r>
              <a:rPr lang="en-GB"/>
              <a:t>improves </a:t>
            </a:r>
            <a:r>
              <a:rPr lang="en-GB" b="1"/>
              <a:t>bone health</a:t>
            </a:r>
            <a:endParaRPr b="1"/>
          </a:p>
          <a:p>
            <a:pPr marL="457200" lvl="0" indent="-317500" algn="l" rtl="0">
              <a:lnSpc>
                <a:spcPct val="100000"/>
              </a:lnSpc>
              <a:spcBef>
                <a:spcPts val="0"/>
              </a:spcBef>
              <a:spcAft>
                <a:spcPts val="0"/>
              </a:spcAft>
              <a:buSzPts val="1400"/>
              <a:buChar char="●"/>
            </a:pPr>
            <a:r>
              <a:rPr lang="en-GB"/>
              <a:t>helps to maintain a </a:t>
            </a:r>
            <a:r>
              <a:rPr lang="en-GB" b="1"/>
              <a:t>healthy weight</a:t>
            </a:r>
            <a:r>
              <a:rPr lang="en-GB"/>
              <a:t> (when combined with a balanced diet)</a:t>
            </a:r>
            <a:endParaRPr/>
          </a:p>
          <a:p>
            <a:pPr marL="457200" lvl="0" indent="-317500" algn="l" rtl="0">
              <a:lnSpc>
                <a:spcPct val="100000"/>
              </a:lnSpc>
              <a:spcBef>
                <a:spcPts val="0"/>
              </a:spcBef>
              <a:spcAft>
                <a:spcPts val="0"/>
              </a:spcAft>
              <a:buSzPts val="1400"/>
              <a:buChar char="●"/>
            </a:pPr>
            <a:r>
              <a:rPr lang="en-GB"/>
              <a:t>reduces the </a:t>
            </a:r>
            <a:r>
              <a:rPr lang="en-GB" b="1"/>
              <a:t>risk of disease later in life</a:t>
            </a:r>
            <a:r>
              <a:rPr lang="en-GB"/>
              <a:t>, e.g. cardiovascular disease</a:t>
            </a:r>
            <a:r>
              <a:rPr lang="en-GB" b="1"/>
              <a:t> </a:t>
            </a:r>
            <a:r>
              <a:rPr lang="en-GB"/>
              <a:t>(diseases of the heart or blood vessels)</a:t>
            </a:r>
            <a:endParaRPr/>
          </a:p>
          <a:p>
            <a:pPr marL="0" lvl="0" indent="0" algn="l" rtl="0">
              <a:lnSpc>
                <a:spcPct val="115000"/>
              </a:lnSpc>
              <a:spcBef>
                <a:spcPts val="0"/>
              </a:spcBef>
              <a:spcAft>
                <a:spcPts val="0"/>
              </a:spcAft>
              <a:buSzPts val="1400"/>
              <a:buNone/>
            </a:pPr>
            <a:endParaRPr/>
          </a:p>
        </p:txBody>
      </p:sp>
      <p:sp>
        <p:nvSpPr>
          <p:cNvPr id="247" name="Google Shape;247;p3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24</a:t>
            </a:fld>
            <a:endParaRPr/>
          </a:p>
        </p:txBody>
      </p:sp>
      <p:sp>
        <p:nvSpPr>
          <p:cNvPr id="248" name="Google Shape;248;p3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49" name="Google Shape;249;p37"/>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a:p>
            <a:pPr marL="0" lvl="0" indent="0" algn="l" rtl="0">
              <a:lnSpc>
                <a:spcPct val="115000"/>
              </a:lnSpc>
              <a:spcBef>
                <a:spcPts val="0"/>
              </a:spcBef>
              <a:spcAft>
                <a:spcPts val="0"/>
              </a:spcAft>
              <a:buClr>
                <a:schemeClr val="dk1"/>
              </a:buClr>
              <a:buSzPts val="1100"/>
              <a:buNone/>
            </a:pPr>
            <a:endParaRPr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Maintaining a healthy weight</a:t>
            </a:r>
            <a:endParaRPr>
              <a:solidFill>
                <a:srgbClr val="073763"/>
              </a:solidFill>
            </a:endParaRPr>
          </a:p>
        </p:txBody>
      </p:sp>
      <p:sp>
        <p:nvSpPr>
          <p:cNvPr id="255" name="Google Shape;255;p38"/>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100"/>
              <a:buNone/>
            </a:pPr>
            <a:r>
              <a:rPr lang="en-GB"/>
              <a:t>Teach that a healthy weight can be maintained by balancing</a:t>
            </a:r>
            <a:r>
              <a:rPr lang="en-GB" b="1"/>
              <a:t> calorie intake</a:t>
            </a:r>
            <a:r>
              <a:rPr lang="en-GB"/>
              <a:t> (food eaten) with </a:t>
            </a:r>
            <a:r>
              <a:rPr lang="en-GB" b="1"/>
              <a:t>energy expenditure </a:t>
            </a:r>
            <a:r>
              <a:rPr lang="en-GB"/>
              <a:t>(physical activity).</a:t>
            </a:r>
            <a:endParaRPr/>
          </a:p>
          <a:p>
            <a:pPr marL="0" lvl="0" indent="0" algn="l" rtl="0">
              <a:lnSpc>
                <a:spcPct val="100000"/>
              </a:lnSpc>
              <a:spcBef>
                <a:spcPts val="1000"/>
              </a:spcBef>
              <a:spcAft>
                <a:spcPts val="0"/>
              </a:spcAft>
              <a:buSzPts val="1100"/>
              <a:buNone/>
            </a:pPr>
            <a:r>
              <a:rPr lang="en-GB"/>
              <a:t>Explain that a healthy weight is usually calculated with </a:t>
            </a:r>
            <a:r>
              <a:rPr lang="en-GB" b="1"/>
              <a:t>Body Mass Index (BMI)</a:t>
            </a:r>
            <a:r>
              <a:rPr lang="en-GB"/>
              <a:t> which uses a person’s height and weight.</a:t>
            </a:r>
            <a:endParaRPr/>
          </a:p>
          <a:p>
            <a:pPr marL="0" lvl="0" indent="0" algn="l" rtl="0">
              <a:lnSpc>
                <a:spcPct val="100000"/>
              </a:lnSpc>
              <a:spcBef>
                <a:spcPts val="1000"/>
              </a:spcBef>
              <a:spcAft>
                <a:spcPts val="0"/>
              </a:spcAft>
              <a:buSzPts val="1100"/>
              <a:buNone/>
            </a:pPr>
            <a:r>
              <a:rPr lang="en-GB"/>
              <a:t>Discuss the </a:t>
            </a:r>
            <a:r>
              <a:rPr lang="en-GB" b="1"/>
              <a:t>limitations</a:t>
            </a:r>
            <a:r>
              <a:rPr lang="en-GB"/>
              <a:t> of BMI, i.e. it is a measure of excess weight rather than excess body fat. The relationship between BMI and body fat is also influenced by age, sex, ethnicity, and muscle mass, e.g. bodybuilders can have a high BMI but low body fat.</a:t>
            </a:r>
            <a:endParaRPr/>
          </a:p>
        </p:txBody>
      </p:sp>
      <p:sp>
        <p:nvSpPr>
          <p:cNvPr id="256" name="Google Shape;256;p3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25</a:t>
            </a:fld>
            <a:endParaRPr/>
          </a:p>
        </p:txBody>
      </p:sp>
      <p:sp>
        <p:nvSpPr>
          <p:cNvPr id="257" name="Google Shape;257;p38"/>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58" name="Google Shape;258;p38"/>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Risks of an inactive lifestyle (1)</a:t>
            </a:r>
            <a:endParaRPr>
              <a:solidFill>
                <a:srgbClr val="073763"/>
              </a:solidFill>
            </a:endParaRPr>
          </a:p>
        </p:txBody>
      </p:sp>
      <p:sp>
        <p:nvSpPr>
          <p:cNvPr id="264" name="Google Shape;264;p3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chemeClr val="dk1"/>
              </a:buClr>
              <a:buSzPts val="1100"/>
              <a:buFont typeface="Arial"/>
              <a:buNone/>
            </a:pPr>
            <a:r>
              <a:rPr lang="en-GB"/>
              <a:t>Teach that the risks of an inactive lifestyle include:</a:t>
            </a:r>
            <a:endParaRPr/>
          </a:p>
          <a:p>
            <a:pPr marL="457200" lvl="0" indent="-317500" algn="l" rtl="0">
              <a:lnSpc>
                <a:spcPct val="100000"/>
              </a:lnSpc>
              <a:spcBef>
                <a:spcPts val="1000"/>
              </a:spcBef>
              <a:spcAft>
                <a:spcPts val="0"/>
              </a:spcAft>
              <a:buSzPts val="1400"/>
              <a:buChar char="●"/>
            </a:pPr>
            <a:r>
              <a:rPr lang="en-GB"/>
              <a:t>being </a:t>
            </a:r>
            <a:r>
              <a:rPr lang="en-GB" b="1"/>
              <a:t>overweight or obese</a:t>
            </a:r>
            <a:endParaRPr b="1"/>
          </a:p>
          <a:p>
            <a:pPr marL="457200" lvl="0" indent="-317500" algn="l" rtl="0">
              <a:lnSpc>
                <a:spcPct val="100000"/>
              </a:lnSpc>
              <a:spcBef>
                <a:spcPts val="0"/>
              </a:spcBef>
              <a:spcAft>
                <a:spcPts val="0"/>
              </a:spcAft>
              <a:buSzPts val="1400"/>
              <a:buChar char="●"/>
            </a:pPr>
            <a:r>
              <a:rPr lang="en-GB" b="1"/>
              <a:t>high blood pressure and cholesterol</a:t>
            </a:r>
            <a:endParaRPr b="1"/>
          </a:p>
          <a:p>
            <a:pPr marL="457200" lvl="0" indent="-317500" algn="l" rtl="0">
              <a:lnSpc>
                <a:spcPct val="100000"/>
              </a:lnSpc>
              <a:spcBef>
                <a:spcPts val="0"/>
              </a:spcBef>
              <a:spcAft>
                <a:spcPts val="0"/>
              </a:spcAft>
              <a:buSzPts val="1400"/>
              <a:buChar char="●"/>
            </a:pPr>
            <a:r>
              <a:rPr lang="en-GB"/>
              <a:t>greater risk of </a:t>
            </a:r>
            <a:r>
              <a:rPr lang="en-GB" b="1"/>
              <a:t>chronic disease</a:t>
            </a:r>
            <a:r>
              <a:rPr lang="en-GB"/>
              <a:t>, such as </a:t>
            </a:r>
            <a:r>
              <a:rPr lang="en-GB" b="1"/>
              <a:t>Type 2 diabetes</a:t>
            </a:r>
            <a:r>
              <a:rPr lang="en-GB"/>
              <a:t> and </a:t>
            </a:r>
            <a:r>
              <a:rPr lang="en-GB" b="1"/>
              <a:t>cardiovascular disease</a:t>
            </a:r>
            <a:endParaRPr b="1"/>
          </a:p>
          <a:p>
            <a:pPr marL="457200" lvl="0" indent="-317500" algn="l" rtl="0">
              <a:lnSpc>
                <a:spcPct val="100000"/>
              </a:lnSpc>
              <a:spcBef>
                <a:spcPts val="0"/>
              </a:spcBef>
              <a:spcAft>
                <a:spcPts val="0"/>
              </a:spcAft>
              <a:buSzPts val="1400"/>
              <a:buChar char="●"/>
            </a:pPr>
            <a:r>
              <a:rPr lang="en-GB"/>
              <a:t>greater risk of some </a:t>
            </a:r>
            <a:r>
              <a:rPr lang="en-GB" b="1"/>
              <a:t>cancers</a:t>
            </a:r>
            <a:r>
              <a:rPr lang="en-GB"/>
              <a:t> (e.g. colon and breast)</a:t>
            </a:r>
            <a:endParaRPr/>
          </a:p>
          <a:p>
            <a:pPr marL="457200" lvl="0" indent="-317500" algn="l" rtl="0">
              <a:lnSpc>
                <a:spcPct val="100000"/>
              </a:lnSpc>
              <a:spcBef>
                <a:spcPts val="0"/>
              </a:spcBef>
              <a:spcAft>
                <a:spcPts val="0"/>
              </a:spcAft>
              <a:buSzPts val="1400"/>
              <a:buChar char="●"/>
            </a:pPr>
            <a:r>
              <a:rPr lang="en-GB" b="1"/>
              <a:t>weaker bones</a:t>
            </a:r>
            <a:r>
              <a:rPr lang="en-GB"/>
              <a:t> (Osteoporosis later in life)</a:t>
            </a:r>
            <a:endParaRPr/>
          </a:p>
          <a:p>
            <a:pPr marL="457200" lvl="0" indent="-317500" algn="l" rtl="0">
              <a:lnSpc>
                <a:spcPct val="100000"/>
              </a:lnSpc>
              <a:spcBef>
                <a:spcPts val="0"/>
              </a:spcBef>
              <a:spcAft>
                <a:spcPts val="0"/>
              </a:spcAft>
              <a:buSzPts val="1400"/>
              <a:buChar char="●"/>
            </a:pPr>
            <a:r>
              <a:rPr lang="en-GB"/>
              <a:t>a </a:t>
            </a:r>
            <a:r>
              <a:rPr lang="en-GB" b="1"/>
              <a:t>weaker immune system</a:t>
            </a:r>
            <a:endParaRPr b="1"/>
          </a:p>
          <a:p>
            <a:pPr marL="0" lvl="0" indent="0" algn="l" rtl="0">
              <a:lnSpc>
                <a:spcPct val="115000"/>
              </a:lnSpc>
              <a:spcBef>
                <a:spcPts val="0"/>
              </a:spcBef>
              <a:spcAft>
                <a:spcPts val="0"/>
              </a:spcAft>
              <a:buSzPts val="1400"/>
              <a:buNone/>
            </a:pPr>
            <a:endParaRPr b="1"/>
          </a:p>
          <a:p>
            <a:pPr marL="0" lvl="0" indent="0" algn="l" rtl="0">
              <a:lnSpc>
                <a:spcPct val="115000"/>
              </a:lnSpc>
              <a:spcBef>
                <a:spcPts val="0"/>
              </a:spcBef>
              <a:spcAft>
                <a:spcPts val="0"/>
              </a:spcAft>
              <a:buSzPts val="1400"/>
              <a:buNone/>
            </a:pPr>
            <a:r>
              <a:rPr lang="en-GB"/>
              <a:t>Explain that physical activity can help to improve hormone levels, lower insulin, improve digestion and strengthen the immune system. These can help to reduce the risk of some cancers.</a:t>
            </a:r>
            <a:endParaRPr b="1"/>
          </a:p>
        </p:txBody>
      </p:sp>
      <p:sp>
        <p:nvSpPr>
          <p:cNvPr id="265" name="Google Shape;265;p3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26</a:t>
            </a:fld>
            <a:endParaRPr/>
          </a:p>
        </p:txBody>
      </p:sp>
      <p:sp>
        <p:nvSpPr>
          <p:cNvPr id="266" name="Google Shape;266;p3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67" name="Google Shape;267;p39"/>
          <p:cNvSpPr txBox="1">
            <a:spLocks noGrp="1"/>
          </p:cNvSpPr>
          <p:nvPr>
            <p:ph type="body" idx="2"/>
          </p:nvPr>
        </p:nvSpPr>
        <p:spPr>
          <a:xfrm>
            <a:off x="6178800" y="22967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Risks of an inactive lifestyle (2)</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73" name="Google Shape;273;p4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b="1"/>
              <a:t>Cardiovascular disease</a:t>
            </a:r>
            <a:endParaRPr b="1"/>
          </a:p>
          <a:p>
            <a:pPr marL="0" lvl="0" indent="0" algn="l" rtl="0">
              <a:lnSpc>
                <a:spcPct val="115000"/>
              </a:lnSpc>
              <a:spcBef>
                <a:spcPts val="0"/>
              </a:spcBef>
              <a:spcAft>
                <a:spcPts val="0"/>
              </a:spcAft>
              <a:buClr>
                <a:schemeClr val="dk1"/>
              </a:buClr>
              <a:buSzPts val="1400"/>
              <a:buFont typeface="Arial"/>
              <a:buNone/>
            </a:pPr>
            <a:r>
              <a:rPr lang="en-GB"/>
              <a:t>Due to a likely increase in an inactive person’s body fat (especially in arteries), they risk developing cardiovascular disease, high blood pressure and type 2 diabetes.</a:t>
            </a:r>
            <a:endParaRPr/>
          </a:p>
          <a:p>
            <a:pPr marL="0" lvl="0" indent="0" algn="l" rtl="0">
              <a:lnSpc>
                <a:spcPct val="115000"/>
              </a:lnSpc>
              <a:spcBef>
                <a:spcPts val="0"/>
              </a:spcBef>
              <a:spcAft>
                <a:spcPts val="0"/>
              </a:spcAft>
              <a:buClr>
                <a:schemeClr val="dk1"/>
              </a:buClr>
              <a:buSzPts val="1400"/>
              <a:buFont typeface="Arial"/>
              <a:buNone/>
            </a:pPr>
            <a:endParaRPr/>
          </a:p>
          <a:p>
            <a:pPr marL="0" lvl="0" indent="0" algn="l" rtl="0">
              <a:lnSpc>
                <a:spcPct val="115000"/>
              </a:lnSpc>
              <a:spcBef>
                <a:spcPts val="0"/>
              </a:spcBef>
              <a:spcAft>
                <a:spcPts val="0"/>
              </a:spcAft>
              <a:buClr>
                <a:schemeClr val="dk1"/>
              </a:buClr>
              <a:buSzPts val="1400"/>
              <a:buFont typeface="Arial"/>
              <a:buNone/>
            </a:pPr>
            <a:r>
              <a:rPr lang="en-GB"/>
              <a:t>An inactive lifestyle can increase blood pressure and bad cholesterol levels adding pressure to the cardiovascular system. This can lead to a heart attack, stroke, shortness of breath and the inability to complete daily tasks effectively.</a:t>
            </a:r>
            <a:endParaRPr/>
          </a:p>
        </p:txBody>
      </p:sp>
      <p:sp>
        <p:nvSpPr>
          <p:cNvPr id="274" name="Google Shape;274;p4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27</a:t>
            </a:fld>
            <a:endParaRPr/>
          </a:p>
        </p:txBody>
      </p:sp>
      <p:sp>
        <p:nvSpPr>
          <p:cNvPr id="275" name="Google Shape;275;p40"/>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76" name="Google Shape;276;p40"/>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donated blood is used for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82" name="Google Shape;282;p4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that blood donation is when someone gives their blood to help someone else because they have:</a:t>
            </a:r>
            <a:endParaRPr/>
          </a:p>
          <a:p>
            <a:pPr marL="0" lvl="0" indent="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a:t>a </a:t>
            </a:r>
            <a:r>
              <a:rPr lang="en-GB" b="1"/>
              <a:t>medical condition</a:t>
            </a:r>
            <a:r>
              <a:rPr lang="en-GB"/>
              <a:t> and need healthy blood</a:t>
            </a:r>
            <a:endParaRPr/>
          </a:p>
          <a:p>
            <a:pPr marL="457200" lvl="0" indent="-317500" algn="l" rtl="0">
              <a:lnSpc>
                <a:spcPct val="115000"/>
              </a:lnSpc>
              <a:spcBef>
                <a:spcPts val="0"/>
              </a:spcBef>
              <a:spcAft>
                <a:spcPts val="0"/>
              </a:spcAft>
              <a:buSzPts val="1400"/>
              <a:buChar char="●"/>
            </a:pPr>
            <a:r>
              <a:rPr lang="en-GB"/>
              <a:t>been </a:t>
            </a:r>
            <a:r>
              <a:rPr lang="en-GB" b="1"/>
              <a:t>injured</a:t>
            </a:r>
            <a:r>
              <a:rPr lang="en-GB"/>
              <a:t> or had </a:t>
            </a:r>
            <a:r>
              <a:rPr lang="en-GB" b="1"/>
              <a:t>surgery</a:t>
            </a:r>
            <a:r>
              <a:rPr lang="en-GB"/>
              <a:t> and lost blood</a:t>
            </a:r>
            <a:endParaRPr/>
          </a:p>
          <a:p>
            <a:pPr marL="457200" lvl="0" indent="-317500" algn="l" rtl="0">
              <a:lnSpc>
                <a:spcPct val="115000"/>
              </a:lnSpc>
              <a:spcBef>
                <a:spcPts val="0"/>
              </a:spcBef>
              <a:spcAft>
                <a:spcPts val="0"/>
              </a:spcAft>
              <a:buSzPts val="1400"/>
              <a:buChar char="●"/>
            </a:pPr>
            <a:r>
              <a:rPr lang="en-GB"/>
              <a:t>lost blood through </a:t>
            </a:r>
            <a:r>
              <a:rPr lang="en-GB" b="1"/>
              <a:t>childbirth</a:t>
            </a:r>
            <a:endParaRPr b="1"/>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blood is made of different components with different properties, and is often separated into:</a:t>
            </a:r>
            <a:endParaRPr/>
          </a:p>
          <a:p>
            <a:pPr marL="457200" lvl="0" indent="-317500" algn="l" rtl="0">
              <a:lnSpc>
                <a:spcPct val="115000"/>
              </a:lnSpc>
              <a:spcBef>
                <a:spcPts val="0"/>
              </a:spcBef>
              <a:spcAft>
                <a:spcPts val="0"/>
              </a:spcAft>
              <a:buSzPts val="1400"/>
              <a:buChar char="●"/>
            </a:pPr>
            <a:r>
              <a:rPr lang="en-GB" b="1"/>
              <a:t>red blood cells</a:t>
            </a:r>
            <a:r>
              <a:rPr lang="en-GB"/>
              <a:t>, e.g. to treat anaemia</a:t>
            </a:r>
            <a:endParaRPr/>
          </a:p>
          <a:p>
            <a:pPr marL="457200" lvl="0" indent="-317500" algn="l" rtl="0">
              <a:lnSpc>
                <a:spcPct val="115000"/>
              </a:lnSpc>
              <a:spcBef>
                <a:spcPts val="0"/>
              </a:spcBef>
              <a:spcAft>
                <a:spcPts val="0"/>
              </a:spcAft>
              <a:buSzPts val="1400"/>
              <a:buChar char="●"/>
            </a:pPr>
            <a:r>
              <a:rPr lang="en-GB" b="1"/>
              <a:t>white blood cells</a:t>
            </a:r>
            <a:r>
              <a:rPr lang="en-GB"/>
              <a:t>, e.g. to treat infections</a:t>
            </a:r>
            <a:endParaRPr/>
          </a:p>
          <a:p>
            <a:pPr marL="457200" lvl="0" indent="-317500" algn="l" rtl="0">
              <a:lnSpc>
                <a:spcPct val="115000"/>
              </a:lnSpc>
              <a:spcBef>
                <a:spcPts val="0"/>
              </a:spcBef>
              <a:spcAft>
                <a:spcPts val="0"/>
              </a:spcAft>
              <a:buSzPts val="1400"/>
              <a:buChar char="●"/>
            </a:pPr>
            <a:r>
              <a:rPr lang="en-GB" b="1"/>
              <a:t>platelets</a:t>
            </a:r>
            <a:r>
              <a:rPr lang="en-GB"/>
              <a:t>, e.g. to treat leukaemia or other cancers</a:t>
            </a:r>
            <a:endParaRPr/>
          </a:p>
          <a:p>
            <a:pPr marL="457200" lvl="0" indent="-317500" algn="l" rtl="0">
              <a:lnSpc>
                <a:spcPct val="115000"/>
              </a:lnSpc>
              <a:spcBef>
                <a:spcPts val="0"/>
              </a:spcBef>
              <a:spcAft>
                <a:spcPts val="0"/>
              </a:spcAft>
              <a:buSzPts val="1400"/>
              <a:buChar char="●"/>
            </a:pPr>
            <a:r>
              <a:rPr lang="en-GB" b="1"/>
              <a:t>plasma</a:t>
            </a:r>
            <a:r>
              <a:rPr lang="en-GB"/>
              <a:t>, e.g. after blood loss</a:t>
            </a:r>
            <a:endParaRPr/>
          </a:p>
          <a:p>
            <a:pPr marL="0" lvl="0" indent="0" algn="l" rtl="0">
              <a:lnSpc>
                <a:spcPct val="115000"/>
              </a:lnSpc>
              <a:spcBef>
                <a:spcPts val="0"/>
              </a:spcBef>
              <a:spcAft>
                <a:spcPts val="0"/>
              </a:spcAft>
              <a:buSzPts val="1400"/>
              <a:buNone/>
            </a:pPr>
            <a:endParaRPr/>
          </a:p>
        </p:txBody>
      </p:sp>
      <p:sp>
        <p:nvSpPr>
          <p:cNvPr id="283" name="Google Shape;283;p4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28</a:t>
            </a:fld>
            <a:endParaRPr/>
          </a:p>
        </p:txBody>
      </p:sp>
      <p:sp>
        <p:nvSpPr>
          <p:cNvPr id="284" name="Google Shape;284;p4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85" name="Google Shape;285;p41"/>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Blood donation</a:t>
            </a:r>
            <a:endParaRPr>
              <a:solidFill>
                <a:srgbClr val="073763"/>
              </a:solidFill>
            </a:endParaRPr>
          </a:p>
        </p:txBody>
      </p:sp>
      <p:sp>
        <p:nvSpPr>
          <p:cNvPr id="291" name="Google Shape;291;p4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they can donate blood at the age of </a:t>
            </a:r>
            <a:r>
              <a:rPr lang="en-GB" b="1"/>
              <a:t>17</a:t>
            </a:r>
            <a:r>
              <a:rPr lang="en-GB"/>
              <a:t>. At donation, 470ml of blood is taken (</a:t>
            </a:r>
            <a:r>
              <a:rPr lang="en-GB" b="1"/>
              <a:t>less than a pint</a:t>
            </a:r>
            <a:r>
              <a:rPr lang="en-GB"/>
              <a:t>). This is about 10% of the blood in an adult human.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Once donated, blood is</a:t>
            </a:r>
            <a:r>
              <a:rPr lang="en-GB" b="1"/>
              <a:t> tested for type and checked it is safe. </a:t>
            </a:r>
            <a:r>
              <a:rPr lang="en-GB"/>
              <a:t>The blood is then filtered and the components separated and stored ready to be sent to hospitals for transfusion.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It takes about </a:t>
            </a:r>
            <a:r>
              <a:rPr lang="en-GB" b="1"/>
              <a:t>24 hours for the body to replenish</a:t>
            </a:r>
            <a:r>
              <a:rPr lang="en-GB"/>
              <a:t> the donated blood volume (plasma), and </a:t>
            </a:r>
            <a:r>
              <a:rPr lang="en-GB" b="1"/>
              <a:t>4 to 6 weeks</a:t>
            </a:r>
            <a:r>
              <a:rPr lang="en-GB"/>
              <a:t> </a:t>
            </a:r>
            <a:r>
              <a:rPr lang="en-GB" b="1"/>
              <a:t>to completely replace</a:t>
            </a:r>
            <a:r>
              <a:rPr lang="en-GB"/>
              <a:t> the red blood cells. This is why it is important to wait 8 weeks between donations. </a:t>
            </a:r>
            <a:endParaRPr/>
          </a:p>
        </p:txBody>
      </p:sp>
      <p:sp>
        <p:nvSpPr>
          <p:cNvPr id="292" name="Google Shape;292;p4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29</a:t>
            </a:fld>
            <a:endParaRPr/>
          </a:p>
        </p:txBody>
      </p:sp>
      <p:sp>
        <p:nvSpPr>
          <p:cNvPr id="293" name="Google Shape;293;p4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94" name="Google Shape;294;p42"/>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2" name="Google Shape;72;p15"/>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This non-statutory training module supplements the </a:t>
            </a:r>
            <a:r>
              <a:rPr lang="en-GB" sz="1800" u="sng">
                <a:solidFill>
                  <a:schemeClr val="hlink"/>
                </a:solidFill>
                <a:hlinkClick r:id="rId3"/>
              </a:rPr>
              <a:t>statutory guidance</a:t>
            </a:r>
            <a:r>
              <a:rPr lang="en-GB" sz="1800"/>
              <a:t> on teaching about </a:t>
            </a:r>
            <a:r>
              <a:rPr lang="en-GB" b="1"/>
              <a:t>physical health and fitness</a:t>
            </a:r>
            <a:r>
              <a:rPr lang="en-GB" sz="1800"/>
              <a:t>, which schools should read in full.</a:t>
            </a:r>
            <a:endParaRPr sz="1800"/>
          </a:p>
          <a:p>
            <a:pPr marL="0" lvl="0" indent="0" algn="l" rtl="0">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marL="0" lvl="0" indent="0" algn="l" rtl="0">
              <a:lnSpc>
                <a:spcPct val="115000"/>
              </a:lnSpc>
              <a:spcBef>
                <a:spcPts val="1600"/>
              </a:spcBef>
              <a:spcAft>
                <a:spcPts val="1600"/>
              </a:spcAft>
              <a:buSzPts val="1400"/>
              <a:buNone/>
            </a:pPr>
            <a:r>
              <a:rPr lang="en-GB" sz="1800" b="1"/>
              <a:t>Subject leads</a:t>
            </a:r>
            <a:r>
              <a:rPr lang="en-GB" sz="1800"/>
              <a:t> using this presentation in training should also refer to the </a:t>
            </a:r>
            <a:r>
              <a:rPr lang="en-GB" sz="1800" b="1"/>
              <a:t>‘Activities and templates for trainers’ </a:t>
            </a:r>
            <a:r>
              <a:rPr lang="en-GB" sz="1800"/>
              <a:t>section at the end to help shape their training session.</a:t>
            </a:r>
            <a:endParaRPr sz="1800"/>
          </a:p>
        </p:txBody>
      </p:sp>
      <p:sp>
        <p:nvSpPr>
          <p:cNvPr id="73" name="Google Shape;73;p15"/>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Blood types</a:t>
            </a:r>
            <a:endParaRPr>
              <a:solidFill>
                <a:srgbClr val="073763"/>
              </a:solidFill>
            </a:endParaRPr>
          </a:p>
        </p:txBody>
      </p:sp>
      <p:sp>
        <p:nvSpPr>
          <p:cNvPr id="300" name="Google Shape;300;p43"/>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there are 8 main blood types; </a:t>
            </a:r>
            <a:r>
              <a:rPr lang="en-GB" b="1"/>
              <a:t>A+</a:t>
            </a:r>
            <a:r>
              <a:rPr lang="en-GB"/>
              <a:t>,</a:t>
            </a:r>
            <a:r>
              <a:rPr lang="en-GB" b="1"/>
              <a:t> A-</a:t>
            </a:r>
            <a:r>
              <a:rPr lang="en-GB"/>
              <a:t>,</a:t>
            </a:r>
            <a:r>
              <a:rPr lang="en-GB" b="1"/>
              <a:t> B+</a:t>
            </a:r>
            <a:r>
              <a:rPr lang="en-GB"/>
              <a:t>,</a:t>
            </a:r>
            <a:r>
              <a:rPr lang="en-GB" b="1"/>
              <a:t> B-</a:t>
            </a:r>
            <a:r>
              <a:rPr lang="en-GB"/>
              <a:t>,</a:t>
            </a:r>
            <a:r>
              <a:rPr lang="en-GB" b="1"/>
              <a:t> AB+</a:t>
            </a:r>
            <a:r>
              <a:rPr lang="en-GB"/>
              <a:t>,</a:t>
            </a:r>
            <a:r>
              <a:rPr lang="en-GB" b="1"/>
              <a:t> AB-</a:t>
            </a:r>
            <a:r>
              <a:rPr lang="en-GB"/>
              <a:t>,</a:t>
            </a:r>
            <a:r>
              <a:rPr lang="en-GB" b="1"/>
              <a:t> O+ </a:t>
            </a:r>
            <a:r>
              <a:rPr lang="en-GB"/>
              <a:t>and </a:t>
            </a:r>
            <a:r>
              <a:rPr lang="en-GB" b="1"/>
              <a:t>O-</a:t>
            </a:r>
            <a:r>
              <a:rPr lang="en-GB"/>
              <a:t>. Which blood type people have is dictated by their genes they inherit from their parents. Explain that some types are very rare while others are more common. All blood donations are valuable however.</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Teach that </a:t>
            </a:r>
            <a:r>
              <a:rPr lang="en-GB" b="1"/>
              <a:t>O- donors are called ‘universal donors’</a:t>
            </a:r>
            <a:r>
              <a:rPr lang="en-GB"/>
              <a:t> because anyone can receive their red blood cells.</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to pupils that they will find it useful in life to know their blood type.</a:t>
            </a:r>
            <a:endParaRPr/>
          </a:p>
          <a:p>
            <a:pPr marL="0" lvl="0" indent="0" algn="l" rtl="0">
              <a:lnSpc>
                <a:spcPct val="115000"/>
              </a:lnSpc>
              <a:spcBef>
                <a:spcPts val="0"/>
              </a:spcBef>
              <a:spcAft>
                <a:spcPts val="0"/>
              </a:spcAft>
              <a:buSzPts val="1400"/>
              <a:buNone/>
            </a:pPr>
            <a:r>
              <a:rPr lang="en-GB"/>
              <a:t>Visit </a:t>
            </a:r>
            <a:r>
              <a:rPr lang="en-GB" u="sng">
                <a:solidFill>
                  <a:schemeClr val="hlink"/>
                </a:solidFill>
                <a:hlinkClick r:id="rId3"/>
              </a:rPr>
              <a:t>www.blood.co.uk</a:t>
            </a:r>
            <a:r>
              <a:rPr lang="en-GB"/>
              <a:t> for more detailed information. </a:t>
            </a:r>
            <a:endParaRPr/>
          </a:p>
          <a:p>
            <a:pPr marL="285750" lvl="0" indent="-196850" algn="l" rtl="0">
              <a:lnSpc>
                <a:spcPct val="115000"/>
              </a:lnSpc>
              <a:spcBef>
                <a:spcPts val="0"/>
              </a:spcBef>
              <a:spcAft>
                <a:spcPts val="0"/>
              </a:spcAft>
              <a:buSzPts val="1400"/>
              <a:buNone/>
            </a:pPr>
            <a:endParaRPr/>
          </a:p>
        </p:txBody>
      </p:sp>
      <p:sp>
        <p:nvSpPr>
          <p:cNvPr id="301" name="Google Shape;301;p4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30</a:t>
            </a:fld>
            <a:endParaRPr/>
          </a:p>
        </p:txBody>
      </p:sp>
      <p:sp>
        <p:nvSpPr>
          <p:cNvPr id="302" name="Google Shape;302;p43"/>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03" name="Google Shape;303;p43"/>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donated organs are used for</a:t>
            </a:r>
            <a:endParaRPr>
              <a:solidFill>
                <a:srgbClr val="073763"/>
              </a:solidFill>
            </a:endParaRPr>
          </a:p>
        </p:txBody>
      </p:sp>
      <p:sp>
        <p:nvSpPr>
          <p:cNvPr id="309" name="Google Shape;309;p4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organ donation is when someone gives their organs to </a:t>
            </a:r>
            <a:r>
              <a:rPr lang="en-GB" b="1"/>
              <a:t>save someone’s life</a:t>
            </a:r>
            <a:r>
              <a:rPr lang="en-GB"/>
              <a:t> or improve their life if they have an </a:t>
            </a:r>
            <a:r>
              <a:rPr lang="en-GB" b="1"/>
              <a:t>injury or a disease</a:t>
            </a:r>
            <a:r>
              <a:rPr lang="en-GB"/>
              <a:t>. </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usually organ donations are made after someone has died.</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After death, the heart, lungs, liver, kidneys, pancreas and small bowel can be used to help someone else. </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Tissue (skin, bone, tendons, eyes, heart valves and arteries) and bone can also be used. It is also possible to use someone's limbs (arms and legs).</a:t>
            </a:r>
            <a:endParaRPr/>
          </a:p>
        </p:txBody>
      </p:sp>
      <p:sp>
        <p:nvSpPr>
          <p:cNvPr id="310" name="Google Shape;310;p4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31</a:t>
            </a:fld>
            <a:endParaRPr/>
          </a:p>
        </p:txBody>
      </p:sp>
      <p:sp>
        <p:nvSpPr>
          <p:cNvPr id="311" name="Google Shape;311;p4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12" name="Google Shape;312;p44"/>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Being a living organ donor</a:t>
            </a:r>
            <a:endParaRPr>
              <a:solidFill>
                <a:srgbClr val="073763"/>
              </a:solidFill>
            </a:endParaRPr>
          </a:p>
        </p:txBody>
      </p:sp>
      <p:sp>
        <p:nvSpPr>
          <p:cNvPr id="318" name="Google Shape;318;p4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Explain that is possible to be a living donor and donate:</a:t>
            </a:r>
            <a:endParaRPr/>
          </a:p>
          <a:p>
            <a:pPr marL="0" lvl="0" indent="0" algn="l" rtl="0">
              <a:lnSpc>
                <a:spcPct val="115000"/>
              </a:lnSpc>
              <a:spcBef>
                <a:spcPts val="0"/>
              </a:spcBef>
              <a:spcAft>
                <a:spcPts val="0"/>
              </a:spcAft>
              <a:buClr>
                <a:schemeClr val="dk1"/>
              </a:buClr>
              <a:buSzPts val="1400"/>
              <a:buFont typeface="Arial"/>
              <a:buNone/>
            </a:pPr>
            <a:endParaRPr/>
          </a:p>
          <a:p>
            <a:pPr marL="457200" lvl="0" indent="-317500" algn="l" rtl="0">
              <a:lnSpc>
                <a:spcPct val="115000"/>
              </a:lnSpc>
              <a:spcBef>
                <a:spcPts val="0"/>
              </a:spcBef>
              <a:spcAft>
                <a:spcPts val="0"/>
              </a:spcAft>
              <a:buSzPts val="1400"/>
              <a:buChar char="●"/>
            </a:pPr>
            <a:r>
              <a:rPr lang="en-GB"/>
              <a:t>a kidney (as we only need one to be healthy) to help someone with kidney disease</a:t>
            </a:r>
            <a:endParaRPr/>
          </a:p>
          <a:p>
            <a:pPr marL="457200" lvl="0" indent="-317500" algn="l" rtl="0">
              <a:lnSpc>
                <a:spcPct val="115000"/>
              </a:lnSpc>
              <a:spcBef>
                <a:spcPts val="0"/>
              </a:spcBef>
              <a:spcAft>
                <a:spcPts val="0"/>
              </a:spcAft>
              <a:buSzPts val="1400"/>
              <a:buChar char="●"/>
            </a:pPr>
            <a:r>
              <a:rPr lang="en-GB"/>
              <a:t>part of the liver to help someone with liver disease (our livers can grow back completely after donation)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It is also possible to donate bone after having hip replacement surgery, and the placenta and cord blood after giving birth.</a:t>
            </a:r>
            <a:endParaRPr/>
          </a:p>
        </p:txBody>
      </p:sp>
      <p:sp>
        <p:nvSpPr>
          <p:cNvPr id="319" name="Google Shape;319;p4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32</a:t>
            </a:fld>
            <a:endParaRPr/>
          </a:p>
        </p:txBody>
      </p:sp>
      <p:sp>
        <p:nvSpPr>
          <p:cNvPr id="320" name="Google Shape;320;p4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21" name="Google Shape;321;p45"/>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Organ donation after death</a:t>
            </a:r>
            <a:endParaRPr>
              <a:solidFill>
                <a:srgbClr val="073763"/>
              </a:solidFill>
            </a:endParaRPr>
          </a:p>
        </p:txBody>
      </p:sp>
      <p:sp>
        <p:nvSpPr>
          <p:cNvPr id="327" name="Google Shape;327;p4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a:t>Over 18s</a:t>
            </a:r>
            <a:endParaRPr b="1"/>
          </a:p>
          <a:p>
            <a:pPr marL="0" lvl="0" indent="0" algn="l" rtl="0">
              <a:lnSpc>
                <a:spcPct val="115000"/>
              </a:lnSpc>
              <a:spcBef>
                <a:spcPts val="0"/>
              </a:spcBef>
              <a:spcAft>
                <a:spcPts val="0"/>
              </a:spcAft>
              <a:buSzPts val="1400"/>
              <a:buNone/>
            </a:pPr>
            <a:r>
              <a:rPr lang="en-GB"/>
              <a:t>Teach pupils that the UK has changed to an </a:t>
            </a:r>
            <a:r>
              <a:rPr lang="en-GB" b="1"/>
              <a:t>‘opt-out’ system</a:t>
            </a:r>
            <a:r>
              <a:rPr lang="en-GB"/>
              <a:t> since May 2020. This means that an </a:t>
            </a:r>
            <a:r>
              <a:rPr lang="en-GB" b="1"/>
              <a:t>adult’s organs</a:t>
            </a:r>
            <a:r>
              <a:rPr lang="en-GB"/>
              <a:t> may be used to help another when they die unless they have recorded a decision</a:t>
            </a:r>
            <a:r>
              <a:rPr lang="en-GB" b="1"/>
              <a:t> </a:t>
            </a:r>
            <a:r>
              <a:rPr lang="en-GB"/>
              <a:t>not to donate.</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b="1"/>
              <a:t>Under 18s</a:t>
            </a:r>
            <a:endParaRPr b="1"/>
          </a:p>
          <a:p>
            <a:pPr marL="0" lvl="0" indent="0" algn="l" rtl="0">
              <a:lnSpc>
                <a:spcPct val="115000"/>
              </a:lnSpc>
              <a:spcBef>
                <a:spcPts val="0"/>
              </a:spcBef>
              <a:spcAft>
                <a:spcPts val="0"/>
              </a:spcAft>
              <a:buSzPts val="1400"/>
              <a:buNone/>
            </a:pPr>
            <a:r>
              <a:rPr lang="en-GB"/>
              <a:t>For under 18s, the decision about organ donation is </a:t>
            </a:r>
            <a:r>
              <a:rPr lang="en-GB" b="1"/>
              <a:t>made by the parents</a:t>
            </a:r>
            <a:r>
              <a:rPr lang="en-GB"/>
              <a:t>. If someone under 18 does want their organs donated in the event of their death, they can </a:t>
            </a:r>
            <a:r>
              <a:rPr lang="en-GB" b="1"/>
              <a:t>record their decision and tell their family their wishes</a:t>
            </a:r>
            <a:r>
              <a:rPr lang="en-GB"/>
              <a:t>.</a:t>
            </a:r>
            <a:endParaRPr/>
          </a:p>
        </p:txBody>
      </p:sp>
      <p:sp>
        <p:nvSpPr>
          <p:cNvPr id="328" name="Google Shape;328;p4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33</a:t>
            </a:fld>
            <a:endParaRPr/>
          </a:p>
        </p:txBody>
      </p:sp>
      <p:sp>
        <p:nvSpPr>
          <p:cNvPr id="329" name="Google Shape;329;p4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30" name="Google Shape;330;p46"/>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Stem Cell donation</a:t>
            </a:r>
            <a:endParaRPr>
              <a:solidFill>
                <a:srgbClr val="073763"/>
              </a:solidFill>
            </a:endParaRPr>
          </a:p>
        </p:txBody>
      </p:sp>
      <p:sp>
        <p:nvSpPr>
          <p:cNvPr id="336" name="Google Shape;336;p4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Stem cells can turn into other types of cells, such as blood cells. They can be used to </a:t>
            </a:r>
            <a:r>
              <a:rPr lang="en-GB" b="1"/>
              <a:t>treat people with blood disorders</a:t>
            </a:r>
            <a:r>
              <a:rPr lang="en-GB"/>
              <a:t> such as leukaemia.</a:t>
            </a:r>
            <a:endParaRPr/>
          </a:p>
          <a:p>
            <a:pPr marL="0" lvl="0" indent="0" algn="l" rtl="0">
              <a:lnSpc>
                <a:spcPct val="115000"/>
              </a:lnSpc>
              <a:spcBef>
                <a:spcPts val="0"/>
              </a:spcBef>
              <a:spcAft>
                <a:spcPts val="0"/>
              </a:spcAft>
              <a:buSzPts val="1400"/>
              <a:buNone/>
            </a:pPr>
            <a:r>
              <a:rPr lang="en-GB"/>
              <a:t> </a:t>
            </a:r>
            <a:endParaRPr/>
          </a:p>
          <a:p>
            <a:pPr marL="0" lvl="0" indent="0" algn="l" rtl="0">
              <a:lnSpc>
                <a:spcPct val="115000"/>
              </a:lnSpc>
              <a:spcBef>
                <a:spcPts val="0"/>
              </a:spcBef>
              <a:spcAft>
                <a:spcPts val="0"/>
              </a:spcAft>
              <a:buSzPts val="1400"/>
              <a:buNone/>
            </a:pPr>
            <a:r>
              <a:rPr lang="en-GB"/>
              <a:t>Teach that people </a:t>
            </a:r>
            <a:r>
              <a:rPr lang="en-GB" b="1"/>
              <a:t>aged 16-30 can donate their stem cells</a:t>
            </a:r>
            <a:r>
              <a:rPr lang="en-GB"/>
              <a:t>. Explain that stem cells from younger donors provide better outcomes for patients.</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Most donations are made through a </a:t>
            </a:r>
            <a:r>
              <a:rPr lang="en-GB" b="1"/>
              <a:t>simple blood donation</a:t>
            </a:r>
            <a:r>
              <a:rPr lang="en-GB"/>
              <a:t>. Sometimes stem cells are donated through </a:t>
            </a:r>
            <a:r>
              <a:rPr lang="en-GB" b="1"/>
              <a:t>bone marrow</a:t>
            </a:r>
            <a:r>
              <a:rPr lang="en-GB"/>
              <a:t> (where stem cells are made). This is a surgical procedure carried out under local anaesthetic.</a:t>
            </a:r>
            <a:endParaRPr/>
          </a:p>
          <a:p>
            <a:pPr marL="0" lvl="0" indent="0" algn="l" rtl="0">
              <a:lnSpc>
                <a:spcPct val="115000"/>
              </a:lnSpc>
              <a:spcBef>
                <a:spcPts val="0"/>
              </a:spcBef>
              <a:spcAft>
                <a:spcPts val="0"/>
              </a:spcAft>
              <a:buSzPts val="1400"/>
              <a:buNone/>
            </a:pPr>
            <a:r>
              <a:rPr lang="en-GB"/>
              <a:t>Register at </a:t>
            </a:r>
            <a:r>
              <a:rPr lang="en-GB" u="sng">
                <a:solidFill>
                  <a:schemeClr val="hlink"/>
                </a:solidFill>
                <a:hlinkClick r:id="rId3"/>
              </a:rPr>
              <a:t>www.anthonynolan.org.</a:t>
            </a:r>
            <a:endParaRPr/>
          </a:p>
        </p:txBody>
      </p:sp>
      <p:sp>
        <p:nvSpPr>
          <p:cNvPr id="337" name="Google Shape;337;p4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34</a:t>
            </a:fld>
            <a:endParaRPr/>
          </a:p>
        </p:txBody>
      </p:sp>
      <p:sp>
        <p:nvSpPr>
          <p:cNvPr id="338" name="Google Shape;338;p4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39" name="Google Shape;339;p47"/>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1747200" y="2150850"/>
            <a:ext cx="58962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345" name="Google Shape;345;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51" name="Google Shape;351;p49"/>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GB"/>
              <a:t>The following are just some of the approaches you might consider  when preparing to teach about respectful relationships. </a:t>
            </a:r>
            <a:endParaRPr/>
          </a:p>
          <a:p>
            <a:pPr marL="0" marR="0" lvl="0" indent="0" algn="l" rtl="0">
              <a:lnSpc>
                <a:spcPct val="115000"/>
              </a:lnSpc>
              <a:spcBef>
                <a:spcPts val="1600"/>
              </a:spcBef>
              <a:spcAft>
                <a:spcPts val="0"/>
              </a:spcAft>
              <a:buSzPts val="1400"/>
              <a:buNone/>
            </a:pPr>
            <a:r>
              <a:rPr lang="en-GB"/>
              <a:t>You will need to adapt these approaches to ensure they are age appropriate and developmentally appropriate for your pupils.</a:t>
            </a:r>
            <a:endParaRPr/>
          </a:p>
          <a:p>
            <a:pPr marL="457200" lvl="0" indent="0" algn="l" rtl="0">
              <a:lnSpc>
                <a:spcPct val="115000"/>
              </a:lnSpc>
              <a:spcBef>
                <a:spcPts val="1600"/>
              </a:spcBef>
              <a:spcAft>
                <a:spcPts val="1600"/>
              </a:spcAft>
              <a:buSzPts val="1400"/>
              <a:buNone/>
            </a:pPr>
            <a:endParaRPr sz="1800"/>
          </a:p>
        </p:txBody>
      </p:sp>
      <p:sp>
        <p:nvSpPr>
          <p:cNvPr id="352" name="Google Shape;352;p49"/>
          <p:cNvSpPr txBox="1">
            <a:spLocks noGrp="1"/>
          </p:cNvSpPr>
          <p:nvPr>
            <p:ph type="sldNum" idx="12"/>
          </p:nvPr>
        </p:nvSpPr>
        <p:spPr>
          <a:xfrm>
            <a:off x="8787600" y="47784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36</a:t>
            </a:fld>
            <a:endParaRPr/>
          </a:p>
        </p:txBody>
      </p:sp>
      <p:sp>
        <p:nvSpPr>
          <p:cNvPr id="353" name="Google Shape;353;p49"/>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Take a whole school approach</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59" name="Google Shape;359;p50"/>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b="1"/>
              <a:t>Take a whole school approach</a:t>
            </a:r>
            <a:r>
              <a:rPr lang="en-GB"/>
              <a:t>, regular exercise should be established across the school day, for example:</a:t>
            </a:r>
            <a:endParaRPr/>
          </a:p>
          <a:p>
            <a:pPr marL="457200" lvl="0" indent="-317500" algn="l" rtl="0">
              <a:lnSpc>
                <a:spcPct val="115000"/>
              </a:lnSpc>
              <a:spcBef>
                <a:spcPts val="0"/>
              </a:spcBef>
              <a:spcAft>
                <a:spcPts val="0"/>
              </a:spcAft>
              <a:buSzPts val="1400"/>
              <a:buChar char="●"/>
            </a:pPr>
            <a:r>
              <a:rPr lang="en-GB"/>
              <a:t>within PE lessons, while developing children’s physical literacy </a:t>
            </a:r>
            <a:endParaRPr/>
          </a:p>
          <a:p>
            <a:pPr marL="457200" lvl="0" indent="-317500" algn="l" rtl="0">
              <a:lnSpc>
                <a:spcPct val="115000"/>
              </a:lnSpc>
              <a:spcBef>
                <a:spcPts val="0"/>
              </a:spcBef>
              <a:spcAft>
                <a:spcPts val="0"/>
              </a:spcAft>
              <a:buSzPts val="1400"/>
              <a:buChar char="●"/>
            </a:pPr>
            <a:r>
              <a:rPr lang="en-GB"/>
              <a:t>having physically active, cross-curricular learning to reduce sedentary time</a:t>
            </a:r>
            <a:endParaRPr/>
          </a:p>
          <a:p>
            <a:pPr marL="457200" lvl="0" indent="-317500" algn="l" rtl="0">
              <a:lnSpc>
                <a:spcPct val="115000"/>
              </a:lnSpc>
              <a:spcBef>
                <a:spcPts val="0"/>
              </a:spcBef>
              <a:spcAft>
                <a:spcPts val="0"/>
              </a:spcAft>
              <a:buSzPts val="1400"/>
              <a:buChar char="●"/>
            </a:pPr>
            <a:r>
              <a:rPr lang="en-GB"/>
              <a:t>during break times and after school activities (sports clubs, organised games)</a:t>
            </a:r>
            <a:endParaRPr/>
          </a:p>
          <a:p>
            <a:pPr marL="457200" lvl="0" indent="-317500" algn="l" rtl="0">
              <a:lnSpc>
                <a:spcPct val="115000"/>
              </a:lnSpc>
              <a:spcBef>
                <a:spcPts val="0"/>
              </a:spcBef>
              <a:spcAft>
                <a:spcPts val="0"/>
              </a:spcAft>
              <a:buSzPts val="1400"/>
              <a:buChar char="●"/>
            </a:pPr>
            <a:r>
              <a:rPr lang="en-GB"/>
              <a:t>when travelling to school (e.g. cycling, scootering)</a:t>
            </a:r>
            <a:endParaRPr/>
          </a:p>
          <a:p>
            <a:pPr marL="457200" lvl="0" indent="-317500" algn="l" rtl="0">
              <a:lnSpc>
                <a:spcPct val="115000"/>
              </a:lnSpc>
              <a:spcBef>
                <a:spcPts val="0"/>
              </a:spcBef>
              <a:spcAft>
                <a:spcPts val="0"/>
              </a:spcAft>
              <a:buSzPts val="1400"/>
              <a:buChar char="●"/>
            </a:pPr>
            <a:r>
              <a:rPr lang="en-GB"/>
              <a:t>including swimming lessons</a:t>
            </a:r>
            <a:endParaRPr/>
          </a:p>
          <a:p>
            <a:pPr marL="0" lvl="0" indent="0" algn="l" rtl="0">
              <a:lnSpc>
                <a:spcPct val="100000"/>
              </a:lnSpc>
              <a:spcBef>
                <a:spcPts val="1600"/>
              </a:spcBef>
              <a:spcAft>
                <a:spcPts val="0"/>
              </a:spcAft>
              <a:buSzPts val="1400"/>
              <a:buNone/>
            </a:pPr>
            <a:r>
              <a:rPr lang="en-GB"/>
              <a:t>Use the </a:t>
            </a:r>
            <a:r>
              <a:rPr lang="en-GB" b="1"/>
              <a:t>principles of physical literacy </a:t>
            </a:r>
            <a:r>
              <a:rPr lang="en-GB"/>
              <a:t>to design the provision of physical activity at school.</a:t>
            </a:r>
            <a:endParaRPr/>
          </a:p>
        </p:txBody>
      </p:sp>
      <p:sp>
        <p:nvSpPr>
          <p:cNvPr id="360" name="Google Shape;360;p50"/>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61" name="Google Shape;361;p5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Principles of physical literacy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67" name="Google Shape;367;p51"/>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The principles of physical literacy are to:</a:t>
            </a:r>
            <a:endParaRPr/>
          </a:p>
          <a:p>
            <a:pPr marL="457200" lvl="0" indent="-317500" algn="l" rtl="0">
              <a:lnSpc>
                <a:spcPct val="115000"/>
              </a:lnSpc>
              <a:spcBef>
                <a:spcPts val="0"/>
              </a:spcBef>
              <a:spcAft>
                <a:spcPts val="0"/>
              </a:spcAft>
              <a:buSzPts val="1400"/>
              <a:buChar char="●"/>
            </a:pPr>
            <a:r>
              <a:rPr lang="en-GB"/>
              <a:t>develop movement competence</a:t>
            </a:r>
            <a:endParaRPr/>
          </a:p>
          <a:p>
            <a:pPr marL="457200" lvl="0" indent="-317500" algn="l" rtl="0">
              <a:lnSpc>
                <a:spcPct val="115000"/>
              </a:lnSpc>
              <a:spcBef>
                <a:spcPts val="0"/>
              </a:spcBef>
              <a:spcAft>
                <a:spcPts val="0"/>
              </a:spcAft>
              <a:buSzPts val="1400"/>
              <a:buChar char="●"/>
            </a:pPr>
            <a:r>
              <a:rPr lang="en-GB"/>
              <a:t>increase children’s motivation to move</a:t>
            </a:r>
            <a:endParaRPr/>
          </a:p>
          <a:p>
            <a:pPr marL="457200" lvl="0" indent="-317500" algn="l" rtl="0">
              <a:lnSpc>
                <a:spcPct val="115000"/>
              </a:lnSpc>
              <a:spcBef>
                <a:spcPts val="0"/>
              </a:spcBef>
              <a:spcAft>
                <a:spcPts val="0"/>
              </a:spcAft>
              <a:buSzPts val="1400"/>
              <a:buChar char="●"/>
            </a:pPr>
            <a:r>
              <a:rPr lang="en-GB"/>
              <a:t>improve children’s confidence when moving</a:t>
            </a:r>
            <a:endParaRPr/>
          </a:p>
          <a:p>
            <a:pPr marL="457200" lvl="0" indent="-317500" algn="l" rtl="0">
              <a:lnSpc>
                <a:spcPct val="115000"/>
              </a:lnSpc>
              <a:spcBef>
                <a:spcPts val="0"/>
              </a:spcBef>
              <a:spcAft>
                <a:spcPts val="0"/>
              </a:spcAft>
              <a:buSzPts val="1400"/>
              <a:buChar char="●"/>
            </a:pPr>
            <a:r>
              <a:rPr lang="en-GB"/>
              <a:t>develop the knowledge and understanding to maintain life-long physical activity habits</a:t>
            </a:r>
            <a:endParaRPr/>
          </a:p>
          <a:p>
            <a:pPr marL="0" lvl="0" indent="0" algn="l" rtl="0">
              <a:lnSpc>
                <a:spcPct val="115000"/>
              </a:lnSpc>
              <a:spcBef>
                <a:spcPts val="1600"/>
              </a:spcBef>
              <a:spcAft>
                <a:spcPts val="0"/>
              </a:spcAft>
              <a:buSzPts val="1400"/>
              <a:buNone/>
            </a:pPr>
            <a:r>
              <a:rPr lang="en-GB"/>
              <a:t>Children who are not considered to be physically literate are at a great disadvantage when trying to fully participate in physical activity sessions and/or sports.</a:t>
            </a:r>
            <a:endParaRPr/>
          </a:p>
        </p:txBody>
      </p:sp>
      <p:sp>
        <p:nvSpPr>
          <p:cNvPr id="368" name="Google Shape;368;p51"/>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69" name="Google Shape;369;p51"/>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Be aware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75" name="Google Shape;375;p52"/>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Be aware that: </a:t>
            </a:r>
            <a:endParaRPr/>
          </a:p>
          <a:p>
            <a:pPr marL="457200" lvl="0" indent="-317500" algn="l" rtl="0">
              <a:lnSpc>
                <a:spcPct val="115000"/>
              </a:lnSpc>
              <a:spcBef>
                <a:spcPts val="1600"/>
              </a:spcBef>
              <a:spcAft>
                <a:spcPts val="0"/>
              </a:spcAft>
              <a:buSzPts val="1400"/>
              <a:buChar char="●"/>
            </a:pPr>
            <a:r>
              <a:rPr lang="en-GB"/>
              <a:t>children are more likely to be active if they enjoy it so make it fun and try lots of different activities</a:t>
            </a:r>
            <a:endParaRPr/>
          </a:p>
          <a:p>
            <a:pPr marL="457200" lvl="0" indent="-317500" algn="l" rtl="0">
              <a:lnSpc>
                <a:spcPct val="115000"/>
              </a:lnSpc>
              <a:spcBef>
                <a:spcPts val="0"/>
              </a:spcBef>
              <a:spcAft>
                <a:spcPts val="0"/>
              </a:spcAft>
              <a:buSzPts val="1400"/>
              <a:buChar char="●"/>
            </a:pPr>
            <a:r>
              <a:rPr lang="en-GB"/>
              <a:t>disabled children are half as likely as non-disabled people to be active so activities should be inclusive and promoted to all</a:t>
            </a:r>
            <a:endParaRPr/>
          </a:p>
          <a:p>
            <a:pPr marL="0" lvl="0" indent="0" algn="l" rtl="0">
              <a:lnSpc>
                <a:spcPct val="115000"/>
              </a:lnSpc>
              <a:spcBef>
                <a:spcPts val="1600"/>
              </a:spcBef>
              <a:spcAft>
                <a:spcPts val="0"/>
              </a:spcAft>
              <a:buSzPts val="1400"/>
              <a:buNone/>
            </a:pPr>
            <a:r>
              <a:rPr lang="en-GB"/>
              <a:t>Younger children will have limited control over their routine outside of school. Encourage pupils to take the message home, and involve parents through newsletters and homework assignments. Explain to parents the importance of physical activity, and that being active from a young age helps to establish and interests hobbies leading to higher levels of physical activity later in life.</a:t>
            </a:r>
            <a:endParaRPr/>
          </a:p>
          <a:p>
            <a:pPr marL="0" lvl="0" indent="0" algn="l" rtl="0">
              <a:lnSpc>
                <a:spcPct val="115000"/>
              </a:lnSpc>
              <a:spcBef>
                <a:spcPts val="1600"/>
              </a:spcBef>
              <a:spcAft>
                <a:spcPts val="1600"/>
              </a:spcAft>
              <a:buSzPts val="1400"/>
              <a:buNone/>
            </a:pPr>
            <a:endParaRPr/>
          </a:p>
        </p:txBody>
      </p:sp>
      <p:sp>
        <p:nvSpPr>
          <p:cNvPr id="376" name="Google Shape;376;p52"/>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77" name="Google Shape;377;p5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362300" y="2150850"/>
            <a:ext cx="64194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79" name="Google Shape;7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 approaches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83" name="Google Shape;383;p53"/>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To incorporate regular exercise in the school day, thousands of primary schools now take part in an Active Mile. This involves an active 15 minute period of walking or running.</a:t>
            </a:r>
            <a:endParaRPr/>
          </a:p>
          <a:p>
            <a:pPr marL="0" lvl="0" indent="0" algn="l" rtl="0">
              <a:lnSpc>
                <a:spcPct val="115000"/>
              </a:lnSpc>
              <a:spcBef>
                <a:spcPts val="1600"/>
              </a:spcBef>
              <a:spcAft>
                <a:spcPts val="0"/>
              </a:spcAft>
              <a:buSzPts val="1400"/>
              <a:buNone/>
            </a:pPr>
            <a:r>
              <a:rPr lang="en-GB"/>
              <a:t>Some schools are also offering an alternative bout of exercise such as aerobics or ball-games for those less interested in running. As a non-competitive form of exercise this encourages everyone to take part.</a:t>
            </a:r>
            <a:endParaRPr/>
          </a:p>
        </p:txBody>
      </p:sp>
      <p:sp>
        <p:nvSpPr>
          <p:cNvPr id="384" name="Google Shape;384;p53"/>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85" name="Google Shape;385;p5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Appoint Health Ambassadors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91" name="Google Shape;391;p54"/>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Younger pupils may feel more comfortable speaking to young people closer to their age in the first instance. Consider developing older pupils in school as Health Ambassadors. </a:t>
            </a:r>
            <a:endParaRPr/>
          </a:p>
          <a:p>
            <a:pPr marL="0" lvl="0" indent="0" algn="l" rtl="0">
              <a:lnSpc>
                <a:spcPct val="115000"/>
              </a:lnSpc>
              <a:spcBef>
                <a:spcPts val="1600"/>
              </a:spcBef>
              <a:spcAft>
                <a:spcPts val="0"/>
              </a:spcAft>
              <a:buSzPts val="1400"/>
              <a:buNone/>
            </a:pPr>
            <a:r>
              <a:rPr lang="en-GB"/>
              <a:t>When developing the skills of Health Ambassadors, stress that they too must contact an adult if they are concerned about younger pupils. </a:t>
            </a:r>
            <a:endParaRPr/>
          </a:p>
          <a:p>
            <a:pPr marL="0" lvl="0" indent="0" algn="l" rtl="0">
              <a:lnSpc>
                <a:spcPct val="115000"/>
              </a:lnSpc>
              <a:spcBef>
                <a:spcPts val="1600"/>
              </a:spcBef>
              <a:spcAft>
                <a:spcPts val="0"/>
              </a:spcAft>
              <a:buSzPts val="1400"/>
              <a:buNone/>
            </a:pPr>
            <a:r>
              <a:rPr lang="en-GB"/>
              <a:t>The younger pupils will also need to know that Health Ambassadors are likely to share their worries with an adult but will be kept confidential between the HA and the other adult.</a:t>
            </a: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1600"/>
              </a:spcAft>
              <a:buSzPts val="1400"/>
              <a:buNone/>
            </a:pPr>
            <a:endParaRPr/>
          </a:p>
        </p:txBody>
      </p:sp>
      <p:sp>
        <p:nvSpPr>
          <p:cNvPr id="392" name="Google Shape;392;p54"/>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93" name="Google Shape;393;p5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5"/>
          <p:cNvSpPr txBox="1">
            <a:spLocks noGrp="1"/>
          </p:cNvSpPr>
          <p:nvPr>
            <p:ph type="title"/>
          </p:nvPr>
        </p:nvSpPr>
        <p:spPr>
          <a:xfrm>
            <a:off x="641550" y="2150850"/>
            <a:ext cx="7860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399" name="Google Shape;399;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6"/>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05" name="Google Shape;405;p56"/>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Subject leads can use the following templates and training activities to plan training on teaching the new curriculum topics. </a:t>
            </a:r>
            <a:endParaRPr sz="1800"/>
          </a:p>
          <a:p>
            <a:pPr marL="0" lvl="0" indent="0" algn="l" rtl="0">
              <a:lnSpc>
                <a:spcPct val="115000"/>
              </a:lnSpc>
              <a:spcBef>
                <a:spcPts val="1600"/>
              </a:spcBef>
              <a:spcAft>
                <a:spcPts val="0"/>
              </a:spcAft>
              <a:buSzPts val="1400"/>
              <a:buNone/>
            </a:pPr>
            <a:r>
              <a:rPr lang="en-GB" sz="1800"/>
              <a:t>You can: </a:t>
            </a:r>
            <a:endParaRPr sz="1800"/>
          </a:p>
          <a:p>
            <a:pPr marL="457200" lvl="0" indent="-342900" algn="l" rtl="0">
              <a:lnSpc>
                <a:spcPct val="115000"/>
              </a:lnSpc>
              <a:spcBef>
                <a:spcPts val="1600"/>
              </a:spcBef>
              <a:spcAft>
                <a:spcPts val="0"/>
              </a:spcAft>
              <a:buSzPts val="1800"/>
              <a:buChar char="●"/>
            </a:pPr>
            <a:r>
              <a:rPr lang="en-GB" sz="1800" b="1"/>
              <a:t>add information to slides</a:t>
            </a:r>
            <a:r>
              <a:rPr lang="en-GB" sz="1800"/>
              <a:t> - eg about your school provision  </a:t>
            </a:r>
            <a:endParaRPr sz="1800"/>
          </a:p>
          <a:p>
            <a:pPr marL="457200" lvl="0" indent="-342900" algn="l" rtl="0">
              <a:lnSpc>
                <a:spcPct val="115000"/>
              </a:lnSpc>
              <a:spcBef>
                <a:spcPts val="0"/>
              </a:spcBef>
              <a:spcAft>
                <a:spcPts val="0"/>
              </a:spcAft>
              <a:buSzPts val="1800"/>
              <a:buChar char="●"/>
            </a:pPr>
            <a:r>
              <a:rPr lang="en-GB" sz="1800" b="1"/>
              <a:t>move slides</a:t>
            </a:r>
            <a:r>
              <a:rPr lang="en-GB" sz="1800"/>
              <a:t> - e.g. ‘Rate your confidence (before training)’ - to the point in the presentation where you want to carry out that activity</a:t>
            </a:r>
            <a:endParaRPr sz="1800"/>
          </a:p>
          <a:p>
            <a:pPr marL="457200" lvl="0" indent="-342900" algn="l" rtl="0">
              <a:lnSpc>
                <a:spcPct val="115000"/>
              </a:lnSpc>
              <a:spcBef>
                <a:spcPts val="0"/>
              </a:spcBef>
              <a:spcAft>
                <a:spcPts val="0"/>
              </a:spcAft>
              <a:buSzPts val="1800"/>
              <a:buChar char="●"/>
            </a:pPr>
            <a:r>
              <a:rPr lang="en-GB" sz="1800" b="1"/>
              <a:t>delete slides</a:t>
            </a:r>
            <a:r>
              <a:rPr lang="en-GB" sz="1800"/>
              <a:t> if you are not covering those curriculum elements at this time </a:t>
            </a:r>
            <a:endParaRPr sz="1800"/>
          </a:p>
        </p:txBody>
      </p:sp>
      <p:sp>
        <p:nvSpPr>
          <p:cNvPr id="406" name="Google Shape;406;p56"/>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412" name="Google Shape;412;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8"/>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Trainer notes: Rate your confidence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18" name="Google Shape;418;p58"/>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Ask your colleagues to rate confidence before and after topic training using the slides in this deck.</a:t>
            </a:r>
            <a:endParaRPr sz="1800"/>
          </a:p>
          <a:p>
            <a:pPr marL="0" lvl="0" indent="0" algn="l" rtl="0">
              <a:lnSpc>
                <a:spcPct val="115000"/>
              </a:lnSpc>
              <a:spcBef>
                <a:spcPts val="1600"/>
              </a:spcBef>
              <a:spcAft>
                <a:spcPts val="0"/>
              </a:spcAft>
              <a:buSzPts val="1400"/>
              <a:buNone/>
            </a:pPr>
            <a:r>
              <a:rPr lang="en-GB" sz="2200" b="1"/>
              <a:t>Before training</a:t>
            </a:r>
            <a:br>
              <a:rPr lang="en-GB" sz="1800"/>
            </a:br>
            <a:r>
              <a:rPr lang="en-GB" sz="1800"/>
              <a:t>Ask teachers to think about where they currently fit on the scale. </a:t>
            </a:r>
            <a:endParaRPr sz="1800"/>
          </a:p>
          <a:p>
            <a:pPr marL="0" lvl="0" indent="0" algn="l" rtl="0">
              <a:lnSpc>
                <a:spcPct val="115000"/>
              </a:lnSpc>
              <a:spcBef>
                <a:spcPts val="1600"/>
              </a:spcBef>
              <a:spcAft>
                <a:spcPts val="0"/>
              </a:spcAft>
              <a:buSzPts val="1400"/>
              <a:buNone/>
            </a:pPr>
            <a:r>
              <a:rPr lang="en-GB" sz="2200" b="1"/>
              <a:t>After training</a:t>
            </a:r>
            <a:br>
              <a:rPr lang="en-GB" sz="1800"/>
            </a:br>
            <a:r>
              <a:rPr lang="en-GB" sz="1800"/>
              <a:t>Ask teachers to rate their confidence again and talk about changes. You might want to repeat this activity at later check ins.</a:t>
            </a:r>
            <a:endParaRPr sz="1800"/>
          </a:p>
          <a:p>
            <a:pPr marL="0" lvl="0" indent="0" algn="l" rtl="0">
              <a:lnSpc>
                <a:spcPct val="115000"/>
              </a:lnSpc>
              <a:spcBef>
                <a:spcPts val="1600"/>
              </a:spcBef>
              <a:spcAft>
                <a:spcPts val="0"/>
              </a:spcAft>
              <a:buSzPts val="1400"/>
              <a:buNone/>
            </a:pPr>
            <a:r>
              <a:rPr lang="en-GB" sz="1800"/>
              <a:t>If teachers still rate confidence as low, discuss ways you can develop their subject knowledge, offer peer support etc.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19" name="Google Shape;419;p58"/>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2400"/>
              <a:buFont typeface="Arial"/>
              <a:buNone/>
            </a:pPr>
            <a:r>
              <a:rPr lang="en-GB" sz="2400" b="1" i="0" u="none" strike="noStrike" cap="none">
                <a:solidFill>
                  <a:srgbClr val="434343"/>
                </a:solidFill>
                <a:latin typeface="Arial"/>
                <a:ea typeface="Arial"/>
                <a:cs typeface="Arial"/>
                <a:sym typeface="Arial"/>
              </a:rPr>
              <a:t>How do you feel about teaching this topic? </a:t>
            </a:r>
            <a:endParaRPr sz="2400" b="1" i="0" u="none" strike="noStrike" cap="none">
              <a:solidFill>
                <a:srgbClr val="434343"/>
              </a:solidFill>
              <a:latin typeface="Arial"/>
              <a:ea typeface="Arial"/>
              <a:cs typeface="Arial"/>
              <a:sym typeface="Arial"/>
            </a:endParaRPr>
          </a:p>
        </p:txBody>
      </p:sp>
      <p:cxnSp>
        <p:nvCxnSpPr>
          <p:cNvPr id="425" name="Google Shape;425;p59"/>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426" name="Google Shape;426;p59"/>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427" name="Google Shape;427;p59"/>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428" name="Google Shape;428;p59"/>
          <p:cNvGraphicFramePr/>
          <p:nvPr/>
        </p:nvGraphicFramePr>
        <p:xfrm>
          <a:off x="850650" y="3474650"/>
          <a:ext cx="7239000" cy="396210"/>
        </p:xfrm>
        <a:graphic>
          <a:graphicData uri="http://schemas.openxmlformats.org/drawingml/2006/table">
            <a:tbl>
              <a:tblPr>
                <a:noFill/>
                <a:tableStyleId>{C7EA438F-B241-4EF8-B894-DB7F14C7AC5A}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429" name="Google Shape;429;p59"/>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(before training)</a:t>
            </a:r>
            <a:endParaRPr b="1">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30" name="Google Shape;430;p59"/>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0"/>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(after training) </a:t>
            </a:r>
            <a:endParaRPr>
              <a:solidFill>
                <a:srgbClr val="073763"/>
              </a:solidFill>
            </a:endParaRPr>
          </a:p>
        </p:txBody>
      </p:sp>
      <p:sp>
        <p:nvSpPr>
          <p:cNvPr id="436" name="Google Shape;436;p60"/>
          <p:cNvSpPr txBox="1"/>
          <p:nvPr/>
        </p:nvSpPr>
        <p:spPr>
          <a:xfrm>
            <a:off x="311700" y="1067938"/>
            <a:ext cx="8520600" cy="350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GB" sz="2400" b="1" i="0" u="none" strike="noStrike" cap="none">
                <a:solidFill>
                  <a:srgbClr val="434343"/>
                </a:solidFill>
                <a:latin typeface="Arial"/>
                <a:ea typeface="Arial"/>
                <a:cs typeface="Arial"/>
                <a:sym typeface="Arial"/>
              </a:rPr>
              <a:t>How do you feel now? What support/info could help? </a:t>
            </a:r>
            <a:endParaRPr sz="2400" b="1"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2400"/>
              <a:buFont typeface="Arial"/>
              <a:buNone/>
            </a:pPr>
            <a:endParaRPr sz="2400" b="0" i="0" u="none" strike="noStrike" cap="none">
              <a:solidFill>
                <a:srgbClr val="434343"/>
              </a:solidFill>
              <a:latin typeface="Arial"/>
              <a:ea typeface="Arial"/>
              <a:cs typeface="Arial"/>
              <a:sym typeface="Arial"/>
            </a:endParaRPr>
          </a:p>
        </p:txBody>
      </p:sp>
      <p:cxnSp>
        <p:nvCxnSpPr>
          <p:cNvPr id="437" name="Google Shape;437;p60"/>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438" name="Google Shape;438;p60"/>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439" name="Google Shape;439;p60"/>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440" name="Google Shape;440;p60"/>
          <p:cNvGraphicFramePr/>
          <p:nvPr/>
        </p:nvGraphicFramePr>
        <p:xfrm>
          <a:off x="850650" y="3474650"/>
          <a:ext cx="7239000" cy="396210"/>
        </p:xfrm>
        <a:graphic>
          <a:graphicData uri="http://schemas.openxmlformats.org/drawingml/2006/table">
            <a:tbl>
              <a:tblPr>
                <a:noFill/>
                <a:tableStyleId>{C7EA438F-B241-4EF8-B894-DB7F14C7AC5A}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441" name="Google Shape;441;p6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‘Our school’ templates</a:t>
            </a:r>
            <a:endParaRPr>
              <a:solidFill>
                <a:srgbClr val="073763"/>
              </a:solidFill>
            </a:endParaRPr>
          </a:p>
        </p:txBody>
      </p:sp>
      <p:sp>
        <p:nvSpPr>
          <p:cNvPr id="447" name="Google Shape;447;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2"/>
          <p:cNvSpPr txBox="1">
            <a:spLocks noGrp="1"/>
          </p:cNvSpPr>
          <p:nvPr>
            <p:ph type="title"/>
          </p:nvPr>
        </p:nvSpPr>
        <p:spPr>
          <a:xfrm>
            <a:off x="270000" y="216425"/>
            <a:ext cx="9006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Physical health and fitness support at </a:t>
            </a:r>
            <a:r>
              <a:rPr lang="en-GB" dirty="0">
                <a:solidFill>
                  <a:srgbClr val="FF0000"/>
                </a:solidFill>
              </a:rPr>
              <a:t>[school name] </a:t>
            </a:r>
            <a:endParaRPr dirty="0">
              <a:solidFill>
                <a:srgbClr val="073763"/>
              </a:solidFill>
            </a:endParaRPr>
          </a:p>
          <a:p>
            <a:pPr marL="0" lvl="0" indent="0" algn="l" rtl="0">
              <a:lnSpc>
                <a:spcPct val="100000"/>
              </a:lnSpc>
              <a:spcBef>
                <a:spcPts val="0"/>
              </a:spcBef>
              <a:spcAft>
                <a:spcPts val="0"/>
              </a:spcAft>
              <a:buSzPts val="2800"/>
              <a:buNone/>
            </a:pPr>
            <a:endParaRPr dirty="0">
              <a:solidFill>
                <a:srgbClr val="073763"/>
              </a:solidFill>
            </a:endParaRPr>
          </a:p>
        </p:txBody>
      </p:sp>
      <p:sp>
        <p:nvSpPr>
          <p:cNvPr id="453" name="Google Shape;453;p62"/>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2200" b="1" dirty="0">
                <a:solidFill>
                  <a:srgbClr val="434343"/>
                </a:solidFill>
              </a:rPr>
              <a:t>Our leads </a:t>
            </a:r>
            <a:endParaRPr sz="2200" b="1" dirty="0">
              <a:solidFill>
                <a:srgbClr val="434343"/>
              </a:solidFill>
            </a:endParaRPr>
          </a:p>
          <a:p>
            <a:pPr marL="0" lvl="0" indent="0" algn="l" rtl="0">
              <a:lnSpc>
                <a:spcPct val="115000"/>
              </a:lnSpc>
              <a:spcBef>
                <a:spcPts val="0"/>
              </a:spcBef>
              <a:spcAft>
                <a:spcPts val="0"/>
              </a:spcAft>
              <a:buSzPts val="1400"/>
              <a:buNone/>
            </a:pPr>
            <a:r>
              <a:rPr lang="en-GB" sz="1800" dirty="0">
                <a:solidFill>
                  <a:srgbClr val="FF0000"/>
                </a:solidFill>
              </a:rPr>
              <a:t>[Names, contact details of xxx]</a:t>
            </a:r>
            <a:endParaRPr sz="1800" dirty="0">
              <a:solidFill>
                <a:srgbClr val="FF0000"/>
              </a:solidFill>
            </a:endParaRPr>
          </a:p>
          <a:p>
            <a:pPr marL="0" lvl="0" indent="0" algn="l" rtl="0">
              <a:lnSpc>
                <a:spcPct val="115000"/>
              </a:lnSpc>
              <a:spcBef>
                <a:spcPts val="1000"/>
              </a:spcBef>
              <a:spcAft>
                <a:spcPts val="0"/>
              </a:spcAft>
              <a:buSzPts val="1400"/>
              <a:buNone/>
            </a:pPr>
            <a:r>
              <a:rPr lang="en-GB" sz="2200" b="1" dirty="0">
                <a:solidFill>
                  <a:srgbClr val="434343"/>
                </a:solidFill>
              </a:rPr>
              <a:t>Our policies</a:t>
            </a:r>
            <a:endParaRPr sz="2200" b="1" dirty="0">
              <a:solidFill>
                <a:srgbClr val="434343"/>
              </a:solidFill>
            </a:endParaRPr>
          </a:p>
          <a:p>
            <a:pPr marL="0" lvl="0" indent="0" algn="l" rtl="0">
              <a:lnSpc>
                <a:spcPct val="115000"/>
              </a:lnSpc>
              <a:spcBef>
                <a:spcPts val="0"/>
              </a:spcBef>
              <a:spcAft>
                <a:spcPts val="0"/>
              </a:spcAft>
              <a:buSzPts val="1400"/>
              <a:buNone/>
            </a:pPr>
            <a:r>
              <a:rPr lang="en-GB" sz="1800" dirty="0">
                <a:solidFill>
                  <a:srgbClr val="FF0000"/>
                </a:solidFill>
              </a:rPr>
              <a:t>[Add details - </a:t>
            </a:r>
            <a:r>
              <a:rPr lang="en-GB" sz="1800" dirty="0" err="1">
                <a:solidFill>
                  <a:srgbClr val="FF0000"/>
                </a:solidFill>
              </a:rPr>
              <a:t>eg</a:t>
            </a:r>
            <a:r>
              <a:rPr lang="en-GB" sz="1800" dirty="0">
                <a:solidFill>
                  <a:srgbClr val="FF0000"/>
                </a:solidFill>
              </a:rPr>
              <a:t> school policy on xxx]</a:t>
            </a:r>
            <a:endParaRPr sz="1800" dirty="0">
              <a:solidFill>
                <a:srgbClr val="FF0000"/>
              </a:solidFill>
            </a:endParaRPr>
          </a:p>
          <a:p>
            <a:pPr marL="0" lvl="0" indent="0" algn="l" rtl="0">
              <a:lnSpc>
                <a:spcPct val="115000"/>
              </a:lnSpc>
              <a:spcBef>
                <a:spcPts val="1600"/>
              </a:spcBef>
              <a:spcAft>
                <a:spcPts val="0"/>
              </a:spcAft>
              <a:buSzPts val="1400"/>
              <a:buNone/>
            </a:pPr>
            <a:r>
              <a:rPr lang="en-GB" sz="2200" b="1" dirty="0">
                <a:solidFill>
                  <a:srgbClr val="434343"/>
                </a:solidFill>
              </a:rPr>
              <a:t>Specialist support</a:t>
            </a:r>
            <a:br>
              <a:rPr lang="en-GB" sz="2200" b="1" dirty="0">
                <a:solidFill>
                  <a:srgbClr val="434343"/>
                </a:solidFill>
              </a:rPr>
            </a:br>
            <a:r>
              <a:rPr lang="en-GB" sz="1800" dirty="0">
                <a:solidFill>
                  <a:srgbClr val="FF0000"/>
                </a:solidFill>
              </a:rPr>
              <a:t>[Add details - </a:t>
            </a:r>
            <a:r>
              <a:rPr lang="en-GB" sz="1800" dirty="0" err="1">
                <a:solidFill>
                  <a:srgbClr val="FF0000"/>
                </a:solidFill>
              </a:rPr>
              <a:t>eg</a:t>
            </a:r>
            <a:r>
              <a:rPr lang="en-GB" sz="1800" dirty="0">
                <a:solidFill>
                  <a:srgbClr val="FF0000"/>
                </a:solidFill>
              </a:rPr>
              <a:t> providers school already works with]</a:t>
            </a:r>
            <a:endParaRPr sz="1800" dirty="0">
              <a:solidFill>
                <a:srgbClr val="FF0000"/>
              </a:solidFill>
            </a:endParaRPr>
          </a:p>
          <a:p>
            <a:pPr marL="0" lvl="0" indent="0" algn="l" rtl="0">
              <a:lnSpc>
                <a:spcPct val="115000"/>
              </a:lnSpc>
              <a:spcBef>
                <a:spcPts val="1600"/>
              </a:spcBef>
              <a:spcAft>
                <a:spcPts val="0"/>
              </a:spcAft>
              <a:buClr>
                <a:schemeClr val="dk1"/>
              </a:buClr>
              <a:buSzPts val="1100"/>
              <a:buFont typeface="Arial"/>
              <a:buNone/>
            </a:pPr>
            <a:r>
              <a:rPr lang="en-GB" sz="2200" b="1" dirty="0">
                <a:solidFill>
                  <a:srgbClr val="434343"/>
                </a:solidFill>
              </a:rPr>
              <a:t>Other information </a:t>
            </a:r>
            <a:endParaRPr sz="2200" b="1" dirty="0">
              <a:solidFill>
                <a:srgbClr val="434343"/>
              </a:solidFill>
            </a:endParaRPr>
          </a:p>
          <a:p>
            <a:pPr marL="0" lvl="0" indent="0" algn="l" rtl="0">
              <a:lnSpc>
                <a:spcPct val="115000"/>
              </a:lnSpc>
              <a:spcBef>
                <a:spcPts val="0"/>
              </a:spcBef>
              <a:spcAft>
                <a:spcPts val="0"/>
              </a:spcAft>
              <a:buSzPts val="1400"/>
              <a:buNone/>
            </a:pPr>
            <a:r>
              <a:rPr lang="en-GB" sz="1800" dirty="0">
                <a:solidFill>
                  <a:srgbClr val="FF0000"/>
                </a:solidFill>
              </a:rPr>
              <a:t>[Add resources]</a:t>
            </a:r>
            <a:br>
              <a:rPr lang="en-GB" sz="1800" dirty="0">
                <a:solidFill>
                  <a:srgbClr val="434343"/>
                </a:solidFill>
              </a:rPr>
            </a:br>
            <a:endParaRPr sz="2200" b="1" dirty="0">
              <a:solidFill>
                <a:srgbClr val="FF0000"/>
              </a:solidFill>
            </a:endParaRPr>
          </a:p>
          <a:p>
            <a:pPr marL="0" lvl="0" indent="0" algn="l" rtl="0">
              <a:lnSpc>
                <a:spcPct val="115000"/>
              </a:lnSpc>
              <a:spcBef>
                <a:spcPts val="1600"/>
              </a:spcBef>
              <a:spcAft>
                <a:spcPts val="1600"/>
              </a:spcAft>
              <a:buSzPts val="1400"/>
              <a:buNone/>
            </a:pPr>
            <a:endParaRPr sz="1800" dirty="0">
              <a:solidFill>
                <a:srgbClr val="434343"/>
              </a:solidFill>
            </a:endParaRPr>
          </a:p>
        </p:txBody>
      </p:sp>
      <p:sp>
        <p:nvSpPr>
          <p:cNvPr id="454" name="Google Shape;454;p6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Related topics</a:t>
            </a:r>
            <a:endParaRPr>
              <a:solidFill>
                <a:srgbClr val="073763"/>
              </a:solidFill>
            </a:endParaRPr>
          </a:p>
        </p:txBody>
      </p:sp>
      <p:sp>
        <p:nvSpPr>
          <p:cNvPr id="92" name="Google Shape;92;p18"/>
          <p:cNvSpPr txBox="1">
            <a:spLocks noGrp="1"/>
          </p:cNvSpPr>
          <p:nvPr>
            <p:ph type="body" idx="1"/>
          </p:nvPr>
        </p:nvSpPr>
        <p:spPr>
          <a:xfrm>
            <a:off x="270000" y="914400"/>
            <a:ext cx="73500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SzPts val="1400"/>
              <a:buNone/>
            </a:pPr>
            <a:r>
              <a:rPr lang="en-GB" dirty="0"/>
              <a:t>Physical health and fitness is related to the modules:</a:t>
            </a:r>
            <a:endParaRPr dirty="0"/>
          </a:p>
          <a:p>
            <a:pPr marL="457200" marR="0" lvl="0" indent="-317500" algn="l" rtl="0">
              <a:lnSpc>
                <a:spcPct val="115000"/>
              </a:lnSpc>
              <a:spcBef>
                <a:spcPts val="1600"/>
              </a:spcBef>
              <a:spcAft>
                <a:spcPts val="0"/>
              </a:spcAft>
              <a:buSzPts val="1400"/>
              <a:buChar char="●"/>
            </a:pPr>
            <a:r>
              <a:rPr lang="en-GB" dirty="0"/>
              <a:t>Health and prevention </a:t>
            </a:r>
            <a:endParaRPr dirty="0"/>
          </a:p>
          <a:p>
            <a:pPr marL="457200" marR="0" lvl="0" indent="-317500" algn="l" rtl="0">
              <a:lnSpc>
                <a:spcPct val="115000"/>
              </a:lnSpc>
              <a:spcBef>
                <a:spcPts val="0"/>
              </a:spcBef>
              <a:spcAft>
                <a:spcPts val="0"/>
              </a:spcAft>
              <a:buSzPts val="1400"/>
              <a:buChar char="●"/>
            </a:pPr>
            <a:r>
              <a:rPr lang="en-GB" dirty="0"/>
              <a:t>Healthy eating</a:t>
            </a:r>
            <a:endParaRPr dirty="0"/>
          </a:p>
          <a:p>
            <a:pPr marL="457200" marR="0" lvl="0" indent="-317500" algn="l" rtl="0">
              <a:lnSpc>
                <a:spcPct val="115000"/>
              </a:lnSpc>
              <a:spcBef>
                <a:spcPts val="0"/>
              </a:spcBef>
              <a:spcAft>
                <a:spcPts val="0"/>
              </a:spcAft>
              <a:buSzPts val="1400"/>
              <a:buChar char="●"/>
            </a:pPr>
            <a:r>
              <a:rPr lang="en-GB" dirty="0"/>
              <a:t>Mental wellbeing </a:t>
            </a:r>
            <a:endParaRPr dirty="0"/>
          </a:p>
          <a:p>
            <a:pPr marL="0" marR="0" lvl="0" indent="0" algn="l" rtl="0">
              <a:lnSpc>
                <a:spcPct val="115000"/>
              </a:lnSpc>
              <a:spcBef>
                <a:spcPts val="1600"/>
              </a:spcBef>
              <a:spcAft>
                <a:spcPts val="0"/>
              </a:spcAft>
              <a:buSzPts val="1400"/>
              <a:buNone/>
            </a:pPr>
            <a:r>
              <a:rPr lang="en-GB" dirty="0"/>
              <a:t>Therefore you should:</a:t>
            </a:r>
            <a:endParaRPr dirty="0"/>
          </a:p>
          <a:p>
            <a:pPr marL="457200" marR="0" lvl="0" indent="-317500" algn="l" rtl="0">
              <a:lnSpc>
                <a:spcPct val="115000"/>
              </a:lnSpc>
              <a:spcBef>
                <a:spcPts val="1600"/>
              </a:spcBef>
              <a:spcAft>
                <a:spcPts val="0"/>
              </a:spcAft>
              <a:buSzPts val="1400"/>
              <a:buChar char="●"/>
            </a:pPr>
            <a:r>
              <a:rPr lang="en-GB" b="1" dirty="0"/>
              <a:t>consider thematic links</a:t>
            </a:r>
            <a:r>
              <a:rPr lang="en-GB" dirty="0"/>
              <a:t> when planning and delivering lessons</a:t>
            </a:r>
            <a:endParaRPr dirty="0"/>
          </a:p>
          <a:p>
            <a:pPr marL="457200" marR="0" lvl="0" indent="-317500" algn="l" rtl="0">
              <a:lnSpc>
                <a:spcPct val="115000"/>
              </a:lnSpc>
              <a:spcBef>
                <a:spcPts val="0"/>
              </a:spcBef>
              <a:spcAft>
                <a:spcPts val="0"/>
              </a:spcAft>
              <a:buSzPts val="1400"/>
              <a:buChar char="●"/>
            </a:pPr>
            <a:r>
              <a:rPr lang="en-GB" dirty="0"/>
              <a:t>find ways to </a:t>
            </a:r>
            <a:r>
              <a:rPr lang="en-GB" b="1" dirty="0"/>
              <a:t>link knowledge and vocabulary </a:t>
            </a:r>
            <a:r>
              <a:rPr lang="en-GB" dirty="0"/>
              <a:t>across topics</a:t>
            </a:r>
            <a:endParaRPr sz="1800" dirty="0">
              <a:solidFill>
                <a:srgbClr val="9900FF"/>
              </a:solidFill>
            </a:endParaRPr>
          </a:p>
          <a:p>
            <a:pPr marL="0" lvl="0" indent="0" algn="l" rtl="0">
              <a:lnSpc>
                <a:spcPct val="115000"/>
              </a:lnSpc>
              <a:spcBef>
                <a:spcPts val="1600"/>
              </a:spcBef>
              <a:spcAft>
                <a:spcPts val="1600"/>
              </a:spcAft>
              <a:buSzPts val="1400"/>
              <a:buNone/>
            </a:pPr>
            <a:endParaRPr sz="1800" dirty="0"/>
          </a:p>
        </p:txBody>
      </p:sp>
      <p:sp>
        <p:nvSpPr>
          <p:cNvPr id="93" name="Google Shape;93;p18"/>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3"/>
          <p:cNvSpPr txBox="1">
            <a:spLocks noGrp="1"/>
          </p:cNvSpPr>
          <p:nvPr>
            <p:ph type="title"/>
          </p:nvPr>
        </p:nvSpPr>
        <p:spPr>
          <a:xfrm>
            <a:off x="270000" y="216425"/>
            <a:ext cx="875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Teaching about physical health and fitness at </a:t>
            </a:r>
            <a:r>
              <a:rPr lang="en-GB" dirty="0">
                <a:solidFill>
                  <a:srgbClr val="FF0000"/>
                </a:solidFill>
              </a:rPr>
              <a:t>[school name] </a:t>
            </a:r>
            <a:endParaRPr dirty="0">
              <a:solidFill>
                <a:srgbClr val="FF0000"/>
              </a:solidFill>
              <a:highlight>
                <a:srgbClr val="FFFF00"/>
              </a:highlight>
            </a:endParaRPr>
          </a:p>
          <a:p>
            <a:pPr marL="0" lvl="0" indent="0" algn="l" rtl="0">
              <a:lnSpc>
                <a:spcPct val="100000"/>
              </a:lnSpc>
              <a:spcBef>
                <a:spcPts val="0"/>
              </a:spcBef>
              <a:spcAft>
                <a:spcPts val="0"/>
              </a:spcAft>
              <a:buSzPts val="2800"/>
              <a:buNone/>
            </a:pPr>
            <a:endParaRPr dirty="0">
              <a:solidFill>
                <a:srgbClr val="073763"/>
              </a:solidFill>
            </a:endParaRPr>
          </a:p>
          <a:p>
            <a:pPr marL="0" lvl="0" indent="0" algn="l" rtl="0">
              <a:lnSpc>
                <a:spcPct val="100000"/>
              </a:lnSpc>
              <a:spcBef>
                <a:spcPts val="0"/>
              </a:spcBef>
              <a:spcAft>
                <a:spcPts val="0"/>
              </a:spcAft>
              <a:buSzPts val="2800"/>
              <a:buNone/>
            </a:pPr>
            <a:endParaRPr dirty="0">
              <a:solidFill>
                <a:srgbClr val="073763"/>
              </a:solidFill>
            </a:endParaRPr>
          </a:p>
        </p:txBody>
      </p:sp>
      <p:sp>
        <p:nvSpPr>
          <p:cNvPr id="460" name="Google Shape;460;p63"/>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1800" dirty="0"/>
          </a:p>
          <a:p>
            <a:pPr marL="0" lvl="0" indent="0" algn="l" rtl="0">
              <a:lnSpc>
                <a:spcPct val="115000"/>
              </a:lnSpc>
              <a:spcBef>
                <a:spcPts val="1600"/>
              </a:spcBef>
              <a:spcAft>
                <a:spcPts val="0"/>
              </a:spcAft>
              <a:buSzPts val="1400"/>
              <a:buNone/>
            </a:pPr>
            <a:r>
              <a:rPr lang="en-GB" sz="1800" dirty="0"/>
              <a:t>Ways in which we already teach about physical health and fitness at our school:</a:t>
            </a:r>
            <a:endParaRPr sz="1800" dirty="0"/>
          </a:p>
          <a:p>
            <a:pPr marL="457200" lvl="0" indent="-342900" algn="l" rtl="0">
              <a:lnSpc>
                <a:spcPct val="115000"/>
              </a:lnSpc>
              <a:spcBef>
                <a:spcPts val="1600"/>
              </a:spcBef>
              <a:spcAft>
                <a:spcPts val="0"/>
              </a:spcAft>
              <a:buClr>
                <a:srgbClr val="FF0000"/>
              </a:buClr>
              <a:buSzPts val="1800"/>
              <a:buChar char="●"/>
            </a:pPr>
            <a:r>
              <a:rPr lang="en-GB" sz="1800" dirty="0">
                <a:solidFill>
                  <a:srgbClr val="FF0000"/>
                </a:solidFill>
              </a:rPr>
              <a:t>[Add details]</a:t>
            </a:r>
            <a:endParaRPr sz="1800" dirty="0">
              <a:solidFill>
                <a:srgbClr val="FF0000"/>
              </a:solidFill>
            </a:endParaRPr>
          </a:p>
          <a:p>
            <a:pPr marL="457200" lvl="0" indent="-342900" algn="l" rtl="0">
              <a:lnSpc>
                <a:spcPct val="115000"/>
              </a:lnSpc>
              <a:spcBef>
                <a:spcPts val="0"/>
              </a:spcBef>
              <a:spcAft>
                <a:spcPts val="0"/>
              </a:spcAft>
              <a:buClr>
                <a:srgbClr val="FF0000"/>
              </a:buClr>
              <a:buSzPts val="1800"/>
              <a:buChar char="●"/>
            </a:pPr>
            <a:r>
              <a:rPr lang="en-GB" sz="1800" dirty="0">
                <a:solidFill>
                  <a:srgbClr val="FF0000"/>
                </a:solidFill>
              </a:rPr>
              <a:t>[Add details]</a:t>
            </a:r>
            <a:endParaRPr sz="1800" dirty="0">
              <a:solidFill>
                <a:srgbClr val="FF0000"/>
              </a:solidFill>
            </a:endParaRPr>
          </a:p>
          <a:p>
            <a:pPr marL="457200" lvl="0" indent="-342900" algn="l" rtl="0">
              <a:lnSpc>
                <a:spcPct val="115000"/>
              </a:lnSpc>
              <a:spcBef>
                <a:spcPts val="0"/>
              </a:spcBef>
              <a:spcAft>
                <a:spcPts val="0"/>
              </a:spcAft>
              <a:buClr>
                <a:srgbClr val="FF0000"/>
              </a:buClr>
              <a:buSzPts val="1800"/>
              <a:buChar char="●"/>
            </a:pPr>
            <a:r>
              <a:rPr lang="en-GB" sz="1800" dirty="0">
                <a:solidFill>
                  <a:srgbClr val="FF0000"/>
                </a:solidFill>
              </a:rPr>
              <a:t>[Add details]</a:t>
            </a:r>
            <a:endParaRPr sz="1800" dirty="0">
              <a:solidFill>
                <a:srgbClr val="FF0000"/>
              </a:solidFill>
            </a:endParaRPr>
          </a:p>
          <a:p>
            <a:pPr marL="0" lvl="0" indent="0" algn="l" rtl="0">
              <a:lnSpc>
                <a:spcPct val="115000"/>
              </a:lnSpc>
              <a:spcBef>
                <a:spcPts val="1600"/>
              </a:spcBef>
              <a:spcAft>
                <a:spcPts val="0"/>
              </a:spcAft>
              <a:buSzPts val="1400"/>
              <a:buNone/>
            </a:pPr>
            <a:endParaRPr sz="2200" b="1" dirty="0">
              <a:solidFill>
                <a:srgbClr val="434343"/>
              </a:solidFill>
            </a:endParaRPr>
          </a:p>
          <a:p>
            <a:pPr marL="0" lvl="0" indent="0" algn="l" rtl="0">
              <a:lnSpc>
                <a:spcPct val="115000"/>
              </a:lnSpc>
              <a:spcBef>
                <a:spcPts val="1600"/>
              </a:spcBef>
              <a:spcAft>
                <a:spcPts val="0"/>
              </a:spcAft>
              <a:buSzPts val="1400"/>
              <a:buNone/>
            </a:pPr>
            <a:endParaRPr sz="1800" dirty="0">
              <a:solidFill>
                <a:srgbClr val="FF0000"/>
              </a:solidFill>
            </a:endParaRPr>
          </a:p>
          <a:p>
            <a:pPr marL="0" lvl="0" indent="0" algn="l" rtl="0">
              <a:lnSpc>
                <a:spcPct val="115000"/>
              </a:lnSpc>
              <a:spcBef>
                <a:spcPts val="1600"/>
              </a:spcBef>
              <a:spcAft>
                <a:spcPts val="0"/>
              </a:spcAft>
              <a:buSzPts val="1400"/>
              <a:buNone/>
            </a:pPr>
            <a:endParaRPr sz="2200" b="1" dirty="0">
              <a:solidFill>
                <a:srgbClr val="FF0000"/>
              </a:solidFill>
            </a:endParaRPr>
          </a:p>
          <a:p>
            <a:pPr marL="0" lvl="0" indent="0" algn="l" rtl="0">
              <a:lnSpc>
                <a:spcPct val="115000"/>
              </a:lnSpc>
              <a:spcBef>
                <a:spcPts val="1600"/>
              </a:spcBef>
              <a:spcAft>
                <a:spcPts val="1600"/>
              </a:spcAft>
              <a:buSzPts val="1400"/>
              <a:buNone/>
            </a:pPr>
            <a:endParaRPr sz="1800" dirty="0">
              <a:solidFill>
                <a:srgbClr val="434343"/>
              </a:solidFill>
            </a:endParaRPr>
          </a:p>
        </p:txBody>
      </p:sp>
      <p:sp>
        <p:nvSpPr>
          <p:cNvPr id="461" name="Google Shape;461;p6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467" name="Google Shape;467;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5"/>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73" name="Google Shape;473;p65"/>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Use the following slides in your training to help teachers:</a:t>
            </a:r>
            <a:endParaRPr sz="1800"/>
          </a:p>
          <a:p>
            <a:pPr marL="457200" lvl="0" indent="-342900" algn="l" rtl="0">
              <a:lnSpc>
                <a:spcPct val="115000"/>
              </a:lnSpc>
              <a:spcBef>
                <a:spcPts val="1600"/>
              </a:spcBef>
              <a:spcAft>
                <a:spcPts val="0"/>
              </a:spcAft>
              <a:buSzPts val="1800"/>
              <a:buChar char="●"/>
            </a:pPr>
            <a:r>
              <a:rPr lang="en-GB" sz="1800" b="1"/>
              <a:t>share concerns</a:t>
            </a:r>
            <a:r>
              <a:rPr lang="en-GB" sz="1800"/>
              <a:t> about questions they could be asked by pupils</a:t>
            </a:r>
            <a:endParaRPr sz="1800"/>
          </a:p>
          <a:p>
            <a:pPr marL="457200" lvl="0" indent="-342900" algn="l" rtl="0">
              <a:lnSpc>
                <a:spcPct val="115000"/>
              </a:lnSpc>
              <a:spcBef>
                <a:spcPts val="0"/>
              </a:spcBef>
              <a:spcAft>
                <a:spcPts val="0"/>
              </a:spcAft>
              <a:buSzPts val="1800"/>
              <a:buChar char="●"/>
            </a:pPr>
            <a:r>
              <a:rPr lang="en-GB" sz="1800" b="1"/>
              <a:t>strategise</a:t>
            </a:r>
            <a:r>
              <a:rPr lang="en-GB" sz="1800"/>
              <a:t> ways to avoid and answer such questions</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74" name="Google Shape;474;p65"/>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6"/>
          <p:cNvSpPr/>
          <p:nvPr/>
        </p:nvSpPr>
        <p:spPr>
          <a:xfrm>
            <a:off x="645450" y="12707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 you say?</a:t>
            </a:r>
            <a:endParaRPr sz="2000" b="0" i="0" u="none" strike="noStrike" cap="none">
              <a:solidFill>
                <a:srgbClr val="000000"/>
              </a:solidFill>
              <a:latin typeface="Arial"/>
              <a:ea typeface="Arial"/>
              <a:cs typeface="Arial"/>
              <a:sym typeface="Arial"/>
            </a:endParaRPr>
          </a:p>
        </p:txBody>
      </p:sp>
      <p:sp>
        <p:nvSpPr>
          <p:cNvPr id="480" name="Google Shape;480;p66"/>
          <p:cNvSpPr/>
          <p:nvPr/>
        </p:nvSpPr>
        <p:spPr>
          <a:xfrm>
            <a:off x="5820325" y="1270750"/>
            <a:ext cx="28725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wouldn’t you say?</a:t>
            </a:r>
            <a:endParaRPr sz="2000" b="0" i="0" u="none" strike="noStrike" cap="none">
              <a:solidFill>
                <a:srgbClr val="000000"/>
              </a:solidFill>
              <a:latin typeface="Arial"/>
              <a:ea typeface="Arial"/>
              <a:cs typeface="Arial"/>
              <a:sym typeface="Arial"/>
            </a:endParaRPr>
          </a:p>
        </p:txBody>
      </p:sp>
      <p:sp>
        <p:nvSpPr>
          <p:cNvPr id="481" name="Google Shape;481;p66"/>
          <p:cNvSpPr/>
          <p:nvPr/>
        </p:nvSpPr>
        <p:spPr>
          <a:xfrm>
            <a:off x="645450" y="36318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Follow up</a:t>
            </a:r>
            <a:endParaRPr sz="2000" b="0" i="0" u="none" strike="noStrike" cap="none">
              <a:solidFill>
                <a:srgbClr val="000000"/>
              </a:solidFill>
              <a:latin typeface="Arial"/>
              <a:ea typeface="Arial"/>
              <a:cs typeface="Arial"/>
              <a:sym typeface="Arial"/>
            </a:endParaRPr>
          </a:p>
        </p:txBody>
      </p:sp>
      <p:sp>
        <p:nvSpPr>
          <p:cNvPr id="482" name="Google Shape;482;p66"/>
          <p:cNvSpPr/>
          <p:nvPr/>
        </p:nvSpPr>
        <p:spPr>
          <a:xfrm>
            <a:off x="5935250" y="3631850"/>
            <a:ext cx="27576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How could this have been prevented?</a:t>
            </a:r>
            <a:endParaRPr sz="2000" b="0" i="0" u="none" strike="noStrike" cap="none">
              <a:solidFill>
                <a:srgbClr val="000000"/>
              </a:solidFill>
              <a:latin typeface="Arial"/>
              <a:ea typeface="Arial"/>
              <a:cs typeface="Arial"/>
              <a:sym typeface="Arial"/>
            </a:endParaRPr>
          </a:p>
        </p:txBody>
      </p:sp>
      <p:sp>
        <p:nvSpPr>
          <p:cNvPr id="483" name="Google Shape;483;p66"/>
          <p:cNvSpPr/>
          <p:nvPr/>
        </p:nvSpPr>
        <p:spPr>
          <a:xfrm>
            <a:off x="1461250" y="2234450"/>
            <a:ext cx="6419100" cy="11964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000" b="0" i="0" u="none" strike="noStrike" cap="none">
                <a:solidFill>
                  <a:srgbClr val="FF0000"/>
                </a:solidFill>
                <a:latin typeface="Arial"/>
                <a:ea typeface="Arial"/>
                <a:cs typeface="Arial"/>
                <a:sym typeface="Arial"/>
              </a:rPr>
              <a:t>[Prepare ‘difficult’ questions to discuss in training or give teachers a blank version to fill with their own Qs]</a:t>
            </a:r>
            <a:endParaRPr sz="2000" b="0" i="0" u="none" strike="noStrike" cap="none">
              <a:solidFill>
                <a:srgbClr val="FF0000"/>
              </a:solidFill>
              <a:latin typeface="Arial"/>
              <a:ea typeface="Arial"/>
              <a:cs typeface="Arial"/>
              <a:sym typeface="Arial"/>
            </a:endParaRPr>
          </a:p>
        </p:txBody>
      </p:sp>
      <p:sp>
        <p:nvSpPr>
          <p:cNvPr id="484" name="Google Shape;484;p66"/>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85" name="Google Shape;485;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7"/>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91" name="Google Shape;491;p67"/>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well ask questions because they: </a:t>
            </a:r>
            <a:endParaRPr sz="1800"/>
          </a:p>
          <a:p>
            <a:pPr marL="457200" lvl="0" indent="-342900" algn="l" rtl="0">
              <a:lnSpc>
                <a:spcPct val="115000"/>
              </a:lnSpc>
              <a:spcBef>
                <a:spcPts val="1600"/>
              </a:spcBef>
              <a:spcAft>
                <a:spcPts val="0"/>
              </a:spcAft>
              <a:buSzPts val="1800"/>
              <a:buChar char="●"/>
            </a:pPr>
            <a:r>
              <a:rPr lang="en-GB" sz="1800"/>
              <a:t>want information</a:t>
            </a:r>
            <a:endParaRPr sz="1800"/>
          </a:p>
          <a:p>
            <a:pPr marL="457200" lvl="0" indent="-342900" algn="l" rtl="0">
              <a:lnSpc>
                <a:spcPct val="115000"/>
              </a:lnSpc>
              <a:spcBef>
                <a:spcPts val="0"/>
              </a:spcBef>
              <a:spcAft>
                <a:spcPts val="0"/>
              </a:spcAft>
              <a:buSzPts val="1800"/>
              <a:buChar char="●"/>
            </a:pPr>
            <a:r>
              <a:rPr lang="en-GB" sz="1800"/>
              <a:t>are seeking permission - “Is it OK if I …?”</a:t>
            </a:r>
            <a:endParaRPr sz="1800"/>
          </a:p>
          <a:p>
            <a:pPr marL="457200" lvl="0" indent="-342900" algn="l" rtl="0">
              <a:lnSpc>
                <a:spcPct val="115000"/>
              </a:lnSpc>
              <a:spcBef>
                <a:spcPts val="0"/>
              </a:spcBef>
              <a:spcAft>
                <a:spcPts val="0"/>
              </a:spcAft>
              <a:buSzPts val="1800"/>
              <a:buChar char="●"/>
            </a:pPr>
            <a:r>
              <a:rPr lang="en-GB" sz="1800"/>
              <a:t>are trying to shock or get attention </a:t>
            </a:r>
            <a:endParaRPr sz="1800"/>
          </a:p>
          <a:p>
            <a:pPr marL="457200" lvl="0" indent="-342900" algn="l" rtl="0">
              <a:lnSpc>
                <a:spcPct val="115000"/>
              </a:lnSpc>
              <a:spcBef>
                <a:spcPts val="0"/>
              </a:spcBef>
              <a:spcAft>
                <a:spcPts val="0"/>
              </a:spcAft>
              <a:buSzPts val="1800"/>
              <a:buChar char="●"/>
            </a:pPr>
            <a:r>
              <a:rPr lang="en-GB" sz="1800"/>
              <a:t>have related personal beliefs</a:t>
            </a:r>
            <a:endParaRPr sz="1800"/>
          </a:p>
          <a:p>
            <a:pPr marL="0" lvl="0" indent="0" algn="l" rtl="0">
              <a:lnSpc>
                <a:spcPct val="115000"/>
              </a:lnSpc>
              <a:spcBef>
                <a:spcPts val="1600"/>
              </a:spcBef>
              <a:spcAft>
                <a:spcPts val="0"/>
              </a:spcAft>
              <a:buSzPts val="1400"/>
              <a:buNone/>
            </a:pPr>
            <a:r>
              <a:rPr lang="en-GB" sz="1800"/>
              <a:t>Remember:</a:t>
            </a:r>
            <a:endParaRPr sz="1800"/>
          </a:p>
          <a:p>
            <a:pPr marL="457200" lvl="0" indent="-342900" algn="l" rtl="0">
              <a:lnSpc>
                <a:spcPct val="115000"/>
              </a:lnSpc>
              <a:spcBef>
                <a:spcPts val="1600"/>
              </a:spcBef>
              <a:spcAft>
                <a:spcPts val="0"/>
              </a:spcAft>
              <a:buSzPts val="1800"/>
              <a:buChar char="●"/>
            </a:pPr>
            <a:r>
              <a:rPr lang="en-GB" sz="1800"/>
              <a:t>don’t feel pressured or that you have to answer straight away</a:t>
            </a:r>
            <a:endParaRPr sz="1800"/>
          </a:p>
          <a:p>
            <a:pPr marL="457200" lvl="0" indent="-342900" algn="l" rtl="0">
              <a:lnSpc>
                <a:spcPct val="115000"/>
              </a:lnSpc>
              <a:spcBef>
                <a:spcPts val="0"/>
              </a:spcBef>
              <a:spcAft>
                <a:spcPts val="0"/>
              </a:spcAft>
              <a:buSzPts val="1800"/>
              <a:buChar char="●"/>
            </a:pPr>
            <a:r>
              <a:rPr lang="en-GB" sz="1800"/>
              <a:t>don’t disclose personal information - use third-person examples, say ‘some people...’</a:t>
            </a:r>
            <a:endParaRPr sz="1800"/>
          </a:p>
          <a:p>
            <a:pPr marL="457200" lvl="0" indent="-342900" algn="l" rtl="0">
              <a:lnSpc>
                <a:spcPct val="115000"/>
              </a:lnSpc>
              <a:spcBef>
                <a:spcPts val="0"/>
              </a:spcBef>
              <a:spcAft>
                <a:spcPts val="0"/>
              </a:spcAft>
              <a:buSzPts val="1800"/>
              <a:buChar char="●"/>
            </a:pPr>
            <a:r>
              <a:rPr lang="en-GB" sz="1800"/>
              <a:t>seek advice if you need it</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92" name="Google Shape;492;p67"/>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498" name="Google Shape;498;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16" name="Google Shape;516;p70"/>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GB" sz="1800" dirty="0">
                <a:solidFill>
                  <a:srgbClr val="434343"/>
                </a:solidFill>
              </a:rPr>
              <a:t>By the end of this training you should:</a:t>
            </a:r>
            <a:endParaRPr sz="1800" dirty="0">
              <a:solidFill>
                <a:srgbClr val="434343"/>
              </a:solidFill>
            </a:endParaRPr>
          </a:p>
          <a:p>
            <a:pPr marL="0" lvl="0" indent="0" algn="l" rtl="0">
              <a:lnSpc>
                <a:spcPct val="115000"/>
              </a:lnSpc>
              <a:spcBef>
                <a:spcPts val="0"/>
              </a:spcBef>
              <a:spcAft>
                <a:spcPts val="0"/>
              </a:spcAft>
              <a:buClr>
                <a:schemeClr val="dk1"/>
              </a:buClr>
              <a:buSzPts val="1800"/>
              <a:buFont typeface="Arial"/>
              <a:buNone/>
            </a:pPr>
            <a:endParaRPr sz="1800" dirty="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dirty="0">
                <a:solidFill>
                  <a:srgbClr val="434343"/>
                </a:solidFill>
              </a:rPr>
              <a:t>know what is included in the statutory guidance </a:t>
            </a:r>
            <a:endParaRPr sz="1800" dirty="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dirty="0">
                <a:solidFill>
                  <a:srgbClr val="434343"/>
                </a:solidFill>
              </a:rPr>
              <a:t>know some of the ways you can teach the topic knowledge</a:t>
            </a:r>
            <a:endParaRPr sz="1800" dirty="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dirty="0">
                <a:solidFill>
                  <a:srgbClr val="434343"/>
                </a:solidFill>
              </a:rPr>
              <a:t>have strategies to deal with questions that come up in class</a:t>
            </a:r>
            <a:endParaRPr sz="1800" dirty="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dirty="0">
                <a:solidFill>
                  <a:srgbClr val="434343"/>
                </a:solidFill>
              </a:rPr>
              <a:t>feel more confident teaching about </a:t>
            </a:r>
            <a:r>
              <a:rPr lang="en-GB" sz="1800" b="1" dirty="0">
                <a:solidFill>
                  <a:srgbClr val="434343"/>
                </a:solidFill>
              </a:rPr>
              <a:t>physical health and fitness</a:t>
            </a:r>
            <a:endParaRPr sz="1800" b="1" dirty="0">
              <a:solidFill>
                <a:srgbClr val="434343"/>
              </a:solidFill>
            </a:endParaRPr>
          </a:p>
          <a:p>
            <a:pPr marL="0" lvl="0" indent="0" algn="l" rtl="0">
              <a:lnSpc>
                <a:spcPct val="115000"/>
              </a:lnSpc>
              <a:spcBef>
                <a:spcPts val="0"/>
              </a:spcBef>
              <a:spcAft>
                <a:spcPts val="0"/>
              </a:spcAft>
              <a:buSzPts val="1400"/>
              <a:buNone/>
            </a:pPr>
            <a:endParaRPr sz="1800" dirty="0">
              <a:solidFill>
                <a:srgbClr val="434343"/>
              </a:solidFill>
            </a:endParaRPr>
          </a:p>
          <a:p>
            <a:pPr marL="457200" lvl="0" indent="0" algn="l" rtl="0">
              <a:lnSpc>
                <a:spcPct val="115000"/>
              </a:lnSpc>
              <a:spcBef>
                <a:spcPts val="0"/>
              </a:spcBef>
              <a:spcAft>
                <a:spcPts val="0"/>
              </a:spcAft>
              <a:buSzPts val="1400"/>
              <a:buNone/>
            </a:pPr>
            <a:endParaRPr sz="1800" dirty="0"/>
          </a:p>
          <a:p>
            <a:pPr marL="0" lvl="0" indent="0" algn="l" rtl="0">
              <a:lnSpc>
                <a:spcPct val="115000"/>
              </a:lnSpc>
              <a:spcBef>
                <a:spcPts val="0"/>
              </a:spcBef>
              <a:spcAft>
                <a:spcPts val="0"/>
              </a:spcAft>
              <a:buSzPts val="1400"/>
              <a:buNone/>
            </a:pPr>
            <a:endParaRPr sz="1800" dirty="0"/>
          </a:p>
          <a:p>
            <a:pPr marL="0" lvl="0" indent="0" algn="l" rtl="0">
              <a:lnSpc>
                <a:spcPct val="115000"/>
              </a:lnSpc>
              <a:spcBef>
                <a:spcPts val="1600"/>
              </a:spcBef>
              <a:spcAft>
                <a:spcPts val="1600"/>
              </a:spcAft>
              <a:buSzPts val="1400"/>
              <a:buNone/>
            </a:pPr>
            <a:endParaRPr sz="1800" dirty="0"/>
          </a:p>
        </p:txBody>
      </p:sp>
      <p:sp>
        <p:nvSpPr>
          <p:cNvPr id="517" name="Google Shape;517;p70"/>
          <p:cNvSpPr txBox="1">
            <a:spLocks noGrp="1"/>
          </p:cNvSpPr>
          <p:nvPr>
            <p:ph type="subTitle" idx="4294967295"/>
          </p:nvPr>
        </p:nvSpPr>
        <p:spPr>
          <a:xfrm>
            <a:off x="117900" y="390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18" name="Google Shape;518;p7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1"/>
          <p:cNvSpPr txBox="1">
            <a:spLocks noGrp="1"/>
          </p:cNvSpPr>
          <p:nvPr>
            <p:ph type="title"/>
          </p:nvPr>
        </p:nvSpPr>
        <p:spPr>
          <a:xfrm>
            <a:off x="311700" y="1160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524" name="Google Shape;524;p71"/>
          <p:cNvSpPr txBox="1">
            <a:spLocks noGrp="1"/>
          </p:cNvSpPr>
          <p:nvPr>
            <p:ph type="title"/>
          </p:nvPr>
        </p:nvSpPr>
        <p:spPr>
          <a:xfrm>
            <a:off x="311700" y="3347425"/>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525" name="Google Shape;525;p71"/>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26" name="Google Shape;526;p71"/>
          <p:cNvSpPr txBox="1">
            <a:spLocks noGrp="1"/>
          </p:cNvSpPr>
          <p:nvPr>
            <p:ph type="title"/>
          </p:nvPr>
        </p:nvSpPr>
        <p:spPr>
          <a:xfrm>
            <a:off x="311700" y="2303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
        <p:nvSpPr>
          <p:cNvPr id="527" name="Google Shape;527;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2"/>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533" name="Google Shape;533;p7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534" name="Google Shape;534;p72"/>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35" name="Google Shape;535;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58</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99" name="Google Shape;99;p19"/>
          <p:cNvSpPr txBox="1">
            <a:spLocks noGrp="1"/>
          </p:cNvSpPr>
          <p:nvPr>
            <p:ph type="body" idx="1"/>
          </p:nvPr>
        </p:nvSpPr>
        <p:spPr>
          <a:xfrm>
            <a:off x="270000" y="914400"/>
            <a:ext cx="7458000" cy="8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Some slides in this training have a </a:t>
            </a:r>
            <a:r>
              <a:rPr lang="en-GB" sz="1800" b="1">
                <a:solidFill>
                  <a:srgbClr val="E06666"/>
                </a:solidFill>
              </a:rPr>
              <a:t>Primary</a:t>
            </a:r>
            <a:r>
              <a:rPr lang="en-GB" sz="1800"/>
              <a:t> or </a:t>
            </a:r>
            <a:r>
              <a:rPr lang="en-GB" sz="1800" b="1">
                <a:solidFill>
                  <a:srgbClr val="6D9EEB"/>
                </a:solidFill>
              </a:rPr>
              <a:t>Secondary</a:t>
            </a:r>
            <a:r>
              <a:rPr lang="en-GB" sz="1800"/>
              <a:t> label to indicate that the material is usually first introduced in that phase.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100" name="Google Shape;100;p19"/>
          <p:cNvSpPr txBox="1">
            <a:spLocks noGrp="1"/>
          </p:cNvSpPr>
          <p:nvPr>
            <p:ph type="sldNum" idx="12"/>
          </p:nvPr>
        </p:nvSpPr>
        <p:spPr>
          <a:xfrm>
            <a:off x="4290975" y="4810975"/>
            <a:ext cx="3720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a:t>
            </a:fld>
            <a:endParaRPr/>
          </a:p>
        </p:txBody>
      </p:sp>
      <p:sp>
        <p:nvSpPr>
          <p:cNvPr id="101" name="Google Shape;101;p19"/>
          <p:cNvSpPr txBox="1">
            <a:spLocks noGrp="1"/>
          </p:cNvSpPr>
          <p:nvPr>
            <p:ph type="body" idx="1"/>
          </p:nvPr>
        </p:nvSpPr>
        <p:spPr>
          <a:xfrm>
            <a:off x="270000" y="2861800"/>
            <a:ext cx="7458000" cy="19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sz="1800" dirty="0"/>
              <a:t>Using your knowledge of your pupils and school community you can:</a:t>
            </a:r>
            <a:endParaRPr sz="1800" dirty="0"/>
          </a:p>
          <a:p>
            <a:pPr marL="457200" lvl="0" indent="-342900" algn="l" rtl="0">
              <a:lnSpc>
                <a:spcPct val="115000"/>
              </a:lnSpc>
              <a:spcBef>
                <a:spcPts val="1000"/>
              </a:spcBef>
              <a:spcAft>
                <a:spcPts val="0"/>
              </a:spcAft>
              <a:buSzPts val="1800"/>
              <a:buChar char="●"/>
            </a:pPr>
            <a:r>
              <a:rPr lang="en-GB" sz="1800" dirty="0"/>
              <a:t>introduce secondary content in primary with pupils who are ready </a:t>
            </a:r>
            <a:endParaRPr sz="1800" dirty="0"/>
          </a:p>
          <a:p>
            <a:pPr marL="457200" lvl="0" indent="-342900" algn="l" rtl="0">
              <a:lnSpc>
                <a:spcPct val="115000"/>
              </a:lnSpc>
              <a:spcBef>
                <a:spcPts val="0"/>
              </a:spcBef>
              <a:spcAft>
                <a:spcPts val="0"/>
              </a:spcAft>
              <a:buSzPts val="1800"/>
              <a:buChar char="●"/>
            </a:pPr>
            <a:r>
              <a:rPr lang="en-GB" sz="1800" dirty="0"/>
              <a:t>teach the primary content in early secondary lessons to pupils who need to build knowledge before secondary content is taught</a:t>
            </a:r>
            <a:endParaRPr dirty="0"/>
          </a:p>
          <a:p>
            <a:pPr marL="0" lvl="0" indent="0" algn="l" rtl="0">
              <a:lnSpc>
                <a:spcPct val="115000"/>
              </a:lnSpc>
              <a:spcBef>
                <a:spcPts val="1600"/>
              </a:spcBef>
              <a:spcAft>
                <a:spcPts val="0"/>
              </a:spcAft>
              <a:buClr>
                <a:schemeClr val="dk1"/>
              </a:buClr>
              <a:buSzPts val="1400"/>
              <a:buFont typeface="Arial"/>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sz="1800" dirty="0"/>
          </a:p>
          <a:p>
            <a:pPr marL="0" lvl="0" indent="0" algn="l" rtl="0">
              <a:lnSpc>
                <a:spcPct val="115000"/>
              </a:lnSpc>
              <a:spcBef>
                <a:spcPts val="1600"/>
              </a:spcBef>
              <a:spcAft>
                <a:spcPts val="1600"/>
              </a:spcAft>
              <a:buSzPts val="1400"/>
              <a:buNone/>
            </a:pPr>
            <a:endParaRPr sz="1800" dirty="0"/>
          </a:p>
        </p:txBody>
      </p:sp>
      <p:sp>
        <p:nvSpPr>
          <p:cNvPr id="102" name="Google Shape;102;p19"/>
          <p:cNvSpPr txBox="1">
            <a:spLocks noGrp="1"/>
          </p:cNvSpPr>
          <p:nvPr>
            <p:ph type="body" idx="1"/>
          </p:nvPr>
        </p:nvSpPr>
        <p:spPr>
          <a:xfrm>
            <a:off x="270000" y="1752600"/>
            <a:ext cx="7458000" cy="1048800"/>
          </a:xfrm>
          <a:prstGeom prst="rect">
            <a:avLst/>
          </a:prstGeom>
          <a:solidFill>
            <a:srgbClr val="F3F2F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sz="1600" b="1" dirty="0"/>
              <a:t>STATUTORY GUIDANCE</a:t>
            </a:r>
            <a:br>
              <a:rPr lang="en-GB" sz="1600" b="1" dirty="0"/>
            </a:br>
            <a:r>
              <a:rPr lang="en-GB" sz="1800" dirty="0"/>
              <a:t>Schools have flexibility to design and plan age-appropriate subject content. (p31)</a:t>
            </a:r>
            <a:endParaRPr sz="1800" dirty="0"/>
          </a:p>
          <a:p>
            <a:pPr marL="0" lvl="0" indent="0" algn="l" rtl="0">
              <a:lnSpc>
                <a:spcPct val="115000"/>
              </a:lnSpc>
              <a:spcBef>
                <a:spcPts val="1600"/>
              </a:spcBef>
              <a:spcAft>
                <a:spcPts val="1600"/>
              </a:spcAft>
              <a:buSzPts val="1400"/>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Pupils with SEND</a:t>
            </a:r>
            <a:endParaRPr>
              <a:solidFill>
                <a:srgbClr val="073763"/>
              </a:solidFill>
            </a:endParaRPr>
          </a:p>
        </p:txBody>
      </p:sp>
      <p:sp>
        <p:nvSpPr>
          <p:cNvPr id="108" name="Google Shape;108;p20"/>
          <p:cNvSpPr txBox="1">
            <a:spLocks noGrp="1"/>
          </p:cNvSpPr>
          <p:nvPr>
            <p:ph type="body" idx="1"/>
          </p:nvPr>
        </p:nvSpPr>
        <p:spPr>
          <a:xfrm>
            <a:off x="270000" y="914400"/>
            <a:ext cx="7851300" cy="343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You will need to </a:t>
            </a:r>
            <a:r>
              <a:rPr lang="en-GB" sz="1800" b="1"/>
              <a:t>plan lessons to allow all pupils to access and practise the core knowledge</a:t>
            </a:r>
            <a:r>
              <a:rPr lang="en-GB" sz="1800"/>
              <a:t>, using your expertise as you normally would.</a:t>
            </a:r>
            <a:endParaRPr sz="1800"/>
          </a:p>
          <a:p>
            <a:pPr marL="0" lvl="0" indent="0" algn="l" rtl="0">
              <a:lnSpc>
                <a:spcPct val="115000"/>
              </a:lnSpc>
              <a:spcBef>
                <a:spcPts val="1600"/>
              </a:spcBef>
              <a:spcAft>
                <a:spcPts val="1600"/>
              </a:spcAft>
              <a:buSzPts val="1400"/>
              <a:buNone/>
            </a:pPr>
            <a:r>
              <a:rPr lang="en-GB" sz="1800"/>
              <a:t>You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sz="1800" b="1"/>
          </a:p>
        </p:txBody>
      </p:sp>
      <p:sp>
        <p:nvSpPr>
          <p:cNvPr id="109" name="Google Shape;109;p20"/>
          <p:cNvSpPr txBox="1"/>
          <p:nvPr/>
        </p:nvSpPr>
        <p:spPr>
          <a:xfrm>
            <a:off x="270000" y="3015475"/>
            <a:ext cx="8410800" cy="1795500"/>
          </a:xfrm>
          <a:prstGeom prst="rect">
            <a:avLst/>
          </a:prstGeom>
          <a:solidFill>
            <a:srgbClr val="F3F2F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u="none" strike="noStrike" cap="none" dirty="0">
                <a:solidFill>
                  <a:schemeClr val="dk2"/>
                </a:solidFill>
                <a:latin typeface="Arial"/>
                <a:ea typeface="Arial"/>
                <a:cs typeface="Arial"/>
                <a:sym typeface="Arial"/>
              </a:rPr>
              <a:t>STATUTORY GUIDANCE</a:t>
            </a:r>
            <a:endParaRPr sz="1600" b="1"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u="none" strike="noStrike" cap="none" dirty="0">
                <a:solidFill>
                  <a:schemeClr val="dk2"/>
                </a:solidFill>
                <a:latin typeface="Arial"/>
                <a:ea typeface="Arial"/>
                <a:cs typeface="Arial"/>
                <a:sym typeface="Aria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(p15)</a:t>
            </a:r>
            <a:endParaRPr sz="1800" b="0" u="none" strike="noStrike" cap="none" dirty="0">
              <a:solidFill>
                <a:schemeClr val="dk2"/>
              </a:solidFill>
              <a:latin typeface="Arial"/>
              <a:ea typeface="Arial"/>
              <a:cs typeface="Arial"/>
              <a:sym typeface="Arial"/>
            </a:endParaRPr>
          </a:p>
        </p:txBody>
      </p:sp>
      <p:sp>
        <p:nvSpPr>
          <p:cNvPr id="110" name="Google Shape;110;p2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1235700" y="2150850"/>
            <a:ext cx="66726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Safeguarding and ground rules</a:t>
            </a:r>
            <a:endParaRPr>
              <a:solidFill>
                <a:srgbClr val="FFFFFF"/>
              </a:solidFill>
            </a:endParaRPr>
          </a:p>
        </p:txBody>
      </p:sp>
      <p:sp>
        <p:nvSpPr>
          <p:cNvPr id="116" name="Google Shape;11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22" name="Google Shape;122;p22"/>
          <p:cNvSpPr txBox="1">
            <a:spLocks noGrp="1"/>
          </p:cNvSpPr>
          <p:nvPr>
            <p:ph type="body" idx="1"/>
          </p:nvPr>
        </p:nvSpPr>
        <p:spPr>
          <a:xfrm>
            <a:off x="270000" y="914400"/>
            <a:ext cx="79473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marL="0" lvl="0" indent="0" algn="l" rtl="0">
              <a:lnSpc>
                <a:spcPct val="115000"/>
              </a:lnSpc>
              <a:spcBef>
                <a:spcPts val="1600"/>
              </a:spcBef>
              <a:spcAft>
                <a:spcPts val="0"/>
              </a:spcAft>
              <a:buSzPts val="1400"/>
              <a:buNone/>
            </a:pPr>
            <a:r>
              <a:rPr lang="en-GB" sz="1800"/>
              <a:t>Also make sure you follow safeguarding procedures, including:</a:t>
            </a:r>
            <a:endParaRPr sz="1800"/>
          </a:p>
          <a:p>
            <a:pPr marL="457200" lvl="0" indent="-342900" algn="l" rtl="0">
              <a:lnSpc>
                <a:spcPct val="115000"/>
              </a:lnSpc>
              <a:spcBef>
                <a:spcPts val="1600"/>
              </a:spcBef>
              <a:spcAft>
                <a:spcPts val="0"/>
              </a:spcAft>
              <a:buSzPts val="1800"/>
              <a:buChar char="●"/>
            </a:pPr>
            <a:r>
              <a:rPr lang="en-GB" sz="1800" b="1"/>
              <a:t>setting ground rules</a:t>
            </a:r>
            <a:r>
              <a:rPr lang="en-GB" sz="1800"/>
              <a:t> for lessons, where needed, particularly around not sharing personal information</a:t>
            </a:r>
            <a:endParaRPr sz="1800"/>
          </a:p>
          <a:p>
            <a:pPr marL="457200" lvl="0" indent="-342900" algn="l" rtl="0">
              <a:lnSpc>
                <a:spcPct val="115000"/>
              </a:lnSpc>
              <a:spcBef>
                <a:spcPts val="0"/>
              </a:spcBef>
              <a:spcAft>
                <a:spcPts val="0"/>
              </a:spcAft>
              <a:buSzPts val="1800"/>
              <a:buChar char="●"/>
            </a:pPr>
            <a:r>
              <a:rPr lang="en-GB" sz="1800" b="1"/>
              <a:t>stopping discussions if personal information is shared</a:t>
            </a:r>
            <a:r>
              <a:rPr lang="en-GB" sz="1800"/>
              <a:t> in lessons and following up with pupils later where needed</a:t>
            </a:r>
            <a:endParaRPr sz="1800"/>
          </a:p>
          <a:p>
            <a:pPr marL="457200" lvl="0" indent="-342900" algn="l" rtl="0">
              <a:lnSpc>
                <a:spcPct val="115000"/>
              </a:lnSpc>
              <a:spcBef>
                <a:spcPts val="0"/>
              </a:spcBef>
              <a:spcAft>
                <a:spcPts val="0"/>
              </a:spcAft>
              <a:buSzPts val="1800"/>
              <a:buChar char="●"/>
            </a:pPr>
            <a:r>
              <a:rPr lang="en-GB" sz="1800" b="1"/>
              <a:t>not promising confidentiality</a:t>
            </a:r>
            <a:r>
              <a:rPr lang="en-GB" sz="1800"/>
              <a:t> if a pupil confides something concerning</a:t>
            </a:r>
            <a:endParaRPr sz="1800"/>
          </a:p>
          <a:p>
            <a:pPr marL="457200" lvl="0" indent="-342900" algn="l" rtl="0">
              <a:lnSpc>
                <a:spcPct val="115000"/>
              </a:lnSpc>
              <a:spcBef>
                <a:spcPts val="0"/>
              </a:spcBef>
              <a:spcAft>
                <a:spcPts val="0"/>
              </a:spcAft>
              <a:buSzPts val="1800"/>
              <a:buChar char="●"/>
            </a:pPr>
            <a:r>
              <a:rPr lang="en-GB" sz="1800" b="1"/>
              <a:t>telling pupils they can ask for help </a:t>
            </a:r>
            <a:r>
              <a:rPr lang="en-GB" sz="1800"/>
              <a:t>and they will be taken seriously</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0"/>
              </a:spcBef>
              <a:spcAft>
                <a:spcPts val="0"/>
              </a:spcAft>
              <a:buSzPts val="1400"/>
              <a:buNone/>
            </a:pPr>
            <a:endParaRPr sz="1800"/>
          </a:p>
        </p:txBody>
      </p:sp>
      <p:sp>
        <p:nvSpPr>
          <p:cNvPr id="123" name="Google Shape;123;p2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4290</Words>
  <Application>Microsoft Macintosh PowerPoint</Application>
  <PresentationFormat>On-screen Show (16:9)</PresentationFormat>
  <Paragraphs>515</Paragraphs>
  <Slides>58</Slides>
  <Notes>58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58</vt:i4>
      </vt:variant>
    </vt:vector>
  </HeadingPairs>
  <TitlesOfParts>
    <vt:vector size="60" baseType="lpstr">
      <vt:lpstr>Arial</vt:lpstr>
      <vt:lpstr>Simple Light</vt:lpstr>
      <vt:lpstr>Teaching about  physical health and fitness</vt:lpstr>
      <vt:lpstr>Contents</vt:lpstr>
      <vt:lpstr>About this training module  </vt:lpstr>
      <vt:lpstr>Teaching the new curriculum</vt:lpstr>
      <vt:lpstr>Related topics</vt:lpstr>
      <vt:lpstr>Primary and secondary teaching  </vt:lpstr>
      <vt:lpstr>Pupils with SEND</vt:lpstr>
      <vt:lpstr>Safeguarding and ground rules</vt:lpstr>
      <vt:lpstr>Safeguarding</vt:lpstr>
      <vt:lpstr>Create class ground rules   </vt:lpstr>
      <vt:lpstr>Example ground rules   </vt:lpstr>
      <vt:lpstr>Primary curriculum</vt:lpstr>
      <vt:lpstr>Physical benefits of active lifestyles</vt:lpstr>
      <vt:lpstr>Mental health benefits of activity </vt:lpstr>
      <vt:lpstr>How much activity is needed</vt:lpstr>
      <vt:lpstr>Types of activities</vt:lpstr>
      <vt:lpstr>Building exercise into routines</vt:lpstr>
      <vt:lpstr>Health risks of inactivity</vt:lpstr>
      <vt:lpstr>How and when to seek support</vt:lpstr>
      <vt:lpstr>Secondary curriculum</vt:lpstr>
      <vt:lpstr>Benefits for mental wellbeing </vt:lpstr>
      <vt:lpstr>Combating stress </vt:lpstr>
      <vt:lpstr>Characteristics of a healthy lifestyle</vt:lpstr>
      <vt:lpstr>Benefits of an active lifestyle</vt:lpstr>
      <vt:lpstr>Maintaining a healthy weight</vt:lpstr>
      <vt:lpstr>Risks of an inactive lifestyle (1)</vt:lpstr>
      <vt:lpstr>Risks of an inactive lifestyle (2) </vt:lpstr>
      <vt:lpstr>What donated blood is used for  </vt:lpstr>
      <vt:lpstr>Blood donation</vt:lpstr>
      <vt:lpstr>Blood types</vt:lpstr>
      <vt:lpstr>What donated organs are used for</vt:lpstr>
      <vt:lpstr>Being a living organ donor</vt:lpstr>
      <vt:lpstr>Organ donation after death</vt:lpstr>
      <vt:lpstr>Stem Cell donation</vt:lpstr>
      <vt:lpstr>Examples of good practice</vt:lpstr>
      <vt:lpstr>Good practice  </vt:lpstr>
      <vt:lpstr>Take a whole school approach  </vt:lpstr>
      <vt:lpstr>Principles of physical literacy </vt:lpstr>
      <vt:lpstr>Be aware  </vt:lpstr>
      <vt:lpstr>Good practice approaches  </vt:lpstr>
      <vt:lpstr>Appoint Health Ambassadors  </vt:lpstr>
      <vt:lpstr>Activities and templates for trainers</vt:lpstr>
      <vt:lpstr>About these activities and templates  </vt:lpstr>
      <vt:lpstr>Training activity:  Rate your confidence</vt:lpstr>
      <vt:lpstr>Trainer notes: Rate your confidence   </vt:lpstr>
      <vt:lpstr>Rate your confidence (before training) </vt:lpstr>
      <vt:lpstr>Rate your confidence (after training) </vt:lpstr>
      <vt:lpstr>‘Our school’ templates</vt:lpstr>
      <vt:lpstr>Physical health and fitness support at [school name]  </vt:lpstr>
      <vt:lpstr>Teaching about physical health and fitness at [school name]   </vt:lpstr>
      <vt:lpstr>Training activity:  Dealing with difficult questions</vt:lpstr>
      <vt:lpstr>Dealing with difficult questions (Trainer notes)   </vt:lpstr>
      <vt:lpstr>Dealing with difficult questions    </vt:lpstr>
      <vt:lpstr>Dealing with difficult questions   </vt:lpstr>
      <vt:lpstr>Additional slides for structuring training</vt:lpstr>
      <vt:lpstr>What you get out of today </vt:lpstr>
      <vt:lpstr>Any questions?</vt:lpstr>
      <vt:lpstr>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about respectful relationships</dc:title>
  <cp:lastModifiedBy>Neil McWhinnie</cp:lastModifiedBy>
  <cp:revision>4</cp:revision>
  <dcterms:modified xsi:type="dcterms:W3CDTF">2020-05-26T15:58:45Z</dcterms:modified>
</cp:coreProperties>
</file>