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6" name="Kai Odoherty"/>
  <p:cmAuthor clrIdx="1" id="1" initials="" lastIdx="14" name="Neil Mcwhinnie"/>
  <p:cmAuthor clrIdx="2" id="2" initials="" lastIdx="9" name="Ade Ala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2AB3C0D-7837-4903-A6EF-1252CB4C76B2}">
  <a:tblStyle styleId="{A2AB3C0D-7837-4903-A6EF-1252CB4C76B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F74EA95-C0F4-427C-97B1-78A23132ECCF}"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5-19T14:39:11.821">
    <p:pos x="170" y="497"/>
    <p:text>wonder if there's a more disability-inclusive example we can put here, so we're clear from the start that physical activity is broadly defined? Perhaps ask the SME's to consider pupils with physical disabilities more in their review</p:text>
  </p:cm>
  <p:cm authorId="1" idx="1" dt="2020-05-19T14:39:11.821">
    <p:pos x="170" y="497"/>
    <p:text>Will pass this onto the SMEs</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3" dt="2020-05-19T20:05:42.335">
    <p:pos x="170" y="136"/>
    <p:text>Needs fact checking</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4" dt="2020-05-19T20:04:40.936">
    <p:pos x="170" y="136"/>
    <p:text>SMEs: Need more content here similar to the previous slides.</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20-05-15T14:43:17.066">
    <p:pos x="6000" y="0"/>
    <p:text>Think this is too specific of a suggestion - Ade?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20-05-19T14:51:26.703">
    <p:pos x="170" y="497"/>
    <p:text>this we need to specifically say a 'daily active mile' reference here for the Minister.</p:text>
  </p:cm>
  <p:cm authorId="1" idx="2" dt="2020-05-19T14:51:26.703">
    <p:pos x="170" y="497"/>
    <p:text>The SMEs said that the active mile is carried out at school and not at home so not sure how to work this in. Will raise with the SMEs at next check.</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20-05-19T15:09:32.357">
    <p:pos x="170" y="497"/>
    <p:text>do we want to explain this better. the terminology is being introduced with out any definition. So we can say something like exercise releases dopamine that help ......... and serotonin that does..........</p:text>
  </p:cm>
  <p:cm authorId="1" idx="3" dt="2020-05-19T15:09:32.357">
    <p:pos x="170" y="497"/>
    <p:text>Will run this past SMEs</p:text>
  </p:cm>
  <p:cm authorId="2" idx="2" dt="2020-05-19T13:09:45.176">
    <p:pos x="170" y="597"/>
    <p:text>good content here but needs more flesh on the content.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20-05-19T15:12:18.361">
    <p:pos x="170" y="497"/>
    <p:text>What is their evidence base for this claim?</p:text>
  </p:cm>
  <p:cm authorId="1" idx="4" dt="2020-05-19T15:10:02.251">
    <p:pos x="170" y="497"/>
    <p:text>_Marked as resolved_</p:text>
  </p:cm>
  <p:cm authorId="1" idx="5" dt="2020-05-19T15:11:12.554">
    <p:pos x="170" y="497"/>
    <p:text>_Re-opened_</p:text>
  </p:cm>
  <p:cm authorId="1" idx="6" dt="2020-05-19T15:11:31.040">
    <p:pos x="170" y="497"/>
    <p:text>_Marked as resolved_</p:text>
  </p:cm>
  <p:cm authorId="1" idx="7" dt="2020-05-19T15:11:57.356">
    <p:pos x="170" y="497"/>
    <p:text>_Re-opened_</p:text>
  </p:cm>
  <p:cm authorId="2" idx="3" dt="2020-05-19T13:12:37.844">
    <p:pos x="170" y="597"/>
    <p:text>explain balanced diet but also refer to the other module on healthy eating</p:text>
  </p:cm>
  <p:cm authorId="0" idx="4" dt="2020-05-19T13:19:55.209">
    <p:pos x="170" y="697"/>
    <p:text>don't think we need this</p:text>
  </p:cm>
  <p:cm authorId="2" idx="4" dt="2020-05-19T13:19:55.209">
    <p:pos x="170" y="697"/>
    <p:text>May be we should say something about things that my distract us from having a healthy lifestyle. i.e unhealthy diet, not having regular exercise or enough sleep</p:text>
  </p:cm>
  <p:cm authorId="2" idx="5" dt="2020-05-19T15:10:49.718">
    <p:pos x="170" y="797"/>
    <p:text>should we say if this is medically correct?</p:text>
  </p:cm>
  <p:cm authorId="1" idx="8" dt="2020-05-19T15:10:49.718">
    <p:pos x="170" y="797"/>
    <p:text>Will ask SMEs</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6" dt="2020-05-19T13:21:49.475">
    <p:pos x="170" y="497"/>
    <p:text>Does this also helps the way our heart works in distributing oxygen in the body.</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20-05-19T15:12:46.296">
    <p:pos x="170" y="497"/>
    <p:text>Can you ask what they mean by 'improve' hormone levels? Do they mean balance, increase, decrease...?</p:text>
  </p:cm>
  <p:cm authorId="2" idx="7" dt="2020-05-19T13:25:21.881">
    <p:pos x="170" y="497"/>
    <p:text>needs some expanding</p:text>
  </p:cm>
  <p:cm authorId="1" idx="9" dt="2020-05-19T15:12:46.296">
    <p:pos x="170" y="497"/>
    <p:text>Will ask SMEs</p:text>
  </p:cm>
  <p:cm authorId="2" idx="8" dt="2020-05-19T15:13:00.874">
    <p:pos x="170" y="597"/>
    <p:text>let us define terminology</p:text>
  </p:cm>
  <p:cm authorId="1" idx="10" dt="2020-05-19T15:13:00.874">
    <p:pos x="170" y="597"/>
    <p:text>Will ask SMEs</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9" dt="2020-05-19T13:33:44.587">
    <p:pos x="170" y="497"/>
    <p:text>define the term then go into how lack of inactivity can contribute to it</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1" dt="2020-05-19T20:03:00.676">
    <p:pos x="170" y="136"/>
    <p:text>Needs fact checking</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2" dt="2020-05-19T20:06:11.279">
    <p:pos x="170" y="136"/>
    <p:text>Needs fact checking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81ea5430d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781ea5430d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1100"/>
              <a:buFont typeface="Arial"/>
              <a:buNone/>
            </a:pPr>
            <a:r>
              <a:t/>
            </a:r>
            <a:endParaRPr/>
          </a:p>
          <a:p>
            <a:pPr indent="0" lvl="0" marL="0" rtl="0" algn="l">
              <a:lnSpc>
                <a:spcPct val="100000"/>
              </a:lnSpc>
              <a:spcBef>
                <a:spcPts val="1000"/>
              </a:spcBef>
              <a:spcAft>
                <a:spcPts val="0"/>
              </a:spcAft>
              <a:buSzPts val="1100"/>
              <a:buNone/>
            </a:pPr>
            <a:r>
              <a:t/>
            </a:r>
            <a:endParaRPr b="1"/>
          </a:p>
          <a:p>
            <a:pPr indent="0" lvl="0" marL="139700" marR="0" rtl="0" algn="l">
              <a:lnSpc>
                <a:spcPct val="100000"/>
              </a:lnSpc>
              <a:spcBef>
                <a:spcPts val="0"/>
              </a:spcBef>
              <a:spcAft>
                <a:spcPts val="0"/>
              </a:spcAft>
              <a:buClr>
                <a:srgbClr val="000000"/>
              </a:buClr>
              <a:buSzPts val="1400"/>
              <a:buFont typeface="Arial"/>
              <a:buNone/>
            </a:pPr>
            <a:r>
              <a:t/>
            </a:r>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81ea5430d_2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781ea5430d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81ea5430d_2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781ea5430d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81ea5430d_2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781ea5430d_2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270000" y="722992"/>
            <a:ext cx="6030600" cy="3771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 name="Google Shape;16;p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 name="Google Shape;17;p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5" name="Shape 25"/>
        <p:cNvGrpSpPr/>
        <p:nvPr/>
      </p:nvGrpSpPr>
      <p:grpSpPr>
        <a:xfrm>
          <a:off x="0" y="0"/>
          <a:ext cx="0" cy="0"/>
          <a:chOff x="0" y="0"/>
          <a:chExt cx="0" cy="0"/>
        </a:xfrm>
      </p:grpSpPr>
      <p:sp>
        <p:nvSpPr>
          <p:cNvPr id="26" name="Google Shape;26;p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omments" Target="../comments/commen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omments" Target="../comments/commen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omments" Target="../comments/commen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omments" Target="../comments/commen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omments" Target="../comments/commen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comments" Target="../comments/commen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gov.uk/government/publications/relationships-education-relationships-and-sex-education-rse-and-health-education" TargetMode="Externa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blood.co.uk/"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comments" Target="../comments/commen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comments" Target="../comments/commen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omments" Target="../comments/comment11.xml"/><Relationship Id="rId4" Type="http://schemas.openxmlformats.org/officeDocument/2006/relationships/hyperlink" Target="https://www.anthonynolan.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omments" Target="../comments/commen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gov.uk/government/publications/send-code-of-practice-0-to-2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22325"/>
            <a:ext cx="8520600" cy="97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sz="3600">
                <a:solidFill>
                  <a:srgbClr val="073763"/>
                </a:solidFill>
              </a:rPr>
              <a:t>Physical health and fitness</a:t>
            </a:r>
            <a:endParaRPr sz="3600">
              <a:solidFill>
                <a:srgbClr val="073763"/>
              </a:solidFill>
            </a:endParaRPr>
          </a:p>
        </p:txBody>
      </p:sp>
      <p:sp>
        <p:nvSpPr>
          <p:cNvPr id="55" name="Google Shape;55;p13"/>
          <p:cNvSpPr txBox="1"/>
          <p:nvPr>
            <p:ph idx="1" type="subTitle"/>
          </p:nvPr>
        </p:nvSpPr>
        <p:spPr>
          <a:xfrm>
            <a:off x="7397250" y="4497250"/>
            <a:ext cx="1486200" cy="49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sz="2000">
                <a:solidFill>
                  <a:srgbClr val="FF0000"/>
                </a:solidFill>
              </a:rPr>
              <a:t>DATE TBC</a:t>
            </a:r>
            <a:endParaRPr sz="2000">
              <a:solidFill>
                <a:srgbClr val="FF0000"/>
              </a:solidFill>
            </a:endParaRPr>
          </a:p>
        </p:txBody>
      </p:sp>
      <p:sp>
        <p:nvSpPr>
          <p:cNvPr id="56" name="Google Shape;56;p13"/>
          <p:cNvSpPr txBox="1"/>
          <p:nvPr>
            <p:ph type="ctrTitle"/>
          </p:nvPr>
        </p:nvSpPr>
        <p:spPr>
          <a:xfrm>
            <a:off x="311700" y="222125"/>
            <a:ext cx="8520600" cy="97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sz="3000">
                <a:solidFill>
                  <a:srgbClr val="073763"/>
                </a:solidFill>
              </a:rPr>
              <a:t>Training module</a:t>
            </a:r>
            <a:endParaRPr sz="3000">
              <a:solidFill>
                <a:srgbClr val="073763"/>
              </a:solidFill>
            </a:endParaRPr>
          </a:p>
        </p:txBody>
      </p:sp>
      <p:sp>
        <p:nvSpPr>
          <p:cNvPr id="57" name="Google Shape;57;p13"/>
          <p:cNvSpPr txBox="1"/>
          <p:nvPr/>
        </p:nvSpPr>
        <p:spPr>
          <a:xfrm>
            <a:off x="1387949" y="2928085"/>
            <a:ext cx="6368100" cy="5691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GB" sz="2400" u="none" cap="none" strike="noStrike">
                <a:solidFill>
                  <a:srgbClr val="073763"/>
                </a:solidFill>
                <a:latin typeface="Arial"/>
                <a:ea typeface="Arial"/>
                <a:cs typeface="Arial"/>
                <a:sym typeface="Arial"/>
              </a:rPr>
              <a:t>Part of: Physical health and mental wellbeing</a:t>
            </a:r>
            <a:endParaRPr b="0" i="0" sz="2400" u="none" cap="none" strike="noStrike">
              <a:solidFill>
                <a:srgbClr val="073763"/>
              </a:solidFill>
              <a:latin typeface="Arial"/>
              <a:ea typeface="Arial"/>
              <a:cs typeface="Arial"/>
              <a:sym typeface="Arial"/>
            </a:endParaRPr>
          </a:p>
        </p:txBody>
      </p:sp>
      <p:sp>
        <p:nvSpPr>
          <p:cNvPr id="58" name="Google Shape;58;p13"/>
          <p:cNvSpPr txBox="1"/>
          <p:nvPr/>
        </p:nvSpPr>
        <p:spPr>
          <a:xfrm>
            <a:off x="4483875" y="4412025"/>
            <a:ext cx="1608600" cy="4980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6D9EEB"/>
                </a:solidFill>
                <a:latin typeface="Arial"/>
                <a:ea typeface="Arial"/>
                <a:cs typeface="Arial"/>
                <a:sym typeface="Arial"/>
              </a:rPr>
              <a:t>Secondary</a:t>
            </a:r>
            <a:endParaRPr b="0" i="0" sz="2000" u="none" cap="none" strike="noStrike">
              <a:solidFill>
                <a:srgbClr val="6D9EEB"/>
              </a:solidFill>
              <a:latin typeface="Arial"/>
              <a:ea typeface="Arial"/>
              <a:cs typeface="Arial"/>
              <a:sym typeface="Arial"/>
            </a:endParaRPr>
          </a:p>
        </p:txBody>
      </p:sp>
      <p:sp>
        <p:nvSpPr>
          <p:cNvPr id="59" name="Google Shape;59;p13"/>
          <p:cNvSpPr txBox="1"/>
          <p:nvPr/>
        </p:nvSpPr>
        <p:spPr>
          <a:xfrm>
            <a:off x="3082100" y="4412025"/>
            <a:ext cx="1257900" cy="4980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E06666"/>
                </a:solidFill>
                <a:latin typeface="Arial"/>
                <a:ea typeface="Arial"/>
                <a:cs typeface="Arial"/>
                <a:sym typeface="Arial"/>
              </a:rPr>
              <a:t>Primary</a:t>
            </a:r>
            <a:endParaRPr b="0" i="0" sz="2000" u="none" cap="none" strike="noStrike">
              <a:solidFill>
                <a:srgbClr val="E06666"/>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Safeguarding</a:t>
            </a:r>
            <a:endParaRPr>
              <a:solidFill>
                <a:srgbClr val="073763"/>
              </a:solidFill>
            </a:endParaRPr>
          </a:p>
        </p:txBody>
      </p:sp>
      <p:sp>
        <p:nvSpPr>
          <p:cNvPr id="122" name="Google Shape;122;p22"/>
          <p:cNvSpPr txBox="1"/>
          <p:nvPr>
            <p:ph idx="1" type="body"/>
          </p:nvPr>
        </p:nvSpPr>
        <p:spPr>
          <a:xfrm>
            <a:off x="270000" y="914400"/>
            <a:ext cx="79473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Pupils may be affected by issues discussed in lessons. Let your child protection/pastoral/safeguarding lead know what you are teaching so they can speak to pupils, including those with adverse childhood experiences. </a:t>
            </a:r>
            <a:endParaRPr sz="1800"/>
          </a:p>
          <a:p>
            <a:pPr indent="0" lvl="0" marL="0" rtl="0" algn="l">
              <a:lnSpc>
                <a:spcPct val="115000"/>
              </a:lnSpc>
              <a:spcBef>
                <a:spcPts val="1600"/>
              </a:spcBef>
              <a:spcAft>
                <a:spcPts val="0"/>
              </a:spcAft>
              <a:buSzPts val="1400"/>
              <a:buNone/>
            </a:pPr>
            <a:r>
              <a:rPr lang="en-GB" sz="1800"/>
              <a:t>Also make sure you follow safeguarding procedures, including:</a:t>
            </a:r>
            <a:endParaRPr sz="1800"/>
          </a:p>
          <a:p>
            <a:pPr indent="-342900" lvl="0" marL="457200" rtl="0" algn="l">
              <a:lnSpc>
                <a:spcPct val="115000"/>
              </a:lnSpc>
              <a:spcBef>
                <a:spcPts val="1600"/>
              </a:spcBef>
              <a:spcAft>
                <a:spcPts val="0"/>
              </a:spcAft>
              <a:buSzPts val="1800"/>
              <a:buChar char="●"/>
            </a:pPr>
            <a:r>
              <a:rPr b="1" lang="en-GB" sz="1800"/>
              <a:t>setting ground rules</a:t>
            </a:r>
            <a:r>
              <a:rPr lang="en-GB" sz="1800"/>
              <a:t> for lessons, where needed, particularly around not sharing personal information</a:t>
            </a:r>
            <a:endParaRPr sz="1800"/>
          </a:p>
          <a:p>
            <a:pPr indent="-342900" lvl="0" marL="457200" rtl="0" algn="l">
              <a:lnSpc>
                <a:spcPct val="115000"/>
              </a:lnSpc>
              <a:spcBef>
                <a:spcPts val="0"/>
              </a:spcBef>
              <a:spcAft>
                <a:spcPts val="0"/>
              </a:spcAft>
              <a:buSzPts val="1800"/>
              <a:buChar char="●"/>
            </a:pPr>
            <a:r>
              <a:rPr b="1" lang="en-GB" sz="1800"/>
              <a:t>stopping discussions if personal information is shared</a:t>
            </a:r>
            <a:r>
              <a:rPr lang="en-GB" sz="1800"/>
              <a:t> in lessons and following up with pupils later where needed</a:t>
            </a:r>
            <a:endParaRPr sz="1800"/>
          </a:p>
          <a:p>
            <a:pPr indent="-342900" lvl="0" marL="457200" rtl="0" algn="l">
              <a:lnSpc>
                <a:spcPct val="115000"/>
              </a:lnSpc>
              <a:spcBef>
                <a:spcPts val="0"/>
              </a:spcBef>
              <a:spcAft>
                <a:spcPts val="0"/>
              </a:spcAft>
              <a:buSzPts val="1800"/>
              <a:buChar char="●"/>
            </a:pPr>
            <a:r>
              <a:rPr b="1" lang="en-GB" sz="1800"/>
              <a:t>not promising confidentiality</a:t>
            </a:r>
            <a:r>
              <a:rPr lang="en-GB" sz="1800"/>
              <a:t> if a pupil confides something concerning</a:t>
            </a:r>
            <a:endParaRPr sz="1800"/>
          </a:p>
          <a:p>
            <a:pPr indent="-342900" lvl="0" marL="457200" rtl="0" algn="l">
              <a:lnSpc>
                <a:spcPct val="115000"/>
              </a:lnSpc>
              <a:spcBef>
                <a:spcPts val="0"/>
              </a:spcBef>
              <a:spcAft>
                <a:spcPts val="0"/>
              </a:spcAft>
              <a:buSzPts val="1800"/>
              <a:buChar char="●"/>
            </a:pPr>
            <a:r>
              <a:rPr b="1" lang="en-GB" sz="1800"/>
              <a:t>telling pupils they can ask for help </a:t>
            </a:r>
            <a:r>
              <a:rPr lang="en-GB" sz="1800"/>
              <a:t>and they will be taken seriously</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p:txBody>
      </p:sp>
      <p:sp>
        <p:nvSpPr>
          <p:cNvPr id="123" name="Google Shape;123;p22"/>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Create class ground rules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29" name="Google Shape;129;p23"/>
          <p:cNvSpPr txBox="1"/>
          <p:nvPr>
            <p:ph idx="1" type="body"/>
          </p:nvPr>
        </p:nvSpPr>
        <p:spPr>
          <a:xfrm>
            <a:off x="270000" y="914400"/>
            <a:ext cx="73800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Clear class ground rules can help when teaching about sensitive topics. They also support confidentiality and safeguarding of pupils. </a:t>
            </a:r>
            <a:endParaRPr sz="1800"/>
          </a:p>
          <a:p>
            <a:pPr indent="0" lvl="0" marL="0" rtl="0" algn="l">
              <a:lnSpc>
                <a:spcPct val="115000"/>
              </a:lnSpc>
              <a:spcBef>
                <a:spcPts val="1600"/>
              </a:spcBef>
              <a:spcAft>
                <a:spcPts val="0"/>
              </a:spcAft>
              <a:buSzPts val="1400"/>
              <a:buNone/>
            </a:pPr>
            <a:r>
              <a:rPr lang="en-GB" sz="1800"/>
              <a:t>Good practice is for ground rules to be: </a:t>
            </a:r>
            <a:endParaRPr sz="1800"/>
          </a:p>
          <a:p>
            <a:pPr indent="-342900" lvl="0" marL="457200" rtl="0" algn="l">
              <a:lnSpc>
                <a:spcPct val="115000"/>
              </a:lnSpc>
              <a:spcBef>
                <a:spcPts val="1600"/>
              </a:spcBef>
              <a:spcAft>
                <a:spcPts val="0"/>
              </a:spcAft>
              <a:buSzPts val="1800"/>
              <a:buChar char="●"/>
            </a:pPr>
            <a:r>
              <a:rPr b="1" lang="en-GB" sz="1800"/>
              <a:t>discussed</a:t>
            </a:r>
            <a:r>
              <a:rPr lang="en-GB" sz="1800"/>
              <a:t> and understood by all</a:t>
            </a:r>
            <a:endParaRPr sz="1800"/>
          </a:p>
          <a:p>
            <a:pPr indent="-342900" lvl="0" marL="457200" rtl="0" algn="l">
              <a:lnSpc>
                <a:spcPct val="115000"/>
              </a:lnSpc>
              <a:spcBef>
                <a:spcPts val="0"/>
              </a:spcBef>
              <a:spcAft>
                <a:spcPts val="0"/>
              </a:spcAft>
              <a:buSzPts val="1800"/>
              <a:buChar char="●"/>
            </a:pPr>
            <a:r>
              <a:rPr b="1" lang="en-GB" sz="1800"/>
              <a:t>clear</a:t>
            </a:r>
            <a:r>
              <a:rPr lang="en-GB" sz="1800"/>
              <a:t> and practical</a:t>
            </a:r>
            <a:endParaRPr sz="1800"/>
          </a:p>
          <a:p>
            <a:pPr indent="-342900" lvl="0" marL="457200" rtl="0" algn="l">
              <a:lnSpc>
                <a:spcPct val="115000"/>
              </a:lnSpc>
              <a:spcBef>
                <a:spcPts val="0"/>
              </a:spcBef>
              <a:spcAft>
                <a:spcPts val="0"/>
              </a:spcAft>
              <a:buSzPts val="1800"/>
              <a:buChar char="●"/>
            </a:pPr>
            <a:r>
              <a:rPr b="1" lang="en-GB" sz="1800"/>
              <a:t>modelled</a:t>
            </a:r>
            <a:r>
              <a:rPr lang="en-GB" sz="1800"/>
              <a:t> by the teacher</a:t>
            </a:r>
            <a:endParaRPr sz="1800"/>
          </a:p>
          <a:p>
            <a:pPr indent="-342900" lvl="0" marL="457200" rtl="0" algn="l">
              <a:lnSpc>
                <a:spcPct val="115000"/>
              </a:lnSpc>
              <a:spcBef>
                <a:spcPts val="0"/>
              </a:spcBef>
              <a:spcAft>
                <a:spcPts val="0"/>
              </a:spcAft>
              <a:buSzPts val="1800"/>
              <a:buChar char="●"/>
            </a:pPr>
            <a:r>
              <a:rPr b="1" lang="en-GB" sz="1800"/>
              <a:t>followed</a:t>
            </a:r>
            <a:r>
              <a:rPr lang="en-GB" sz="1800"/>
              <a:t> consistently and enforced </a:t>
            </a:r>
            <a:endParaRPr sz="1800"/>
          </a:p>
          <a:p>
            <a:pPr indent="-342900" lvl="0" marL="457200" rtl="0" algn="l">
              <a:lnSpc>
                <a:spcPct val="115000"/>
              </a:lnSpc>
              <a:spcBef>
                <a:spcPts val="0"/>
              </a:spcBef>
              <a:spcAft>
                <a:spcPts val="0"/>
              </a:spcAft>
              <a:buSzPts val="1800"/>
              <a:buChar char="●"/>
            </a:pPr>
            <a:r>
              <a:rPr b="1" lang="en-GB" sz="1800"/>
              <a:t>updated</a:t>
            </a:r>
            <a:r>
              <a:rPr lang="en-GB" sz="1800"/>
              <a:t> when needed</a:t>
            </a:r>
            <a:endParaRPr sz="1800"/>
          </a:p>
          <a:p>
            <a:pPr indent="-342900" lvl="0" marL="457200" rtl="0" algn="l">
              <a:lnSpc>
                <a:spcPct val="115000"/>
              </a:lnSpc>
              <a:spcBef>
                <a:spcPts val="0"/>
              </a:spcBef>
              <a:spcAft>
                <a:spcPts val="0"/>
              </a:spcAft>
              <a:buSzPts val="1800"/>
              <a:buChar char="●"/>
            </a:pPr>
            <a:r>
              <a:rPr b="1" lang="en-GB" sz="1800"/>
              <a:t>visible</a:t>
            </a:r>
            <a:r>
              <a:rPr lang="en-GB" sz="1800"/>
              <a:t> in lessons (for example, posters)</a:t>
            </a:r>
            <a:endParaRPr sz="1800"/>
          </a:p>
          <a:p>
            <a:pPr indent="0" lvl="0" marL="0" rtl="0" algn="l">
              <a:lnSpc>
                <a:spcPct val="115000"/>
              </a:lnSpc>
              <a:spcBef>
                <a:spcPts val="1600"/>
              </a:spcBef>
              <a:spcAft>
                <a:spcPts val="1600"/>
              </a:spcAft>
              <a:buSzPts val="1400"/>
              <a:buNone/>
            </a:pPr>
            <a:r>
              <a:t/>
            </a:r>
            <a:endParaRPr sz="1800"/>
          </a:p>
        </p:txBody>
      </p:sp>
      <p:sp>
        <p:nvSpPr>
          <p:cNvPr id="130" name="Google Shape;130;p23"/>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Example ground rules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136" name="Google Shape;136;p24"/>
          <p:cNvSpPr txBox="1"/>
          <p:nvPr>
            <p:ph idx="1" type="body"/>
          </p:nvPr>
        </p:nvSpPr>
        <p:spPr>
          <a:xfrm>
            <a:off x="270000" y="914400"/>
            <a:ext cx="73800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800"/>
              <a:t>Respect privacy</a:t>
            </a:r>
            <a:r>
              <a:rPr lang="en-GB" sz="1800"/>
              <a:t>. We can discuss examples but don’t use names or descriptions that identify anyone, including ourselves. We never put anyone ‘on the spot’ (no personal questions or pressure to answer).</a:t>
            </a:r>
            <a:endParaRPr sz="1800"/>
          </a:p>
          <a:p>
            <a:pPr indent="0" lvl="0" marL="0" rtl="0" algn="l">
              <a:lnSpc>
                <a:spcPct val="115000"/>
              </a:lnSpc>
              <a:spcBef>
                <a:spcPts val="1600"/>
              </a:spcBef>
              <a:spcAft>
                <a:spcPts val="0"/>
              </a:spcAft>
              <a:buClr>
                <a:schemeClr val="dk1"/>
              </a:buClr>
              <a:buSzPts val="1100"/>
              <a:buFont typeface="Arial"/>
              <a:buNone/>
            </a:pPr>
            <a:r>
              <a:rPr b="1" lang="en-GB" sz="1800"/>
              <a:t>Listen to others</a:t>
            </a:r>
            <a:r>
              <a:rPr lang="en-GB" sz="1800"/>
              <a:t>. It’s okay to challenge a view or disagree, but we listen properly before making assumptions or deciding how to respond. Everyone has the right to feel listened to. </a:t>
            </a:r>
            <a:endParaRPr sz="1800"/>
          </a:p>
          <a:p>
            <a:pPr indent="0" lvl="0" marL="0" rtl="0" algn="l">
              <a:lnSpc>
                <a:spcPct val="115000"/>
              </a:lnSpc>
              <a:spcBef>
                <a:spcPts val="1600"/>
              </a:spcBef>
              <a:spcAft>
                <a:spcPts val="0"/>
              </a:spcAft>
              <a:buClr>
                <a:schemeClr val="dk1"/>
              </a:buClr>
              <a:buSzPts val="1100"/>
              <a:buFont typeface="Arial"/>
              <a:buNone/>
            </a:pPr>
            <a:r>
              <a:rPr b="1" lang="en-GB" sz="1800"/>
              <a:t>No judgement</a:t>
            </a:r>
            <a:r>
              <a:rPr lang="en-GB" sz="1800"/>
              <a:t>. We can explore beliefs and misunderstandings about a topic without fear of being judged. </a:t>
            </a:r>
            <a:endParaRPr sz="1800"/>
          </a:p>
          <a:p>
            <a:pPr indent="0" lvl="0" marL="0" rtl="0" algn="l">
              <a:lnSpc>
                <a:spcPct val="115000"/>
              </a:lnSpc>
              <a:spcBef>
                <a:spcPts val="1600"/>
              </a:spcBef>
              <a:spcAft>
                <a:spcPts val="1600"/>
              </a:spcAft>
              <a:buClr>
                <a:schemeClr val="dk1"/>
              </a:buClr>
              <a:buSzPts val="1100"/>
              <a:buFont typeface="Arial"/>
              <a:buNone/>
            </a:pPr>
            <a:r>
              <a:rPr b="1" lang="en-GB" sz="1800"/>
              <a:t>Right to pass</a:t>
            </a:r>
            <a:r>
              <a:rPr lang="en-GB" sz="1800"/>
              <a:t>. Every pupil has the right to choose not to answer a question or join the discussion if a topic makes them uncomfortable.</a:t>
            </a:r>
            <a:endParaRPr sz="1800"/>
          </a:p>
        </p:txBody>
      </p:sp>
      <p:sp>
        <p:nvSpPr>
          <p:cNvPr id="137" name="Google Shape;137;p24"/>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2327550" y="2150850"/>
            <a:ext cx="44889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Primary curriculum</a:t>
            </a:r>
            <a:endParaRPr>
              <a:solidFill>
                <a:srgbClr val="FFFFFF"/>
              </a:solidFill>
            </a:endParaRPr>
          </a:p>
        </p:txBody>
      </p:sp>
      <p:sp>
        <p:nvSpPr>
          <p:cNvPr id="143" name="Google Shape;14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Physical b</a:t>
            </a:r>
            <a:r>
              <a:rPr lang="en-GB">
                <a:solidFill>
                  <a:srgbClr val="073763"/>
                </a:solidFill>
              </a:rPr>
              <a:t>enefits of active lifestyle</a:t>
            </a:r>
            <a:r>
              <a:rPr lang="en-GB">
                <a:solidFill>
                  <a:srgbClr val="073763"/>
                </a:solidFill>
              </a:rPr>
              <a:t>s</a:t>
            </a:r>
            <a:endParaRPr>
              <a:solidFill>
                <a:srgbClr val="073763"/>
              </a:solidFill>
            </a:endParaRPr>
          </a:p>
        </p:txBody>
      </p:sp>
      <p:sp>
        <p:nvSpPr>
          <p:cNvPr id="149" name="Google Shape;149;p2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400"/>
              <a:buNone/>
            </a:pPr>
            <a:r>
              <a:rPr lang="en-GB"/>
              <a:t>Teach pupils that having an active lifestyle now can help them develop and keep:</a:t>
            </a:r>
            <a:endParaRPr/>
          </a:p>
          <a:p>
            <a:pPr indent="-317500" lvl="0" marL="457200" rtl="0" algn="l">
              <a:lnSpc>
                <a:spcPct val="100000"/>
              </a:lnSpc>
              <a:spcBef>
                <a:spcPts val="1000"/>
              </a:spcBef>
              <a:spcAft>
                <a:spcPts val="0"/>
              </a:spcAft>
              <a:buSzPts val="1400"/>
              <a:buChar char="●"/>
            </a:pPr>
            <a:r>
              <a:rPr lang="en-GB"/>
              <a:t>a</a:t>
            </a:r>
            <a:r>
              <a:rPr lang="en-GB"/>
              <a:t> fitter </a:t>
            </a:r>
            <a:r>
              <a:rPr b="1" lang="en-GB"/>
              <a:t>heart and lungs</a:t>
            </a:r>
            <a:r>
              <a:rPr lang="en-GB"/>
              <a:t>, letting them be more active for longer </a:t>
            </a:r>
            <a:endParaRPr/>
          </a:p>
          <a:p>
            <a:pPr indent="-317500" lvl="0" marL="457200" rtl="0" algn="l">
              <a:lnSpc>
                <a:spcPct val="100000"/>
              </a:lnSpc>
              <a:spcBef>
                <a:spcPts val="0"/>
              </a:spcBef>
              <a:spcAft>
                <a:spcPts val="0"/>
              </a:spcAft>
              <a:buSzPts val="1400"/>
              <a:buChar char="●"/>
            </a:pPr>
            <a:r>
              <a:rPr lang="en-GB"/>
              <a:t>stronger </a:t>
            </a:r>
            <a:r>
              <a:rPr b="1" lang="en-GB"/>
              <a:t>muscles and bones</a:t>
            </a:r>
            <a:endParaRPr b="1"/>
          </a:p>
          <a:p>
            <a:pPr indent="-317500" lvl="0" marL="457200" rtl="0" algn="l">
              <a:lnSpc>
                <a:spcPct val="100000"/>
              </a:lnSpc>
              <a:spcBef>
                <a:spcPts val="0"/>
              </a:spcBef>
              <a:spcAft>
                <a:spcPts val="0"/>
              </a:spcAft>
              <a:buSzPts val="1400"/>
              <a:buChar char="●"/>
            </a:pPr>
            <a:r>
              <a:rPr lang="en-GB"/>
              <a:t>a </a:t>
            </a:r>
            <a:r>
              <a:rPr b="1" lang="en-GB"/>
              <a:t>healthy weight</a:t>
            </a:r>
            <a:endParaRPr b="1"/>
          </a:p>
          <a:p>
            <a:pPr indent="0" lvl="0" marL="0" rtl="0" algn="l">
              <a:lnSpc>
                <a:spcPct val="100000"/>
              </a:lnSpc>
              <a:spcBef>
                <a:spcPts val="1000"/>
              </a:spcBef>
              <a:spcAft>
                <a:spcPts val="0"/>
              </a:spcAft>
              <a:buSzPts val="1400"/>
              <a:buNone/>
            </a:pPr>
            <a:r>
              <a:t/>
            </a:r>
            <a:endParaRPr/>
          </a:p>
          <a:p>
            <a:pPr indent="0" lvl="0" marL="0" rtl="0" algn="l">
              <a:lnSpc>
                <a:spcPct val="100000"/>
              </a:lnSpc>
              <a:spcBef>
                <a:spcPts val="1000"/>
              </a:spcBef>
              <a:spcAft>
                <a:spcPts val="0"/>
              </a:spcAft>
              <a:buSzPts val="1400"/>
              <a:buNone/>
            </a:pPr>
            <a:r>
              <a:rPr lang="en-GB"/>
              <a:t>Explain that i</a:t>
            </a:r>
            <a:r>
              <a:rPr lang="en-GB"/>
              <a:t>t also </a:t>
            </a:r>
            <a:r>
              <a:rPr b="1" lang="en-GB"/>
              <a:t>reduces the risk of disease later in life</a:t>
            </a:r>
            <a:r>
              <a:rPr lang="en-GB"/>
              <a:t>, and of being overweight.</a:t>
            </a:r>
            <a:endParaRPr/>
          </a:p>
          <a:p>
            <a:pPr indent="0" lvl="0" marL="0" rtl="0" algn="l">
              <a:lnSpc>
                <a:spcPct val="100000"/>
              </a:lnSpc>
              <a:spcBef>
                <a:spcPts val="1000"/>
              </a:spcBef>
              <a:spcAft>
                <a:spcPts val="0"/>
              </a:spcAft>
              <a:buSzPts val="1400"/>
              <a:buNone/>
            </a:pPr>
            <a:r>
              <a:t/>
            </a:r>
            <a:endParaRPr/>
          </a:p>
        </p:txBody>
      </p:sp>
      <p:sp>
        <p:nvSpPr>
          <p:cNvPr id="150" name="Google Shape;150;p2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51" name="Google Shape;151;p26"/>
          <p:cNvSpPr txBox="1"/>
          <p:nvPr>
            <p:ph idx="2" type="body"/>
          </p:nvPr>
        </p:nvSpPr>
        <p:spPr>
          <a:xfrm>
            <a:off x="6178800" y="216425"/>
            <a:ext cx="2695200" cy="1578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 the characteristics and mental and physical benefits of an active lifestyle.</a:t>
            </a:r>
            <a:endParaRPr sz="1800"/>
          </a:p>
        </p:txBody>
      </p:sp>
      <p:sp>
        <p:nvSpPr>
          <p:cNvPr id="152" name="Google Shape;152;p26"/>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Mental health b</a:t>
            </a:r>
            <a:r>
              <a:rPr lang="en-GB">
                <a:solidFill>
                  <a:srgbClr val="073763"/>
                </a:solidFill>
              </a:rPr>
              <a:t>enefits of activity </a:t>
            </a:r>
            <a:endParaRPr>
              <a:solidFill>
                <a:srgbClr val="073763"/>
              </a:solidFill>
            </a:endParaRPr>
          </a:p>
        </p:txBody>
      </p:sp>
      <p:sp>
        <p:nvSpPr>
          <p:cNvPr id="158" name="Google Shape;158;p2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400"/>
              <a:buNone/>
            </a:pPr>
            <a:r>
              <a:rPr lang="en-GB"/>
              <a:t>Explain that physical activity can help their </a:t>
            </a:r>
            <a:r>
              <a:rPr b="1" lang="en-GB"/>
              <a:t>wellbeing</a:t>
            </a:r>
            <a:r>
              <a:rPr lang="en-GB"/>
              <a:t> and make them:</a:t>
            </a:r>
            <a:endParaRPr/>
          </a:p>
          <a:p>
            <a:pPr indent="-317500" lvl="0" marL="457200" rtl="0" algn="l">
              <a:lnSpc>
                <a:spcPct val="100000"/>
              </a:lnSpc>
              <a:spcBef>
                <a:spcPts val="1000"/>
              </a:spcBef>
              <a:spcAft>
                <a:spcPts val="0"/>
              </a:spcAft>
              <a:buSzPts val="1400"/>
              <a:buChar char="●"/>
            </a:pPr>
            <a:r>
              <a:rPr lang="en-GB"/>
              <a:t>feel happier and worry less</a:t>
            </a:r>
            <a:endParaRPr/>
          </a:p>
          <a:p>
            <a:pPr indent="-317500" lvl="0" marL="457200" rtl="0" algn="l">
              <a:lnSpc>
                <a:spcPct val="100000"/>
              </a:lnSpc>
              <a:spcBef>
                <a:spcPts val="0"/>
              </a:spcBef>
              <a:spcAft>
                <a:spcPts val="0"/>
              </a:spcAft>
              <a:buSzPts val="1400"/>
              <a:buChar char="●"/>
            </a:pPr>
            <a:r>
              <a:rPr lang="en-GB"/>
              <a:t>f</a:t>
            </a:r>
            <a:r>
              <a:rPr lang="en-GB"/>
              <a:t>eel good about themselves and more confident</a:t>
            </a:r>
            <a:endParaRPr/>
          </a:p>
          <a:p>
            <a:pPr indent="-317500" lvl="0" marL="457200" rtl="0" algn="l">
              <a:lnSpc>
                <a:spcPct val="100000"/>
              </a:lnSpc>
              <a:spcBef>
                <a:spcPts val="0"/>
              </a:spcBef>
              <a:spcAft>
                <a:spcPts val="0"/>
              </a:spcAft>
              <a:buSzPts val="1400"/>
              <a:buChar char="●"/>
            </a:pPr>
            <a:r>
              <a:rPr lang="en-GB"/>
              <a:t>learn new things and remember them</a:t>
            </a:r>
            <a:endParaRPr/>
          </a:p>
          <a:p>
            <a:pPr indent="-317500" lvl="0" marL="457200" rtl="0" algn="l">
              <a:lnSpc>
                <a:spcPct val="100000"/>
              </a:lnSpc>
              <a:spcBef>
                <a:spcPts val="0"/>
              </a:spcBef>
              <a:spcAft>
                <a:spcPts val="0"/>
              </a:spcAft>
              <a:buSzPts val="1400"/>
              <a:buChar char="●"/>
            </a:pPr>
            <a:r>
              <a:rPr lang="en-GB"/>
              <a:t>w</a:t>
            </a:r>
            <a:r>
              <a:rPr lang="en-GB"/>
              <a:t>ork out puzzles and solve problems</a:t>
            </a:r>
            <a:endParaRPr/>
          </a:p>
          <a:p>
            <a:pPr indent="-317500" lvl="0" marL="457200" rtl="0" algn="l">
              <a:lnSpc>
                <a:spcPct val="100000"/>
              </a:lnSpc>
              <a:spcBef>
                <a:spcPts val="0"/>
              </a:spcBef>
              <a:spcAft>
                <a:spcPts val="0"/>
              </a:spcAft>
              <a:buSzPts val="1400"/>
              <a:buChar char="●"/>
            </a:pPr>
            <a:r>
              <a:rPr lang="en-GB"/>
              <a:t>concentrate and make decisions</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Teach that it will also help them make </a:t>
            </a:r>
            <a:r>
              <a:rPr lang="en-GB"/>
              <a:t>new friends and in their relationships with others.</a:t>
            </a:r>
            <a:endParaRPr/>
          </a:p>
          <a:p>
            <a:pPr indent="0" lvl="0" marL="0" rtl="0" algn="l">
              <a:lnSpc>
                <a:spcPct val="100000"/>
              </a:lnSpc>
              <a:spcBef>
                <a:spcPts val="0"/>
              </a:spcBef>
              <a:spcAft>
                <a:spcPts val="0"/>
              </a:spcAft>
              <a:buNone/>
            </a:pPr>
            <a:r>
              <a:t/>
            </a:r>
            <a:endParaRPr/>
          </a:p>
          <a:p>
            <a:pPr indent="0" lvl="0" marL="0" rtl="0" algn="l">
              <a:lnSpc>
                <a:spcPct val="100000"/>
              </a:lnSpc>
              <a:spcBef>
                <a:spcPts val="1000"/>
              </a:spcBef>
              <a:spcAft>
                <a:spcPts val="0"/>
              </a:spcAft>
              <a:buSzPts val="1400"/>
              <a:buNone/>
            </a:pPr>
            <a:r>
              <a:rPr lang="en-GB"/>
              <a:t>See the </a:t>
            </a:r>
            <a:r>
              <a:rPr lang="en-GB" u="sng">
                <a:solidFill>
                  <a:srgbClr val="4A86E8"/>
                </a:solidFill>
              </a:rPr>
              <a:t>mental wellbeing module</a:t>
            </a:r>
            <a:r>
              <a:rPr lang="en-GB"/>
              <a:t> for related content. </a:t>
            </a:r>
            <a:endParaRPr/>
          </a:p>
          <a:p>
            <a:pPr indent="0" lvl="0" marL="0" rtl="0" algn="l">
              <a:lnSpc>
                <a:spcPct val="100000"/>
              </a:lnSpc>
              <a:spcBef>
                <a:spcPts val="1000"/>
              </a:spcBef>
              <a:spcAft>
                <a:spcPts val="0"/>
              </a:spcAft>
              <a:buSzPts val="1400"/>
              <a:buNone/>
            </a:pPr>
            <a:r>
              <a:t/>
            </a:r>
            <a:endParaRPr/>
          </a:p>
        </p:txBody>
      </p:sp>
      <p:sp>
        <p:nvSpPr>
          <p:cNvPr id="159" name="Google Shape;159;p2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60" name="Google Shape;160;p27"/>
          <p:cNvSpPr txBox="1"/>
          <p:nvPr>
            <p:ph idx="2" type="body"/>
          </p:nvPr>
        </p:nvSpPr>
        <p:spPr>
          <a:xfrm>
            <a:off x="6178800" y="216425"/>
            <a:ext cx="2695200" cy="1578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 the characteristics and mental and physical benefits of an active lifestyle.</a:t>
            </a:r>
            <a:endParaRPr sz="1800"/>
          </a:p>
        </p:txBody>
      </p:sp>
      <p:sp>
        <p:nvSpPr>
          <p:cNvPr id="161" name="Google Shape;161;p27"/>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much activit</a:t>
            </a:r>
            <a:r>
              <a:rPr lang="en-GB">
                <a:solidFill>
                  <a:srgbClr val="073763"/>
                </a:solidFill>
              </a:rPr>
              <a:t>y</a:t>
            </a:r>
            <a:r>
              <a:rPr lang="en-GB">
                <a:solidFill>
                  <a:srgbClr val="073763"/>
                </a:solidFill>
              </a:rPr>
              <a:t> is needed</a:t>
            </a:r>
            <a:endParaRPr>
              <a:solidFill>
                <a:srgbClr val="073763"/>
              </a:solidFill>
            </a:endParaRPr>
          </a:p>
        </p:txBody>
      </p:sp>
      <p:sp>
        <p:nvSpPr>
          <p:cNvPr id="167" name="Google Shape;167;p2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400"/>
              <a:buNone/>
            </a:pPr>
            <a:r>
              <a:rPr lang="en-GB"/>
              <a:t>Teach pupils that they should be physically active </a:t>
            </a:r>
            <a:r>
              <a:rPr b="1" lang="en-GB"/>
              <a:t>every day for at least</a:t>
            </a:r>
            <a:r>
              <a:rPr lang="en-GB"/>
              <a:t> </a:t>
            </a:r>
            <a:r>
              <a:rPr b="1" lang="en-GB"/>
              <a:t>60 minutes.</a:t>
            </a:r>
            <a:endParaRPr b="1"/>
          </a:p>
          <a:p>
            <a:pPr indent="0" lvl="0" marL="0" rtl="0" algn="l">
              <a:lnSpc>
                <a:spcPct val="100000"/>
              </a:lnSpc>
              <a:spcBef>
                <a:spcPts val="1000"/>
              </a:spcBef>
              <a:spcAft>
                <a:spcPts val="0"/>
              </a:spcAft>
              <a:buSzPts val="1400"/>
              <a:buNone/>
            </a:pPr>
            <a:r>
              <a:rPr lang="en-GB"/>
              <a:t>Teach that they should be doing :</a:t>
            </a:r>
            <a:endParaRPr/>
          </a:p>
          <a:p>
            <a:pPr indent="-317500" lvl="0" marL="457200" rtl="0" algn="l">
              <a:lnSpc>
                <a:spcPct val="100000"/>
              </a:lnSpc>
              <a:spcBef>
                <a:spcPts val="1000"/>
              </a:spcBef>
              <a:spcAft>
                <a:spcPts val="0"/>
              </a:spcAft>
              <a:buSzPts val="1400"/>
              <a:buChar char="●"/>
            </a:pPr>
            <a:r>
              <a:rPr b="1" lang="en-GB"/>
              <a:t>30 minutes at school</a:t>
            </a:r>
            <a:endParaRPr b="1"/>
          </a:p>
          <a:p>
            <a:pPr indent="-317500" lvl="0" marL="457200" rtl="0" algn="l">
              <a:lnSpc>
                <a:spcPct val="100000"/>
              </a:lnSpc>
              <a:spcBef>
                <a:spcPts val="0"/>
              </a:spcBef>
              <a:spcAft>
                <a:spcPts val="0"/>
              </a:spcAft>
              <a:buSzPts val="1400"/>
              <a:buChar char="●"/>
            </a:pPr>
            <a:r>
              <a:rPr b="1" lang="en-GB"/>
              <a:t>30 minutes at home or outside school </a:t>
            </a:r>
            <a:r>
              <a:rPr lang="en-GB"/>
              <a:t>(60 minutes on non-school days)</a:t>
            </a:r>
            <a:endParaRPr/>
          </a:p>
          <a:p>
            <a:pPr indent="0" lvl="0" marL="0" rtl="0" algn="l">
              <a:lnSpc>
                <a:spcPct val="100000"/>
              </a:lnSpc>
              <a:spcBef>
                <a:spcPts val="1000"/>
              </a:spcBef>
              <a:spcAft>
                <a:spcPts val="0"/>
              </a:spcAft>
              <a:buSzPts val="1400"/>
              <a:buNone/>
            </a:pPr>
            <a:r>
              <a:rPr lang="en-GB"/>
              <a:t>Explain that this is the </a:t>
            </a:r>
            <a:r>
              <a:rPr b="1" lang="en-GB"/>
              <a:t>minimum they should do</a:t>
            </a:r>
            <a:r>
              <a:rPr lang="en-GB"/>
              <a:t>, and:</a:t>
            </a:r>
            <a:endParaRPr/>
          </a:p>
          <a:p>
            <a:pPr indent="-317500" lvl="0" marL="457200" rtl="0" algn="l">
              <a:lnSpc>
                <a:spcPct val="100000"/>
              </a:lnSpc>
              <a:spcBef>
                <a:spcPts val="1000"/>
              </a:spcBef>
              <a:spcAft>
                <a:spcPts val="0"/>
              </a:spcAft>
              <a:buSzPts val="1400"/>
              <a:buChar char="●"/>
            </a:pPr>
            <a:r>
              <a:rPr lang="en-GB"/>
              <a:t>that doing more will provide extra health benefits</a:t>
            </a:r>
            <a:endParaRPr/>
          </a:p>
          <a:p>
            <a:pPr indent="-317500" lvl="0" marL="457200" rtl="0" algn="l">
              <a:lnSpc>
                <a:spcPct val="100000"/>
              </a:lnSpc>
              <a:spcBef>
                <a:spcPts val="0"/>
              </a:spcBef>
              <a:spcAft>
                <a:spcPts val="0"/>
              </a:spcAft>
              <a:buSzPts val="1400"/>
              <a:buChar char="●"/>
            </a:pPr>
            <a:r>
              <a:rPr lang="en-GB"/>
              <a:t>if they can’t do this amount, </a:t>
            </a:r>
            <a:r>
              <a:rPr b="1" lang="en-GB"/>
              <a:t>occasionally</a:t>
            </a:r>
            <a:r>
              <a:rPr lang="en-GB"/>
              <a:t> </a:t>
            </a:r>
            <a:r>
              <a:rPr b="1" lang="en-GB"/>
              <a:t>some physical activity</a:t>
            </a:r>
            <a:r>
              <a:rPr lang="en-GB"/>
              <a:t> is better than doing none</a:t>
            </a:r>
            <a:endParaRPr/>
          </a:p>
          <a:p>
            <a:pPr indent="0" lvl="0" marL="0" rtl="0" algn="l">
              <a:lnSpc>
                <a:spcPct val="100000"/>
              </a:lnSpc>
              <a:spcBef>
                <a:spcPts val="1000"/>
              </a:spcBef>
              <a:spcAft>
                <a:spcPts val="0"/>
              </a:spcAft>
              <a:buSzPts val="1400"/>
              <a:buNone/>
            </a:pPr>
            <a:r>
              <a:t/>
            </a:r>
            <a:endParaRPr/>
          </a:p>
        </p:txBody>
      </p:sp>
      <p:sp>
        <p:nvSpPr>
          <p:cNvPr id="168" name="Google Shape;168;p2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69" name="Google Shape;169;p28"/>
          <p:cNvSpPr txBox="1"/>
          <p:nvPr>
            <p:ph idx="2" type="body"/>
          </p:nvPr>
        </p:nvSpPr>
        <p:spPr>
          <a:xfrm>
            <a:off x="6178800" y="216425"/>
            <a:ext cx="2695200" cy="1578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 the characteristics and mental and physical benefits of an active lifestyle.</a:t>
            </a:r>
            <a:endParaRPr sz="1800"/>
          </a:p>
        </p:txBody>
      </p:sp>
      <p:sp>
        <p:nvSpPr>
          <p:cNvPr id="170" name="Google Shape;170;p28"/>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Types of activities</a:t>
            </a:r>
            <a:endParaRPr>
              <a:solidFill>
                <a:srgbClr val="073763"/>
              </a:solidFill>
            </a:endParaRPr>
          </a:p>
        </p:txBody>
      </p:sp>
      <p:sp>
        <p:nvSpPr>
          <p:cNvPr id="176" name="Google Shape;176;p2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400"/>
              <a:buNone/>
            </a:pPr>
            <a:r>
              <a:rPr lang="en-GB"/>
              <a:t>All physical activities should be of </a:t>
            </a:r>
            <a:r>
              <a:rPr b="1" lang="en-GB"/>
              <a:t>at least moderate intensity</a:t>
            </a:r>
            <a:r>
              <a:rPr lang="en-GB"/>
              <a:t> - which raises their heart rate, feel warmer and </a:t>
            </a:r>
            <a:r>
              <a:rPr lang="en-GB"/>
              <a:t>breat</a:t>
            </a:r>
            <a:r>
              <a:rPr lang="en-GB"/>
              <a:t>h</a:t>
            </a:r>
            <a:r>
              <a:rPr lang="en-GB"/>
              <a:t>e</a:t>
            </a:r>
            <a:r>
              <a:rPr lang="en-GB"/>
              <a:t> harder (e.g. brisk </a:t>
            </a:r>
            <a:r>
              <a:rPr lang="en-GB"/>
              <a:t>walking</a:t>
            </a:r>
            <a:r>
              <a:rPr lang="en-GB"/>
              <a:t>, cycling, riding a scooter).</a:t>
            </a:r>
            <a:endParaRPr/>
          </a:p>
          <a:p>
            <a:pPr indent="0" lvl="0" marL="0" rtl="0" algn="l">
              <a:lnSpc>
                <a:spcPct val="100000"/>
              </a:lnSpc>
              <a:spcBef>
                <a:spcPts val="1000"/>
              </a:spcBef>
              <a:spcAft>
                <a:spcPts val="0"/>
              </a:spcAft>
              <a:buSzPts val="1400"/>
              <a:buNone/>
            </a:pPr>
            <a:r>
              <a:rPr lang="en-GB"/>
              <a:t>At least </a:t>
            </a:r>
            <a:r>
              <a:rPr b="1" lang="en-GB"/>
              <a:t>3 activities a week</a:t>
            </a:r>
            <a:r>
              <a:rPr lang="en-GB"/>
              <a:t> </a:t>
            </a:r>
            <a:r>
              <a:rPr b="1" lang="en-GB"/>
              <a:t>should be of vigorous</a:t>
            </a:r>
            <a:r>
              <a:rPr lang="en-GB"/>
              <a:t> </a:t>
            </a:r>
            <a:r>
              <a:rPr b="1" lang="en-GB"/>
              <a:t>intensity</a:t>
            </a:r>
            <a:r>
              <a:rPr lang="en-GB"/>
              <a:t> - with a fast heart rate, and breathing hard and fast (e.g. running or swimming fast, playing sports like football and netball).</a:t>
            </a:r>
            <a:endParaRPr/>
          </a:p>
          <a:p>
            <a:pPr indent="0" lvl="0" marL="0" rtl="0" algn="l">
              <a:lnSpc>
                <a:spcPct val="100000"/>
              </a:lnSpc>
              <a:spcBef>
                <a:spcPts val="1000"/>
              </a:spcBef>
              <a:spcAft>
                <a:spcPts val="0"/>
              </a:spcAft>
              <a:buSzPts val="1400"/>
              <a:buNone/>
            </a:pPr>
            <a:r>
              <a:rPr lang="en-GB"/>
              <a:t>Teach that </a:t>
            </a:r>
            <a:r>
              <a:rPr b="1" lang="en-GB"/>
              <a:t>some activities a week should be muscle and bone strengthening</a:t>
            </a:r>
            <a:r>
              <a:rPr lang="en-GB"/>
              <a:t> exercises (e.g. gymnastics, using playground equipment).</a:t>
            </a:r>
            <a:endParaRPr/>
          </a:p>
        </p:txBody>
      </p:sp>
      <p:sp>
        <p:nvSpPr>
          <p:cNvPr id="177" name="Google Shape;177;p2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78" name="Google Shape;178;p29"/>
          <p:cNvSpPr txBox="1"/>
          <p:nvPr>
            <p:ph idx="2" type="body"/>
          </p:nvPr>
        </p:nvSpPr>
        <p:spPr>
          <a:xfrm>
            <a:off x="6178800" y="216425"/>
            <a:ext cx="2695200" cy="1578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 the characteristics and mental and physical benefits of an active lifestyle.</a:t>
            </a:r>
            <a:endParaRPr sz="1800"/>
          </a:p>
        </p:txBody>
      </p:sp>
      <p:sp>
        <p:nvSpPr>
          <p:cNvPr id="179" name="Google Shape;179;p29"/>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Building exercise into routines</a:t>
            </a:r>
            <a:endParaRPr>
              <a:solidFill>
                <a:srgbClr val="073763"/>
              </a:solidFill>
            </a:endParaRPr>
          </a:p>
        </p:txBody>
      </p:sp>
      <p:sp>
        <p:nvSpPr>
          <p:cNvPr id="185" name="Google Shape;185;p3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400"/>
              <a:buNone/>
            </a:pPr>
            <a:r>
              <a:rPr lang="en-GB"/>
              <a:t>Explain to pupils that by </a:t>
            </a:r>
            <a:r>
              <a:rPr b="1" lang="en-GB"/>
              <a:t>building exercise into their routine</a:t>
            </a:r>
            <a:r>
              <a:rPr lang="en-GB"/>
              <a:t> they will be more likely to do it. </a:t>
            </a:r>
            <a:endParaRPr/>
          </a:p>
          <a:p>
            <a:pPr indent="0" lvl="0" marL="0" rtl="0" algn="l">
              <a:lnSpc>
                <a:spcPct val="100000"/>
              </a:lnSpc>
              <a:spcBef>
                <a:spcPts val="1000"/>
              </a:spcBef>
              <a:spcAft>
                <a:spcPts val="0"/>
              </a:spcAft>
              <a:buSzPts val="1400"/>
              <a:buNone/>
            </a:pPr>
            <a:r>
              <a:rPr lang="en-GB"/>
              <a:t>For example, in their:</a:t>
            </a:r>
            <a:endParaRPr/>
          </a:p>
          <a:p>
            <a:pPr indent="-317500" lvl="0" marL="457200" rtl="0" algn="l">
              <a:lnSpc>
                <a:spcPct val="100000"/>
              </a:lnSpc>
              <a:spcBef>
                <a:spcPts val="1000"/>
              </a:spcBef>
              <a:spcAft>
                <a:spcPts val="0"/>
              </a:spcAft>
              <a:buSzPts val="1400"/>
              <a:buChar char="●"/>
            </a:pPr>
            <a:r>
              <a:rPr b="1" lang="en-GB"/>
              <a:t>daily</a:t>
            </a:r>
            <a:r>
              <a:rPr lang="en-GB"/>
              <a:t> </a:t>
            </a:r>
            <a:r>
              <a:rPr b="1" lang="en-GB"/>
              <a:t>routine</a:t>
            </a:r>
            <a:r>
              <a:rPr b="1" lang="en-GB"/>
              <a:t>,</a:t>
            </a:r>
            <a:r>
              <a:rPr lang="en-GB"/>
              <a:t> e.g. cycling or scooting to school</a:t>
            </a:r>
            <a:endParaRPr/>
          </a:p>
          <a:p>
            <a:pPr indent="-317500" lvl="0" marL="457200" rtl="0" algn="l">
              <a:lnSpc>
                <a:spcPct val="100000"/>
              </a:lnSpc>
              <a:spcBef>
                <a:spcPts val="0"/>
              </a:spcBef>
              <a:spcAft>
                <a:spcPts val="0"/>
              </a:spcAft>
              <a:buSzPts val="1400"/>
              <a:buChar char="●"/>
            </a:pPr>
            <a:r>
              <a:rPr b="1" lang="en-GB"/>
              <a:t>weekly</a:t>
            </a:r>
            <a:r>
              <a:rPr lang="en-GB"/>
              <a:t> </a:t>
            </a:r>
            <a:r>
              <a:rPr b="1" lang="en-GB"/>
              <a:t>routine </a:t>
            </a:r>
            <a:r>
              <a:rPr lang="en-GB"/>
              <a:t>e.g. swimming or sports at the weekend </a:t>
            </a:r>
            <a:endParaRPr/>
          </a:p>
          <a:p>
            <a:pPr indent="0" lvl="0" marL="0" rtl="0" algn="l">
              <a:lnSpc>
                <a:spcPct val="100000"/>
              </a:lnSpc>
              <a:spcBef>
                <a:spcPts val="1000"/>
              </a:spcBef>
              <a:spcAft>
                <a:spcPts val="0"/>
              </a:spcAft>
              <a:buSzPts val="1400"/>
              <a:buNone/>
            </a:pPr>
            <a:r>
              <a:rPr lang="en-GB"/>
              <a:t>Discuss how they could also incorporate physical activity into their weekday </a:t>
            </a:r>
            <a:r>
              <a:rPr lang="en-GB"/>
              <a:t>homelife</a:t>
            </a:r>
            <a:r>
              <a:rPr lang="en-GB"/>
              <a:t>. For example, 30 minutes of active play after school each day.</a:t>
            </a:r>
            <a:endParaRPr/>
          </a:p>
          <a:p>
            <a:pPr indent="0" lvl="0" marL="0" rtl="0" algn="l">
              <a:lnSpc>
                <a:spcPct val="100000"/>
              </a:lnSpc>
              <a:spcBef>
                <a:spcPts val="1000"/>
              </a:spcBef>
              <a:spcAft>
                <a:spcPts val="0"/>
              </a:spcAft>
              <a:buSzPts val="1400"/>
              <a:buNone/>
            </a:pPr>
            <a:r>
              <a:rPr lang="en-GB"/>
              <a:t>Encourage pupils to try something new. Search for and promote opportunities in your area, </a:t>
            </a:r>
            <a:r>
              <a:rPr lang="en-GB"/>
              <a:t>e.g regular group park running or cycling events.</a:t>
            </a:r>
            <a:endParaRPr/>
          </a:p>
          <a:p>
            <a:pPr indent="0" lvl="0" marL="0" rtl="0" algn="l">
              <a:lnSpc>
                <a:spcPct val="100000"/>
              </a:lnSpc>
              <a:spcBef>
                <a:spcPts val="1000"/>
              </a:spcBef>
              <a:spcAft>
                <a:spcPts val="0"/>
              </a:spcAft>
              <a:buSzPts val="1400"/>
              <a:buNone/>
            </a:pPr>
            <a:r>
              <a:t/>
            </a:r>
            <a:endParaRPr/>
          </a:p>
        </p:txBody>
      </p:sp>
      <p:sp>
        <p:nvSpPr>
          <p:cNvPr id="186" name="Google Shape;186;p3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87" name="Google Shape;187;p30"/>
          <p:cNvSpPr txBox="1"/>
          <p:nvPr>
            <p:ph idx="2" type="body"/>
          </p:nvPr>
        </p:nvSpPr>
        <p:spPr>
          <a:xfrm>
            <a:off x="6178800" y="216425"/>
            <a:ext cx="2695200" cy="2913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 the importance of building regular exercise into daily and weekly routines and how to achieve this; for example walking or cycling to school, a daily active mile or other forms of regular, vigorous exercise.</a:t>
            </a:r>
            <a:endParaRPr sz="1800"/>
          </a:p>
        </p:txBody>
      </p:sp>
      <p:sp>
        <p:nvSpPr>
          <p:cNvPr id="188" name="Google Shape;188;p30"/>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Health risks of inactivity</a:t>
            </a:r>
            <a:endParaRPr>
              <a:solidFill>
                <a:srgbClr val="073763"/>
              </a:solidFill>
            </a:endParaRPr>
          </a:p>
        </p:txBody>
      </p:sp>
      <p:sp>
        <p:nvSpPr>
          <p:cNvPr id="194" name="Google Shape;194;p3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400"/>
              <a:buNone/>
            </a:pPr>
            <a:r>
              <a:rPr lang="en-GB"/>
              <a:t>Teach pupils that having an inactive lifestyle increases their risk in childhood of:</a:t>
            </a:r>
            <a:endParaRPr/>
          </a:p>
          <a:p>
            <a:pPr indent="-317500" lvl="0" marL="457200" rtl="0" algn="l">
              <a:lnSpc>
                <a:spcPct val="100000"/>
              </a:lnSpc>
              <a:spcBef>
                <a:spcPts val="1000"/>
              </a:spcBef>
              <a:spcAft>
                <a:spcPts val="0"/>
              </a:spcAft>
              <a:buSzPts val="1400"/>
              <a:buChar char="●"/>
            </a:pPr>
            <a:r>
              <a:rPr lang="en-GB"/>
              <a:t>being </a:t>
            </a:r>
            <a:r>
              <a:rPr b="1" lang="en-GB"/>
              <a:t>overweight </a:t>
            </a:r>
            <a:r>
              <a:rPr lang="en-GB"/>
              <a:t>or very overweight (obese)</a:t>
            </a:r>
            <a:endParaRPr/>
          </a:p>
          <a:p>
            <a:pPr indent="-317500" lvl="0" marL="457200" rtl="0" algn="l">
              <a:lnSpc>
                <a:spcPct val="100000"/>
              </a:lnSpc>
              <a:spcBef>
                <a:spcPts val="0"/>
              </a:spcBef>
              <a:spcAft>
                <a:spcPts val="0"/>
              </a:spcAft>
              <a:buSzPts val="1400"/>
              <a:buChar char="●"/>
            </a:pPr>
            <a:r>
              <a:rPr b="1" lang="en-GB"/>
              <a:t>type 2 diabetes</a:t>
            </a:r>
            <a:endParaRPr b="1"/>
          </a:p>
          <a:p>
            <a:pPr indent="-317500" lvl="0" marL="457200" rtl="0" algn="l">
              <a:lnSpc>
                <a:spcPct val="100000"/>
              </a:lnSpc>
              <a:spcBef>
                <a:spcPts val="0"/>
              </a:spcBef>
              <a:spcAft>
                <a:spcPts val="0"/>
              </a:spcAft>
              <a:buSzPts val="1400"/>
              <a:buChar char="●"/>
            </a:pPr>
            <a:r>
              <a:rPr b="1" lang="en-GB"/>
              <a:t>weaker bones</a:t>
            </a:r>
            <a:endParaRPr b="1"/>
          </a:p>
          <a:p>
            <a:pPr indent="-317500" lvl="0" marL="457200" rtl="0" algn="l">
              <a:lnSpc>
                <a:spcPct val="100000"/>
              </a:lnSpc>
              <a:spcBef>
                <a:spcPts val="0"/>
              </a:spcBef>
              <a:spcAft>
                <a:spcPts val="0"/>
              </a:spcAft>
              <a:buSzPts val="1400"/>
              <a:buChar char="●"/>
            </a:pPr>
            <a:r>
              <a:rPr lang="en-GB"/>
              <a:t>a</a:t>
            </a:r>
            <a:r>
              <a:rPr lang="en-GB"/>
              <a:t> weaker</a:t>
            </a:r>
            <a:r>
              <a:rPr b="1" lang="en-GB"/>
              <a:t> immune system</a:t>
            </a:r>
            <a:r>
              <a:rPr lang="en-GB"/>
              <a:t> to help fight disease</a:t>
            </a:r>
            <a:endParaRPr/>
          </a:p>
          <a:p>
            <a:pPr indent="-317500" lvl="0" marL="457200" rtl="0" algn="l">
              <a:lnSpc>
                <a:spcPct val="100000"/>
              </a:lnSpc>
              <a:spcBef>
                <a:spcPts val="0"/>
              </a:spcBef>
              <a:spcAft>
                <a:spcPts val="0"/>
              </a:spcAft>
              <a:buSzPts val="1400"/>
              <a:buChar char="●"/>
            </a:pPr>
            <a:r>
              <a:rPr lang="en-GB"/>
              <a:t>less energy </a:t>
            </a:r>
            <a:r>
              <a:rPr lang="en-GB"/>
              <a:t>and </a:t>
            </a:r>
            <a:r>
              <a:rPr b="1" lang="en-GB"/>
              <a:t>poorer sleep</a:t>
            </a:r>
            <a:endParaRPr b="1"/>
          </a:p>
          <a:p>
            <a:pPr indent="-317500" lvl="0" marL="457200" rtl="0" algn="l">
              <a:lnSpc>
                <a:spcPct val="100000"/>
              </a:lnSpc>
              <a:spcBef>
                <a:spcPts val="0"/>
              </a:spcBef>
              <a:spcAft>
                <a:spcPts val="0"/>
              </a:spcAft>
              <a:buSzPts val="1400"/>
              <a:buChar char="●"/>
            </a:pPr>
            <a:r>
              <a:rPr b="1" lang="en-GB"/>
              <a:t>lower achievement</a:t>
            </a:r>
            <a:r>
              <a:rPr lang="en-GB"/>
              <a:t> at school</a:t>
            </a:r>
            <a:endParaRPr/>
          </a:p>
          <a:p>
            <a:pPr indent="-317500" lvl="0" marL="457200" rtl="0" algn="l">
              <a:lnSpc>
                <a:spcPct val="100000"/>
              </a:lnSpc>
              <a:spcBef>
                <a:spcPts val="0"/>
              </a:spcBef>
              <a:spcAft>
                <a:spcPts val="0"/>
              </a:spcAft>
              <a:buSzPts val="1400"/>
              <a:buChar char="●"/>
            </a:pPr>
            <a:r>
              <a:rPr b="1" lang="en-GB"/>
              <a:t>less confidence</a:t>
            </a:r>
            <a:r>
              <a:rPr lang="en-GB"/>
              <a:t> and </a:t>
            </a:r>
            <a:r>
              <a:rPr b="1" lang="en-GB"/>
              <a:t>self esteem</a:t>
            </a:r>
            <a:endParaRPr b="1"/>
          </a:p>
          <a:p>
            <a:pPr indent="0" lvl="0" marL="0" rtl="0" algn="l">
              <a:lnSpc>
                <a:spcPct val="100000"/>
              </a:lnSpc>
              <a:spcBef>
                <a:spcPts val="1000"/>
              </a:spcBef>
              <a:spcAft>
                <a:spcPts val="0"/>
              </a:spcAft>
              <a:buSzPts val="1400"/>
              <a:buNone/>
            </a:pPr>
            <a:r>
              <a:rPr lang="en-GB"/>
              <a:t>Explain that if they continue to be inactive </a:t>
            </a:r>
            <a:r>
              <a:rPr lang="en-GB"/>
              <a:t>as they grow up they will be at </a:t>
            </a:r>
            <a:r>
              <a:rPr b="1" lang="en-GB"/>
              <a:t>greater risk of</a:t>
            </a:r>
            <a:r>
              <a:rPr lang="en-GB"/>
              <a:t> </a:t>
            </a:r>
            <a:r>
              <a:rPr b="1" lang="en-GB"/>
              <a:t>serious disease</a:t>
            </a:r>
            <a:r>
              <a:rPr lang="en-GB"/>
              <a:t> later on in life</a:t>
            </a:r>
            <a:r>
              <a:rPr lang="en-GB"/>
              <a:t>.</a:t>
            </a:r>
            <a:endParaRPr/>
          </a:p>
        </p:txBody>
      </p:sp>
      <p:sp>
        <p:nvSpPr>
          <p:cNvPr id="195" name="Google Shape;195;p3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96" name="Google Shape;196;p31"/>
          <p:cNvSpPr txBox="1"/>
          <p:nvPr>
            <p:ph idx="2" type="body"/>
          </p:nvPr>
        </p:nvSpPr>
        <p:spPr>
          <a:xfrm>
            <a:off x="6178800" y="216425"/>
            <a:ext cx="2695200" cy="12564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 the risks associated with an inactive lifestyle (including obesity).</a:t>
            </a:r>
            <a:endParaRPr sz="1800"/>
          </a:p>
        </p:txBody>
      </p:sp>
      <p:sp>
        <p:nvSpPr>
          <p:cNvPr id="197" name="Google Shape;197;p31"/>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Contents</a:t>
            </a:r>
            <a:endParaRPr>
              <a:solidFill>
                <a:srgbClr val="073763"/>
              </a:solidFill>
            </a:endParaRPr>
          </a:p>
        </p:txBody>
      </p:sp>
      <p:graphicFrame>
        <p:nvGraphicFramePr>
          <p:cNvPr id="65" name="Google Shape;65;p14"/>
          <p:cNvGraphicFramePr/>
          <p:nvPr/>
        </p:nvGraphicFramePr>
        <p:xfrm>
          <a:off x="270000" y="914395"/>
          <a:ext cx="3000000" cy="3000000"/>
        </p:xfrm>
        <a:graphic>
          <a:graphicData uri="http://schemas.openxmlformats.org/drawingml/2006/table">
            <a:tbl>
              <a:tblPr>
                <a:noFill/>
                <a:tableStyleId>{A2AB3C0D-7837-4903-A6EF-1252CB4C76B2}</a:tableStyleId>
              </a:tblPr>
              <a:tblGrid>
                <a:gridCol w="896575"/>
                <a:gridCol w="7845300"/>
              </a:tblGrid>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  3</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About this training module </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  4</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Teaching the new curriculum</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12</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Safeguarding and ground rules</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16</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Primary curriculum</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42</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Secondary curriculum</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78</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Examples of good practice </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90</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200"/>
                        <a:buFont typeface="Arial"/>
                        <a:buNone/>
                      </a:pPr>
                      <a:r>
                        <a:rPr lang="en-GB" sz="2200" u="none" cap="none" strike="noStrike">
                          <a:solidFill>
                            <a:schemeClr val="dk2"/>
                          </a:solidFill>
                        </a:rPr>
                        <a:t>Activities and templates for trainers</a:t>
                      </a:r>
                      <a:endParaRPr sz="2200" u="none" cap="none" strike="noStrike">
                        <a:solidFill>
                          <a:schemeClr val="dk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66" name="Google Shape;66;p14"/>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How and when to seek support</a:t>
            </a:r>
            <a:endParaRPr>
              <a:solidFill>
                <a:srgbClr val="073763"/>
              </a:solidFill>
            </a:endParaRPr>
          </a:p>
        </p:txBody>
      </p:sp>
      <p:sp>
        <p:nvSpPr>
          <p:cNvPr id="203" name="Google Shape;203;p3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400"/>
              <a:buNone/>
            </a:pPr>
            <a:r>
              <a:rPr lang="en-GB"/>
              <a:t>Tell pupils that if they are worried about their health, it is best to speak to a trusted adult about it as soon as possible, e.g.</a:t>
            </a:r>
            <a:endParaRPr/>
          </a:p>
          <a:p>
            <a:pPr indent="-317500" lvl="0" marL="457200" rtl="0" algn="l">
              <a:lnSpc>
                <a:spcPct val="100000"/>
              </a:lnSpc>
              <a:spcBef>
                <a:spcPts val="1000"/>
              </a:spcBef>
              <a:spcAft>
                <a:spcPts val="0"/>
              </a:spcAft>
              <a:buSzPts val="1400"/>
              <a:buChar char="●"/>
            </a:pPr>
            <a:r>
              <a:rPr lang="en-GB"/>
              <a:t>parent/guardian</a:t>
            </a:r>
            <a:endParaRPr/>
          </a:p>
          <a:p>
            <a:pPr indent="-317500" lvl="0" marL="457200" rtl="0" algn="l">
              <a:lnSpc>
                <a:spcPct val="100000"/>
              </a:lnSpc>
              <a:spcBef>
                <a:spcPts val="0"/>
              </a:spcBef>
              <a:spcAft>
                <a:spcPts val="0"/>
              </a:spcAft>
              <a:buSzPts val="1400"/>
              <a:buChar char="●"/>
            </a:pPr>
            <a:r>
              <a:rPr lang="en-GB"/>
              <a:t>older family member</a:t>
            </a:r>
            <a:endParaRPr/>
          </a:p>
          <a:p>
            <a:pPr indent="-317500" lvl="0" marL="457200" rtl="0" algn="l">
              <a:lnSpc>
                <a:spcPct val="100000"/>
              </a:lnSpc>
              <a:spcBef>
                <a:spcPts val="0"/>
              </a:spcBef>
              <a:spcAft>
                <a:spcPts val="0"/>
              </a:spcAft>
              <a:buSzPts val="1400"/>
              <a:buChar char="●"/>
            </a:pPr>
            <a:r>
              <a:rPr lang="en-GB"/>
              <a:t>teacher or other adult around school</a:t>
            </a:r>
            <a:endParaRPr/>
          </a:p>
          <a:p>
            <a:pPr indent="0" lvl="0" marL="0" rtl="0" algn="l">
              <a:lnSpc>
                <a:spcPct val="100000"/>
              </a:lnSpc>
              <a:spcBef>
                <a:spcPts val="1000"/>
              </a:spcBef>
              <a:spcAft>
                <a:spcPts val="0"/>
              </a:spcAft>
              <a:buSzPts val="1400"/>
              <a:buNone/>
            </a:pPr>
            <a:r>
              <a:rPr lang="en-GB"/>
              <a:t>Explain to pupils that it is better to get advice from a trusted adult rather than researching their symptoms online as self-diagnoses are often wrong and cause unnecessary worry.</a:t>
            </a:r>
            <a:endParaRPr/>
          </a:p>
        </p:txBody>
      </p:sp>
      <p:sp>
        <p:nvSpPr>
          <p:cNvPr id="204" name="Google Shape;204;p3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05" name="Google Shape;205;p32"/>
          <p:cNvSpPr txBox="1"/>
          <p:nvPr>
            <p:ph idx="2" type="body"/>
          </p:nvPr>
        </p:nvSpPr>
        <p:spPr>
          <a:xfrm>
            <a:off x="6178800" y="216425"/>
            <a:ext cx="2695200" cy="1797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sz="1600"/>
              <a:t>Know how and when to seek support including which adults to speak to in school if they are worried about their health.</a:t>
            </a:r>
            <a:endParaRPr i="1" sz="1600"/>
          </a:p>
          <a:p>
            <a:pPr indent="0" lvl="0" marL="0" rtl="0" algn="l">
              <a:lnSpc>
                <a:spcPct val="115000"/>
              </a:lnSpc>
              <a:spcBef>
                <a:spcPts val="1600"/>
              </a:spcBef>
              <a:spcAft>
                <a:spcPts val="1600"/>
              </a:spcAft>
              <a:buSzPts val="1400"/>
              <a:buNone/>
            </a:pPr>
            <a:r>
              <a:t/>
            </a:r>
            <a:endParaRPr sz="1800"/>
          </a:p>
        </p:txBody>
      </p:sp>
      <p:sp>
        <p:nvSpPr>
          <p:cNvPr id="206" name="Google Shape;206;p32"/>
          <p:cNvSpPr txBox="1"/>
          <p:nvPr>
            <p:ph idx="4294967295" type="subTitle"/>
          </p:nvPr>
        </p:nvSpPr>
        <p:spPr>
          <a:xfrm>
            <a:off x="7796400" y="4454575"/>
            <a:ext cx="1077600" cy="4725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0" i="0" lang="en-GB" sz="1800" u="none" cap="none" strike="noStrike">
                <a:solidFill>
                  <a:srgbClr val="E06666"/>
                </a:solidFill>
                <a:latin typeface="Arial"/>
                <a:ea typeface="Arial"/>
                <a:cs typeface="Arial"/>
                <a:sym typeface="Arial"/>
              </a:rPr>
              <a:t>Primary</a:t>
            </a:r>
            <a:endParaRPr b="0" i="0" sz="1800" u="none" cap="none" strike="noStrike">
              <a:solidFill>
                <a:srgbClr val="E06666"/>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2022750" y="2150850"/>
            <a:ext cx="50985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Secondary curriculum</a:t>
            </a:r>
            <a:endParaRPr>
              <a:solidFill>
                <a:srgbClr val="FFFFFF"/>
              </a:solidFill>
            </a:endParaRPr>
          </a:p>
        </p:txBody>
      </p:sp>
      <p:sp>
        <p:nvSpPr>
          <p:cNvPr id="212" name="Google Shape;212;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213" name="Google Shape;213;p33"/>
          <p:cNvSpPr txBox="1"/>
          <p:nvPr>
            <p:ph idx="4294967295" type="body"/>
          </p:nvPr>
        </p:nvSpPr>
        <p:spPr>
          <a:xfrm>
            <a:off x="330200" y="3276600"/>
            <a:ext cx="8543700" cy="10992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t>STATUTORY GUIDANCE </a:t>
            </a:r>
            <a:br>
              <a:rPr b="1" lang="en-GB" sz="1600"/>
            </a:br>
            <a:r>
              <a:rPr i="1" lang="en-GB" sz="1800"/>
              <a:t>Schools should continue to develop knowledge on topics specified for primary as required and in addition cover the following content by the end of secondary.</a:t>
            </a:r>
            <a:endParaRPr i="1"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Benefits for</a:t>
            </a:r>
            <a:r>
              <a:rPr lang="en-GB">
                <a:solidFill>
                  <a:srgbClr val="073763"/>
                </a:solidFill>
              </a:rPr>
              <a:t> mental wellbeing</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19" name="Google Shape;219;p3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t>Teach pupils that physical activity </a:t>
            </a:r>
            <a:r>
              <a:rPr lang="en-GB"/>
              <a:t>elevates</a:t>
            </a:r>
            <a:r>
              <a:rPr lang="en-GB"/>
              <a:t> the levels of endorphins (‘feel good’ hormones) in the body. This helps to </a:t>
            </a:r>
            <a:r>
              <a:rPr b="1" lang="en-GB"/>
              <a:t>reduce anxiety levels, depression and negative moods</a:t>
            </a:r>
            <a:r>
              <a:rPr lang="en-GB"/>
              <a:t>.</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GB"/>
              <a:t>Physical activity can also benefit wellbeing by aiding: </a:t>
            </a:r>
            <a:endParaRPr/>
          </a:p>
          <a:p>
            <a:pPr indent="-285750" lvl="0" marL="285750" rtl="0" algn="l">
              <a:lnSpc>
                <a:spcPct val="115000"/>
              </a:lnSpc>
              <a:spcBef>
                <a:spcPts val="0"/>
              </a:spcBef>
              <a:spcAft>
                <a:spcPts val="0"/>
              </a:spcAft>
              <a:buSzPts val="1400"/>
              <a:buChar char="●"/>
            </a:pPr>
            <a:r>
              <a:rPr b="1" lang="en-GB"/>
              <a:t>cognitive function </a:t>
            </a:r>
            <a:r>
              <a:rPr lang="en-GB"/>
              <a:t>(mental abilities such as learning, reasoning, remembering, problem solving, decision making and attention span)</a:t>
            </a:r>
            <a:endParaRPr/>
          </a:p>
          <a:p>
            <a:pPr indent="-285750" lvl="0" marL="285750" rtl="0" algn="l">
              <a:lnSpc>
                <a:spcPct val="115000"/>
              </a:lnSpc>
              <a:spcBef>
                <a:spcPts val="0"/>
              </a:spcBef>
              <a:spcAft>
                <a:spcPts val="0"/>
              </a:spcAft>
              <a:buSzPts val="1400"/>
              <a:buChar char="●"/>
            </a:pPr>
            <a:r>
              <a:rPr b="1" lang="en-GB"/>
              <a:t>capacity to develop social connections </a:t>
            </a:r>
            <a:r>
              <a:rPr lang="en-GB"/>
              <a:t>(making new friends)</a:t>
            </a:r>
            <a:endParaRPr/>
          </a:p>
          <a:p>
            <a:pPr indent="-285750" lvl="0" marL="285750" rtl="0" algn="l">
              <a:lnSpc>
                <a:spcPct val="115000"/>
              </a:lnSpc>
              <a:spcBef>
                <a:spcPts val="0"/>
              </a:spcBef>
              <a:spcAft>
                <a:spcPts val="0"/>
              </a:spcAft>
              <a:buSzPts val="1400"/>
              <a:buChar char="●"/>
            </a:pPr>
            <a:r>
              <a:rPr b="1" lang="en-GB"/>
              <a:t>self esteem</a:t>
            </a:r>
            <a:r>
              <a:rPr lang="en-GB"/>
              <a:t> </a:t>
            </a:r>
            <a:endParaRPr/>
          </a:p>
        </p:txBody>
      </p:sp>
      <p:sp>
        <p:nvSpPr>
          <p:cNvPr id="220" name="Google Shape;220;p3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21" name="Google Shape;221;p3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222" name="Google Shape;222;p34"/>
          <p:cNvSpPr txBox="1"/>
          <p:nvPr>
            <p:ph idx="2" type="body"/>
          </p:nvPr>
        </p:nvSpPr>
        <p:spPr>
          <a:xfrm>
            <a:off x="6178800" y="216425"/>
            <a:ext cx="2695200" cy="1647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the positive associations between physical activity and promotion of mental wellbeing, including as an approach to combat stress.</a:t>
            </a:r>
            <a:endParaRPr i="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Combating stress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28" name="Google Shape;228;p3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t>Explain that physical activity </a:t>
            </a:r>
            <a:r>
              <a:rPr lang="en-GB"/>
              <a:t>can</a:t>
            </a:r>
            <a:r>
              <a:rPr lang="en-GB"/>
              <a:t> help to combat stress by:</a:t>
            </a:r>
            <a:endParaRPr/>
          </a:p>
          <a:p>
            <a:pPr indent="0" lvl="0" marL="0" rtl="0" algn="l">
              <a:lnSpc>
                <a:spcPct val="115000"/>
              </a:lnSpc>
              <a:spcBef>
                <a:spcPts val="0"/>
              </a:spcBef>
              <a:spcAft>
                <a:spcPts val="0"/>
              </a:spcAft>
              <a:buSzPts val="1400"/>
              <a:buNone/>
            </a:pPr>
            <a:r>
              <a:t/>
            </a:r>
            <a:endParaRPr/>
          </a:p>
          <a:p>
            <a:pPr indent="-317500" lvl="0" marL="457200" rtl="0" algn="l">
              <a:lnSpc>
                <a:spcPct val="115000"/>
              </a:lnSpc>
              <a:spcBef>
                <a:spcPts val="0"/>
              </a:spcBef>
              <a:spcAft>
                <a:spcPts val="0"/>
              </a:spcAft>
              <a:buSzPts val="1400"/>
              <a:buChar char="●"/>
            </a:pPr>
            <a:r>
              <a:rPr b="1" lang="en-GB"/>
              <a:t>boosting mood-controlling chemicals</a:t>
            </a:r>
            <a:r>
              <a:rPr lang="en-GB"/>
              <a:t> in the body (</a:t>
            </a:r>
            <a:r>
              <a:rPr lang="en-GB"/>
              <a:t>dopamine and serotonin</a:t>
            </a:r>
            <a:r>
              <a:rPr lang="en-GB"/>
              <a:t>)  </a:t>
            </a:r>
            <a:endParaRPr/>
          </a:p>
          <a:p>
            <a:pPr indent="-317500" lvl="0" marL="457200" rtl="0" algn="l">
              <a:lnSpc>
                <a:spcPct val="115000"/>
              </a:lnSpc>
              <a:spcBef>
                <a:spcPts val="0"/>
              </a:spcBef>
              <a:spcAft>
                <a:spcPts val="0"/>
              </a:spcAft>
              <a:buSzPts val="1400"/>
              <a:buChar char="●"/>
            </a:pPr>
            <a:r>
              <a:rPr b="1" lang="en-GB"/>
              <a:t>improving sleep quality </a:t>
            </a:r>
            <a:r>
              <a:rPr lang="en-GB"/>
              <a:t>(as exercise can make you tired and aid sleep quality)</a:t>
            </a:r>
            <a:endParaRPr/>
          </a:p>
          <a:p>
            <a:pPr indent="-317500" lvl="0" marL="457200" rtl="0" algn="l">
              <a:lnSpc>
                <a:spcPct val="115000"/>
              </a:lnSpc>
              <a:spcBef>
                <a:spcPts val="0"/>
              </a:spcBef>
              <a:spcAft>
                <a:spcPts val="0"/>
              </a:spcAft>
              <a:buSzPts val="1400"/>
              <a:buChar char="●"/>
            </a:pPr>
            <a:r>
              <a:rPr b="1" lang="en-GB"/>
              <a:t>improving cognitive function</a:t>
            </a:r>
            <a:r>
              <a:rPr lang="en-GB"/>
              <a:t> by aiding neuroplasticity (how adaptive the brain is) which helps memory and concentration</a:t>
            </a:r>
            <a:endParaRPr/>
          </a:p>
          <a:p>
            <a:pPr indent="-317500" lvl="0" marL="457200" rtl="0" algn="l">
              <a:lnSpc>
                <a:spcPct val="115000"/>
              </a:lnSpc>
              <a:spcBef>
                <a:spcPts val="0"/>
              </a:spcBef>
              <a:spcAft>
                <a:spcPts val="0"/>
              </a:spcAft>
              <a:buSzPts val="1400"/>
              <a:buChar char="●"/>
            </a:pPr>
            <a:r>
              <a:rPr b="1" lang="en-GB"/>
              <a:t>as a distraction</a:t>
            </a:r>
            <a:r>
              <a:rPr lang="en-GB"/>
              <a:t> from the cause of stress</a:t>
            </a:r>
            <a:endParaRPr/>
          </a:p>
        </p:txBody>
      </p:sp>
      <p:sp>
        <p:nvSpPr>
          <p:cNvPr id="229" name="Google Shape;229;p3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30" name="Google Shape;230;p35"/>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231" name="Google Shape;231;p35"/>
          <p:cNvSpPr txBox="1"/>
          <p:nvPr>
            <p:ph idx="2" type="body"/>
          </p:nvPr>
        </p:nvSpPr>
        <p:spPr>
          <a:xfrm>
            <a:off x="6178800" y="216425"/>
            <a:ext cx="2695200" cy="16476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the positive associations between physical activity and promotion of mental wellbeing, including as an approach to combat stress.</a:t>
            </a:r>
            <a:endParaRPr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Characteristics of a healthy lifestyle</a:t>
            </a:r>
            <a:endParaRPr>
              <a:solidFill>
                <a:srgbClr val="073763"/>
              </a:solidFill>
            </a:endParaRPr>
          </a:p>
        </p:txBody>
      </p:sp>
      <p:sp>
        <p:nvSpPr>
          <p:cNvPr id="237" name="Google Shape;237;p3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196850" lvl="0" marL="285750" rtl="0" algn="l">
              <a:lnSpc>
                <a:spcPct val="115000"/>
              </a:lnSpc>
              <a:spcBef>
                <a:spcPts val="0"/>
              </a:spcBef>
              <a:spcAft>
                <a:spcPts val="0"/>
              </a:spcAft>
              <a:buSzPts val="1400"/>
              <a:buNone/>
            </a:pPr>
            <a:r>
              <a:rPr lang="en-GB"/>
              <a:t>Teach that a healthy lifestyle should include:</a:t>
            </a:r>
            <a:endParaRPr/>
          </a:p>
          <a:p>
            <a:pPr indent="-196850" lvl="0" marL="285750" rtl="0" algn="l">
              <a:lnSpc>
                <a:spcPct val="115000"/>
              </a:lnSpc>
              <a:spcBef>
                <a:spcPts val="0"/>
              </a:spcBef>
              <a:spcAft>
                <a:spcPts val="0"/>
              </a:spcAft>
              <a:buSzPts val="1400"/>
              <a:buNone/>
            </a:pPr>
            <a:r>
              <a:t/>
            </a:r>
            <a:endParaRPr/>
          </a:p>
          <a:p>
            <a:pPr indent="-317500" lvl="0" marL="457200" rtl="0" algn="l">
              <a:lnSpc>
                <a:spcPct val="115000"/>
              </a:lnSpc>
              <a:spcBef>
                <a:spcPts val="0"/>
              </a:spcBef>
              <a:spcAft>
                <a:spcPts val="0"/>
              </a:spcAft>
              <a:buSzPts val="1400"/>
              <a:buChar char="●"/>
            </a:pPr>
            <a:r>
              <a:rPr lang="en-GB"/>
              <a:t>having a </a:t>
            </a:r>
            <a:r>
              <a:rPr lang="en-GB"/>
              <a:t>balanced diet</a:t>
            </a:r>
            <a:endParaRPr/>
          </a:p>
          <a:p>
            <a:pPr indent="-317500" lvl="0" marL="457200" rtl="0" algn="l">
              <a:lnSpc>
                <a:spcPct val="115000"/>
              </a:lnSpc>
              <a:spcBef>
                <a:spcPts val="0"/>
              </a:spcBef>
              <a:spcAft>
                <a:spcPts val="0"/>
              </a:spcAft>
              <a:buSzPts val="1400"/>
              <a:buChar char="●"/>
            </a:pPr>
            <a:r>
              <a:rPr lang="en-GB"/>
              <a:t>regular physical activity</a:t>
            </a:r>
            <a:endParaRPr/>
          </a:p>
          <a:p>
            <a:pPr indent="-317500" lvl="0" marL="457200" rtl="0" algn="l">
              <a:lnSpc>
                <a:spcPct val="115000"/>
              </a:lnSpc>
              <a:spcBef>
                <a:spcPts val="0"/>
              </a:spcBef>
              <a:spcAft>
                <a:spcPts val="0"/>
              </a:spcAft>
              <a:buSzPts val="1400"/>
              <a:buChar char="●"/>
            </a:pPr>
            <a:r>
              <a:rPr lang="en-GB"/>
              <a:t>maintaining a healthy weight</a:t>
            </a:r>
            <a:endParaRPr/>
          </a:p>
          <a:p>
            <a:pPr indent="-317500" lvl="0" marL="457200" rtl="0" algn="l">
              <a:lnSpc>
                <a:spcPct val="115000"/>
              </a:lnSpc>
              <a:spcBef>
                <a:spcPts val="0"/>
              </a:spcBef>
              <a:spcAft>
                <a:spcPts val="0"/>
              </a:spcAft>
              <a:buSzPts val="1400"/>
              <a:buChar char="●"/>
            </a:pPr>
            <a:r>
              <a:rPr lang="en-GB"/>
              <a:t>positive </a:t>
            </a:r>
            <a:r>
              <a:rPr lang="en-GB"/>
              <a:t>mental</a:t>
            </a:r>
            <a:r>
              <a:rPr lang="en-GB"/>
              <a:t> wellbeing</a:t>
            </a:r>
            <a:endParaRPr/>
          </a:p>
          <a:p>
            <a:pPr indent="-317500" lvl="0" marL="457200" rtl="0" algn="l">
              <a:lnSpc>
                <a:spcPct val="115000"/>
              </a:lnSpc>
              <a:spcBef>
                <a:spcPts val="0"/>
              </a:spcBef>
              <a:spcAft>
                <a:spcPts val="0"/>
              </a:spcAft>
              <a:buSzPts val="1400"/>
              <a:buChar char="●"/>
            </a:pPr>
            <a:r>
              <a:rPr lang="en-GB"/>
              <a:t>good hygiene</a:t>
            </a:r>
            <a:endParaRPr/>
          </a:p>
          <a:p>
            <a:pPr indent="-317500" lvl="0" marL="457200" rtl="0" algn="l">
              <a:lnSpc>
                <a:spcPct val="115000"/>
              </a:lnSpc>
              <a:spcBef>
                <a:spcPts val="0"/>
              </a:spcBef>
              <a:spcAft>
                <a:spcPts val="0"/>
              </a:spcAft>
              <a:buSzPts val="1400"/>
              <a:buChar char="●"/>
            </a:pPr>
            <a:r>
              <a:rPr lang="en-GB"/>
              <a:t>8 to 10 hours of sleep per day</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GB"/>
              <a:t>Explain that screen time is in itself not harmful</a:t>
            </a:r>
            <a:r>
              <a:rPr lang="en-GB"/>
              <a:t>, but should be limited if it reduces sleep or physical activity.</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GB"/>
              <a:t>Note: </a:t>
            </a:r>
            <a:r>
              <a:rPr lang="en-GB"/>
              <a:t>Also see the module on Drugs and Alcohol.</a:t>
            </a:r>
            <a:endParaRPr/>
          </a:p>
        </p:txBody>
      </p:sp>
      <p:sp>
        <p:nvSpPr>
          <p:cNvPr id="238" name="Google Shape;238;p3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39" name="Google Shape;239;p3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240" name="Google Shape;240;p36"/>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the characteristics and evidence of what constitutes a healthy lifestyle, maintaining a healthy weight, including the links between an inactive lifestyle and ill health, including cancer and cardiovascular ill-health.</a:t>
            </a:r>
            <a:endParaRPr i="1"/>
          </a:p>
          <a:p>
            <a:pPr indent="0" lvl="0" marL="0" rtl="0" algn="l">
              <a:lnSpc>
                <a:spcPct val="115000"/>
              </a:lnSpc>
              <a:spcBef>
                <a:spcPts val="0"/>
              </a:spcBef>
              <a:spcAft>
                <a:spcPts val="0"/>
              </a:spcAft>
              <a:buClr>
                <a:schemeClr val="dk1"/>
              </a:buClr>
              <a:buSzPts val="1100"/>
              <a:buNone/>
            </a:pPr>
            <a:r>
              <a:t/>
            </a:r>
            <a:endParaRPr b="1"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Benefits of an active lifestyle</a:t>
            </a:r>
            <a:endParaRPr>
              <a:solidFill>
                <a:srgbClr val="073763"/>
              </a:solidFill>
            </a:endParaRPr>
          </a:p>
        </p:txBody>
      </p:sp>
      <p:sp>
        <p:nvSpPr>
          <p:cNvPr id="246" name="Google Shape;246;p3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t>Teach pupils that an active lifestyle:</a:t>
            </a:r>
            <a:endParaRPr/>
          </a:p>
          <a:p>
            <a:pPr indent="-317500" lvl="0" marL="457200" rtl="0" algn="l">
              <a:lnSpc>
                <a:spcPct val="100000"/>
              </a:lnSpc>
              <a:spcBef>
                <a:spcPts val="1000"/>
              </a:spcBef>
              <a:spcAft>
                <a:spcPts val="0"/>
              </a:spcAft>
              <a:buSzPts val="1400"/>
              <a:buChar char="●"/>
            </a:pPr>
            <a:r>
              <a:rPr b="1" lang="en-GB"/>
              <a:t>improves cardiorespiratory </a:t>
            </a:r>
            <a:r>
              <a:rPr b="1" lang="en-GB"/>
              <a:t>fitness</a:t>
            </a:r>
            <a:r>
              <a:rPr lang="en-GB"/>
              <a:t> </a:t>
            </a:r>
            <a:r>
              <a:rPr lang="en-GB"/>
              <a:t>(the ability to perform sustained bouts of physical activity) </a:t>
            </a:r>
            <a:endParaRPr/>
          </a:p>
          <a:p>
            <a:pPr indent="-317500" lvl="0" marL="457200" rtl="0" algn="l">
              <a:lnSpc>
                <a:spcPct val="100000"/>
              </a:lnSpc>
              <a:spcBef>
                <a:spcPts val="0"/>
              </a:spcBef>
              <a:spcAft>
                <a:spcPts val="0"/>
              </a:spcAft>
              <a:buSzPts val="1400"/>
              <a:buChar char="●"/>
            </a:pPr>
            <a:r>
              <a:rPr lang="en-GB"/>
              <a:t>improves </a:t>
            </a:r>
            <a:r>
              <a:rPr b="1" lang="en-GB"/>
              <a:t>muscle strength</a:t>
            </a:r>
            <a:endParaRPr b="1"/>
          </a:p>
          <a:p>
            <a:pPr indent="-317500" lvl="0" marL="457200" rtl="0" algn="l">
              <a:lnSpc>
                <a:spcPct val="100000"/>
              </a:lnSpc>
              <a:spcBef>
                <a:spcPts val="0"/>
              </a:spcBef>
              <a:spcAft>
                <a:spcPts val="0"/>
              </a:spcAft>
              <a:buSzPts val="1400"/>
              <a:buChar char="●"/>
            </a:pPr>
            <a:r>
              <a:rPr lang="en-GB"/>
              <a:t>improves </a:t>
            </a:r>
            <a:r>
              <a:rPr b="1" lang="en-GB"/>
              <a:t>bone health</a:t>
            </a:r>
            <a:endParaRPr b="1"/>
          </a:p>
          <a:p>
            <a:pPr indent="-317500" lvl="0" marL="457200" rtl="0" algn="l">
              <a:lnSpc>
                <a:spcPct val="100000"/>
              </a:lnSpc>
              <a:spcBef>
                <a:spcPts val="0"/>
              </a:spcBef>
              <a:spcAft>
                <a:spcPts val="0"/>
              </a:spcAft>
              <a:buSzPts val="1400"/>
              <a:buChar char="●"/>
            </a:pPr>
            <a:r>
              <a:rPr lang="en-GB"/>
              <a:t>helps to maintain a </a:t>
            </a:r>
            <a:r>
              <a:rPr b="1" lang="en-GB"/>
              <a:t>healthy weight</a:t>
            </a:r>
            <a:r>
              <a:rPr lang="en-GB"/>
              <a:t> (when combined with a balanced diet)</a:t>
            </a:r>
            <a:endParaRPr/>
          </a:p>
          <a:p>
            <a:pPr indent="-317500" lvl="0" marL="457200" rtl="0" algn="l">
              <a:lnSpc>
                <a:spcPct val="100000"/>
              </a:lnSpc>
              <a:spcBef>
                <a:spcPts val="0"/>
              </a:spcBef>
              <a:spcAft>
                <a:spcPts val="0"/>
              </a:spcAft>
              <a:buSzPts val="1400"/>
              <a:buChar char="●"/>
            </a:pPr>
            <a:r>
              <a:rPr lang="en-GB"/>
              <a:t>reduces the </a:t>
            </a:r>
            <a:r>
              <a:rPr b="1" lang="en-GB"/>
              <a:t>risk of disease later in life</a:t>
            </a:r>
            <a:r>
              <a:rPr lang="en-GB"/>
              <a:t>, e.g. cardiovascular disease</a:t>
            </a:r>
            <a:r>
              <a:rPr b="1" lang="en-GB"/>
              <a:t> </a:t>
            </a:r>
            <a:r>
              <a:rPr lang="en-GB"/>
              <a:t>(diseases of the heart or blood vessels)</a:t>
            </a:r>
            <a:endParaRPr/>
          </a:p>
          <a:p>
            <a:pPr indent="0" lvl="0" marL="0" rtl="0" algn="l">
              <a:lnSpc>
                <a:spcPct val="115000"/>
              </a:lnSpc>
              <a:spcBef>
                <a:spcPts val="0"/>
              </a:spcBef>
              <a:spcAft>
                <a:spcPts val="0"/>
              </a:spcAft>
              <a:buSzPts val="1400"/>
              <a:buNone/>
            </a:pPr>
            <a:r>
              <a:t/>
            </a:r>
            <a:endParaRPr/>
          </a:p>
        </p:txBody>
      </p:sp>
      <p:sp>
        <p:nvSpPr>
          <p:cNvPr id="247" name="Google Shape;247;p3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48" name="Google Shape;248;p37"/>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249" name="Google Shape;249;p37"/>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the characteristics and evidence of what constitutes a healthy lifestyle, maintaining a healthy weight, including the links between an inactive lifestyle and ill health, including cancer and cardiovascular ill-health.</a:t>
            </a:r>
            <a:endParaRPr i="1"/>
          </a:p>
          <a:p>
            <a:pPr indent="0" lvl="0" marL="0" rtl="0" algn="l">
              <a:lnSpc>
                <a:spcPct val="115000"/>
              </a:lnSpc>
              <a:spcBef>
                <a:spcPts val="0"/>
              </a:spcBef>
              <a:spcAft>
                <a:spcPts val="0"/>
              </a:spcAft>
              <a:buClr>
                <a:schemeClr val="dk1"/>
              </a:buClr>
              <a:buSzPts val="1100"/>
              <a:buNone/>
            </a:pPr>
            <a:r>
              <a:t/>
            </a:r>
            <a:endParaRPr b="1"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Maintaining a healthy weight</a:t>
            </a:r>
            <a:endParaRPr>
              <a:solidFill>
                <a:srgbClr val="073763"/>
              </a:solidFill>
            </a:endParaRPr>
          </a:p>
        </p:txBody>
      </p:sp>
      <p:sp>
        <p:nvSpPr>
          <p:cNvPr id="255" name="Google Shape;255;p38"/>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SzPts val="1100"/>
              <a:buNone/>
            </a:pPr>
            <a:r>
              <a:rPr lang="en-GB"/>
              <a:t>Teach that a healthy weight can be maintained by balancing</a:t>
            </a:r>
            <a:r>
              <a:rPr b="1" lang="en-GB"/>
              <a:t> calorie intake</a:t>
            </a:r>
            <a:r>
              <a:rPr lang="en-GB"/>
              <a:t> (food eaten) with </a:t>
            </a:r>
            <a:r>
              <a:rPr b="1" lang="en-GB"/>
              <a:t>energy expenditure </a:t>
            </a:r>
            <a:r>
              <a:rPr lang="en-GB"/>
              <a:t>(physical activity).</a:t>
            </a:r>
            <a:endParaRPr/>
          </a:p>
          <a:p>
            <a:pPr indent="0" lvl="0" marL="0" rtl="0" algn="l">
              <a:lnSpc>
                <a:spcPct val="100000"/>
              </a:lnSpc>
              <a:spcBef>
                <a:spcPts val="1000"/>
              </a:spcBef>
              <a:spcAft>
                <a:spcPts val="0"/>
              </a:spcAft>
              <a:buSzPts val="1100"/>
              <a:buNone/>
            </a:pPr>
            <a:r>
              <a:rPr lang="en-GB"/>
              <a:t>Explain that a healthy weight is usually calculated with </a:t>
            </a:r>
            <a:r>
              <a:rPr b="1" lang="en-GB"/>
              <a:t>Body Mass Index (BMI)</a:t>
            </a:r>
            <a:r>
              <a:rPr lang="en-GB"/>
              <a:t> which uses a person’s height and weight.</a:t>
            </a:r>
            <a:endParaRPr/>
          </a:p>
          <a:p>
            <a:pPr indent="0" lvl="0" marL="0" rtl="0" algn="l">
              <a:lnSpc>
                <a:spcPct val="100000"/>
              </a:lnSpc>
              <a:spcBef>
                <a:spcPts val="1000"/>
              </a:spcBef>
              <a:spcAft>
                <a:spcPts val="0"/>
              </a:spcAft>
              <a:buSzPts val="1100"/>
              <a:buNone/>
            </a:pPr>
            <a:r>
              <a:rPr lang="en-GB"/>
              <a:t>Discuss the </a:t>
            </a:r>
            <a:r>
              <a:rPr b="1" lang="en-GB"/>
              <a:t>limitations</a:t>
            </a:r>
            <a:r>
              <a:rPr lang="en-GB"/>
              <a:t> of BMI, i.e. it is a measure of excess weight rather than excess body fat. The relationship between BMI and body fat is also influenced by age, sex, ethnicity, and muscle mass, e.g. bodybuilders can have a high BMI but low body fat.</a:t>
            </a:r>
            <a:endParaRPr/>
          </a:p>
        </p:txBody>
      </p:sp>
      <p:sp>
        <p:nvSpPr>
          <p:cNvPr id="256" name="Google Shape;256;p38"/>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57" name="Google Shape;257;p38"/>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258" name="Google Shape;258;p38"/>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the characteristics and evidence of what constitutes a healthy lifestyle, maintaining a healthy weight, including the links between an inactive lifestyle and ill health, including cancer and cardiovascular ill-health.</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GB">
                <a:solidFill>
                  <a:srgbClr val="073763"/>
                </a:solidFill>
              </a:rPr>
              <a:t>Risks of an inactive lifestyle (1)</a:t>
            </a:r>
            <a:endParaRPr>
              <a:solidFill>
                <a:srgbClr val="073763"/>
              </a:solidFill>
            </a:endParaRPr>
          </a:p>
        </p:txBody>
      </p:sp>
      <p:sp>
        <p:nvSpPr>
          <p:cNvPr id="264" name="Google Shape;264;p39"/>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lang="en-GB"/>
              <a:t>Teach that the risks of an inactive lifestyle include:</a:t>
            </a:r>
            <a:endParaRPr/>
          </a:p>
          <a:p>
            <a:pPr indent="-317500" lvl="0" marL="457200" rtl="0" algn="l">
              <a:lnSpc>
                <a:spcPct val="100000"/>
              </a:lnSpc>
              <a:spcBef>
                <a:spcPts val="1000"/>
              </a:spcBef>
              <a:spcAft>
                <a:spcPts val="0"/>
              </a:spcAft>
              <a:buSzPts val="1400"/>
              <a:buChar char="●"/>
            </a:pPr>
            <a:r>
              <a:rPr lang="en-GB"/>
              <a:t>being </a:t>
            </a:r>
            <a:r>
              <a:rPr b="1" lang="en-GB"/>
              <a:t>overweight or obese</a:t>
            </a:r>
            <a:endParaRPr b="1"/>
          </a:p>
          <a:p>
            <a:pPr indent="-317500" lvl="0" marL="457200" rtl="0" algn="l">
              <a:lnSpc>
                <a:spcPct val="100000"/>
              </a:lnSpc>
              <a:spcBef>
                <a:spcPts val="0"/>
              </a:spcBef>
              <a:spcAft>
                <a:spcPts val="0"/>
              </a:spcAft>
              <a:buSzPts val="1400"/>
              <a:buChar char="●"/>
            </a:pPr>
            <a:r>
              <a:rPr b="1" lang="en-GB"/>
              <a:t>high blood pressure and cholesterol</a:t>
            </a:r>
            <a:endParaRPr b="1"/>
          </a:p>
          <a:p>
            <a:pPr indent="-317500" lvl="0" marL="457200" rtl="0" algn="l">
              <a:lnSpc>
                <a:spcPct val="100000"/>
              </a:lnSpc>
              <a:spcBef>
                <a:spcPts val="0"/>
              </a:spcBef>
              <a:spcAft>
                <a:spcPts val="0"/>
              </a:spcAft>
              <a:buSzPts val="1400"/>
              <a:buChar char="●"/>
            </a:pPr>
            <a:r>
              <a:rPr lang="en-GB"/>
              <a:t>greater risk of </a:t>
            </a:r>
            <a:r>
              <a:rPr b="1" lang="en-GB"/>
              <a:t>chronic disease</a:t>
            </a:r>
            <a:r>
              <a:rPr lang="en-GB"/>
              <a:t>, such as </a:t>
            </a:r>
            <a:r>
              <a:rPr b="1" lang="en-GB"/>
              <a:t>Type 2 diabetes</a:t>
            </a:r>
            <a:r>
              <a:rPr lang="en-GB"/>
              <a:t> and </a:t>
            </a:r>
            <a:r>
              <a:rPr b="1" lang="en-GB"/>
              <a:t>cardiovascular disease</a:t>
            </a:r>
            <a:endParaRPr b="1"/>
          </a:p>
          <a:p>
            <a:pPr indent="-317500" lvl="0" marL="457200" rtl="0" algn="l">
              <a:lnSpc>
                <a:spcPct val="100000"/>
              </a:lnSpc>
              <a:spcBef>
                <a:spcPts val="0"/>
              </a:spcBef>
              <a:spcAft>
                <a:spcPts val="0"/>
              </a:spcAft>
              <a:buSzPts val="1400"/>
              <a:buChar char="●"/>
            </a:pPr>
            <a:r>
              <a:rPr lang="en-GB"/>
              <a:t>greater risk of some </a:t>
            </a:r>
            <a:r>
              <a:rPr b="1" lang="en-GB"/>
              <a:t>cancers</a:t>
            </a:r>
            <a:r>
              <a:rPr lang="en-GB"/>
              <a:t> (</a:t>
            </a:r>
            <a:r>
              <a:rPr lang="en-GB"/>
              <a:t>e.g. </a:t>
            </a:r>
            <a:r>
              <a:rPr lang="en-GB"/>
              <a:t>colon and breast)</a:t>
            </a:r>
            <a:endParaRPr/>
          </a:p>
          <a:p>
            <a:pPr indent="-317500" lvl="0" marL="457200" rtl="0" algn="l">
              <a:lnSpc>
                <a:spcPct val="100000"/>
              </a:lnSpc>
              <a:spcBef>
                <a:spcPts val="0"/>
              </a:spcBef>
              <a:spcAft>
                <a:spcPts val="0"/>
              </a:spcAft>
              <a:buSzPts val="1400"/>
              <a:buChar char="●"/>
            </a:pPr>
            <a:r>
              <a:rPr b="1" lang="en-GB"/>
              <a:t>weaker bones</a:t>
            </a:r>
            <a:r>
              <a:rPr lang="en-GB"/>
              <a:t> (</a:t>
            </a:r>
            <a:r>
              <a:rPr lang="en-GB"/>
              <a:t>Osteoporosis</a:t>
            </a:r>
            <a:r>
              <a:rPr lang="en-GB"/>
              <a:t> later in life)</a:t>
            </a:r>
            <a:endParaRPr/>
          </a:p>
          <a:p>
            <a:pPr indent="-317500" lvl="0" marL="457200" rtl="0" algn="l">
              <a:lnSpc>
                <a:spcPct val="100000"/>
              </a:lnSpc>
              <a:spcBef>
                <a:spcPts val="0"/>
              </a:spcBef>
              <a:spcAft>
                <a:spcPts val="0"/>
              </a:spcAft>
              <a:buSzPts val="1400"/>
              <a:buChar char="●"/>
            </a:pPr>
            <a:r>
              <a:rPr lang="en-GB"/>
              <a:t>a </a:t>
            </a:r>
            <a:r>
              <a:rPr b="1" lang="en-GB"/>
              <a:t>weaker immune system</a:t>
            </a:r>
            <a:endParaRPr b="1"/>
          </a:p>
          <a:p>
            <a:pPr indent="0" lvl="0" marL="0" rtl="0" algn="l">
              <a:lnSpc>
                <a:spcPct val="115000"/>
              </a:lnSpc>
              <a:spcBef>
                <a:spcPts val="0"/>
              </a:spcBef>
              <a:spcAft>
                <a:spcPts val="0"/>
              </a:spcAft>
              <a:buSzPts val="1400"/>
              <a:buNone/>
            </a:pPr>
            <a:r>
              <a:t/>
            </a:r>
            <a:endParaRPr b="1"/>
          </a:p>
          <a:p>
            <a:pPr indent="0" lvl="0" marL="0" rtl="0" algn="l">
              <a:lnSpc>
                <a:spcPct val="115000"/>
              </a:lnSpc>
              <a:spcBef>
                <a:spcPts val="0"/>
              </a:spcBef>
              <a:spcAft>
                <a:spcPts val="0"/>
              </a:spcAft>
              <a:buSzPts val="1400"/>
              <a:buNone/>
            </a:pPr>
            <a:r>
              <a:rPr lang="en-GB"/>
              <a:t>Explain that physical activity can help to </a:t>
            </a:r>
            <a:r>
              <a:rPr lang="en-GB"/>
              <a:t>improve hormone levels</a:t>
            </a:r>
            <a:r>
              <a:rPr lang="en-GB"/>
              <a:t>, lower insulin, improve digestion and strengthen the immune system. These can help to reduce the risk of some cancers.</a:t>
            </a:r>
            <a:endParaRPr b="1"/>
          </a:p>
        </p:txBody>
      </p:sp>
      <p:sp>
        <p:nvSpPr>
          <p:cNvPr id="265" name="Google Shape;265;p39"/>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66" name="Google Shape;266;p39"/>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267" name="Google Shape;267;p39"/>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the characteristics and evidence of what constitutes a healthy lifestyle, maintaining a healthy weight, including the links between an inactive lifestyle and ill health, including cancer and cardiovascular ill-health.</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lang="en-GB">
                <a:solidFill>
                  <a:srgbClr val="073763"/>
                </a:solidFill>
              </a:rPr>
              <a:t>Risks of an inactive lifestyle (2)</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73" name="Google Shape;273;p40"/>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400"/>
              <a:buFont typeface="Arial"/>
              <a:buNone/>
            </a:pPr>
            <a:r>
              <a:rPr b="1" lang="en-GB"/>
              <a:t>Cardiovascular</a:t>
            </a:r>
            <a:r>
              <a:rPr b="1" lang="en-GB"/>
              <a:t> disease</a:t>
            </a:r>
            <a:endParaRPr b="1"/>
          </a:p>
          <a:p>
            <a:pPr indent="0" lvl="0" marL="0" rtl="0" algn="l">
              <a:lnSpc>
                <a:spcPct val="115000"/>
              </a:lnSpc>
              <a:spcBef>
                <a:spcPts val="0"/>
              </a:spcBef>
              <a:spcAft>
                <a:spcPts val="0"/>
              </a:spcAft>
              <a:buClr>
                <a:schemeClr val="dk1"/>
              </a:buClr>
              <a:buSzPts val="1400"/>
              <a:buFont typeface="Arial"/>
              <a:buNone/>
            </a:pPr>
            <a:r>
              <a:rPr lang="en-GB"/>
              <a:t>Due to a likely increase in an inactive person’s body fat (especially in arteries), they risk developing cardiovascular disease, high blood pressure and type 2 diabetes.</a:t>
            </a:r>
            <a:endParaRPr/>
          </a:p>
          <a:p>
            <a:pPr indent="0" lvl="0" marL="0" rtl="0" algn="l">
              <a:lnSpc>
                <a:spcPct val="115000"/>
              </a:lnSpc>
              <a:spcBef>
                <a:spcPts val="0"/>
              </a:spcBef>
              <a:spcAft>
                <a:spcPts val="0"/>
              </a:spcAft>
              <a:buClr>
                <a:schemeClr val="dk1"/>
              </a:buClr>
              <a:buSzPts val="1400"/>
              <a:buFont typeface="Arial"/>
              <a:buNone/>
            </a:pPr>
            <a:r>
              <a:t/>
            </a:r>
            <a:endParaRPr/>
          </a:p>
          <a:p>
            <a:pPr indent="0" lvl="0" marL="0" rtl="0" algn="l">
              <a:lnSpc>
                <a:spcPct val="115000"/>
              </a:lnSpc>
              <a:spcBef>
                <a:spcPts val="0"/>
              </a:spcBef>
              <a:spcAft>
                <a:spcPts val="0"/>
              </a:spcAft>
              <a:buClr>
                <a:schemeClr val="dk1"/>
              </a:buClr>
              <a:buSzPts val="1400"/>
              <a:buFont typeface="Arial"/>
              <a:buNone/>
            </a:pPr>
            <a:r>
              <a:rPr lang="en-GB"/>
              <a:t>An inactive lifestyle can increase blood pressure and bad cholesterol levels adding pressure to the cardiovascular system. This can lead to a heart attack, stroke, shortness of breath and the inability to complete daily tasks effectively.</a:t>
            </a:r>
            <a:endParaRPr/>
          </a:p>
        </p:txBody>
      </p:sp>
      <p:sp>
        <p:nvSpPr>
          <p:cNvPr id="274" name="Google Shape;274;p40"/>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75" name="Google Shape;275;p40"/>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276" name="Google Shape;276;p40"/>
          <p:cNvSpPr txBox="1"/>
          <p:nvPr>
            <p:ph idx="2" type="body"/>
          </p:nvPr>
        </p:nvSpPr>
        <p:spPr>
          <a:xfrm>
            <a:off x="6178800" y="216425"/>
            <a:ext cx="2695200" cy="23553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the characteristics and evidence of what constitutes a healthy lifestyle, maintaining a healthy weight, including the links between an inactive lifestyle and ill health, including cancer and cardiovascular ill-health.</a:t>
            </a:r>
            <a:endParaRPr i="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What donated blood is used for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282" name="Google Shape;282;p41"/>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t>Teach that blood donation is when someone gives their blood to help someone else because </a:t>
            </a:r>
            <a:r>
              <a:rPr lang="en-GB"/>
              <a:t>they have:</a:t>
            </a:r>
            <a:endParaRPr/>
          </a:p>
          <a:p>
            <a:pPr indent="0" lvl="0" marL="0" rtl="0" algn="l">
              <a:lnSpc>
                <a:spcPct val="115000"/>
              </a:lnSpc>
              <a:spcBef>
                <a:spcPts val="0"/>
              </a:spcBef>
              <a:spcAft>
                <a:spcPts val="0"/>
              </a:spcAft>
              <a:buSzPts val="1400"/>
              <a:buNone/>
            </a:pPr>
            <a:r>
              <a:t/>
            </a:r>
            <a:endParaRPr/>
          </a:p>
          <a:p>
            <a:pPr indent="-317500" lvl="0" marL="457200" rtl="0" algn="l">
              <a:spcBef>
                <a:spcPts val="0"/>
              </a:spcBef>
              <a:spcAft>
                <a:spcPts val="0"/>
              </a:spcAft>
              <a:buSzPts val="1400"/>
              <a:buChar char="●"/>
            </a:pPr>
            <a:r>
              <a:rPr lang="en-GB"/>
              <a:t>a </a:t>
            </a:r>
            <a:r>
              <a:rPr b="1" lang="en-GB"/>
              <a:t>medical condition</a:t>
            </a:r>
            <a:r>
              <a:rPr lang="en-GB"/>
              <a:t> and need healthy blood</a:t>
            </a:r>
            <a:endParaRPr/>
          </a:p>
          <a:p>
            <a:pPr indent="-317500" lvl="0" marL="457200" rtl="0" algn="l">
              <a:lnSpc>
                <a:spcPct val="115000"/>
              </a:lnSpc>
              <a:spcBef>
                <a:spcPts val="0"/>
              </a:spcBef>
              <a:spcAft>
                <a:spcPts val="0"/>
              </a:spcAft>
              <a:buSzPts val="1400"/>
              <a:buChar char="●"/>
            </a:pPr>
            <a:r>
              <a:rPr lang="en-GB"/>
              <a:t>been </a:t>
            </a:r>
            <a:r>
              <a:rPr b="1" lang="en-GB"/>
              <a:t>injured</a:t>
            </a:r>
            <a:r>
              <a:rPr lang="en-GB"/>
              <a:t> or had </a:t>
            </a:r>
            <a:r>
              <a:rPr b="1" lang="en-GB"/>
              <a:t>surgery</a:t>
            </a:r>
            <a:r>
              <a:rPr lang="en-GB"/>
              <a:t> and lost blood</a:t>
            </a:r>
            <a:endParaRPr/>
          </a:p>
          <a:p>
            <a:pPr indent="-317500" lvl="0" marL="457200" rtl="0" algn="l">
              <a:lnSpc>
                <a:spcPct val="115000"/>
              </a:lnSpc>
              <a:spcBef>
                <a:spcPts val="0"/>
              </a:spcBef>
              <a:spcAft>
                <a:spcPts val="0"/>
              </a:spcAft>
              <a:buSzPts val="1400"/>
              <a:buChar char="●"/>
            </a:pPr>
            <a:r>
              <a:rPr lang="en-GB"/>
              <a:t>lost blood through </a:t>
            </a:r>
            <a:r>
              <a:rPr b="1" lang="en-GB"/>
              <a:t>childbirth</a:t>
            </a:r>
            <a:endParaRPr b="1"/>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GB"/>
              <a:t>Explain that blood is made of different components with different properties, and is often separated into:</a:t>
            </a:r>
            <a:endParaRPr/>
          </a:p>
          <a:p>
            <a:pPr indent="-317500" lvl="0" marL="457200" rtl="0" algn="l">
              <a:lnSpc>
                <a:spcPct val="115000"/>
              </a:lnSpc>
              <a:spcBef>
                <a:spcPts val="0"/>
              </a:spcBef>
              <a:spcAft>
                <a:spcPts val="0"/>
              </a:spcAft>
              <a:buSzPts val="1400"/>
              <a:buChar char="●"/>
            </a:pPr>
            <a:r>
              <a:rPr b="1" lang="en-GB"/>
              <a:t>red blood cells</a:t>
            </a:r>
            <a:r>
              <a:rPr lang="en-GB"/>
              <a:t>, e.g. to treat anaemia</a:t>
            </a:r>
            <a:endParaRPr/>
          </a:p>
          <a:p>
            <a:pPr indent="-317500" lvl="0" marL="457200" rtl="0" algn="l">
              <a:lnSpc>
                <a:spcPct val="115000"/>
              </a:lnSpc>
              <a:spcBef>
                <a:spcPts val="0"/>
              </a:spcBef>
              <a:spcAft>
                <a:spcPts val="0"/>
              </a:spcAft>
              <a:buSzPts val="1400"/>
              <a:buChar char="●"/>
            </a:pPr>
            <a:r>
              <a:rPr b="1" lang="en-GB"/>
              <a:t>white blood cells</a:t>
            </a:r>
            <a:r>
              <a:rPr lang="en-GB"/>
              <a:t>, e.g. to treat infections</a:t>
            </a:r>
            <a:endParaRPr/>
          </a:p>
          <a:p>
            <a:pPr indent="-317500" lvl="0" marL="457200" rtl="0" algn="l">
              <a:lnSpc>
                <a:spcPct val="115000"/>
              </a:lnSpc>
              <a:spcBef>
                <a:spcPts val="0"/>
              </a:spcBef>
              <a:spcAft>
                <a:spcPts val="0"/>
              </a:spcAft>
              <a:buSzPts val="1400"/>
              <a:buChar char="●"/>
            </a:pPr>
            <a:r>
              <a:rPr b="1" lang="en-GB"/>
              <a:t>platelets</a:t>
            </a:r>
            <a:r>
              <a:rPr lang="en-GB"/>
              <a:t>, e.g. to treat leukaemia or other cancers</a:t>
            </a:r>
            <a:endParaRPr/>
          </a:p>
          <a:p>
            <a:pPr indent="-317500" lvl="0" marL="457200" rtl="0" algn="l">
              <a:lnSpc>
                <a:spcPct val="115000"/>
              </a:lnSpc>
              <a:spcBef>
                <a:spcPts val="0"/>
              </a:spcBef>
              <a:spcAft>
                <a:spcPts val="0"/>
              </a:spcAft>
              <a:buSzPts val="1400"/>
              <a:buChar char="●"/>
            </a:pPr>
            <a:r>
              <a:rPr b="1" lang="en-GB"/>
              <a:t>plasma</a:t>
            </a:r>
            <a:r>
              <a:rPr lang="en-GB"/>
              <a:t>, e.g. after blood loss</a:t>
            </a:r>
            <a:endParaRPr/>
          </a:p>
          <a:p>
            <a:pPr indent="0" lvl="0" marL="0" rtl="0" algn="l">
              <a:lnSpc>
                <a:spcPct val="115000"/>
              </a:lnSpc>
              <a:spcBef>
                <a:spcPts val="0"/>
              </a:spcBef>
              <a:spcAft>
                <a:spcPts val="0"/>
              </a:spcAft>
              <a:buSzPts val="1400"/>
              <a:buNone/>
            </a:pPr>
            <a:r>
              <a:t/>
            </a:r>
            <a:endParaRPr/>
          </a:p>
        </p:txBody>
      </p:sp>
      <p:sp>
        <p:nvSpPr>
          <p:cNvPr id="283" name="Google Shape;283;p41"/>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84" name="Google Shape;284;p41"/>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285" name="Google Shape;285;p41"/>
          <p:cNvSpPr txBox="1"/>
          <p:nvPr>
            <p:ph idx="2" type="body"/>
          </p:nvPr>
        </p:nvSpPr>
        <p:spPr>
          <a:xfrm>
            <a:off x="6178800" y="216425"/>
            <a:ext cx="2695200" cy="11415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about the science relating to blood, organ and stem cell donation.</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About this training module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72" name="Google Shape;72;p15"/>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This non-statutory training module supplements the </a:t>
            </a:r>
            <a:r>
              <a:rPr lang="en-GB" sz="1800" u="sng">
                <a:solidFill>
                  <a:schemeClr val="hlink"/>
                </a:solidFill>
                <a:hlinkClick r:id="rId3"/>
              </a:rPr>
              <a:t>statutory guidance</a:t>
            </a:r>
            <a:r>
              <a:rPr lang="en-GB" sz="1800"/>
              <a:t> on teaching about </a:t>
            </a:r>
            <a:r>
              <a:rPr b="1" lang="en-GB"/>
              <a:t>physical health and fitness</a:t>
            </a:r>
            <a:r>
              <a:rPr lang="en-GB" sz="1800"/>
              <a:t>, which schools should read in full.</a:t>
            </a:r>
            <a:endParaRPr sz="1800"/>
          </a:p>
          <a:p>
            <a:pPr indent="0" lvl="0" marL="0" rtl="0" algn="l">
              <a:lnSpc>
                <a:spcPct val="115000"/>
              </a:lnSpc>
              <a:spcBef>
                <a:spcPts val="1600"/>
              </a:spcBef>
              <a:spcAft>
                <a:spcPts val="0"/>
              </a:spcAft>
              <a:buSzPts val="1400"/>
              <a:buNone/>
            </a:pPr>
            <a:r>
              <a:rPr lang="en-GB" sz="1800"/>
              <a:t>Schools can choose whether and how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indent="0" lvl="0" marL="0" rtl="0" algn="l">
              <a:lnSpc>
                <a:spcPct val="115000"/>
              </a:lnSpc>
              <a:spcBef>
                <a:spcPts val="1600"/>
              </a:spcBef>
              <a:spcAft>
                <a:spcPts val="1600"/>
              </a:spcAft>
              <a:buSzPts val="1400"/>
              <a:buNone/>
            </a:pPr>
            <a:r>
              <a:rPr b="1" lang="en-GB" sz="1800"/>
              <a:t>Subject leads</a:t>
            </a:r>
            <a:r>
              <a:rPr lang="en-GB" sz="1800"/>
              <a:t> using this presentation in training should also refer to the </a:t>
            </a:r>
            <a:r>
              <a:rPr b="1" lang="en-GB" sz="1800"/>
              <a:t>‘Activities and templates for trainers’ </a:t>
            </a:r>
            <a:r>
              <a:rPr lang="en-GB" sz="1800"/>
              <a:t>section at the end to help shape their training session.</a:t>
            </a:r>
            <a:endParaRPr sz="1800"/>
          </a:p>
        </p:txBody>
      </p:sp>
      <p:sp>
        <p:nvSpPr>
          <p:cNvPr id="73" name="Google Shape;73;p15"/>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Blood donation</a:t>
            </a:r>
            <a:endParaRPr>
              <a:solidFill>
                <a:srgbClr val="073763"/>
              </a:solidFill>
            </a:endParaRPr>
          </a:p>
        </p:txBody>
      </p:sp>
      <p:sp>
        <p:nvSpPr>
          <p:cNvPr id="291" name="Google Shape;291;p42"/>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t>Teach pupils that they can donate blood at the age of </a:t>
            </a:r>
            <a:r>
              <a:rPr b="1" lang="en-GB"/>
              <a:t>17</a:t>
            </a:r>
            <a:r>
              <a:rPr lang="en-GB"/>
              <a:t>. At donation, 470ml of blood is taken (</a:t>
            </a:r>
            <a:r>
              <a:rPr b="1" lang="en-GB"/>
              <a:t>less than a pint</a:t>
            </a:r>
            <a:r>
              <a:rPr lang="en-GB"/>
              <a:t>). This is about 10% of the blood in an adult human.</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GB"/>
              <a:t>Once donated, blood is</a:t>
            </a:r>
            <a:r>
              <a:rPr b="1" lang="en-GB"/>
              <a:t> tested for type and checked it is safe. </a:t>
            </a:r>
            <a:r>
              <a:rPr lang="en-GB"/>
              <a:t>The blood is then filtered and the components </a:t>
            </a:r>
            <a:r>
              <a:rPr lang="en-GB"/>
              <a:t>separated and stored ready to be sent to hospitals for transfusion.</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GB"/>
              <a:t>It takes about </a:t>
            </a:r>
            <a:r>
              <a:rPr b="1" lang="en-GB"/>
              <a:t>24 hours for the body to replenish</a:t>
            </a:r>
            <a:r>
              <a:rPr lang="en-GB"/>
              <a:t> the donated blood volume (plasma), and </a:t>
            </a:r>
            <a:r>
              <a:rPr b="1" lang="en-GB"/>
              <a:t>4 to 6 weeks</a:t>
            </a:r>
            <a:r>
              <a:rPr lang="en-GB"/>
              <a:t> </a:t>
            </a:r>
            <a:r>
              <a:rPr b="1" lang="en-GB"/>
              <a:t>to completely replace</a:t>
            </a:r>
            <a:r>
              <a:rPr lang="en-GB"/>
              <a:t> the red blood cells. This is why it is important to wait 8 weeks between donations. </a:t>
            </a:r>
            <a:endParaRPr/>
          </a:p>
        </p:txBody>
      </p:sp>
      <p:sp>
        <p:nvSpPr>
          <p:cNvPr id="292" name="Google Shape;292;p42"/>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93" name="Google Shape;293;p42"/>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294" name="Google Shape;294;p42"/>
          <p:cNvSpPr txBox="1"/>
          <p:nvPr>
            <p:ph idx="2" type="body"/>
          </p:nvPr>
        </p:nvSpPr>
        <p:spPr>
          <a:xfrm>
            <a:off x="6178800" y="216425"/>
            <a:ext cx="2695200" cy="11415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about the science relating to blood, organ and stem cell donation.</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None/>
            </a:pPr>
            <a:r>
              <a:t/>
            </a:r>
            <a:endParaRPr i="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Blood types</a:t>
            </a:r>
            <a:endParaRPr>
              <a:solidFill>
                <a:srgbClr val="073763"/>
              </a:solidFill>
            </a:endParaRPr>
          </a:p>
        </p:txBody>
      </p:sp>
      <p:sp>
        <p:nvSpPr>
          <p:cNvPr id="300" name="Google Shape;300;p43"/>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t>Teach pupils there are 8 main blood types; </a:t>
            </a:r>
            <a:r>
              <a:rPr b="1" lang="en-GB"/>
              <a:t>A+</a:t>
            </a:r>
            <a:r>
              <a:rPr lang="en-GB"/>
              <a:t>,</a:t>
            </a:r>
            <a:r>
              <a:rPr b="1" lang="en-GB"/>
              <a:t> A-</a:t>
            </a:r>
            <a:r>
              <a:rPr lang="en-GB"/>
              <a:t>,</a:t>
            </a:r>
            <a:r>
              <a:rPr b="1" lang="en-GB"/>
              <a:t> B+</a:t>
            </a:r>
            <a:r>
              <a:rPr lang="en-GB"/>
              <a:t>,</a:t>
            </a:r>
            <a:r>
              <a:rPr b="1" lang="en-GB"/>
              <a:t> B-</a:t>
            </a:r>
            <a:r>
              <a:rPr lang="en-GB"/>
              <a:t>,</a:t>
            </a:r>
            <a:r>
              <a:rPr b="1" lang="en-GB"/>
              <a:t> AB+</a:t>
            </a:r>
            <a:r>
              <a:rPr lang="en-GB"/>
              <a:t>,</a:t>
            </a:r>
            <a:r>
              <a:rPr b="1" lang="en-GB"/>
              <a:t> AB-</a:t>
            </a:r>
            <a:r>
              <a:rPr lang="en-GB"/>
              <a:t>,</a:t>
            </a:r>
            <a:r>
              <a:rPr b="1" lang="en-GB"/>
              <a:t> O+ </a:t>
            </a:r>
            <a:r>
              <a:rPr lang="en-GB"/>
              <a:t>and </a:t>
            </a:r>
            <a:r>
              <a:rPr b="1" lang="en-GB"/>
              <a:t>O-</a:t>
            </a:r>
            <a:r>
              <a:rPr lang="en-GB"/>
              <a:t>. Which blood type people have is dictated by their genes they inherit from their parents. Explain that some types are very rare while others are more common. All blood donations are valuable however.</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GB"/>
              <a:t>Teach that </a:t>
            </a:r>
            <a:r>
              <a:rPr b="1" lang="en-GB"/>
              <a:t>O</a:t>
            </a:r>
            <a:r>
              <a:rPr b="1" lang="en-GB"/>
              <a:t>- donors are called ‘universal donors’</a:t>
            </a:r>
            <a:r>
              <a:rPr lang="en-GB"/>
              <a:t> because anyone can receive their red blood cells.</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GB"/>
              <a:t>Explain to pupils that they will find it useful in life to know their blood type.</a:t>
            </a:r>
            <a:endParaRPr/>
          </a:p>
          <a:p>
            <a:pPr indent="0" lvl="0" marL="0" rtl="0" algn="l">
              <a:lnSpc>
                <a:spcPct val="115000"/>
              </a:lnSpc>
              <a:spcBef>
                <a:spcPts val="0"/>
              </a:spcBef>
              <a:spcAft>
                <a:spcPts val="0"/>
              </a:spcAft>
              <a:buSzPts val="1400"/>
              <a:buNone/>
            </a:pPr>
            <a:r>
              <a:rPr lang="en-GB"/>
              <a:t>Visit </a:t>
            </a:r>
            <a:r>
              <a:rPr lang="en-GB" u="sng">
                <a:solidFill>
                  <a:schemeClr val="hlink"/>
                </a:solidFill>
                <a:hlinkClick r:id="rId3"/>
              </a:rPr>
              <a:t>www.blood.co.uk</a:t>
            </a:r>
            <a:r>
              <a:rPr lang="en-GB"/>
              <a:t> for more detailed information. </a:t>
            </a:r>
            <a:endParaRPr/>
          </a:p>
          <a:p>
            <a:pPr indent="-196850" lvl="0" marL="285750" rtl="0" algn="l">
              <a:lnSpc>
                <a:spcPct val="115000"/>
              </a:lnSpc>
              <a:spcBef>
                <a:spcPts val="0"/>
              </a:spcBef>
              <a:spcAft>
                <a:spcPts val="0"/>
              </a:spcAft>
              <a:buSzPts val="1400"/>
              <a:buNone/>
            </a:pPr>
            <a:r>
              <a:t/>
            </a:r>
            <a:endParaRPr/>
          </a:p>
        </p:txBody>
      </p:sp>
      <p:sp>
        <p:nvSpPr>
          <p:cNvPr id="301" name="Google Shape;301;p43"/>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02" name="Google Shape;302;p43"/>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303" name="Google Shape;303;p43"/>
          <p:cNvSpPr txBox="1"/>
          <p:nvPr>
            <p:ph idx="2" type="body"/>
          </p:nvPr>
        </p:nvSpPr>
        <p:spPr>
          <a:xfrm>
            <a:off x="6178800" y="216425"/>
            <a:ext cx="2695200" cy="11415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about the science relating to blood, organ and stem cell donation.</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None/>
            </a:pPr>
            <a:r>
              <a:t/>
            </a:r>
            <a:endParaRPr i="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What donated o</a:t>
            </a:r>
            <a:r>
              <a:rPr lang="en-GB">
                <a:solidFill>
                  <a:srgbClr val="073763"/>
                </a:solidFill>
              </a:rPr>
              <a:t>rgans are used for</a:t>
            </a:r>
            <a:endParaRPr>
              <a:solidFill>
                <a:srgbClr val="073763"/>
              </a:solidFill>
            </a:endParaRPr>
          </a:p>
        </p:txBody>
      </p:sp>
      <p:sp>
        <p:nvSpPr>
          <p:cNvPr id="309" name="Google Shape;309;p44"/>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t>Teach pupils that o</a:t>
            </a:r>
            <a:r>
              <a:rPr lang="en-GB"/>
              <a:t>rgan donation is when someone gives their organs to </a:t>
            </a:r>
            <a:r>
              <a:rPr b="1" lang="en-GB"/>
              <a:t>s</a:t>
            </a:r>
            <a:r>
              <a:rPr b="1" lang="en-GB"/>
              <a:t>ave someone’s life</a:t>
            </a:r>
            <a:r>
              <a:rPr lang="en-GB"/>
              <a:t> or improve their life if they have an </a:t>
            </a:r>
            <a:r>
              <a:rPr b="1" lang="en-GB"/>
              <a:t>injury or a disease</a:t>
            </a:r>
            <a:r>
              <a:rPr lang="en-GB"/>
              <a:t>.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GB"/>
              <a:t>Explain that usually organ donations are made after someone has died.</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GB"/>
              <a:t>After death, the heart, lungs, liver, kidneys, pancreas and small bowel can be used to help someone else. </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GB"/>
              <a:t>Tissue (skin, bone, tendons, eyes, heart valves and arteries) and bone can also be used. It is also possible to use someone's limbs (arms and legs).</a:t>
            </a:r>
            <a:endParaRPr/>
          </a:p>
        </p:txBody>
      </p:sp>
      <p:sp>
        <p:nvSpPr>
          <p:cNvPr id="310" name="Google Shape;310;p44"/>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11" name="Google Shape;311;p44"/>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312" name="Google Shape;312;p44"/>
          <p:cNvSpPr txBox="1"/>
          <p:nvPr>
            <p:ph idx="2" type="body"/>
          </p:nvPr>
        </p:nvSpPr>
        <p:spPr>
          <a:xfrm>
            <a:off x="6178800" y="216425"/>
            <a:ext cx="2695200" cy="11415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about the science relating to blood, organ and stem cell donation.</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None/>
            </a:pPr>
            <a:r>
              <a:t/>
            </a:r>
            <a:endParaRPr i="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Being a living organ donor</a:t>
            </a:r>
            <a:endParaRPr>
              <a:solidFill>
                <a:srgbClr val="073763"/>
              </a:solidFill>
            </a:endParaRPr>
          </a:p>
        </p:txBody>
      </p:sp>
      <p:sp>
        <p:nvSpPr>
          <p:cNvPr id="318" name="Google Shape;318;p45"/>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rPr lang="en-GB"/>
              <a:t>Explain that </a:t>
            </a:r>
            <a:r>
              <a:rPr lang="en-GB"/>
              <a:t>is possible to be a living donor and donate:</a:t>
            </a:r>
            <a:endParaRPr/>
          </a:p>
          <a:p>
            <a:pPr indent="0" lvl="0" marL="0" rtl="0" algn="l">
              <a:spcBef>
                <a:spcPts val="0"/>
              </a:spcBef>
              <a:spcAft>
                <a:spcPts val="0"/>
              </a:spcAft>
              <a:buClr>
                <a:schemeClr val="dk1"/>
              </a:buClr>
              <a:buSzPts val="1400"/>
              <a:buFont typeface="Arial"/>
              <a:buNone/>
            </a:pPr>
            <a:r>
              <a:t/>
            </a:r>
            <a:endParaRPr/>
          </a:p>
          <a:p>
            <a:pPr indent="-317500" lvl="0" marL="457200" rtl="0" algn="l">
              <a:spcBef>
                <a:spcPts val="0"/>
              </a:spcBef>
              <a:spcAft>
                <a:spcPts val="0"/>
              </a:spcAft>
              <a:buSzPts val="1400"/>
              <a:buChar char="●"/>
            </a:pPr>
            <a:r>
              <a:rPr lang="en-GB"/>
              <a:t>a kidney (as we only need one to be healthy) to help someone with kidney disease</a:t>
            </a:r>
            <a:endParaRPr/>
          </a:p>
          <a:p>
            <a:pPr indent="-317500" lvl="0" marL="457200" rtl="0" algn="l">
              <a:spcBef>
                <a:spcPts val="0"/>
              </a:spcBef>
              <a:spcAft>
                <a:spcPts val="0"/>
              </a:spcAft>
              <a:buSzPts val="1400"/>
              <a:buChar char="●"/>
            </a:pPr>
            <a:r>
              <a:rPr lang="en-GB"/>
              <a:t>part of the liver to help someone with liver disease (our livers can grow back completely after donation)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is also possible to donate bone after having hip replacement surgery, and the placenta and cord blood after giving birth.</a:t>
            </a:r>
            <a:endParaRPr/>
          </a:p>
        </p:txBody>
      </p:sp>
      <p:sp>
        <p:nvSpPr>
          <p:cNvPr id="319" name="Google Shape;319;p45"/>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20" name="Google Shape;320;p45"/>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321" name="Google Shape;321;p45"/>
          <p:cNvSpPr txBox="1"/>
          <p:nvPr>
            <p:ph idx="2" type="body"/>
          </p:nvPr>
        </p:nvSpPr>
        <p:spPr>
          <a:xfrm>
            <a:off x="6178800" y="216425"/>
            <a:ext cx="2695200" cy="11415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about the science relating to blood, organ and stem cell donation.</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None/>
            </a:pPr>
            <a:r>
              <a:t/>
            </a:r>
            <a:endParaRPr i="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6"/>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Organ </a:t>
            </a:r>
            <a:r>
              <a:rPr lang="en-GB">
                <a:solidFill>
                  <a:srgbClr val="073763"/>
                </a:solidFill>
              </a:rPr>
              <a:t>donation after death</a:t>
            </a:r>
            <a:endParaRPr>
              <a:solidFill>
                <a:srgbClr val="073763"/>
              </a:solidFill>
            </a:endParaRPr>
          </a:p>
        </p:txBody>
      </p:sp>
      <p:sp>
        <p:nvSpPr>
          <p:cNvPr id="327" name="Google Shape;327;p46"/>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a:t>Over 18s</a:t>
            </a:r>
            <a:endParaRPr b="1"/>
          </a:p>
          <a:p>
            <a:pPr indent="0" lvl="0" marL="0" rtl="0" algn="l">
              <a:lnSpc>
                <a:spcPct val="115000"/>
              </a:lnSpc>
              <a:spcBef>
                <a:spcPts val="0"/>
              </a:spcBef>
              <a:spcAft>
                <a:spcPts val="0"/>
              </a:spcAft>
              <a:buSzPts val="1400"/>
              <a:buNone/>
            </a:pPr>
            <a:r>
              <a:rPr lang="en-GB"/>
              <a:t>Teach pupils that the UK has </a:t>
            </a:r>
            <a:r>
              <a:rPr lang="en-GB"/>
              <a:t>changed to an </a:t>
            </a:r>
            <a:r>
              <a:rPr b="1" lang="en-GB"/>
              <a:t>‘opt-out’ system</a:t>
            </a:r>
            <a:r>
              <a:rPr lang="en-GB"/>
              <a:t> since May 2020. This means that an </a:t>
            </a:r>
            <a:r>
              <a:rPr b="1" lang="en-GB"/>
              <a:t>adult’s organs</a:t>
            </a:r>
            <a:r>
              <a:rPr lang="en-GB"/>
              <a:t> may be used to help another when they die </a:t>
            </a:r>
            <a:r>
              <a:rPr lang="en-GB"/>
              <a:t>unless they have recorded a decision</a:t>
            </a:r>
            <a:r>
              <a:rPr b="1" lang="en-GB"/>
              <a:t> </a:t>
            </a:r>
            <a:r>
              <a:rPr lang="en-GB"/>
              <a:t>not to donate.</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b="1" lang="en-GB"/>
              <a:t>Under 18s</a:t>
            </a:r>
            <a:endParaRPr b="1"/>
          </a:p>
          <a:p>
            <a:pPr indent="0" lvl="0" marL="0" rtl="0" algn="l">
              <a:lnSpc>
                <a:spcPct val="115000"/>
              </a:lnSpc>
              <a:spcBef>
                <a:spcPts val="0"/>
              </a:spcBef>
              <a:spcAft>
                <a:spcPts val="0"/>
              </a:spcAft>
              <a:buSzPts val="1400"/>
              <a:buNone/>
            </a:pPr>
            <a:r>
              <a:rPr lang="en-GB"/>
              <a:t>For under 18s, the decision about organ donation is </a:t>
            </a:r>
            <a:r>
              <a:rPr b="1" lang="en-GB"/>
              <a:t>made by the parents</a:t>
            </a:r>
            <a:r>
              <a:rPr lang="en-GB"/>
              <a:t>. If someone under 18 does want their organs donated in the event of their death, they can </a:t>
            </a:r>
            <a:r>
              <a:rPr b="1" lang="en-GB"/>
              <a:t>record their decision and tell their family their wishes</a:t>
            </a:r>
            <a:r>
              <a:rPr lang="en-GB"/>
              <a:t>.</a:t>
            </a:r>
            <a:endParaRPr/>
          </a:p>
        </p:txBody>
      </p:sp>
      <p:sp>
        <p:nvSpPr>
          <p:cNvPr id="328" name="Google Shape;328;p46"/>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29" name="Google Shape;329;p46"/>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330" name="Google Shape;330;p46"/>
          <p:cNvSpPr txBox="1"/>
          <p:nvPr>
            <p:ph idx="2" type="body"/>
          </p:nvPr>
        </p:nvSpPr>
        <p:spPr>
          <a:xfrm>
            <a:off x="6178800" y="216425"/>
            <a:ext cx="2695200" cy="11415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about the science relating to blood, organ and stem cell donation.</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None/>
            </a:pPr>
            <a:r>
              <a:t/>
            </a:r>
            <a:endParaRPr i="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7"/>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Stem Cell donation</a:t>
            </a:r>
            <a:endParaRPr>
              <a:solidFill>
                <a:srgbClr val="073763"/>
              </a:solidFill>
            </a:endParaRPr>
          </a:p>
        </p:txBody>
      </p:sp>
      <p:sp>
        <p:nvSpPr>
          <p:cNvPr id="336" name="Google Shape;336;p47"/>
          <p:cNvSpPr txBox="1"/>
          <p:nvPr>
            <p:ph idx="1" type="body"/>
          </p:nvPr>
        </p:nvSpPr>
        <p:spPr>
          <a:xfrm>
            <a:off x="270000" y="789000"/>
            <a:ext cx="5865600" cy="36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t>Stem cells can turn into other types of cells, </a:t>
            </a:r>
            <a:r>
              <a:rPr lang="en-GB"/>
              <a:t>such as blood cells. They can be used to </a:t>
            </a:r>
            <a:r>
              <a:rPr b="1" lang="en-GB"/>
              <a:t>treat people with </a:t>
            </a:r>
            <a:r>
              <a:rPr b="1" lang="en-GB"/>
              <a:t>blood disorders</a:t>
            </a:r>
            <a:r>
              <a:rPr lang="en-GB"/>
              <a:t> such as leukaemia.</a:t>
            </a:r>
            <a:endParaRPr/>
          </a:p>
          <a:p>
            <a:pPr indent="0" lvl="0" marL="0" rtl="0" algn="l">
              <a:lnSpc>
                <a:spcPct val="115000"/>
              </a:lnSpc>
              <a:spcBef>
                <a:spcPts val="0"/>
              </a:spcBef>
              <a:spcAft>
                <a:spcPts val="0"/>
              </a:spcAft>
              <a:buSzPts val="1400"/>
              <a:buNone/>
            </a:pPr>
            <a:r>
              <a:rPr lang="en-GB"/>
              <a:t> </a:t>
            </a:r>
            <a:endParaRPr/>
          </a:p>
          <a:p>
            <a:pPr indent="0" lvl="0" marL="0" rtl="0" algn="l">
              <a:lnSpc>
                <a:spcPct val="115000"/>
              </a:lnSpc>
              <a:spcBef>
                <a:spcPts val="0"/>
              </a:spcBef>
              <a:spcAft>
                <a:spcPts val="0"/>
              </a:spcAft>
              <a:buSzPts val="1400"/>
              <a:buNone/>
            </a:pPr>
            <a:r>
              <a:rPr lang="en-GB"/>
              <a:t>Teach that people </a:t>
            </a:r>
            <a:r>
              <a:rPr b="1" lang="en-GB"/>
              <a:t>aged 16-30 can donate their stem cells</a:t>
            </a:r>
            <a:r>
              <a:rPr lang="en-GB"/>
              <a:t>. Explain that stem cells from younger donors provide better outcomes for patients.</a:t>
            </a:r>
            <a:endParaRPr/>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GB"/>
              <a:t>Most donations are made through a </a:t>
            </a:r>
            <a:r>
              <a:rPr b="1" lang="en-GB"/>
              <a:t>simple blood donation</a:t>
            </a:r>
            <a:r>
              <a:rPr lang="en-GB"/>
              <a:t>. Sometimes stem cells are donated through </a:t>
            </a:r>
            <a:r>
              <a:rPr b="1" lang="en-GB"/>
              <a:t>bone marrow</a:t>
            </a:r>
            <a:r>
              <a:rPr lang="en-GB"/>
              <a:t> (where stem cells are made). This is a surgical procedure carried out under local anaesthetic.</a:t>
            </a:r>
            <a:endParaRPr/>
          </a:p>
          <a:p>
            <a:pPr indent="0" lvl="0" marL="0" rtl="0" algn="l">
              <a:lnSpc>
                <a:spcPct val="115000"/>
              </a:lnSpc>
              <a:spcBef>
                <a:spcPts val="0"/>
              </a:spcBef>
              <a:spcAft>
                <a:spcPts val="0"/>
              </a:spcAft>
              <a:buSzPts val="1400"/>
              <a:buNone/>
            </a:pPr>
            <a:r>
              <a:rPr lang="en-GB"/>
              <a:t>Register at </a:t>
            </a:r>
            <a:r>
              <a:rPr lang="en-GB" u="sng">
                <a:solidFill>
                  <a:schemeClr val="hlink"/>
                </a:solidFill>
                <a:hlinkClick r:id="rId4"/>
              </a:rPr>
              <a:t>www.anthonynolan.org.</a:t>
            </a:r>
            <a:endParaRPr/>
          </a:p>
        </p:txBody>
      </p:sp>
      <p:sp>
        <p:nvSpPr>
          <p:cNvPr id="337" name="Google Shape;337;p47"/>
          <p:cNvSpPr txBox="1"/>
          <p:nvPr>
            <p:ph idx="12" type="sldNum"/>
          </p:nvPr>
        </p:nvSpPr>
        <p:spPr>
          <a:xfrm>
            <a:off x="8787600" y="48069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38" name="Google Shape;338;p47"/>
          <p:cNvSpPr txBox="1"/>
          <p:nvPr/>
        </p:nvSpPr>
        <p:spPr>
          <a:xfrm>
            <a:off x="7526100" y="4454575"/>
            <a:ext cx="1347900" cy="4725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6D9EEB"/>
                </a:solidFill>
                <a:latin typeface="Arial"/>
                <a:ea typeface="Arial"/>
                <a:cs typeface="Arial"/>
                <a:sym typeface="Arial"/>
              </a:rPr>
              <a:t>Secondary</a:t>
            </a:r>
            <a:endParaRPr b="0" i="0" sz="1800" u="none" cap="none" strike="noStrike">
              <a:solidFill>
                <a:srgbClr val="6D9EEB"/>
              </a:solidFill>
              <a:latin typeface="Arial"/>
              <a:ea typeface="Arial"/>
              <a:cs typeface="Arial"/>
              <a:sym typeface="Arial"/>
            </a:endParaRPr>
          </a:p>
        </p:txBody>
      </p:sp>
      <p:sp>
        <p:nvSpPr>
          <p:cNvPr id="339" name="Google Shape;339;p47"/>
          <p:cNvSpPr txBox="1"/>
          <p:nvPr>
            <p:ph idx="2" type="body"/>
          </p:nvPr>
        </p:nvSpPr>
        <p:spPr>
          <a:xfrm>
            <a:off x="6178800" y="216425"/>
            <a:ext cx="2695200" cy="1141500"/>
          </a:xfrm>
          <a:prstGeom prst="rect">
            <a:avLst/>
          </a:prstGeom>
          <a:solidFill>
            <a:srgbClr val="D9D9D9"/>
          </a:solidFill>
          <a:ln cap="flat" cmpd="sng" w="3810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GB" sz="1600"/>
              <a:t>STATUTORY GUIDANCE</a:t>
            </a:r>
            <a:br>
              <a:rPr lang="en-GB" sz="1600"/>
            </a:br>
            <a:r>
              <a:rPr i="1" lang="en-GB"/>
              <a:t>Know about the science relating to blood, organ and stem cell donation.</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Clr>
                <a:schemeClr val="dk1"/>
              </a:buClr>
              <a:buSzPts val="1100"/>
              <a:buNone/>
            </a:pPr>
            <a:r>
              <a:t/>
            </a:r>
            <a:endParaRPr i="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747200" y="2150850"/>
            <a:ext cx="58962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Examples of good practice</a:t>
            </a:r>
            <a:endParaRPr>
              <a:solidFill>
                <a:srgbClr val="FFFFFF"/>
              </a:solidFill>
            </a:endParaRPr>
          </a:p>
        </p:txBody>
      </p:sp>
      <p:sp>
        <p:nvSpPr>
          <p:cNvPr id="345" name="Google Shape;34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51" name="Google Shape;351;p49"/>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GB"/>
              <a:t>The following are just some of the approaches you might consider  when preparing to teach about respectful relationships. </a:t>
            </a:r>
            <a:endParaRPr/>
          </a:p>
          <a:p>
            <a:pPr indent="0" lvl="0" marL="0" marR="0" rtl="0" algn="l">
              <a:lnSpc>
                <a:spcPct val="115000"/>
              </a:lnSpc>
              <a:spcBef>
                <a:spcPts val="1600"/>
              </a:spcBef>
              <a:spcAft>
                <a:spcPts val="0"/>
              </a:spcAft>
              <a:buSzPts val="1400"/>
              <a:buNone/>
            </a:pPr>
            <a:r>
              <a:rPr lang="en-GB"/>
              <a:t>You will need to adapt these approaches to ensure they are age appropriate and developmentally appropriate for your pupils.</a:t>
            </a:r>
            <a:endParaRPr/>
          </a:p>
          <a:p>
            <a:pPr indent="0" lvl="0" marL="457200" rtl="0" algn="l">
              <a:lnSpc>
                <a:spcPct val="115000"/>
              </a:lnSpc>
              <a:spcBef>
                <a:spcPts val="1600"/>
              </a:spcBef>
              <a:spcAft>
                <a:spcPts val="1600"/>
              </a:spcAft>
              <a:buSzPts val="1400"/>
              <a:buNone/>
            </a:pPr>
            <a:r>
              <a:t/>
            </a:r>
            <a:endParaRPr sz="1800"/>
          </a:p>
        </p:txBody>
      </p:sp>
      <p:sp>
        <p:nvSpPr>
          <p:cNvPr id="352" name="Google Shape;352;p49"/>
          <p:cNvSpPr txBox="1"/>
          <p:nvPr>
            <p:ph idx="12" type="sldNum"/>
          </p:nvPr>
        </p:nvSpPr>
        <p:spPr>
          <a:xfrm>
            <a:off x="8787600" y="4778400"/>
            <a:ext cx="3564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353" name="Google Shape;353;p49"/>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0"/>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Take a whole school approach</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59" name="Google Shape;359;p50"/>
          <p:cNvSpPr txBox="1"/>
          <p:nvPr>
            <p:ph idx="1" type="body"/>
          </p:nvPr>
        </p:nvSpPr>
        <p:spPr>
          <a:xfrm>
            <a:off x="270000" y="914400"/>
            <a:ext cx="76077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400"/>
              <a:buNone/>
            </a:pPr>
            <a:r>
              <a:rPr b="1" lang="en-GB"/>
              <a:t>Take a whole school approach</a:t>
            </a:r>
            <a:r>
              <a:rPr lang="en-GB"/>
              <a:t>, regular exercise should be established across the school day, for example:</a:t>
            </a:r>
            <a:endParaRPr/>
          </a:p>
          <a:p>
            <a:pPr indent="-317500" lvl="0" marL="457200" rtl="0" algn="l">
              <a:lnSpc>
                <a:spcPct val="115000"/>
              </a:lnSpc>
              <a:spcBef>
                <a:spcPts val="0"/>
              </a:spcBef>
              <a:spcAft>
                <a:spcPts val="0"/>
              </a:spcAft>
              <a:buSzPts val="1400"/>
              <a:buChar char="●"/>
            </a:pPr>
            <a:r>
              <a:rPr lang="en-GB"/>
              <a:t>within PE lessons, while developing children’s physical literacy </a:t>
            </a:r>
            <a:endParaRPr/>
          </a:p>
          <a:p>
            <a:pPr indent="-317500" lvl="0" marL="457200" rtl="0" algn="l">
              <a:lnSpc>
                <a:spcPct val="115000"/>
              </a:lnSpc>
              <a:spcBef>
                <a:spcPts val="0"/>
              </a:spcBef>
              <a:spcAft>
                <a:spcPts val="0"/>
              </a:spcAft>
              <a:buSzPts val="1400"/>
              <a:buChar char="●"/>
            </a:pPr>
            <a:r>
              <a:rPr lang="en-GB"/>
              <a:t>having physically active, cross-curricular learning to reduce sedentary time</a:t>
            </a:r>
            <a:endParaRPr/>
          </a:p>
          <a:p>
            <a:pPr indent="-317500" lvl="0" marL="457200" rtl="0" algn="l">
              <a:lnSpc>
                <a:spcPct val="115000"/>
              </a:lnSpc>
              <a:spcBef>
                <a:spcPts val="0"/>
              </a:spcBef>
              <a:spcAft>
                <a:spcPts val="0"/>
              </a:spcAft>
              <a:buSzPts val="1400"/>
              <a:buChar char="●"/>
            </a:pPr>
            <a:r>
              <a:rPr lang="en-GB"/>
              <a:t>during break times and after school activities (sports clubs, organised games)</a:t>
            </a:r>
            <a:endParaRPr/>
          </a:p>
          <a:p>
            <a:pPr indent="-317500" lvl="0" marL="457200" rtl="0" algn="l">
              <a:lnSpc>
                <a:spcPct val="115000"/>
              </a:lnSpc>
              <a:spcBef>
                <a:spcPts val="0"/>
              </a:spcBef>
              <a:spcAft>
                <a:spcPts val="0"/>
              </a:spcAft>
              <a:buSzPts val="1400"/>
              <a:buChar char="●"/>
            </a:pPr>
            <a:r>
              <a:rPr lang="en-GB"/>
              <a:t>when travelling to school (e.g. cycling, scootering)</a:t>
            </a:r>
            <a:endParaRPr/>
          </a:p>
          <a:p>
            <a:pPr indent="-317500" lvl="0" marL="457200" rtl="0" algn="l">
              <a:lnSpc>
                <a:spcPct val="115000"/>
              </a:lnSpc>
              <a:spcBef>
                <a:spcPts val="0"/>
              </a:spcBef>
              <a:spcAft>
                <a:spcPts val="0"/>
              </a:spcAft>
              <a:buSzPts val="1400"/>
              <a:buChar char="●"/>
            </a:pPr>
            <a:r>
              <a:rPr lang="en-GB"/>
              <a:t>including swimming lessons</a:t>
            </a:r>
            <a:endParaRPr/>
          </a:p>
          <a:p>
            <a:pPr indent="0" lvl="0" marL="0" rtl="0" algn="l">
              <a:lnSpc>
                <a:spcPct val="100000"/>
              </a:lnSpc>
              <a:spcBef>
                <a:spcPts val="1600"/>
              </a:spcBef>
              <a:spcAft>
                <a:spcPts val="0"/>
              </a:spcAft>
              <a:buSzPts val="1400"/>
              <a:buNone/>
            </a:pPr>
            <a:r>
              <a:rPr lang="en-GB"/>
              <a:t>Use the </a:t>
            </a:r>
            <a:r>
              <a:rPr b="1" lang="en-GB"/>
              <a:t>principles of physical literacy </a:t>
            </a:r>
            <a:r>
              <a:rPr lang="en-GB"/>
              <a:t>to design the provision of physical activity at school.</a:t>
            </a:r>
            <a:endParaRPr/>
          </a:p>
        </p:txBody>
      </p:sp>
      <p:sp>
        <p:nvSpPr>
          <p:cNvPr id="360" name="Google Shape;360;p50"/>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
        <p:nvSpPr>
          <p:cNvPr id="361" name="Google Shape;361;p50"/>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1"/>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Principles of physical literacy</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67" name="Google Shape;367;p51"/>
          <p:cNvSpPr txBox="1"/>
          <p:nvPr>
            <p:ph idx="1" type="body"/>
          </p:nvPr>
        </p:nvSpPr>
        <p:spPr>
          <a:xfrm>
            <a:off x="270000" y="914400"/>
            <a:ext cx="76077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400"/>
              <a:buNone/>
            </a:pPr>
            <a:r>
              <a:rPr lang="en-GB"/>
              <a:t>The principles of physical literacy are to:</a:t>
            </a:r>
            <a:endParaRPr/>
          </a:p>
          <a:p>
            <a:pPr indent="-317500" lvl="0" marL="457200" rtl="0" algn="l">
              <a:lnSpc>
                <a:spcPct val="115000"/>
              </a:lnSpc>
              <a:spcBef>
                <a:spcPts val="0"/>
              </a:spcBef>
              <a:spcAft>
                <a:spcPts val="0"/>
              </a:spcAft>
              <a:buSzPts val="1400"/>
              <a:buChar char="●"/>
            </a:pPr>
            <a:r>
              <a:rPr lang="en-GB"/>
              <a:t>develop movement competence</a:t>
            </a:r>
            <a:endParaRPr/>
          </a:p>
          <a:p>
            <a:pPr indent="-317500" lvl="0" marL="457200" rtl="0" algn="l">
              <a:lnSpc>
                <a:spcPct val="115000"/>
              </a:lnSpc>
              <a:spcBef>
                <a:spcPts val="0"/>
              </a:spcBef>
              <a:spcAft>
                <a:spcPts val="0"/>
              </a:spcAft>
              <a:buSzPts val="1400"/>
              <a:buChar char="●"/>
            </a:pPr>
            <a:r>
              <a:rPr lang="en-GB"/>
              <a:t>increase children’s motivation to move</a:t>
            </a:r>
            <a:endParaRPr/>
          </a:p>
          <a:p>
            <a:pPr indent="-317500" lvl="0" marL="457200" rtl="0" algn="l">
              <a:lnSpc>
                <a:spcPct val="115000"/>
              </a:lnSpc>
              <a:spcBef>
                <a:spcPts val="0"/>
              </a:spcBef>
              <a:spcAft>
                <a:spcPts val="0"/>
              </a:spcAft>
              <a:buSzPts val="1400"/>
              <a:buChar char="●"/>
            </a:pPr>
            <a:r>
              <a:rPr lang="en-GB"/>
              <a:t>improve children’s confidence when moving</a:t>
            </a:r>
            <a:endParaRPr/>
          </a:p>
          <a:p>
            <a:pPr indent="-317500" lvl="0" marL="457200" rtl="0" algn="l">
              <a:lnSpc>
                <a:spcPct val="115000"/>
              </a:lnSpc>
              <a:spcBef>
                <a:spcPts val="0"/>
              </a:spcBef>
              <a:spcAft>
                <a:spcPts val="0"/>
              </a:spcAft>
              <a:buSzPts val="1400"/>
              <a:buChar char="●"/>
            </a:pPr>
            <a:r>
              <a:rPr lang="en-GB"/>
              <a:t>develop the knowledge and understanding to maintain life-long physical activity habits</a:t>
            </a:r>
            <a:endParaRPr/>
          </a:p>
          <a:p>
            <a:pPr indent="0" lvl="0" marL="0" rtl="0" algn="l">
              <a:lnSpc>
                <a:spcPct val="115000"/>
              </a:lnSpc>
              <a:spcBef>
                <a:spcPts val="1600"/>
              </a:spcBef>
              <a:spcAft>
                <a:spcPts val="0"/>
              </a:spcAft>
              <a:buSzPts val="1400"/>
              <a:buNone/>
            </a:pPr>
            <a:r>
              <a:rPr lang="en-GB"/>
              <a:t>Children who are not considered to be physically literate are at a great disadvantage when trying to fully participate in physical activity sessions and/or sports.</a:t>
            </a:r>
            <a:endParaRPr/>
          </a:p>
        </p:txBody>
      </p:sp>
      <p:sp>
        <p:nvSpPr>
          <p:cNvPr id="368" name="Google Shape;368;p51"/>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
        <p:nvSpPr>
          <p:cNvPr id="369" name="Google Shape;369;p51"/>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362300" y="2150850"/>
            <a:ext cx="64194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Teaching the new curriculum</a:t>
            </a:r>
            <a:endParaRPr>
              <a:solidFill>
                <a:srgbClr val="FFFFFF"/>
              </a:solidFill>
            </a:endParaRPr>
          </a:p>
        </p:txBody>
      </p:sp>
      <p:sp>
        <p:nvSpPr>
          <p:cNvPr id="79" name="Google Shape;7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2"/>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GB">
                <a:solidFill>
                  <a:srgbClr val="073763"/>
                </a:solidFill>
              </a:rPr>
              <a:t>Be aware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75" name="Google Shape;375;p52"/>
          <p:cNvSpPr txBox="1"/>
          <p:nvPr>
            <p:ph idx="1" type="body"/>
          </p:nvPr>
        </p:nvSpPr>
        <p:spPr>
          <a:xfrm>
            <a:off x="270000" y="914400"/>
            <a:ext cx="76077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400"/>
              <a:buNone/>
            </a:pPr>
            <a:r>
              <a:rPr lang="en-GB"/>
              <a:t>Be aware that: </a:t>
            </a:r>
            <a:endParaRPr/>
          </a:p>
          <a:p>
            <a:pPr indent="-317500" lvl="0" marL="457200" rtl="0" algn="l">
              <a:lnSpc>
                <a:spcPct val="115000"/>
              </a:lnSpc>
              <a:spcBef>
                <a:spcPts val="1600"/>
              </a:spcBef>
              <a:spcAft>
                <a:spcPts val="0"/>
              </a:spcAft>
              <a:buSzPts val="1400"/>
              <a:buChar char="●"/>
            </a:pPr>
            <a:r>
              <a:rPr lang="en-GB"/>
              <a:t>children are more likely to be active if they enjoy it so make it fun and try lots of different activities</a:t>
            </a:r>
            <a:endParaRPr/>
          </a:p>
          <a:p>
            <a:pPr indent="-317500" lvl="0" marL="457200" rtl="0" algn="l">
              <a:lnSpc>
                <a:spcPct val="115000"/>
              </a:lnSpc>
              <a:spcBef>
                <a:spcPts val="0"/>
              </a:spcBef>
              <a:spcAft>
                <a:spcPts val="0"/>
              </a:spcAft>
              <a:buSzPts val="1400"/>
              <a:buChar char="●"/>
            </a:pPr>
            <a:r>
              <a:rPr lang="en-GB"/>
              <a:t>disabled children are half as likely as non-disabled people to be active so activities should be inclusive and promoted to all</a:t>
            </a:r>
            <a:endParaRPr/>
          </a:p>
          <a:p>
            <a:pPr indent="0" lvl="0" marL="0" rtl="0" algn="l">
              <a:lnSpc>
                <a:spcPct val="115000"/>
              </a:lnSpc>
              <a:spcBef>
                <a:spcPts val="1600"/>
              </a:spcBef>
              <a:spcAft>
                <a:spcPts val="0"/>
              </a:spcAft>
              <a:buSzPts val="1400"/>
              <a:buNone/>
            </a:pPr>
            <a:r>
              <a:rPr lang="en-GB"/>
              <a:t>Younger children will have limited control over their routine outside of school. Encourage pupils to take the message home, and involve parents through newsletters and homework assignments. Explain to parents the importance of physical activity, and that being active from a young age helps to establish and interests hobbies leading to higher levels of physical activity later in life.</a:t>
            </a:r>
            <a:endParaRPr/>
          </a:p>
          <a:p>
            <a:pPr indent="0" lvl="0" marL="0" rtl="0" algn="l">
              <a:lnSpc>
                <a:spcPct val="115000"/>
              </a:lnSpc>
              <a:spcBef>
                <a:spcPts val="1600"/>
              </a:spcBef>
              <a:spcAft>
                <a:spcPts val="1600"/>
              </a:spcAft>
              <a:buSzPts val="1400"/>
              <a:buNone/>
            </a:pPr>
            <a:r>
              <a:t/>
            </a:r>
            <a:endParaRPr/>
          </a:p>
        </p:txBody>
      </p:sp>
      <p:sp>
        <p:nvSpPr>
          <p:cNvPr id="376" name="Google Shape;376;p52"/>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
        <p:nvSpPr>
          <p:cNvPr id="377" name="Google Shape;377;p52"/>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3"/>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Good practice approaches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83" name="Google Shape;383;p53"/>
          <p:cNvSpPr txBox="1"/>
          <p:nvPr>
            <p:ph idx="1" type="body"/>
          </p:nvPr>
        </p:nvSpPr>
        <p:spPr>
          <a:xfrm>
            <a:off x="270000" y="914400"/>
            <a:ext cx="76077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400"/>
              <a:buNone/>
            </a:pPr>
            <a:r>
              <a:rPr lang="en-GB"/>
              <a:t>To incorporate regular exercise in the school day, thousands of primary schools now take part in an Active Mile. This involves an active 15 minute period of walking or running.</a:t>
            </a:r>
            <a:endParaRPr/>
          </a:p>
          <a:p>
            <a:pPr indent="0" lvl="0" marL="0" rtl="0" algn="l">
              <a:lnSpc>
                <a:spcPct val="115000"/>
              </a:lnSpc>
              <a:spcBef>
                <a:spcPts val="1600"/>
              </a:spcBef>
              <a:spcAft>
                <a:spcPts val="0"/>
              </a:spcAft>
              <a:buSzPts val="1400"/>
              <a:buNone/>
            </a:pPr>
            <a:r>
              <a:rPr lang="en-GB"/>
              <a:t>Some schools are also offering an alternative bout of exercise such as aerobics or ball-games for those less interested in running. As a non-competitive form of exercise this encourages everyone to take part.</a:t>
            </a:r>
            <a:endParaRPr/>
          </a:p>
        </p:txBody>
      </p:sp>
      <p:sp>
        <p:nvSpPr>
          <p:cNvPr id="384" name="Google Shape;384;p53"/>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
        <p:nvSpPr>
          <p:cNvPr id="385" name="Google Shape;385;p53"/>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4"/>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GB">
                <a:solidFill>
                  <a:srgbClr val="073763"/>
                </a:solidFill>
              </a:rPr>
              <a:t>Appoint Health Ambassadors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391" name="Google Shape;391;p54"/>
          <p:cNvSpPr txBox="1"/>
          <p:nvPr>
            <p:ph idx="1" type="body"/>
          </p:nvPr>
        </p:nvSpPr>
        <p:spPr>
          <a:xfrm>
            <a:off x="270000" y="914400"/>
            <a:ext cx="76077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400"/>
              <a:buNone/>
            </a:pPr>
            <a:r>
              <a:rPr lang="en-GB"/>
              <a:t>Younger pupils may feel more comfortable speaking to young people closer to their age in the first instance. Consider developing older pupils in school as Health Ambassadors. </a:t>
            </a:r>
            <a:endParaRPr/>
          </a:p>
          <a:p>
            <a:pPr indent="0" lvl="0" marL="0" rtl="0" algn="l">
              <a:lnSpc>
                <a:spcPct val="115000"/>
              </a:lnSpc>
              <a:spcBef>
                <a:spcPts val="1600"/>
              </a:spcBef>
              <a:spcAft>
                <a:spcPts val="0"/>
              </a:spcAft>
              <a:buSzPts val="1400"/>
              <a:buNone/>
            </a:pPr>
            <a:r>
              <a:rPr lang="en-GB"/>
              <a:t>When developing the skills of Health Ambassadors, stress that they too must contact an adult if they are concerned about younger pupils. </a:t>
            </a:r>
            <a:endParaRPr/>
          </a:p>
          <a:p>
            <a:pPr indent="0" lvl="0" marL="0" rtl="0" algn="l">
              <a:lnSpc>
                <a:spcPct val="115000"/>
              </a:lnSpc>
              <a:spcBef>
                <a:spcPts val="1600"/>
              </a:spcBef>
              <a:spcAft>
                <a:spcPts val="0"/>
              </a:spcAft>
              <a:buSzPts val="1400"/>
              <a:buNone/>
            </a:pPr>
            <a:r>
              <a:rPr lang="en-GB"/>
              <a:t>The younger pupils will also need to know that Health Ambassadors are likely to share their worries with an adult but will be kept confidential between the HA and the other adult.</a:t>
            </a:r>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1600"/>
              </a:spcAft>
              <a:buSzPts val="1400"/>
              <a:buNone/>
            </a:pPr>
            <a:r>
              <a:t/>
            </a:r>
            <a:endParaRPr/>
          </a:p>
        </p:txBody>
      </p:sp>
      <p:sp>
        <p:nvSpPr>
          <p:cNvPr id="392" name="Google Shape;392;p54"/>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GB" sz="1800" u="none" cap="none" strike="noStrike">
                <a:solidFill>
                  <a:srgbClr val="FFFFFF"/>
                </a:solidFill>
                <a:latin typeface="Arial"/>
                <a:ea typeface="Arial"/>
                <a:cs typeface="Arial"/>
                <a:sym typeface="Arial"/>
              </a:rPr>
              <a:t>Good practice</a:t>
            </a:r>
            <a:endParaRPr b="1" i="0" sz="1800" u="none" cap="none" strike="noStrike">
              <a:solidFill>
                <a:srgbClr val="FFFFFF"/>
              </a:solidFill>
              <a:latin typeface="Arial"/>
              <a:ea typeface="Arial"/>
              <a:cs typeface="Arial"/>
              <a:sym typeface="Arial"/>
            </a:endParaRPr>
          </a:p>
        </p:txBody>
      </p:sp>
      <p:sp>
        <p:nvSpPr>
          <p:cNvPr id="393" name="Google Shape;393;p54"/>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5"/>
          <p:cNvSpPr txBox="1"/>
          <p:nvPr>
            <p:ph type="title"/>
          </p:nvPr>
        </p:nvSpPr>
        <p:spPr>
          <a:xfrm>
            <a:off x="641550" y="2150850"/>
            <a:ext cx="78609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Activities and templates for trainers</a:t>
            </a:r>
            <a:endParaRPr>
              <a:solidFill>
                <a:srgbClr val="FFFFFF"/>
              </a:solidFill>
            </a:endParaRPr>
          </a:p>
        </p:txBody>
      </p:sp>
      <p:sp>
        <p:nvSpPr>
          <p:cNvPr id="399" name="Google Shape;39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About these activities and templates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05" name="Google Shape;405;p56"/>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Subject leads can use the following templates and training activities to plan training on teaching the new curriculum topics. </a:t>
            </a:r>
            <a:endParaRPr sz="1800"/>
          </a:p>
          <a:p>
            <a:pPr indent="0" lvl="0" marL="0" rtl="0" algn="l">
              <a:lnSpc>
                <a:spcPct val="115000"/>
              </a:lnSpc>
              <a:spcBef>
                <a:spcPts val="1600"/>
              </a:spcBef>
              <a:spcAft>
                <a:spcPts val="0"/>
              </a:spcAft>
              <a:buSzPts val="1400"/>
              <a:buNone/>
            </a:pPr>
            <a:r>
              <a:rPr lang="en-GB" sz="1800"/>
              <a:t>You can: </a:t>
            </a:r>
            <a:endParaRPr sz="1800"/>
          </a:p>
          <a:p>
            <a:pPr indent="-342900" lvl="0" marL="457200" rtl="0" algn="l">
              <a:lnSpc>
                <a:spcPct val="115000"/>
              </a:lnSpc>
              <a:spcBef>
                <a:spcPts val="1600"/>
              </a:spcBef>
              <a:spcAft>
                <a:spcPts val="0"/>
              </a:spcAft>
              <a:buSzPts val="1800"/>
              <a:buChar char="●"/>
            </a:pPr>
            <a:r>
              <a:rPr b="1" lang="en-GB" sz="1800"/>
              <a:t>add information to slides</a:t>
            </a:r>
            <a:r>
              <a:rPr lang="en-GB" sz="1800"/>
              <a:t> - eg about your school provision  </a:t>
            </a:r>
            <a:endParaRPr sz="1800"/>
          </a:p>
          <a:p>
            <a:pPr indent="-342900" lvl="0" marL="457200" rtl="0" algn="l">
              <a:lnSpc>
                <a:spcPct val="115000"/>
              </a:lnSpc>
              <a:spcBef>
                <a:spcPts val="0"/>
              </a:spcBef>
              <a:spcAft>
                <a:spcPts val="0"/>
              </a:spcAft>
              <a:buSzPts val="1800"/>
              <a:buChar char="●"/>
            </a:pPr>
            <a:r>
              <a:rPr b="1" lang="en-GB" sz="1800"/>
              <a:t>move slides</a:t>
            </a:r>
            <a:r>
              <a:rPr lang="en-GB" sz="1800"/>
              <a:t> - e.g. ‘Rate your confidence (before training)’ - to the point in the presentation where you want to carry out that activity</a:t>
            </a:r>
            <a:endParaRPr sz="1800"/>
          </a:p>
          <a:p>
            <a:pPr indent="-342900" lvl="0" marL="457200" rtl="0" algn="l">
              <a:lnSpc>
                <a:spcPct val="115000"/>
              </a:lnSpc>
              <a:spcBef>
                <a:spcPts val="0"/>
              </a:spcBef>
              <a:spcAft>
                <a:spcPts val="0"/>
              </a:spcAft>
              <a:buSzPts val="1800"/>
              <a:buChar char="●"/>
            </a:pPr>
            <a:r>
              <a:rPr b="1" lang="en-GB" sz="1800"/>
              <a:t>delete slides</a:t>
            </a:r>
            <a:r>
              <a:rPr lang="en-GB" sz="1800"/>
              <a:t> if you are not covering those curriculum elements at this time </a:t>
            </a:r>
            <a:endParaRPr sz="1800"/>
          </a:p>
        </p:txBody>
      </p:sp>
      <p:sp>
        <p:nvSpPr>
          <p:cNvPr id="406" name="Google Shape;406;p56"/>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indent="0" lvl="0" marL="0" rtl="0" algn="ctr">
              <a:lnSpc>
                <a:spcPct val="100000"/>
              </a:lnSpc>
              <a:spcBef>
                <a:spcPts val="0"/>
              </a:spcBef>
              <a:spcAft>
                <a:spcPts val="0"/>
              </a:spcAft>
              <a:buSzPts val="3600"/>
              <a:buNone/>
            </a:pPr>
            <a:r>
              <a:rPr lang="en-GB">
                <a:solidFill>
                  <a:srgbClr val="073763"/>
                </a:solidFill>
              </a:rPr>
              <a:t>Rate your confidence</a:t>
            </a:r>
            <a:endParaRPr>
              <a:solidFill>
                <a:srgbClr val="073763"/>
              </a:solidFill>
            </a:endParaRPr>
          </a:p>
        </p:txBody>
      </p:sp>
      <p:sp>
        <p:nvSpPr>
          <p:cNvPr id="412" name="Google Shape;412;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8"/>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Trainer notes: Rate your confidence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18" name="Google Shape;418;p58"/>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Ask your colleagues to rate confidence before and after topic training using the slides in this deck.</a:t>
            </a:r>
            <a:endParaRPr sz="1800"/>
          </a:p>
          <a:p>
            <a:pPr indent="0" lvl="0" marL="0" rtl="0" algn="l">
              <a:lnSpc>
                <a:spcPct val="115000"/>
              </a:lnSpc>
              <a:spcBef>
                <a:spcPts val="1600"/>
              </a:spcBef>
              <a:spcAft>
                <a:spcPts val="0"/>
              </a:spcAft>
              <a:buSzPts val="1400"/>
              <a:buNone/>
            </a:pPr>
            <a:r>
              <a:rPr b="1" lang="en-GB" sz="2200"/>
              <a:t>Before training</a:t>
            </a:r>
            <a:br>
              <a:rPr lang="en-GB" sz="1800"/>
            </a:br>
            <a:r>
              <a:rPr lang="en-GB" sz="1800"/>
              <a:t>Ask teachers to think about where they currently fit on the scale. </a:t>
            </a:r>
            <a:endParaRPr sz="1800"/>
          </a:p>
          <a:p>
            <a:pPr indent="0" lvl="0" marL="0" rtl="0" algn="l">
              <a:lnSpc>
                <a:spcPct val="115000"/>
              </a:lnSpc>
              <a:spcBef>
                <a:spcPts val="1600"/>
              </a:spcBef>
              <a:spcAft>
                <a:spcPts val="0"/>
              </a:spcAft>
              <a:buSzPts val="1400"/>
              <a:buNone/>
            </a:pPr>
            <a:r>
              <a:rPr b="1" lang="en-GB" sz="2200"/>
              <a:t>After training</a:t>
            </a:r>
            <a:br>
              <a:rPr lang="en-GB" sz="1800"/>
            </a:br>
            <a:r>
              <a:rPr lang="en-GB" sz="1800"/>
              <a:t>Ask teachers to rate their confidence again and talk about changes. You might want to repeat this activity at later check ins.</a:t>
            </a:r>
            <a:endParaRPr sz="1800"/>
          </a:p>
          <a:p>
            <a:pPr indent="0" lvl="0" marL="0" rtl="0" algn="l">
              <a:lnSpc>
                <a:spcPct val="115000"/>
              </a:lnSpc>
              <a:spcBef>
                <a:spcPts val="1600"/>
              </a:spcBef>
              <a:spcAft>
                <a:spcPts val="0"/>
              </a:spcAft>
              <a:buSzPts val="1400"/>
              <a:buNone/>
            </a:pPr>
            <a:r>
              <a:rPr lang="en-GB" sz="1800"/>
              <a:t>If teachers still rate confidence as low, discuss ways you can develop their subject knowledge, offer peer support etc.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419" name="Google Shape;419;p58"/>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9"/>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2400"/>
              <a:buFont typeface="Arial"/>
              <a:buNone/>
            </a:pPr>
            <a:r>
              <a:rPr b="1" i="0" lang="en-GB" sz="2400" u="none" cap="none" strike="noStrike">
                <a:solidFill>
                  <a:srgbClr val="434343"/>
                </a:solidFill>
                <a:latin typeface="Arial"/>
                <a:ea typeface="Arial"/>
                <a:cs typeface="Arial"/>
                <a:sym typeface="Arial"/>
              </a:rPr>
              <a:t>How do you feel about teaching this topic? </a:t>
            </a:r>
            <a:endParaRPr b="1" i="0" sz="2400" u="none" cap="none" strike="noStrike">
              <a:solidFill>
                <a:srgbClr val="434343"/>
              </a:solidFill>
              <a:latin typeface="Arial"/>
              <a:ea typeface="Arial"/>
              <a:cs typeface="Arial"/>
              <a:sym typeface="Arial"/>
            </a:endParaRPr>
          </a:p>
        </p:txBody>
      </p:sp>
      <p:cxnSp>
        <p:nvCxnSpPr>
          <p:cNvPr id="425" name="Google Shape;425;p59"/>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426" name="Google Shape;426;p59"/>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427" name="Google Shape;427;p59"/>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428" name="Google Shape;428;p59"/>
          <p:cNvGraphicFramePr/>
          <p:nvPr/>
        </p:nvGraphicFramePr>
        <p:xfrm>
          <a:off x="850650" y="3474650"/>
          <a:ext cx="3000000" cy="3000000"/>
        </p:xfrm>
        <a:graphic>
          <a:graphicData uri="http://schemas.openxmlformats.org/drawingml/2006/table">
            <a:tbl>
              <a:tblPr>
                <a:noFill/>
                <a:tableStyleId>{8F74EA95-C0F4-427C-97B1-78A23132ECCF}</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429" name="Google Shape;429;p59"/>
          <p:cNvSpPr txBox="1"/>
          <p:nvPr>
            <p:ph type="title"/>
          </p:nvPr>
        </p:nvSpPr>
        <p:spPr>
          <a:xfrm>
            <a:off x="270000" y="216425"/>
            <a:ext cx="856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Rate your confidence (before training)</a:t>
            </a:r>
            <a:endParaRPr b="1">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30" name="Google Shape;430;p59"/>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60"/>
          <p:cNvSpPr txBox="1"/>
          <p:nvPr>
            <p:ph type="title"/>
          </p:nvPr>
        </p:nvSpPr>
        <p:spPr>
          <a:xfrm>
            <a:off x="270000" y="216425"/>
            <a:ext cx="8562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Rate your confidence (after training) </a:t>
            </a:r>
            <a:endParaRPr>
              <a:solidFill>
                <a:srgbClr val="073763"/>
              </a:solidFill>
            </a:endParaRPr>
          </a:p>
        </p:txBody>
      </p:sp>
      <p:sp>
        <p:nvSpPr>
          <p:cNvPr id="436" name="Google Shape;436;p60"/>
          <p:cNvSpPr txBox="1"/>
          <p:nvPr/>
        </p:nvSpPr>
        <p:spPr>
          <a:xfrm>
            <a:off x="311700" y="1067938"/>
            <a:ext cx="8520600" cy="350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1" i="0" lang="en-GB" sz="2400" u="none" cap="none" strike="noStrike">
                <a:solidFill>
                  <a:srgbClr val="434343"/>
                </a:solidFill>
                <a:latin typeface="Arial"/>
                <a:ea typeface="Arial"/>
                <a:cs typeface="Arial"/>
                <a:sym typeface="Arial"/>
              </a:rPr>
              <a:t>How do you feel now? What support/info could help? </a:t>
            </a:r>
            <a:endParaRPr b="1" i="0" sz="2400" u="none" cap="none" strike="noStrike">
              <a:solidFill>
                <a:srgbClr val="434343"/>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cxnSp>
        <p:nvCxnSpPr>
          <p:cNvPr id="437" name="Google Shape;437;p60"/>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438" name="Google Shape;438;p60"/>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439" name="Google Shape;439;p60"/>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440" name="Google Shape;440;p60"/>
          <p:cNvGraphicFramePr/>
          <p:nvPr/>
        </p:nvGraphicFramePr>
        <p:xfrm>
          <a:off x="850650" y="3474650"/>
          <a:ext cx="3000000" cy="3000000"/>
        </p:xfrm>
        <a:graphic>
          <a:graphicData uri="http://schemas.openxmlformats.org/drawingml/2006/table">
            <a:tbl>
              <a:tblPr>
                <a:noFill/>
                <a:tableStyleId>{8F74EA95-C0F4-427C-97B1-78A23132ECCF}</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441" name="Google Shape;441;p60"/>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‘Our school’ templates</a:t>
            </a:r>
            <a:endParaRPr>
              <a:solidFill>
                <a:srgbClr val="073763"/>
              </a:solidFill>
            </a:endParaRPr>
          </a:p>
        </p:txBody>
      </p:sp>
      <p:sp>
        <p:nvSpPr>
          <p:cNvPr id="447" name="Google Shape;447;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270000" y="216425"/>
            <a:ext cx="8686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About this training module</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85" name="Google Shape;85;p17"/>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400"/>
              <a:buNone/>
            </a:pPr>
            <a:r>
              <a:rPr lang="en-GB" sz="1800">
                <a:highlight>
                  <a:srgbClr val="FFFF00"/>
                </a:highlight>
              </a:rPr>
              <a:t>ADD TO THIS.</a:t>
            </a:r>
            <a:endParaRPr sz="1800">
              <a:highlight>
                <a:srgbClr val="FFFF00"/>
              </a:highlight>
            </a:endParaRPr>
          </a:p>
        </p:txBody>
      </p:sp>
      <p:sp>
        <p:nvSpPr>
          <p:cNvPr id="86" name="Google Shape;86;p17"/>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2"/>
          <p:cNvSpPr txBox="1"/>
          <p:nvPr>
            <p:ph type="title"/>
          </p:nvPr>
        </p:nvSpPr>
        <p:spPr>
          <a:xfrm>
            <a:off x="270000" y="216425"/>
            <a:ext cx="9006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Respectful relationships support at </a:t>
            </a:r>
            <a:r>
              <a:rPr lang="en-GB">
                <a:solidFill>
                  <a:srgbClr val="FF0000"/>
                </a:solidFill>
              </a:rPr>
              <a:t>[school name]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53" name="Google Shape;453;p62"/>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2200">
                <a:solidFill>
                  <a:srgbClr val="434343"/>
                </a:solidFill>
              </a:rPr>
              <a:t>Our leads </a:t>
            </a:r>
            <a:endParaRPr b="1" sz="2200">
              <a:solidFill>
                <a:srgbClr val="434343"/>
              </a:solidFill>
            </a:endParaRPr>
          </a:p>
          <a:p>
            <a:pPr indent="0" lvl="0" marL="0" rtl="0" algn="l">
              <a:lnSpc>
                <a:spcPct val="115000"/>
              </a:lnSpc>
              <a:spcBef>
                <a:spcPts val="0"/>
              </a:spcBef>
              <a:spcAft>
                <a:spcPts val="0"/>
              </a:spcAft>
              <a:buSzPts val="1400"/>
              <a:buNone/>
            </a:pPr>
            <a:r>
              <a:rPr lang="en-GB" sz="1800">
                <a:solidFill>
                  <a:srgbClr val="FF0000"/>
                </a:solidFill>
              </a:rPr>
              <a:t>[Names, contact details of xxx]</a:t>
            </a:r>
            <a:endParaRPr sz="1800">
              <a:solidFill>
                <a:srgbClr val="FF0000"/>
              </a:solidFill>
            </a:endParaRPr>
          </a:p>
          <a:p>
            <a:pPr indent="0" lvl="0" marL="0" rtl="0" algn="l">
              <a:lnSpc>
                <a:spcPct val="115000"/>
              </a:lnSpc>
              <a:spcBef>
                <a:spcPts val="1000"/>
              </a:spcBef>
              <a:spcAft>
                <a:spcPts val="0"/>
              </a:spcAft>
              <a:buSzPts val="1400"/>
              <a:buNone/>
            </a:pPr>
            <a:r>
              <a:rPr b="1" lang="en-GB" sz="2200">
                <a:solidFill>
                  <a:srgbClr val="434343"/>
                </a:solidFill>
              </a:rPr>
              <a:t>Our policies</a:t>
            </a:r>
            <a:endParaRPr b="1" sz="2200">
              <a:solidFill>
                <a:srgbClr val="434343"/>
              </a:solidFill>
            </a:endParaRPr>
          </a:p>
          <a:p>
            <a:pPr indent="0" lvl="0" marL="0" rtl="0" algn="l">
              <a:lnSpc>
                <a:spcPct val="115000"/>
              </a:lnSpc>
              <a:spcBef>
                <a:spcPts val="0"/>
              </a:spcBef>
              <a:spcAft>
                <a:spcPts val="0"/>
              </a:spcAft>
              <a:buSzPts val="1400"/>
              <a:buNone/>
            </a:pPr>
            <a:r>
              <a:rPr lang="en-GB" sz="1800">
                <a:solidFill>
                  <a:srgbClr val="FF0000"/>
                </a:solidFill>
              </a:rPr>
              <a:t>[Add details - eg school policy on xxx]</a:t>
            </a:r>
            <a:endParaRPr sz="1800">
              <a:solidFill>
                <a:srgbClr val="FF0000"/>
              </a:solidFill>
            </a:endParaRPr>
          </a:p>
          <a:p>
            <a:pPr indent="0" lvl="0" marL="0" rtl="0" algn="l">
              <a:lnSpc>
                <a:spcPct val="115000"/>
              </a:lnSpc>
              <a:spcBef>
                <a:spcPts val="1600"/>
              </a:spcBef>
              <a:spcAft>
                <a:spcPts val="0"/>
              </a:spcAft>
              <a:buSzPts val="1400"/>
              <a:buNone/>
            </a:pPr>
            <a:r>
              <a:rPr b="1" lang="en-GB" sz="2200">
                <a:solidFill>
                  <a:srgbClr val="434343"/>
                </a:solidFill>
              </a:rPr>
              <a:t>Specialist support</a:t>
            </a:r>
            <a:br>
              <a:rPr b="1" lang="en-GB" sz="2200">
                <a:solidFill>
                  <a:srgbClr val="434343"/>
                </a:solidFill>
              </a:rPr>
            </a:br>
            <a:r>
              <a:rPr lang="en-GB" sz="1800">
                <a:solidFill>
                  <a:srgbClr val="FF0000"/>
                </a:solidFill>
              </a:rPr>
              <a:t>[Add details - eg providers school already works with]</a:t>
            </a:r>
            <a:endParaRPr sz="1800">
              <a:solidFill>
                <a:srgbClr val="FF0000"/>
              </a:solidFill>
            </a:endParaRPr>
          </a:p>
          <a:p>
            <a:pPr indent="0" lvl="0" marL="0" rtl="0" algn="l">
              <a:lnSpc>
                <a:spcPct val="115000"/>
              </a:lnSpc>
              <a:spcBef>
                <a:spcPts val="1600"/>
              </a:spcBef>
              <a:spcAft>
                <a:spcPts val="0"/>
              </a:spcAft>
              <a:buClr>
                <a:schemeClr val="dk1"/>
              </a:buClr>
              <a:buSzPts val="1100"/>
              <a:buFont typeface="Arial"/>
              <a:buNone/>
            </a:pPr>
            <a:r>
              <a:rPr b="1" lang="en-GB" sz="2200">
                <a:solidFill>
                  <a:srgbClr val="434343"/>
                </a:solidFill>
              </a:rPr>
              <a:t>Other information </a:t>
            </a:r>
            <a:endParaRPr b="1" sz="2200">
              <a:solidFill>
                <a:srgbClr val="434343"/>
              </a:solidFill>
            </a:endParaRPr>
          </a:p>
          <a:p>
            <a:pPr indent="0" lvl="0" marL="0" rtl="0" algn="l">
              <a:lnSpc>
                <a:spcPct val="115000"/>
              </a:lnSpc>
              <a:spcBef>
                <a:spcPts val="0"/>
              </a:spcBef>
              <a:spcAft>
                <a:spcPts val="0"/>
              </a:spcAft>
              <a:buSzPts val="1400"/>
              <a:buNone/>
            </a:pPr>
            <a:r>
              <a:rPr lang="en-GB" sz="1800">
                <a:solidFill>
                  <a:srgbClr val="FF0000"/>
                </a:solidFill>
              </a:rPr>
              <a:t>[Add resources]</a:t>
            </a:r>
            <a:br>
              <a:rPr lang="en-GB" sz="1800">
                <a:solidFill>
                  <a:srgbClr val="434343"/>
                </a:solidFill>
              </a:rPr>
            </a:br>
            <a:endParaRPr b="1" sz="2200">
              <a:solidFill>
                <a:srgbClr val="FF0000"/>
              </a:solidFill>
            </a:endParaRPr>
          </a:p>
          <a:p>
            <a:pPr indent="0" lvl="0" marL="0" rtl="0" algn="l">
              <a:lnSpc>
                <a:spcPct val="115000"/>
              </a:lnSpc>
              <a:spcBef>
                <a:spcPts val="1600"/>
              </a:spcBef>
              <a:spcAft>
                <a:spcPts val="1600"/>
              </a:spcAft>
              <a:buSzPts val="1400"/>
              <a:buNone/>
            </a:pPr>
            <a:r>
              <a:t/>
            </a:r>
            <a:endParaRPr sz="1800">
              <a:solidFill>
                <a:srgbClr val="434343"/>
              </a:solidFill>
            </a:endParaRPr>
          </a:p>
        </p:txBody>
      </p:sp>
      <p:sp>
        <p:nvSpPr>
          <p:cNvPr id="454" name="Google Shape;454;p62"/>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63"/>
          <p:cNvSpPr txBox="1"/>
          <p:nvPr>
            <p:ph type="title"/>
          </p:nvPr>
        </p:nvSpPr>
        <p:spPr>
          <a:xfrm>
            <a:off x="270000" y="216425"/>
            <a:ext cx="875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Teaching about respectful relationships at </a:t>
            </a:r>
            <a:r>
              <a:rPr lang="en-GB">
                <a:solidFill>
                  <a:srgbClr val="FF0000"/>
                </a:solidFill>
              </a:rPr>
              <a:t>[school name] </a:t>
            </a:r>
            <a:endParaRPr>
              <a:solidFill>
                <a:srgbClr val="FF0000"/>
              </a:solidFill>
              <a:highlight>
                <a:srgbClr val="FFFF00"/>
              </a:highlight>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60" name="Google Shape;460;p63"/>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Ways in which we already teach about respectful relationships at our school:</a:t>
            </a:r>
            <a:endParaRPr sz="1800"/>
          </a:p>
          <a:p>
            <a:pPr indent="-342900" lvl="0" marL="457200" rtl="0" algn="l">
              <a:lnSpc>
                <a:spcPct val="115000"/>
              </a:lnSpc>
              <a:spcBef>
                <a:spcPts val="160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lnSpc>
                <a:spcPct val="115000"/>
              </a:lnSpc>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lnSpc>
                <a:spcPct val="115000"/>
              </a:lnSpc>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0" lvl="0" marL="0" rtl="0" algn="l">
              <a:lnSpc>
                <a:spcPct val="115000"/>
              </a:lnSpc>
              <a:spcBef>
                <a:spcPts val="1600"/>
              </a:spcBef>
              <a:spcAft>
                <a:spcPts val="0"/>
              </a:spcAft>
              <a:buSzPts val="1400"/>
              <a:buNone/>
            </a:pPr>
            <a:r>
              <a:t/>
            </a:r>
            <a:endParaRPr b="1" sz="2200">
              <a:solidFill>
                <a:srgbClr val="434343"/>
              </a:solidFill>
            </a:endParaRPr>
          </a:p>
          <a:p>
            <a:pPr indent="0" lvl="0" marL="0" rtl="0" algn="l">
              <a:lnSpc>
                <a:spcPct val="115000"/>
              </a:lnSpc>
              <a:spcBef>
                <a:spcPts val="1600"/>
              </a:spcBef>
              <a:spcAft>
                <a:spcPts val="0"/>
              </a:spcAft>
              <a:buSzPts val="1400"/>
              <a:buNone/>
            </a:pPr>
            <a:r>
              <a:t/>
            </a:r>
            <a:endParaRPr sz="1800">
              <a:solidFill>
                <a:srgbClr val="FF0000"/>
              </a:solidFill>
            </a:endParaRPr>
          </a:p>
          <a:p>
            <a:pPr indent="0" lvl="0" marL="0" rtl="0" algn="l">
              <a:lnSpc>
                <a:spcPct val="115000"/>
              </a:lnSpc>
              <a:spcBef>
                <a:spcPts val="1600"/>
              </a:spcBef>
              <a:spcAft>
                <a:spcPts val="0"/>
              </a:spcAft>
              <a:buSzPts val="1400"/>
              <a:buNone/>
            </a:pPr>
            <a:r>
              <a:t/>
            </a:r>
            <a:endParaRPr b="1" sz="2200">
              <a:solidFill>
                <a:srgbClr val="FF0000"/>
              </a:solidFill>
            </a:endParaRPr>
          </a:p>
          <a:p>
            <a:pPr indent="0" lvl="0" marL="0" rtl="0" algn="l">
              <a:lnSpc>
                <a:spcPct val="115000"/>
              </a:lnSpc>
              <a:spcBef>
                <a:spcPts val="1600"/>
              </a:spcBef>
              <a:spcAft>
                <a:spcPts val="1600"/>
              </a:spcAft>
              <a:buSzPts val="1400"/>
              <a:buNone/>
            </a:pPr>
            <a:r>
              <a:t/>
            </a:r>
            <a:endParaRPr sz="1800">
              <a:solidFill>
                <a:srgbClr val="434343"/>
              </a:solidFill>
            </a:endParaRPr>
          </a:p>
        </p:txBody>
      </p:sp>
      <p:sp>
        <p:nvSpPr>
          <p:cNvPr id="461" name="Google Shape;461;p63"/>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indent="0" lvl="0" marL="0" rtl="0" algn="ctr">
              <a:lnSpc>
                <a:spcPct val="100000"/>
              </a:lnSpc>
              <a:spcBef>
                <a:spcPts val="0"/>
              </a:spcBef>
              <a:spcAft>
                <a:spcPts val="0"/>
              </a:spcAft>
              <a:buSzPts val="3600"/>
              <a:buNone/>
            </a:pPr>
            <a:r>
              <a:rPr lang="en-GB">
                <a:solidFill>
                  <a:srgbClr val="073763"/>
                </a:solidFill>
              </a:rPr>
              <a:t>Dealing with difficult questions</a:t>
            </a:r>
            <a:endParaRPr>
              <a:solidFill>
                <a:srgbClr val="073763"/>
              </a:solidFill>
            </a:endParaRPr>
          </a:p>
        </p:txBody>
      </p:sp>
      <p:sp>
        <p:nvSpPr>
          <p:cNvPr id="467" name="Google Shape;467;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65"/>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Dealing with difficult questions (Trainer notes)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73" name="Google Shape;473;p65"/>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Use the following slides in your training to help teachers:</a:t>
            </a:r>
            <a:endParaRPr sz="1800"/>
          </a:p>
          <a:p>
            <a:pPr indent="-342900" lvl="0" marL="457200" rtl="0" algn="l">
              <a:lnSpc>
                <a:spcPct val="115000"/>
              </a:lnSpc>
              <a:spcBef>
                <a:spcPts val="1600"/>
              </a:spcBef>
              <a:spcAft>
                <a:spcPts val="0"/>
              </a:spcAft>
              <a:buSzPts val="1800"/>
              <a:buChar char="●"/>
            </a:pPr>
            <a:r>
              <a:rPr b="1" lang="en-GB" sz="1800"/>
              <a:t>share concerns</a:t>
            </a:r>
            <a:r>
              <a:rPr lang="en-GB" sz="1800"/>
              <a:t> about questions they could be asked by pupils</a:t>
            </a:r>
            <a:endParaRPr sz="1800"/>
          </a:p>
          <a:p>
            <a:pPr indent="-342900" lvl="0" marL="457200" rtl="0" algn="l">
              <a:lnSpc>
                <a:spcPct val="115000"/>
              </a:lnSpc>
              <a:spcBef>
                <a:spcPts val="0"/>
              </a:spcBef>
              <a:spcAft>
                <a:spcPts val="0"/>
              </a:spcAft>
              <a:buSzPts val="1800"/>
              <a:buChar char="●"/>
            </a:pPr>
            <a:r>
              <a:rPr b="1" lang="en-GB" sz="1800"/>
              <a:t>strategise</a:t>
            </a:r>
            <a:r>
              <a:rPr lang="en-GB" sz="1800"/>
              <a:t> ways to avoid and answer such questions</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474" name="Google Shape;474;p65"/>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6"/>
          <p:cNvSpPr/>
          <p:nvPr/>
        </p:nvSpPr>
        <p:spPr>
          <a:xfrm>
            <a:off x="645450" y="12707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What would you say?</a:t>
            </a:r>
            <a:endParaRPr b="0" i="0" sz="2000" u="none" cap="none" strike="noStrike">
              <a:solidFill>
                <a:srgbClr val="000000"/>
              </a:solidFill>
              <a:latin typeface="Arial"/>
              <a:ea typeface="Arial"/>
              <a:cs typeface="Arial"/>
              <a:sym typeface="Arial"/>
            </a:endParaRPr>
          </a:p>
        </p:txBody>
      </p:sp>
      <p:sp>
        <p:nvSpPr>
          <p:cNvPr id="480" name="Google Shape;480;p66"/>
          <p:cNvSpPr/>
          <p:nvPr/>
        </p:nvSpPr>
        <p:spPr>
          <a:xfrm>
            <a:off x="5820325" y="1270750"/>
            <a:ext cx="28725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What wouldn’t you say?</a:t>
            </a:r>
            <a:endParaRPr b="0" i="0" sz="2000" u="none" cap="none" strike="noStrike">
              <a:solidFill>
                <a:srgbClr val="000000"/>
              </a:solidFill>
              <a:latin typeface="Arial"/>
              <a:ea typeface="Arial"/>
              <a:cs typeface="Arial"/>
              <a:sym typeface="Arial"/>
            </a:endParaRPr>
          </a:p>
        </p:txBody>
      </p:sp>
      <p:sp>
        <p:nvSpPr>
          <p:cNvPr id="481" name="Google Shape;481;p66"/>
          <p:cNvSpPr/>
          <p:nvPr/>
        </p:nvSpPr>
        <p:spPr>
          <a:xfrm>
            <a:off x="645450" y="36318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Follow up</a:t>
            </a:r>
            <a:endParaRPr b="0" i="0" sz="2000" u="none" cap="none" strike="noStrike">
              <a:solidFill>
                <a:srgbClr val="000000"/>
              </a:solidFill>
              <a:latin typeface="Arial"/>
              <a:ea typeface="Arial"/>
              <a:cs typeface="Arial"/>
              <a:sym typeface="Arial"/>
            </a:endParaRPr>
          </a:p>
        </p:txBody>
      </p:sp>
      <p:sp>
        <p:nvSpPr>
          <p:cNvPr id="482" name="Google Shape;482;p66"/>
          <p:cNvSpPr/>
          <p:nvPr/>
        </p:nvSpPr>
        <p:spPr>
          <a:xfrm>
            <a:off x="5935250" y="3631850"/>
            <a:ext cx="27576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How could this have been prevented?</a:t>
            </a:r>
            <a:endParaRPr b="0" i="0" sz="2000" u="none" cap="none" strike="noStrike">
              <a:solidFill>
                <a:srgbClr val="000000"/>
              </a:solidFill>
              <a:latin typeface="Arial"/>
              <a:ea typeface="Arial"/>
              <a:cs typeface="Arial"/>
              <a:sym typeface="Arial"/>
            </a:endParaRPr>
          </a:p>
        </p:txBody>
      </p:sp>
      <p:sp>
        <p:nvSpPr>
          <p:cNvPr id="483" name="Google Shape;483;p66"/>
          <p:cNvSpPr/>
          <p:nvPr/>
        </p:nvSpPr>
        <p:spPr>
          <a:xfrm>
            <a:off x="1461250" y="2234450"/>
            <a:ext cx="6419100" cy="11964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000" u="none" cap="none" strike="noStrike">
                <a:solidFill>
                  <a:srgbClr val="FF0000"/>
                </a:solidFill>
                <a:latin typeface="Arial"/>
                <a:ea typeface="Arial"/>
                <a:cs typeface="Arial"/>
                <a:sym typeface="Arial"/>
              </a:rPr>
              <a:t>[Prepare ‘difficult’ questions to discuss in training or give teachers a blank version to fill with their own Qs]</a:t>
            </a:r>
            <a:endParaRPr b="0" i="0" sz="2000" u="none" cap="none" strike="noStrike">
              <a:solidFill>
                <a:srgbClr val="FF0000"/>
              </a:solidFill>
              <a:latin typeface="Arial"/>
              <a:ea typeface="Arial"/>
              <a:cs typeface="Arial"/>
              <a:sym typeface="Arial"/>
            </a:endParaRPr>
          </a:p>
        </p:txBody>
      </p:sp>
      <p:sp>
        <p:nvSpPr>
          <p:cNvPr id="484" name="Google Shape;484;p66"/>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Dealing with difficult questions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85" name="Google Shape;485;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67"/>
          <p:cNvSpPr txBox="1"/>
          <p:nvPr>
            <p:ph type="title"/>
          </p:nvPr>
        </p:nvSpPr>
        <p:spPr>
          <a:xfrm>
            <a:off x="270000" y="216425"/>
            <a:ext cx="7757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Dealing with difficult questions</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491" name="Google Shape;491;p67"/>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Pupils may well ask questions because they: </a:t>
            </a:r>
            <a:endParaRPr sz="1800"/>
          </a:p>
          <a:p>
            <a:pPr indent="-342900" lvl="0" marL="457200" rtl="0" algn="l">
              <a:lnSpc>
                <a:spcPct val="115000"/>
              </a:lnSpc>
              <a:spcBef>
                <a:spcPts val="1600"/>
              </a:spcBef>
              <a:spcAft>
                <a:spcPts val="0"/>
              </a:spcAft>
              <a:buSzPts val="1800"/>
              <a:buChar char="●"/>
            </a:pPr>
            <a:r>
              <a:rPr lang="en-GB" sz="1800"/>
              <a:t>want information</a:t>
            </a:r>
            <a:endParaRPr sz="1800"/>
          </a:p>
          <a:p>
            <a:pPr indent="-342900" lvl="0" marL="457200" rtl="0" algn="l">
              <a:lnSpc>
                <a:spcPct val="115000"/>
              </a:lnSpc>
              <a:spcBef>
                <a:spcPts val="0"/>
              </a:spcBef>
              <a:spcAft>
                <a:spcPts val="0"/>
              </a:spcAft>
              <a:buSzPts val="1800"/>
              <a:buChar char="●"/>
            </a:pPr>
            <a:r>
              <a:rPr lang="en-GB" sz="1800"/>
              <a:t>are seeking permission - “Is it OK if I …?”</a:t>
            </a:r>
            <a:endParaRPr sz="1800"/>
          </a:p>
          <a:p>
            <a:pPr indent="-342900" lvl="0" marL="457200" rtl="0" algn="l">
              <a:lnSpc>
                <a:spcPct val="115000"/>
              </a:lnSpc>
              <a:spcBef>
                <a:spcPts val="0"/>
              </a:spcBef>
              <a:spcAft>
                <a:spcPts val="0"/>
              </a:spcAft>
              <a:buSzPts val="1800"/>
              <a:buChar char="●"/>
            </a:pPr>
            <a:r>
              <a:rPr lang="en-GB" sz="1800"/>
              <a:t>are trying to shock or get attention </a:t>
            </a:r>
            <a:endParaRPr sz="1800"/>
          </a:p>
          <a:p>
            <a:pPr indent="-342900" lvl="0" marL="457200" rtl="0" algn="l">
              <a:lnSpc>
                <a:spcPct val="115000"/>
              </a:lnSpc>
              <a:spcBef>
                <a:spcPts val="0"/>
              </a:spcBef>
              <a:spcAft>
                <a:spcPts val="0"/>
              </a:spcAft>
              <a:buSzPts val="1800"/>
              <a:buChar char="●"/>
            </a:pPr>
            <a:r>
              <a:rPr lang="en-GB" sz="1800"/>
              <a:t>have related personal beliefs</a:t>
            </a:r>
            <a:endParaRPr sz="1800"/>
          </a:p>
          <a:p>
            <a:pPr indent="0" lvl="0" marL="0" rtl="0" algn="l">
              <a:lnSpc>
                <a:spcPct val="115000"/>
              </a:lnSpc>
              <a:spcBef>
                <a:spcPts val="1600"/>
              </a:spcBef>
              <a:spcAft>
                <a:spcPts val="0"/>
              </a:spcAft>
              <a:buSzPts val="1400"/>
              <a:buNone/>
            </a:pPr>
            <a:r>
              <a:rPr lang="en-GB" sz="1800"/>
              <a:t>Remember:</a:t>
            </a:r>
            <a:endParaRPr sz="1800"/>
          </a:p>
          <a:p>
            <a:pPr indent="-342900" lvl="0" marL="457200" rtl="0" algn="l">
              <a:lnSpc>
                <a:spcPct val="115000"/>
              </a:lnSpc>
              <a:spcBef>
                <a:spcPts val="1600"/>
              </a:spcBef>
              <a:spcAft>
                <a:spcPts val="0"/>
              </a:spcAft>
              <a:buSzPts val="1800"/>
              <a:buChar char="●"/>
            </a:pPr>
            <a:r>
              <a:rPr lang="en-GB" sz="1800"/>
              <a:t>don’t feel pressured or that you have to answer straight away</a:t>
            </a:r>
            <a:endParaRPr sz="1800"/>
          </a:p>
          <a:p>
            <a:pPr indent="-342900" lvl="0" marL="457200" rtl="0" algn="l">
              <a:lnSpc>
                <a:spcPct val="115000"/>
              </a:lnSpc>
              <a:spcBef>
                <a:spcPts val="0"/>
              </a:spcBef>
              <a:spcAft>
                <a:spcPts val="0"/>
              </a:spcAft>
              <a:buSzPts val="1800"/>
              <a:buChar char="●"/>
            </a:pPr>
            <a:r>
              <a:rPr lang="en-GB" sz="1800"/>
              <a:t>don’t disclose personal information - use third-person examples, say ‘some people...’</a:t>
            </a:r>
            <a:endParaRPr sz="1800"/>
          </a:p>
          <a:p>
            <a:pPr indent="-342900" lvl="0" marL="457200" rtl="0" algn="l">
              <a:lnSpc>
                <a:spcPct val="115000"/>
              </a:lnSpc>
              <a:spcBef>
                <a:spcPts val="0"/>
              </a:spcBef>
              <a:spcAft>
                <a:spcPts val="0"/>
              </a:spcAft>
              <a:buSzPts val="1800"/>
              <a:buChar char="●"/>
            </a:pPr>
            <a:r>
              <a:rPr lang="en-GB" sz="1800"/>
              <a:t>seek advice if you need it</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rPr lang="en-GB" sz="1800"/>
              <a:t>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492" name="Google Shape;492;p67"/>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6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Additional slides for structuring training</a:t>
            </a:r>
            <a:endParaRPr>
              <a:solidFill>
                <a:srgbClr val="073763"/>
              </a:solidFill>
            </a:endParaRPr>
          </a:p>
        </p:txBody>
      </p:sp>
      <p:sp>
        <p:nvSpPr>
          <p:cNvPr id="498" name="Google Shape;498;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9"/>
          <p:cNvSpPr txBox="1"/>
          <p:nvPr>
            <p:ph type="ctrTitle"/>
          </p:nvPr>
        </p:nvSpPr>
        <p:spPr>
          <a:xfrm>
            <a:off x="311700" y="1822325"/>
            <a:ext cx="8520600" cy="97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sz="3600">
                <a:solidFill>
                  <a:srgbClr val="073763"/>
                </a:solidFill>
              </a:rPr>
              <a:t>Teaching about respectful relationships</a:t>
            </a:r>
            <a:endParaRPr sz="3600">
              <a:solidFill>
                <a:srgbClr val="073763"/>
              </a:solidFill>
            </a:endParaRPr>
          </a:p>
        </p:txBody>
      </p:sp>
      <p:sp>
        <p:nvSpPr>
          <p:cNvPr id="504" name="Google Shape;504;p69"/>
          <p:cNvSpPr txBox="1"/>
          <p:nvPr>
            <p:ph idx="1" type="subTitle"/>
          </p:nvPr>
        </p:nvSpPr>
        <p:spPr>
          <a:xfrm>
            <a:off x="1337100" y="2985600"/>
            <a:ext cx="6545400" cy="569100"/>
          </a:xfrm>
          <a:prstGeom prst="rect">
            <a:avLst/>
          </a:prstGeom>
          <a:noFill/>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sz="2400">
                <a:solidFill>
                  <a:srgbClr val="073763"/>
                </a:solidFill>
              </a:rPr>
              <a:t>Part of: Relationships and sex education</a:t>
            </a:r>
            <a:endParaRPr sz="2400">
              <a:solidFill>
                <a:srgbClr val="073763"/>
              </a:solidFill>
            </a:endParaRPr>
          </a:p>
          <a:p>
            <a:pPr indent="0" lvl="0" marL="0" rtl="0" algn="ctr">
              <a:lnSpc>
                <a:spcPct val="100000"/>
              </a:lnSpc>
              <a:spcBef>
                <a:spcPts val="0"/>
              </a:spcBef>
              <a:spcAft>
                <a:spcPts val="0"/>
              </a:spcAft>
              <a:buSzPts val="2800"/>
              <a:buNone/>
            </a:pPr>
            <a:r>
              <a:t/>
            </a:r>
            <a:endParaRPr sz="2400">
              <a:solidFill>
                <a:srgbClr val="073763"/>
              </a:solidFill>
            </a:endParaRPr>
          </a:p>
          <a:p>
            <a:pPr indent="0" lvl="0" marL="0" rtl="0" algn="ctr">
              <a:lnSpc>
                <a:spcPct val="100000"/>
              </a:lnSpc>
              <a:spcBef>
                <a:spcPts val="0"/>
              </a:spcBef>
              <a:spcAft>
                <a:spcPts val="0"/>
              </a:spcAft>
              <a:buSzPts val="2800"/>
              <a:buNone/>
            </a:pPr>
            <a:r>
              <a:t/>
            </a:r>
            <a:endParaRPr sz="2400">
              <a:solidFill>
                <a:srgbClr val="073763"/>
              </a:solidFill>
            </a:endParaRPr>
          </a:p>
        </p:txBody>
      </p:sp>
      <p:sp>
        <p:nvSpPr>
          <p:cNvPr id="505" name="Google Shape;505;p69"/>
          <p:cNvSpPr txBox="1"/>
          <p:nvPr>
            <p:ph idx="1" type="subTitle"/>
          </p:nvPr>
        </p:nvSpPr>
        <p:spPr>
          <a:xfrm>
            <a:off x="7397250" y="4497250"/>
            <a:ext cx="1486200" cy="498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sz="2000">
                <a:solidFill>
                  <a:srgbClr val="FF0000"/>
                </a:solidFill>
              </a:rPr>
              <a:t>DATE TBC</a:t>
            </a:r>
            <a:endParaRPr sz="2000">
              <a:solidFill>
                <a:srgbClr val="FF0000"/>
              </a:solidFill>
            </a:endParaRPr>
          </a:p>
        </p:txBody>
      </p:sp>
      <p:sp>
        <p:nvSpPr>
          <p:cNvPr id="506" name="Google Shape;506;p69"/>
          <p:cNvSpPr txBox="1"/>
          <p:nvPr>
            <p:ph type="ctrTitle"/>
          </p:nvPr>
        </p:nvSpPr>
        <p:spPr>
          <a:xfrm>
            <a:off x="311700" y="628025"/>
            <a:ext cx="8520600" cy="569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sz="3000">
                <a:solidFill>
                  <a:srgbClr val="073763"/>
                </a:solidFill>
              </a:rPr>
              <a:t>Training module</a:t>
            </a:r>
            <a:endParaRPr sz="3000">
              <a:solidFill>
                <a:srgbClr val="073763"/>
              </a:solidFill>
            </a:endParaRPr>
          </a:p>
        </p:txBody>
      </p:sp>
      <p:sp>
        <p:nvSpPr>
          <p:cNvPr id="507" name="Google Shape;507;p69"/>
          <p:cNvSpPr txBox="1"/>
          <p:nvPr>
            <p:ph idx="1" type="subTitle"/>
          </p:nvPr>
        </p:nvSpPr>
        <p:spPr>
          <a:xfrm>
            <a:off x="117900" y="90925"/>
            <a:ext cx="7056300" cy="569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400">
                <a:solidFill>
                  <a:srgbClr val="FF0000"/>
                </a:solidFill>
              </a:rPr>
              <a:t>ADAPT THIS FOR YOUR OWN PRESENTATION </a:t>
            </a:r>
            <a:endParaRPr sz="2400">
              <a:solidFill>
                <a:srgbClr val="FF0000"/>
              </a:solidFill>
            </a:endParaRPr>
          </a:p>
        </p:txBody>
      </p:sp>
      <p:sp>
        <p:nvSpPr>
          <p:cNvPr id="508" name="Google Shape;508;p69"/>
          <p:cNvSpPr txBox="1"/>
          <p:nvPr>
            <p:ph idx="1" type="subTitle"/>
          </p:nvPr>
        </p:nvSpPr>
        <p:spPr>
          <a:xfrm>
            <a:off x="1337100" y="3596125"/>
            <a:ext cx="6545400" cy="56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sz="1800">
                <a:solidFill>
                  <a:srgbClr val="FF0000"/>
                </a:solidFill>
              </a:rPr>
              <a:t>[YOUR NAME, YOUR SCHOOL]</a:t>
            </a:r>
            <a:endParaRPr sz="1800">
              <a:solidFill>
                <a:srgbClr val="FF0000"/>
              </a:solidFill>
            </a:endParaRPr>
          </a:p>
        </p:txBody>
      </p:sp>
      <p:sp>
        <p:nvSpPr>
          <p:cNvPr id="509" name="Google Shape;509;p69"/>
          <p:cNvSpPr txBox="1"/>
          <p:nvPr/>
        </p:nvSpPr>
        <p:spPr>
          <a:xfrm>
            <a:off x="4483875" y="4412025"/>
            <a:ext cx="1608600" cy="4980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6D9EEB"/>
                </a:solidFill>
                <a:latin typeface="Arial"/>
                <a:ea typeface="Arial"/>
                <a:cs typeface="Arial"/>
                <a:sym typeface="Arial"/>
              </a:rPr>
              <a:t>Secondary</a:t>
            </a:r>
            <a:endParaRPr b="0" i="0" sz="2000" u="none" cap="none" strike="noStrike">
              <a:solidFill>
                <a:srgbClr val="6D9EEB"/>
              </a:solidFill>
              <a:latin typeface="Arial"/>
              <a:ea typeface="Arial"/>
              <a:cs typeface="Arial"/>
              <a:sym typeface="Arial"/>
            </a:endParaRPr>
          </a:p>
        </p:txBody>
      </p:sp>
      <p:sp>
        <p:nvSpPr>
          <p:cNvPr id="510" name="Google Shape;510;p69"/>
          <p:cNvSpPr txBox="1"/>
          <p:nvPr/>
        </p:nvSpPr>
        <p:spPr>
          <a:xfrm>
            <a:off x="3082100" y="4412025"/>
            <a:ext cx="1257900" cy="498000"/>
          </a:xfrm>
          <a:prstGeom prst="rect">
            <a:avLst/>
          </a:prstGeom>
          <a:noFill/>
          <a:ln cap="flat" cmpd="sng" w="38100">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rgbClr val="E06666"/>
                </a:solidFill>
                <a:latin typeface="Arial"/>
                <a:ea typeface="Arial"/>
                <a:cs typeface="Arial"/>
                <a:sym typeface="Arial"/>
              </a:rPr>
              <a:t>Primary</a:t>
            </a:r>
            <a:endParaRPr b="0" i="0" sz="2000" u="none" cap="none" strike="noStrike">
              <a:solidFill>
                <a:srgbClr val="E06666"/>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7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What you get out of today</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516" name="Google Shape;516;p70"/>
          <p:cNvSpPr txBox="1"/>
          <p:nvPr>
            <p:ph idx="1" type="body"/>
          </p:nvPr>
        </p:nvSpPr>
        <p:spPr>
          <a:xfrm>
            <a:off x="270000" y="914400"/>
            <a:ext cx="7189800" cy="37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lang="en-GB" sz="1800">
                <a:solidFill>
                  <a:srgbClr val="434343"/>
                </a:solidFill>
              </a:rPr>
              <a:t>By the end of this training you should:</a:t>
            </a:r>
            <a:endParaRPr sz="1800">
              <a:solidFill>
                <a:srgbClr val="434343"/>
              </a:solidFill>
            </a:endParaRPr>
          </a:p>
          <a:p>
            <a:pPr indent="0" lvl="0" marL="0" rtl="0" algn="l">
              <a:lnSpc>
                <a:spcPct val="115000"/>
              </a:lnSpc>
              <a:spcBef>
                <a:spcPts val="0"/>
              </a:spcBef>
              <a:spcAft>
                <a:spcPts val="0"/>
              </a:spcAft>
              <a:buClr>
                <a:schemeClr val="dk1"/>
              </a:buClr>
              <a:buSzPts val="1800"/>
              <a:buFont typeface="Arial"/>
              <a:buNone/>
            </a:pPr>
            <a:r>
              <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know what is included in the statutory guidance </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know some of the ways you can teach the topic knowledge</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have strategies to deal with questions that come up in class</a:t>
            </a:r>
            <a:endParaRPr sz="1800">
              <a:solidFill>
                <a:srgbClr val="434343"/>
              </a:solidFill>
            </a:endParaRPr>
          </a:p>
          <a:p>
            <a:pPr indent="-342900" lvl="0" marL="457200" rtl="0" algn="l">
              <a:lnSpc>
                <a:spcPct val="115000"/>
              </a:lnSpc>
              <a:spcBef>
                <a:spcPts val="0"/>
              </a:spcBef>
              <a:spcAft>
                <a:spcPts val="0"/>
              </a:spcAft>
              <a:buClr>
                <a:srgbClr val="434343"/>
              </a:buClr>
              <a:buSzPts val="1800"/>
              <a:buChar char="●"/>
            </a:pPr>
            <a:r>
              <a:rPr lang="en-GB" sz="1800">
                <a:solidFill>
                  <a:srgbClr val="434343"/>
                </a:solidFill>
              </a:rPr>
              <a:t>feel more confident teaching about </a:t>
            </a:r>
            <a:r>
              <a:rPr b="1" lang="en-GB" sz="1800">
                <a:solidFill>
                  <a:srgbClr val="434343"/>
                </a:solidFill>
              </a:rPr>
              <a:t>respectful relationships</a:t>
            </a:r>
            <a:endParaRPr b="1" sz="1800">
              <a:solidFill>
                <a:srgbClr val="434343"/>
              </a:solidFill>
            </a:endParaRPr>
          </a:p>
          <a:p>
            <a:pPr indent="0" lvl="0" marL="0" rtl="0" algn="l">
              <a:lnSpc>
                <a:spcPct val="115000"/>
              </a:lnSpc>
              <a:spcBef>
                <a:spcPts val="0"/>
              </a:spcBef>
              <a:spcAft>
                <a:spcPts val="0"/>
              </a:spcAft>
              <a:buSzPts val="1400"/>
              <a:buNone/>
            </a:pPr>
            <a:r>
              <a:t/>
            </a:r>
            <a:endParaRPr sz="1800">
              <a:solidFill>
                <a:srgbClr val="434343"/>
              </a:solidFill>
            </a:endParaRPr>
          </a:p>
          <a:p>
            <a:pPr indent="0" lvl="0" marL="457200" rtl="0" algn="l">
              <a:lnSpc>
                <a:spcPct val="115000"/>
              </a:lnSpc>
              <a:spcBef>
                <a:spcPts val="0"/>
              </a:spcBef>
              <a:spcAft>
                <a:spcPts val="0"/>
              </a:spcAft>
              <a:buSzPts val="1400"/>
              <a:buNone/>
            </a:pPr>
            <a:r>
              <a:t/>
            </a:r>
            <a:endParaRPr sz="1800"/>
          </a:p>
          <a:p>
            <a:pPr indent="0" lvl="0" marL="0" rtl="0" algn="l">
              <a:lnSpc>
                <a:spcPct val="115000"/>
              </a:lnSpc>
              <a:spcBef>
                <a:spcPts val="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517" name="Google Shape;517;p70"/>
          <p:cNvSpPr txBox="1"/>
          <p:nvPr>
            <p:ph idx="4294967295" type="subTitle"/>
          </p:nvPr>
        </p:nvSpPr>
        <p:spPr>
          <a:xfrm>
            <a:off x="117900" y="3900925"/>
            <a:ext cx="7056300" cy="569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GB" sz="2400" u="none" cap="none" strike="noStrike">
                <a:solidFill>
                  <a:srgbClr val="FF0000"/>
                </a:solidFill>
                <a:latin typeface="Arial"/>
                <a:ea typeface="Arial"/>
                <a:cs typeface="Arial"/>
                <a:sym typeface="Arial"/>
              </a:rPr>
              <a:t>ADAPT THIS FOR YOUR OWN PRESENTATION </a:t>
            </a:r>
            <a:endParaRPr b="0" i="0" sz="2400" u="none" cap="none" strike="noStrike">
              <a:solidFill>
                <a:srgbClr val="FF0000"/>
              </a:solidFill>
              <a:latin typeface="Arial"/>
              <a:ea typeface="Arial"/>
              <a:cs typeface="Arial"/>
              <a:sym typeface="Arial"/>
            </a:endParaRPr>
          </a:p>
        </p:txBody>
      </p:sp>
      <p:sp>
        <p:nvSpPr>
          <p:cNvPr id="518" name="Google Shape;518;p70"/>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71"/>
          <p:cNvSpPr txBox="1"/>
          <p:nvPr>
            <p:ph type="title"/>
          </p:nvPr>
        </p:nvSpPr>
        <p:spPr>
          <a:xfrm>
            <a:off x="311700" y="11602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Any questions?</a:t>
            </a:r>
            <a:endParaRPr>
              <a:solidFill>
                <a:srgbClr val="073763"/>
              </a:solidFill>
            </a:endParaRPr>
          </a:p>
        </p:txBody>
      </p:sp>
      <p:sp>
        <p:nvSpPr>
          <p:cNvPr id="524" name="Google Shape;524;p71"/>
          <p:cNvSpPr txBox="1"/>
          <p:nvPr>
            <p:ph type="title"/>
          </p:nvPr>
        </p:nvSpPr>
        <p:spPr>
          <a:xfrm>
            <a:off x="311700" y="3347425"/>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What support do you need?</a:t>
            </a:r>
            <a:endParaRPr>
              <a:solidFill>
                <a:srgbClr val="073763"/>
              </a:solidFill>
            </a:endParaRPr>
          </a:p>
        </p:txBody>
      </p:sp>
      <p:sp>
        <p:nvSpPr>
          <p:cNvPr id="525" name="Google Shape;525;p71"/>
          <p:cNvSpPr txBox="1"/>
          <p:nvPr>
            <p:ph idx="4294967295" type="subTitle"/>
          </p:nvPr>
        </p:nvSpPr>
        <p:spPr>
          <a:xfrm>
            <a:off x="117900" y="167125"/>
            <a:ext cx="7056300" cy="569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GB" sz="2400" u="none" cap="none" strike="noStrike">
                <a:solidFill>
                  <a:srgbClr val="FF0000"/>
                </a:solidFill>
                <a:latin typeface="Arial"/>
                <a:ea typeface="Arial"/>
                <a:cs typeface="Arial"/>
                <a:sym typeface="Arial"/>
              </a:rPr>
              <a:t>ADAPT THIS FOR YOUR OWN PRESENTATION </a:t>
            </a:r>
            <a:endParaRPr b="0" i="0" sz="2400" u="none" cap="none" strike="noStrike">
              <a:solidFill>
                <a:srgbClr val="FF0000"/>
              </a:solidFill>
              <a:latin typeface="Arial"/>
              <a:ea typeface="Arial"/>
              <a:cs typeface="Arial"/>
              <a:sym typeface="Arial"/>
            </a:endParaRPr>
          </a:p>
        </p:txBody>
      </p:sp>
      <p:sp>
        <p:nvSpPr>
          <p:cNvPr id="526" name="Google Shape;526;p71"/>
          <p:cNvSpPr txBox="1"/>
          <p:nvPr>
            <p:ph type="title"/>
          </p:nvPr>
        </p:nvSpPr>
        <p:spPr>
          <a:xfrm>
            <a:off x="311700" y="23032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073763"/>
                </a:solidFill>
              </a:rPr>
              <a:t>Any concerns?</a:t>
            </a:r>
            <a:endParaRPr>
              <a:solidFill>
                <a:srgbClr val="073763"/>
              </a:solidFill>
            </a:endParaRPr>
          </a:p>
        </p:txBody>
      </p:sp>
      <p:sp>
        <p:nvSpPr>
          <p:cNvPr id="527" name="Google Shape;527;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Related topics</a:t>
            </a:r>
            <a:endParaRPr>
              <a:solidFill>
                <a:srgbClr val="073763"/>
              </a:solidFill>
            </a:endParaRPr>
          </a:p>
        </p:txBody>
      </p:sp>
      <p:sp>
        <p:nvSpPr>
          <p:cNvPr id="92" name="Google Shape;92;p18"/>
          <p:cNvSpPr txBox="1"/>
          <p:nvPr>
            <p:ph idx="1" type="body"/>
          </p:nvPr>
        </p:nvSpPr>
        <p:spPr>
          <a:xfrm>
            <a:off x="270000" y="914400"/>
            <a:ext cx="7350000" cy="377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SzPts val="1400"/>
              <a:buNone/>
            </a:pPr>
            <a:r>
              <a:rPr lang="en-GB"/>
              <a:t>Respectful relationships is related to the modules:</a:t>
            </a:r>
            <a:endParaRPr/>
          </a:p>
          <a:p>
            <a:pPr indent="-317500" lvl="0" marL="457200" marR="0" rtl="0" algn="l">
              <a:lnSpc>
                <a:spcPct val="115000"/>
              </a:lnSpc>
              <a:spcBef>
                <a:spcPts val="1600"/>
              </a:spcBef>
              <a:spcAft>
                <a:spcPts val="0"/>
              </a:spcAft>
              <a:buSzPts val="1400"/>
              <a:buChar char="●"/>
            </a:pPr>
            <a:r>
              <a:rPr lang="en-GB"/>
              <a:t>Health and prevention </a:t>
            </a:r>
            <a:endParaRPr/>
          </a:p>
          <a:p>
            <a:pPr indent="-317500" lvl="0" marL="457200" marR="0" rtl="0" algn="l">
              <a:lnSpc>
                <a:spcPct val="115000"/>
              </a:lnSpc>
              <a:spcBef>
                <a:spcPts val="0"/>
              </a:spcBef>
              <a:spcAft>
                <a:spcPts val="0"/>
              </a:spcAft>
              <a:buSzPts val="1400"/>
              <a:buChar char="●"/>
            </a:pPr>
            <a:r>
              <a:rPr lang="en-GB"/>
              <a:t>Healthy </a:t>
            </a:r>
            <a:r>
              <a:rPr lang="en-GB"/>
              <a:t>eating</a:t>
            </a:r>
            <a:endParaRPr/>
          </a:p>
          <a:p>
            <a:pPr indent="-317500" lvl="0" marL="457200" marR="0" rtl="0" algn="l">
              <a:lnSpc>
                <a:spcPct val="115000"/>
              </a:lnSpc>
              <a:spcBef>
                <a:spcPts val="0"/>
              </a:spcBef>
              <a:spcAft>
                <a:spcPts val="0"/>
              </a:spcAft>
              <a:buSzPts val="1400"/>
              <a:buChar char="●"/>
            </a:pPr>
            <a:r>
              <a:rPr lang="en-GB"/>
              <a:t>Mental wellbeing </a:t>
            </a:r>
            <a:endParaRPr/>
          </a:p>
          <a:p>
            <a:pPr indent="0" lvl="0" marL="0" marR="0" rtl="0" algn="l">
              <a:lnSpc>
                <a:spcPct val="115000"/>
              </a:lnSpc>
              <a:spcBef>
                <a:spcPts val="1600"/>
              </a:spcBef>
              <a:spcAft>
                <a:spcPts val="0"/>
              </a:spcAft>
              <a:buSzPts val="1400"/>
              <a:buNone/>
            </a:pPr>
            <a:r>
              <a:rPr lang="en-GB"/>
              <a:t>Therefore you should:</a:t>
            </a:r>
            <a:endParaRPr/>
          </a:p>
          <a:p>
            <a:pPr indent="-317500" lvl="0" marL="457200" marR="0" rtl="0" algn="l">
              <a:lnSpc>
                <a:spcPct val="115000"/>
              </a:lnSpc>
              <a:spcBef>
                <a:spcPts val="1600"/>
              </a:spcBef>
              <a:spcAft>
                <a:spcPts val="0"/>
              </a:spcAft>
              <a:buSzPts val="1400"/>
              <a:buChar char="●"/>
            </a:pPr>
            <a:r>
              <a:rPr b="1" lang="en-GB"/>
              <a:t>consider thematic links</a:t>
            </a:r>
            <a:r>
              <a:rPr lang="en-GB"/>
              <a:t> when planning and delivering lessons</a:t>
            </a:r>
            <a:endParaRPr/>
          </a:p>
          <a:p>
            <a:pPr indent="-317500" lvl="0" marL="457200" marR="0" rtl="0" algn="l">
              <a:lnSpc>
                <a:spcPct val="115000"/>
              </a:lnSpc>
              <a:spcBef>
                <a:spcPts val="0"/>
              </a:spcBef>
              <a:spcAft>
                <a:spcPts val="0"/>
              </a:spcAft>
              <a:buSzPts val="1400"/>
              <a:buChar char="●"/>
            </a:pPr>
            <a:r>
              <a:rPr lang="en-GB"/>
              <a:t>find ways to </a:t>
            </a:r>
            <a:r>
              <a:rPr b="1" lang="en-GB"/>
              <a:t>link knowledge and vocabulary </a:t>
            </a:r>
            <a:r>
              <a:rPr lang="en-GB"/>
              <a:t>across topics</a:t>
            </a:r>
            <a:endParaRPr sz="1800">
              <a:solidFill>
                <a:srgbClr val="9900FF"/>
              </a:solidFill>
            </a:endParaRPr>
          </a:p>
          <a:p>
            <a:pPr indent="0" lvl="0" marL="0" rtl="0" algn="l">
              <a:lnSpc>
                <a:spcPct val="115000"/>
              </a:lnSpc>
              <a:spcBef>
                <a:spcPts val="1600"/>
              </a:spcBef>
              <a:spcAft>
                <a:spcPts val="1600"/>
              </a:spcAft>
              <a:buSzPts val="1400"/>
              <a:buNone/>
            </a:pPr>
            <a:r>
              <a:t/>
            </a:r>
            <a:endParaRPr sz="1800"/>
          </a:p>
        </p:txBody>
      </p:sp>
      <p:sp>
        <p:nvSpPr>
          <p:cNvPr id="93" name="Google Shape;93;p18"/>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72"/>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GB">
                <a:solidFill>
                  <a:srgbClr val="073763"/>
                </a:solidFill>
              </a:rPr>
              <a:t>XX%</a:t>
            </a:r>
            <a:endParaRPr>
              <a:solidFill>
                <a:srgbClr val="073763"/>
              </a:solidFill>
            </a:endParaRPr>
          </a:p>
        </p:txBody>
      </p:sp>
      <p:sp>
        <p:nvSpPr>
          <p:cNvPr id="533" name="Google Shape;533;p7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534" name="Google Shape;534;p72"/>
          <p:cNvSpPr txBox="1"/>
          <p:nvPr>
            <p:ph idx="4294967295" type="subTitle"/>
          </p:nvPr>
        </p:nvSpPr>
        <p:spPr>
          <a:xfrm>
            <a:off x="117900" y="167125"/>
            <a:ext cx="7056300" cy="5691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800"/>
              <a:buFont typeface="Arial"/>
              <a:buNone/>
            </a:pPr>
            <a:r>
              <a:rPr b="0" i="0" lang="en-GB" sz="2400" u="none" cap="none" strike="noStrike">
                <a:solidFill>
                  <a:srgbClr val="FF0000"/>
                </a:solidFill>
                <a:latin typeface="Arial"/>
                <a:ea typeface="Arial"/>
                <a:cs typeface="Arial"/>
                <a:sym typeface="Arial"/>
              </a:rPr>
              <a:t>ADAPT THIS FOR YOUR OWN PRESENTATION </a:t>
            </a:r>
            <a:endParaRPr b="0" i="0" sz="2400" u="none" cap="none" strike="noStrike">
              <a:solidFill>
                <a:srgbClr val="FF0000"/>
              </a:solidFill>
              <a:latin typeface="Arial"/>
              <a:ea typeface="Arial"/>
              <a:cs typeface="Arial"/>
              <a:sym typeface="Arial"/>
            </a:endParaRPr>
          </a:p>
        </p:txBody>
      </p:sp>
      <p:sp>
        <p:nvSpPr>
          <p:cNvPr id="535" name="Google Shape;535;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Primary and secondary teaching </a:t>
            </a:r>
            <a:endParaRPr>
              <a:solidFill>
                <a:srgbClr val="073763"/>
              </a:solidFill>
            </a:endParaRPr>
          </a:p>
          <a:p>
            <a:pPr indent="0" lvl="0" marL="0" rtl="0" algn="l">
              <a:lnSpc>
                <a:spcPct val="100000"/>
              </a:lnSpc>
              <a:spcBef>
                <a:spcPts val="0"/>
              </a:spcBef>
              <a:spcAft>
                <a:spcPts val="0"/>
              </a:spcAft>
              <a:buSzPts val="2800"/>
              <a:buNone/>
            </a:pPr>
            <a:r>
              <a:t/>
            </a:r>
            <a:endParaRPr>
              <a:solidFill>
                <a:srgbClr val="073763"/>
              </a:solidFill>
            </a:endParaRPr>
          </a:p>
        </p:txBody>
      </p:sp>
      <p:sp>
        <p:nvSpPr>
          <p:cNvPr id="99" name="Google Shape;99;p19"/>
          <p:cNvSpPr txBox="1"/>
          <p:nvPr>
            <p:ph idx="1" type="body"/>
          </p:nvPr>
        </p:nvSpPr>
        <p:spPr>
          <a:xfrm>
            <a:off x="270000" y="914400"/>
            <a:ext cx="7458000" cy="8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Some slides in this training have a </a:t>
            </a:r>
            <a:r>
              <a:rPr b="1" lang="en-GB" sz="1800">
                <a:solidFill>
                  <a:srgbClr val="E06666"/>
                </a:solidFill>
              </a:rPr>
              <a:t>Primary</a:t>
            </a:r>
            <a:r>
              <a:rPr lang="en-GB" sz="1800"/>
              <a:t> or </a:t>
            </a:r>
            <a:r>
              <a:rPr b="1" lang="en-GB" sz="1800">
                <a:solidFill>
                  <a:srgbClr val="6D9EEB"/>
                </a:solidFill>
              </a:rPr>
              <a:t>Secondary</a:t>
            </a:r>
            <a:r>
              <a:rPr lang="en-GB" sz="1800"/>
              <a:t> label to indicate that the material is usually first introduced in that phase. </a:t>
            </a:r>
            <a:endParaRPr sz="1800"/>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00" name="Google Shape;100;p19"/>
          <p:cNvSpPr txBox="1"/>
          <p:nvPr>
            <p:ph idx="12" type="sldNum"/>
          </p:nvPr>
        </p:nvSpPr>
        <p:spPr>
          <a:xfrm>
            <a:off x="4290975" y="4810975"/>
            <a:ext cx="372000" cy="336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01" name="Google Shape;101;p19"/>
          <p:cNvSpPr txBox="1"/>
          <p:nvPr>
            <p:ph idx="1" type="body"/>
          </p:nvPr>
        </p:nvSpPr>
        <p:spPr>
          <a:xfrm>
            <a:off x="270000" y="2861800"/>
            <a:ext cx="7458000" cy="194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400"/>
              <a:buFont typeface="Arial"/>
              <a:buNone/>
            </a:pPr>
            <a:r>
              <a:rPr lang="en-GB" sz="1800"/>
              <a:t>Using your knowledge of your pupils and school community you can:</a:t>
            </a:r>
            <a:endParaRPr sz="1800"/>
          </a:p>
          <a:p>
            <a:pPr indent="-342900" lvl="0" marL="457200" rtl="0" algn="l">
              <a:lnSpc>
                <a:spcPct val="115000"/>
              </a:lnSpc>
              <a:spcBef>
                <a:spcPts val="1000"/>
              </a:spcBef>
              <a:spcAft>
                <a:spcPts val="0"/>
              </a:spcAft>
              <a:buSzPts val="1800"/>
              <a:buChar char="●"/>
            </a:pPr>
            <a:r>
              <a:rPr lang="en-GB" sz="1800"/>
              <a:t>introduce secondary content in primary with pupils who are ready </a:t>
            </a:r>
            <a:endParaRPr sz="1800"/>
          </a:p>
          <a:p>
            <a:pPr indent="-342900" lvl="0" marL="457200" rtl="0" algn="l">
              <a:lnSpc>
                <a:spcPct val="115000"/>
              </a:lnSpc>
              <a:spcBef>
                <a:spcPts val="0"/>
              </a:spcBef>
              <a:spcAft>
                <a:spcPts val="0"/>
              </a:spcAft>
              <a:buSzPts val="1800"/>
              <a:buChar char="●"/>
            </a:pPr>
            <a:r>
              <a:rPr lang="en-GB" sz="1800"/>
              <a:t>teach the primary content in early secondary lessons to pupils who need to build knowledge before secondary content is taught</a:t>
            </a:r>
            <a:endParaRPr/>
          </a:p>
          <a:p>
            <a:pPr indent="0" lvl="0" marL="0" rtl="0" algn="l">
              <a:lnSpc>
                <a:spcPct val="115000"/>
              </a:lnSpc>
              <a:spcBef>
                <a:spcPts val="1600"/>
              </a:spcBef>
              <a:spcAft>
                <a:spcPts val="0"/>
              </a:spcAft>
              <a:buClr>
                <a:schemeClr val="dk1"/>
              </a:buClr>
              <a:buSzPts val="1400"/>
              <a:buFont typeface="Arial"/>
              <a:buNone/>
            </a:pPr>
            <a:r>
              <a:t/>
            </a:r>
            <a:endParaRPr/>
          </a:p>
          <a:p>
            <a:pPr indent="0" lvl="0" marL="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
        <p:nvSpPr>
          <p:cNvPr id="102" name="Google Shape;102;p19"/>
          <p:cNvSpPr txBox="1"/>
          <p:nvPr>
            <p:ph idx="1" type="body"/>
          </p:nvPr>
        </p:nvSpPr>
        <p:spPr>
          <a:xfrm>
            <a:off x="270000" y="1752600"/>
            <a:ext cx="7458000" cy="10488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400"/>
              <a:buFont typeface="Arial"/>
              <a:buNone/>
            </a:pPr>
            <a:r>
              <a:rPr b="1" lang="en-GB" sz="1600"/>
              <a:t>STATUTORY GUIDANCE</a:t>
            </a:r>
            <a:br>
              <a:rPr b="1" lang="en-GB" sz="1600"/>
            </a:br>
            <a:r>
              <a:rPr i="1" lang="en-GB" sz="1800"/>
              <a:t>Schools have flexibility to design and plan age-appropriate subject content. </a:t>
            </a:r>
            <a:r>
              <a:rPr lang="en-GB" sz="1800"/>
              <a:t>(p31)</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70000" y="216425"/>
            <a:ext cx="5865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73763"/>
                </a:solidFill>
              </a:rPr>
              <a:t>Pupils with SEND</a:t>
            </a:r>
            <a:endParaRPr>
              <a:solidFill>
                <a:srgbClr val="073763"/>
              </a:solidFill>
            </a:endParaRPr>
          </a:p>
        </p:txBody>
      </p:sp>
      <p:sp>
        <p:nvSpPr>
          <p:cNvPr id="108" name="Google Shape;108;p20"/>
          <p:cNvSpPr txBox="1"/>
          <p:nvPr>
            <p:ph idx="1" type="body"/>
          </p:nvPr>
        </p:nvSpPr>
        <p:spPr>
          <a:xfrm>
            <a:off x="270000" y="914400"/>
            <a:ext cx="7851300" cy="343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800"/>
              <a:t>You will need to </a:t>
            </a:r>
            <a:r>
              <a:rPr b="1" lang="en-GB" sz="1800"/>
              <a:t>plan lessons to allow all pupils to access and practise the core knowledge</a:t>
            </a:r>
            <a:r>
              <a:rPr lang="en-GB" sz="1800"/>
              <a:t>, using your expertise as you normally would.</a:t>
            </a:r>
            <a:endParaRPr sz="1800"/>
          </a:p>
          <a:p>
            <a:pPr indent="0" lvl="0" marL="0" rtl="0" algn="l">
              <a:lnSpc>
                <a:spcPct val="115000"/>
              </a:lnSpc>
              <a:spcBef>
                <a:spcPts val="1600"/>
              </a:spcBef>
              <a:spcAft>
                <a:spcPts val="1600"/>
              </a:spcAft>
              <a:buSzPts val="1400"/>
              <a:buNone/>
            </a:pPr>
            <a:r>
              <a:rPr lang="en-GB" sz="1800"/>
              <a:t>You might want to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t>, section 8.)</a:t>
            </a:r>
            <a:endParaRPr b="1" sz="1800"/>
          </a:p>
        </p:txBody>
      </p:sp>
      <p:sp>
        <p:nvSpPr>
          <p:cNvPr id="109" name="Google Shape;109;p20"/>
          <p:cNvSpPr txBox="1"/>
          <p:nvPr/>
        </p:nvSpPr>
        <p:spPr>
          <a:xfrm>
            <a:off x="270000" y="3015475"/>
            <a:ext cx="8410800" cy="17955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dk2"/>
                </a:solidFill>
                <a:latin typeface="Arial"/>
                <a:ea typeface="Arial"/>
                <a:cs typeface="Arial"/>
                <a:sym typeface="Arial"/>
              </a:rPr>
              <a:t>STATUTORY GUIDANCE</a:t>
            </a:r>
            <a:endParaRPr b="1"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en-GB" sz="1800" u="none" cap="none" strike="noStrike">
                <a:solidFill>
                  <a:schemeClr val="dk2"/>
                </a:solidFill>
                <a:latin typeface="Arial"/>
                <a:ea typeface="Arial"/>
                <a:cs typeface="Arial"/>
                <a:sym typeface="Arial"/>
              </a:rPr>
              <a:t>Relationships Education, RSE and Health Education must be accessible for all pupils…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 </a:t>
            </a:r>
            <a:r>
              <a:rPr b="0" i="0" lang="en-GB" sz="1800" u="none" cap="none" strike="noStrike">
                <a:solidFill>
                  <a:schemeClr val="dk2"/>
                </a:solidFill>
                <a:latin typeface="Arial"/>
                <a:ea typeface="Arial"/>
                <a:cs typeface="Arial"/>
                <a:sym typeface="Arial"/>
              </a:rPr>
              <a:t>(p15)</a:t>
            </a:r>
            <a:endParaRPr b="0" i="0" sz="1800" u="none" cap="none" strike="noStrike">
              <a:solidFill>
                <a:schemeClr val="dk2"/>
              </a:solidFill>
              <a:latin typeface="Arial"/>
              <a:ea typeface="Arial"/>
              <a:cs typeface="Arial"/>
              <a:sym typeface="Arial"/>
            </a:endParaRPr>
          </a:p>
        </p:txBody>
      </p:sp>
      <p:sp>
        <p:nvSpPr>
          <p:cNvPr id="110" name="Google Shape;110;p20"/>
          <p:cNvSpPr txBox="1"/>
          <p:nvPr>
            <p:ph idx="12" type="sldNum"/>
          </p:nvPr>
        </p:nvSpPr>
        <p:spPr>
          <a:xfrm>
            <a:off x="8650800" y="48156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1235700" y="2150850"/>
            <a:ext cx="6672600" cy="8418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GB">
                <a:solidFill>
                  <a:srgbClr val="FFFFFF"/>
                </a:solidFill>
              </a:rPr>
              <a:t>Safeguarding and ground rules</a:t>
            </a:r>
            <a:endParaRPr>
              <a:solidFill>
                <a:srgbClr val="FFFFFF"/>
              </a:solidFill>
            </a:endParaRPr>
          </a:p>
        </p:txBody>
      </p:sp>
      <p:sp>
        <p:nvSpPr>
          <p:cNvPr id="116" name="Google Shape;1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