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F644A-FB70-4DE9-BA35-6D72D8DA2677}" v="4" dt="2020-02-19T20:41:43.907"/>
  </p1510:revLst>
</p1510:revInfo>
</file>

<file path=ppt/tableStyles.xml><?xml version="1.0" encoding="utf-8"?>
<a:tblStyleLst xmlns:a="http://schemas.openxmlformats.org/drawingml/2006/main" def="{8FE0589D-681C-4D96-A10A-FD51CE82BBB3}">
  <a:tblStyle styleId="{8FE0589D-681C-4D96-A10A-FD51CE82BB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8058BB-00B7-4E22-B323-BD419DEE365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51" y="915"/>
      </p:cViewPr>
      <p:guideLst>
        <p:guide orient="horz" pos="1620"/>
        <p:guide pos="2880"/>
        <p:guide orient="horz" pos="136"/>
        <p:guide orient="horz" pos="3116"/>
        <p:guide pos="5590"/>
        <p:guide pos="2031"/>
        <p:guide pos="170"/>
        <p:guide pos="3729"/>
        <p:guide pos="3808"/>
        <p:guide pos="4699"/>
        <p:guide orient="horz" pos="497"/>
        <p:guide orient="horz" pos="576"/>
        <p:guide pos="11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SON, Catherine" userId="61639cc2-6d54-462a-b4b0-89c4cc7abcaa" providerId="ADAL" clId="{99FF644A-FB70-4DE9-BA35-6D72D8DA2677}"/>
    <pc:docChg chg="modSld">
      <pc:chgData name="LAWSON, Catherine" userId="61639cc2-6d54-462a-b4b0-89c4cc7abcaa" providerId="ADAL" clId="{99FF644A-FB70-4DE9-BA35-6D72D8DA2677}" dt="2020-02-19T20:41:21.131" v="14" actId="13244"/>
      <pc:docMkLst>
        <pc:docMk/>
      </pc:docMkLst>
      <pc:sldChg chg="modSp">
        <pc:chgData name="LAWSON, Catherine" userId="61639cc2-6d54-462a-b4b0-89c4cc7abcaa" providerId="ADAL" clId="{99FF644A-FB70-4DE9-BA35-6D72D8DA2677}" dt="2020-02-19T20:41:21.131" v="14" actId="13244"/>
        <pc:sldMkLst>
          <pc:docMk/>
          <pc:sldMk cId="0" sldId="256"/>
        </pc:sldMkLst>
        <pc:spChg chg="mod">
          <ac:chgData name="LAWSON, Catherine" userId="61639cc2-6d54-462a-b4b0-89c4cc7abcaa" providerId="ADAL" clId="{99FF644A-FB70-4DE9-BA35-6D72D8DA2677}" dt="2020-02-19T20:41:21.131" v="14" actId="13244"/>
          <ac:spMkLst>
            <pc:docMk/>
            <pc:sldMk cId="0" sldId="256"/>
            <ac:spMk id="57" creationId="{00000000-0000-0000-0000-000000000000}"/>
          </ac:spMkLst>
        </pc:spChg>
      </pc:sldChg>
      <pc:sldChg chg="modSp">
        <pc:chgData name="LAWSON, Catherine" userId="61639cc2-6d54-462a-b4b0-89c4cc7abcaa" providerId="ADAL" clId="{99FF644A-FB70-4DE9-BA35-6D72D8DA2677}" dt="2020-02-19T09:03:31.979" v="13" actId="13238"/>
        <pc:sldMkLst>
          <pc:docMk/>
          <pc:sldMk cId="0" sldId="257"/>
        </pc:sldMkLst>
        <pc:graphicFrameChg chg="modGraphic">
          <ac:chgData name="LAWSON, Catherine" userId="61639cc2-6d54-462a-b4b0-89c4cc7abcaa" providerId="ADAL" clId="{99FF644A-FB70-4DE9-BA35-6D72D8DA2677}" dt="2020-02-19T09:03:31.979" v="13" actId="13238"/>
          <ac:graphicFrameMkLst>
            <pc:docMk/>
            <pc:sldMk cId="0" sldId="257"/>
            <ac:graphicFrameMk id="65" creationId="{00000000-0000-0000-0000-000000000000}"/>
          </ac:graphicFrameMkLst>
        </pc:graphicFrameChg>
      </pc:sldChg>
      <pc:sldChg chg="modSp">
        <pc:chgData name="LAWSON, Catherine" userId="61639cc2-6d54-462a-b4b0-89c4cc7abcaa" providerId="ADAL" clId="{99FF644A-FB70-4DE9-BA35-6D72D8DA2677}" dt="2020-02-19T09:03:28.242" v="12" actId="13238"/>
        <pc:sldMkLst>
          <pc:docMk/>
          <pc:sldMk cId="0" sldId="303"/>
        </pc:sldMkLst>
        <pc:graphicFrameChg chg="modGraphic">
          <ac:chgData name="LAWSON, Catherine" userId="61639cc2-6d54-462a-b4b0-89c4cc7abcaa" providerId="ADAL" clId="{99FF644A-FB70-4DE9-BA35-6D72D8DA2677}" dt="2020-02-19T09:03:28.242" v="12" actId="13238"/>
          <ac:graphicFrameMkLst>
            <pc:docMk/>
            <pc:sldMk cId="0" sldId="303"/>
            <ac:graphicFrameMk id="446" creationId="{00000000-0000-0000-0000-000000000000}"/>
          </ac:graphicFrameMkLst>
        </pc:graphicFrameChg>
        <pc:cxnChg chg="mod">
          <ac:chgData name="LAWSON, Catherine" userId="61639cc2-6d54-462a-b4b0-89c4cc7abcaa" providerId="ADAL" clId="{99FF644A-FB70-4DE9-BA35-6D72D8DA2677}" dt="2020-02-19T09:01:28.842" v="4" actId="962"/>
          <ac:cxnSpMkLst>
            <pc:docMk/>
            <pc:sldMk cId="0" sldId="303"/>
            <ac:cxnSpMk id="443" creationId="{00000000-0000-0000-0000-000000000000}"/>
          </ac:cxnSpMkLst>
        </pc:cxnChg>
      </pc:sldChg>
      <pc:sldChg chg="modSp">
        <pc:chgData name="LAWSON, Catherine" userId="61639cc2-6d54-462a-b4b0-89c4cc7abcaa" providerId="ADAL" clId="{99FF644A-FB70-4DE9-BA35-6D72D8DA2677}" dt="2020-02-19T09:03:25.680" v="11" actId="13238"/>
        <pc:sldMkLst>
          <pc:docMk/>
          <pc:sldMk cId="0" sldId="304"/>
        </pc:sldMkLst>
        <pc:graphicFrameChg chg="modGraphic">
          <ac:chgData name="LAWSON, Catherine" userId="61639cc2-6d54-462a-b4b0-89c4cc7abcaa" providerId="ADAL" clId="{99FF644A-FB70-4DE9-BA35-6D72D8DA2677}" dt="2020-02-19T09:03:25.680" v="11" actId="13238"/>
          <ac:graphicFrameMkLst>
            <pc:docMk/>
            <pc:sldMk cId="0" sldId="304"/>
            <ac:graphicFrameMk id="458" creationId="{00000000-0000-0000-0000-000000000000}"/>
          </ac:graphicFrameMkLst>
        </pc:graphicFrameChg>
        <pc:cxnChg chg="mod">
          <ac:chgData name="LAWSON, Catherine" userId="61639cc2-6d54-462a-b4b0-89c4cc7abcaa" providerId="ADAL" clId="{99FF644A-FB70-4DE9-BA35-6D72D8DA2677}" dt="2020-02-19T09:01:30.931" v="5" actId="962"/>
          <ac:cxnSpMkLst>
            <pc:docMk/>
            <pc:sldMk cId="0" sldId="304"/>
            <ac:cxnSpMk id="455" creationId="{00000000-0000-0000-0000-000000000000}"/>
          </ac:cxnSpMkLst>
        </pc:cxnChg>
      </pc:sldChg>
      <pc:sldChg chg="modSp">
        <pc:chgData name="LAWSON, Catherine" userId="61639cc2-6d54-462a-b4b0-89c4cc7abcaa" providerId="ADAL" clId="{99FF644A-FB70-4DE9-BA35-6D72D8DA2677}" dt="2020-02-19T08:58:58.991" v="2" actId="20577"/>
        <pc:sldMkLst>
          <pc:docMk/>
          <pc:sldMk cId="0" sldId="313"/>
        </pc:sldMkLst>
        <pc:spChg chg="mod">
          <ac:chgData name="LAWSON, Catherine" userId="61639cc2-6d54-462a-b4b0-89c4cc7abcaa" providerId="ADAL" clId="{99FF644A-FB70-4DE9-BA35-6D72D8DA2677}" dt="2020-02-19T08:58:58.991" v="2" actId="20577"/>
          <ac:spMkLst>
            <pc:docMk/>
            <pc:sldMk cId="0" sldId="313"/>
            <ac:spMk id="519" creationId="{00000000-0000-0000-0000-000000000000}"/>
          </ac:spMkLst>
        </pc:spChg>
      </pc:sldChg>
      <pc:sldChg chg="modSp">
        <pc:chgData name="LAWSON, Catherine" userId="61639cc2-6d54-462a-b4b0-89c4cc7abcaa" providerId="ADAL" clId="{99FF644A-FB70-4DE9-BA35-6D72D8DA2677}" dt="2020-02-19T09:01:37.858" v="8" actId="962"/>
        <pc:sldMkLst>
          <pc:docMk/>
          <pc:sldMk cId="0" sldId="316"/>
        </pc:sldMkLst>
        <pc:spChg chg="mod">
          <ac:chgData name="LAWSON, Catherine" userId="61639cc2-6d54-462a-b4b0-89c4cc7abcaa" providerId="ADAL" clId="{99FF644A-FB70-4DE9-BA35-6D72D8DA2677}" dt="2020-02-19T09:01:32.985" v="6" actId="962"/>
          <ac:spMkLst>
            <pc:docMk/>
            <pc:sldMk cId="0" sldId="316"/>
            <ac:spMk id="547" creationId="{00000000-0000-0000-0000-000000000000}"/>
          </ac:spMkLst>
        </pc:spChg>
        <pc:spChg chg="mod">
          <ac:chgData name="LAWSON, Catherine" userId="61639cc2-6d54-462a-b4b0-89c4cc7abcaa" providerId="ADAL" clId="{99FF644A-FB70-4DE9-BA35-6D72D8DA2677}" dt="2020-02-19T09:01:35.393" v="7" actId="962"/>
          <ac:spMkLst>
            <pc:docMk/>
            <pc:sldMk cId="0" sldId="316"/>
            <ac:spMk id="550" creationId="{00000000-0000-0000-0000-000000000000}"/>
          </ac:spMkLst>
        </pc:spChg>
        <pc:spChg chg="mod">
          <ac:chgData name="LAWSON, Catherine" userId="61639cc2-6d54-462a-b4b0-89c4cc7abcaa" providerId="ADAL" clId="{99FF644A-FB70-4DE9-BA35-6D72D8DA2677}" dt="2020-02-19T09:01:37.858" v="8" actId="962"/>
          <ac:spMkLst>
            <pc:docMk/>
            <pc:sldMk cId="0" sldId="316"/>
            <ac:spMk id="551" creationId="{00000000-0000-0000-0000-000000000000}"/>
          </ac:spMkLst>
        </pc:spChg>
        <pc:spChg chg="mod">
          <ac:chgData name="LAWSON, Catherine" userId="61639cc2-6d54-462a-b4b0-89c4cc7abcaa" providerId="ADAL" clId="{99FF644A-FB70-4DE9-BA35-6D72D8DA2677}" dt="2020-02-19T09:01:25.150" v="3" actId="962"/>
          <ac:spMkLst>
            <pc:docMk/>
            <pc:sldMk cId="0" sldId="316"/>
            <ac:spMk id="5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6ac11c44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6ac11c4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6b178712f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6b178712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6c7af754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6c7af754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6c7af754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6c7af754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6b178712f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6b178712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6b178712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6b17871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6ac11c44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6ac11c4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6b178712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6b178712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6ac11c44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6ac11c4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ac11c44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ac11c44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6ac11c44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6ac11c44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6b17871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6b17871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6b178712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6b178712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6b178712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6b178712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6b178712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6b178712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6b178712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6b178712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6b178712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6b178712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6b178712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6b178712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6b178712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6b178712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6b178712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6b178712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6b178712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6b178712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6c7af754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6c7af754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6b178712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6b178712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6b178712f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6b178712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6b178712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6b178712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6b178712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6b178712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6b178712f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6b178712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6b178712f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6b178712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6b178712f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6b178712f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6b178712f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6b178712f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76b178712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76b17871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6b178712f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76b178712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6a8ebb844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6a8ebb84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6c7af754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6c7af754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7de33451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7de33451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de334518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7de33451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76c7af754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76c7af754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6beb97f7a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76beb97f7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76c7af754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76c7af754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76c7af754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76c7af754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6b178712f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6b178712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6b178712f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76b178712f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6b178712f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6b178712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6b178712f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6b178712f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76b178712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76b178712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6b178712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76b178712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6b178712f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6b178712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76c7af7548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76c7af754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76b178712f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76b178712f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de334518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7de334518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7de334518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7de334518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6c7af7548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6c7af75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6b178712f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6b178712f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6b178712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6b178712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6beb97f7a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6beb97f7a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76c7af754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6c7af754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76b178712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76b178712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6beb97f7a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6beb97f7a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6b178712f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6b178712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c7af754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c7af754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www.nhs.uk/conditions/stress-anxiety-depression/improve-mental-wellbeing/"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www.childline.org.uk"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hyperlink" Target="https://www.samaritans.org/" TargetMode="External"/><Relationship Id="rId5" Type="http://schemas.openxmlformats.org/officeDocument/2006/relationships/hyperlink" Target="https://www.nhs.uk/using-the-nhs/nhs-services/mental-health-services/child-and-adolescent-mental-health-services-camhs/" TargetMode="External"/><Relationship Id="rId4" Type="http://schemas.openxmlformats.org/officeDocument/2006/relationships/hyperlink" Target="https://youngminds.org.uk/find-help/get-urgent-help/#are-you-a-young-person-in-crisi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93725"/>
            <a:ext cx="8520600" cy="9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073763"/>
                </a:solidFill>
              </a:rPr>
              <a:t>Teaching mental wellbeing</a:t>
            </a:r>
            <a:endParaRPr>
              <a:solidFill>
                <a:srgbClr val="073763"/>
              </a:solidFill>
            </a:endParaRPr>
          </a:p>
        </p:txBody>
      </p:sp>
      <p:sp>
        <p:nvSpPr>
          <p:cNvPr id="55" name="Google Shape;55;p13"/>
          <p:cNvSpPr txBox="1">
            <a:spLocks noGrp="1"/>
          </p:cNvSpPr>
          <p:nvPr>
            <p:ph type="subTitle" idx="1"/>
          </p:nvPr>
        </p:nvSpPr>
        <p:spPr>
          <a:xfrm>
            <a:off x="1337100" y="2834125"/>
            <a:ext cx="6545400" cy="569100"/>
          </a:xfrm>
          <a:prstGeom prst="rect">
            <a:avLst/>
          </a:prstGeom>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073763"/>
                </a:solidFill>
              </a:rPr>
              <a:t>Part of: Physical health and mental wellbeing </a:t>
            </a:r>
            <a:endParaRPr sz="2400">
              <a:solidFill>
                <a:srgbClr val="073763"/>
              </a:solidFill>
            </a:endParaRPr>
          </a:p>
        </p:txBody>
      </p:sp>
      <p:sp>
        <p:nvSpPr>
          <p:cNvPr id="56" name="Google Shape;56;p13"/>
          <p:cNvSpPr txBox="1">
            <a:spLocks noGrp="1"/>
          </p:cNvSpPr>
          <p:nvPr>
            <p:ph type="subTitle" idx="1"/>
          </p:nvPr>
        </p:nvSpPr>
        <p:spPr>
          <a:xfrm>
            <a:off x="4643875" y="4421050"/>
            <a:ext cx="1608600" cy="4980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6D9EEB"/>
                </a:solidFill>
              </a:rPr>
              <a:t>Secondary</a:t>
            </a:r>
            <a:endParaRPr sz="2000">
              <a:solidFill>
                <a:srgbClr val="6D9EEB"/>
              </a:solidFill>
            </a:endParaRPr>
          </a:p>
        </p:txBody>
      </p:sp>
      <p:sp>
        <p:nvSpPr>
          <p:cNvPr id="57" name="Google Shape;57;p13"/>
          <p:cNvSpPr txBox="1">
            <a:spLocks noGrp="1"/>
          </p:cNvSpPr>
          <p:nvPr>
            <p:ph type="subTitle" idx="1"/>
          </p:nvPr>
        </p:nvSpPr>
        <p:spPr>
          <a:xfrm>
            <a:off x="3242100" y="4421050"/>
            <a:ext cx="1257900" cy="4980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E06666"/>
                </a:solidFill>
              </a:rPr>
              <a:t>Primary</a:t>
            </a:r>
            <a:endParaRPr sz="2000">
              <a:solidFill>
                <a:srgbClr val="E06666"/>
              </a:solidFill>
            </a:endParaRPr>
          </a:p>
        </p:txBody>
      </p:sp>
      <p:sp>
        <p:nvSpPr>
          <p:cNvPr id="58" name="Google Shape;58;p13"/>
          <p:cNvSpPr txBox="1">
            <a:spLocks noGrp="1"/>
          </p:cNvSpPr>
          <p:nvPr>
            <p:ph type="subTitle" idx="1"/>
          </p:nvPr>
        </p:nvSpPr>
        <p:spPr>
          <a:xfrm>
            <a:off x="7546675" y="4497250"/>
            <a:ext cx="1336800" cy="498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073763"/>
                </a:solidFill>
              </a:rPr>
              <a:t>April 2020</a:t>
            </a:r>
            <a:endParaRPr sz="20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Primary and secondary </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22" name="Google Shape;122;p22"/>
          <p:cNvSpPr txBox="1">
            <a:spLocks noGrp="1"/>
          </p:cNvSpPr>
          <p:nvPr>
            <p:ph type="body" idx="1"/>
          </p:nvPr>
        </p:nvSpPr>
        <p:spPr>
          <a:xfrm>
            <a:off x="270000" y="914400"/>
            <a:ext cx="7189800" cy="3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spcBef>
                <a:spcPts val="1600"/>
              </a:spcBef>
              <a:spcAft>
                <a:spcPts val="0"/>
              </a:spcAft>
              <a:buNone/>
            </a:pPr>
            <a:r>
              <a:rPr lang="en-GB" sz="1800"/>
              <a:t>However, “schools have flexibility to design and plan age-appropriate subject content” (statutory guidance). </a:t>
            </a:r>
            <a:endParaRPr sz="1800"/>
          </a:p>
          <a:p>
            <a:pPr marL="0" lvl="0" indent="0" algn="l" rtl="0">
              <a:spcBef>
                <a:spcPts val="1600"/>
              </a:spcBef>
              <a:spcAft>
                <a:spcPts val="0"/>
              </a:spcAft>
              <a:buNone/>
            </a:pPr>
            <a:r>
              <a:rPr lang="en-GB" sz="1800"/>
              <a:t>Using your knowledge of your pupils and school community you can:</a:t>
            </a:r>
            <a:endParaRPr sz="1800"/>
          </a:p>
          <a:p>
            <a:pPr marL="457200" lvl="0" indent="-342900" algn="l" rtl="0">
              <a:spcBef>
                <a:spcPts val="1600"/>
              </a:spcBef>
              <a:spcAft>
                <a:spcPts val="0"/>
              </a:spcAft>
              <a:buSzPts val="1800"/>
              <a:buChar char="●"/>
            </a:pPr>
            <a:r>
              <a:rPr lang="en-GB" sz="1800" b="1"/>
              <a:t>introduce secondary requirements in primary</a:t>
            </a:r>
            <a:r>
              <a:rPr lang="en-GB" sz="1800"/>
              <a:t> with pupils who are ready </a:t>
            </a:r>
            <a:endParaRPr sz="1800"/>
          </a:p>
          <a:p>
            <a:pPr marL="457200" lvl="0" indent="-342900" algn="l" rtl="0">
              <a:spcBef>
                <a:spcPts val="0"/>
              </a:spcBef>
              <a:spcAft>
                <a:spcPts val="0"/>
              </a:spcAft>
              <a:buSzPts val="1800"/>
              <a:buChar char="●"/>
            </a:pPr>
            <a:r>
              <a:rPr lang="en-GB" sz="1800" b="1"/>
              <a:t>root secondary teaching in the primary requirements</a:t>
            </a:r>
            <a:r>
              <a:rPr lang="en-GB" sz="1800"/>
              <a:t>, if pupils need to build knowledge before they progress (likely to be needed as the new curriculum is introduced)</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123" name="Google Shape;123;p22"/>
          <p:cNvSpPr txBox="1">
            <a:spLocks noGrp="1"/>
          </p:cNvSpPr>
          <p:nvPr>
            <p:ph type="sldNum" idx="12"/>
          </p:nvPr>
        </p:nvSpPr>
        <p:spPr>
          <a:xfrm>
            <a:off x="4290975" y="4810975"/>
            <a:ext cx="3720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Closely related topics</a:t>
            </a:r>
            <a:endParaRPr>
              <a:solidFill>
                <a:srgbClr val="073763"/>
              </a:solidFill>
            </a:endParaRPr>
          </a:p>
        </p:txBody>
      </p:sp>
      <p:sp>
        <p:nvSpPr>
          <p:cNvPr id="129" name="Google Shape;129;p23"/>
          <p:cNvSpPr txBox="1">
            <a:spLocks noGrp="1"/>
          </p:cNvSpPr>
          <p:nvPr>
            <p:ph type="body" idx="1"/>
          </p:nvPr>
        </p:nvSpPr>
        <p:spPr>
          <a:xfrm>
            <a:off x="270000" y="914400"/>
            <a:ext cx="735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Mental wellbeing is closely related to several other elements of the statutory curriculum such as:</a:t>
            </a:r>
            <a:endParaRPr sz="1800"/>
          </a:p>
          <a:p>
            <a:pPr marL="457200" lvl="0" indent="-342900" algn="l" rtl="0">
              <a:spcBef>
                <a:spcPts val="1600"/>
              </a:spcBef>
              <a:spcAft>
                <a:spcPts val="0"/>
              </a:spcAft>
              <a:buSzPts val="1800"/>
              <a:buChar char="●"/>
            </a:pPr>
            <a:r>
              <a:rPr lang="en-GB" sz="1800"/>
              <a:t>Relationships, Bullying, Internet safety and harms</a:t>
            </a:r>
            <a:endParaRPr sz="1800"/>
          </a:p>
          <a:p>
            <a:pPr marL="457200" lvl="0" indent="-342900" algn="l" rtl="0">
              <a:spcBef>
                <a:spcPts val="0"/>
              </a:spcBef>
              <a:spcAft>
                <a:spcPts val="0"/>
              </a:spcAft>
              <a:buSzPts val="1800"/>
              <a:buChar char="●"/>
            </a:pPr>
            <a:r>
              <a:rPr lang="en-GB" sz="1800"/>
              <a:t>Physical health and fitness, Healthy eating</a:t>
            </a:r>
            <a:endParaRPr sz="1800"/>
          </a:p>
          <a:p>
            <a:pPr marL="457200" lvl="0" indent="-342900" algn="l" rtl="0">
              <a:spcBef>
                <a:spcPts val="0"/>
              </a:spcBef>
              <a:spcAft>
                <a:spcPts val="0"/>
              </a:spcAft>
              <a:buSzPts val="1800"/>
              <a:buChar char="●"/>
            </a:pPr>
            <a:r>
              <a:rPr lang="en-GB" sz="1800"/>
              <a:t>Drugs, alcohol and tobacco</a:t>
            </a:r>
            <a:endParaRPr sz="1800"/>
          </a:p>
          <a:p>
            <a:pPr marL="0" lvl="0" indent="0" algn="l" rtl="0">
              <a:spcBef>
                <a:spcPts val="1600"/>
              </a:spcBef>
              <a:spcAft>
                <a:spcPts val="0"/>
              </a:spcAft>
              <a:buNone/>
            </a:pPr>
            <a:r>
              <a:rPr lang="en-GB" sz="1800"/>
              <a:t>Therefore you should: </a:t>
            </a:r>
            <a:endParaRPr sz="1800"/>
          </a:p>
          <a:p>
            <a:pPr marL="457200" lvl="0" indent="-342900" algn="l" rtl="0">
              <a:spcBef>
                <a:spcPts val="1600"/>
              </a:spcBef>
              <a:spcAft>
                <a:spcPts val="0"/>
              </a:spcAft>
              <a:buSzPts val="1800"/>
              <a:buChar char="●"/>
            </a:pPr>
            <a:r>
              <a:rPr lang="en-GB" sz="1800" b="1"/>
              <a:t>consider</a:t>
            </a:r>
            <a:r>
              <a:rPr lang="en-GB" sz="1800"/>
              <a:t> </a:t>
            </a:r>
            <a:r>
              <a:rPr lang="en-GB" sz="1800" b="1"/>
              <a:t>thematic links </a:t>
            </a:r>
            <a:r>
              <a:rPr lang="en-GB" sz="1800"/>
              <a:t>when planning and delivering lessons</a:t>
            </a:r>
            <a:endParaRPr sz="1800"/>
          </a:p>
          <a:p>
            <a:pPr marL="457200" lvl="0" indent="-342900" algn="l" rtl="0">
              <a:spcBef>
                <a:spcPts val="0"/>
              </a:spcBef>
              <a:spcAft>
                <a:spcPts val="0"/>
              </a:spcAft>
              <a:buSzPts val="1800"/>
              <a:buChar char="●"/>
            </a:pPr>
            <a:r>
              <a:rPr lang="en-GB" sz="1800"/>
              <a:t>find ways to </a:t>
            </a:r>
            <a:r>
              <a:rPr lang="en-GB" sz="1800" b="1"/>
              <a:t>link knowledge and vocabulary </a:t>
            </a:r>
            <a:r>
              <a:rPr lang="en-GB" sz="1800"/>
              <a:t>across topics</a:t>
            </a:r>
            <a:endParaRPr sz="1800"/>
          </a:p>
          <a:p>
            <a:pPr marL="457200" lvl="0" indent="-342900" algn="l" rtl="0">
              <a:spcBef>
                <a:spcPts val="0"/>
              </a:spcBef>
              <a:spcAft>
                <a:spcPts val="0"/>
              </a:spcAft>
              <a:buSzPts val="1800"/>
              <a:buChar char="●"/>
            </a:pPr>
            <a:r>
              <a:rPr lang="en-GB" sz="1800"/>
              <a:t>design lessons that</a:t>
            </a:r>
            <a:r>
              <a:rPr lang="en-GB" sz="1800" b="1"/>
              <a:t> enable pupils to make natural connections</a:t>
            </a:r>
            <a:r>
              <a:rPr lang="en-GB" sz="1800"/>
              <a:t> between mental wellbeing and other topics </a:t>
            </a:r>
            <a:endParaRPr sz="1800"/>
          </a:p>
        </p:txBody>
      </p:sp>
      <p:sp>
        <p:nvSpPr>
          <p:cNvPr id="130" name="Google Shape;130;p23"/>
          <p:cNvSpPr txBox="1">
            <a:spLocks noGrp="1"/>
          </p:cNvSpPr>
          <p:nvPr>
            <p:ph type="sldNum" idx="12"/>
          </p:nvPr>
        </p:nvSpPr>
        <p:spPr>
          <a:xfrm>
            <a:off x="4269400" y="4810975"/>
            <a:ext cx="393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Safeguarding</a:t>
            </a:r>
            <a:endParaRPr>
              <a:solidFill>
                <a:srgbClr val="073763"/>
              </a:solidFill>
            </a:endParaRPr>
          </a:p>
        </p:txBody>
      </p:sp>
      <p:sp>
        <p:nvSpPr>
          <p:cNvPr id="136" name="Google Shape;136;p24"/>
          <p:cNvSpPr txBox="1">
            <a:spLocks noGrp="1"/>
          </p:cNvSpPr>
          <p:nvPr>
            <p:ph type="body" idx="1"/>
          </p:nvPr>
        </p:nvSpPr>
        <p:spPr>
          <a:xfrm>
            <a:off x="270000" y="914400"/>
            <a:ext cx="76887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Pupils may have been affected by issues you discuss in class so plan all lessons on this basis. Let your child protection / pastoral / safeguarding lead know you are teaching about mental wellbeing so they can talk to pupils who need support, including those with adverse childhood experiences. </a:t>
            </a:r>
            <a:endParaRPr sz="1800"/>
          </a:p>
          <a:p>
            <a:pPr marL="0" lvl="0" indent="0" algn="l" rtl="0">
              <a:spcBef>
                <a:spcPts val="1600"/>
              </a:spcBef>
              <a:spcAft>
                <a:spcPts val="0"/>
              </a:spcAft>
              <a:buNone/>
            </a:pPr>
            <a:r>
              <a:rPr lang="en-GB" sz="1800"/>
              <a:t>Also make sure you:</a:t>
            </a:r>
            <a:endParaRPr sz="1800"/>
          </a:p>
          <a:p>
            <a:pPr marL="457200" lvl="0" indent="-342900" algn="l" rtl="0">
              <a:spcBef>
                <a:spcPts val="1600"/>
              </a:spcBef>
              <a:spcAft>
                <a:spcPts val="0"/>
              </a:spcAft>
              <a:buSzPts val="1800"/>
              <a:buChar char="●"/>
            </a:pPr>
            <a:r>
              <a:rPr lang="en-GB" sz="1800"/>
              <a:t>follow school procedures - eg not promising confidentiality if a pupil confides something concerning</a:t>
            </a:r>
            <a:endParaRPr sz="1800"/>
          </a:p>
          <a:p>
            <a:pPr marL="457200" lvl="0" indent="-342900" algn="l" rtl="0">
              <a:spcBef>
                <a:spcPts val="0"/>
              </a:spcBef>
              <a:spcAft>
                <a:spcPts val="0"/>
              </a:spcAft>
              <a:buSzPts val="1800"/>
              <a:buChar char="●"/>
            </a:pPr>
            <a:r>
              <a:rPr lang="en-GB" sz="1800"/>
              <a:t>set ground rules for your lessons</a:t>
            </a:r>
            <a:endParaRPr sz="1800"/>
          </a:p>
          <a:p>
            <a:pPr marL="457200" lvl="0" indent="-342900" algn="l" rtl="0">
              <a:spcBef>
                <a:spcPts val="0"/>
              </a:spcBef>
              <a:spcAft>
                <a:spcPts val="0"/>
              </a:spcAft>
              <a:buSzPts val="1800"/>
              <a:buChar char="●"/>
            </a:pPr>
            <a:r>
              <a:rPr lang="en-GB" sz="1800"/>
              <a:t>tell pupils to talk if they need help and that they will be taken seriously</a:t>
            </a:r>
            <a:endParaRPr sz="1800"/>
          </a:p>
          <a:p>
            <a:pPr marL="0" lvl="0" indent="0" algn="l" rtl="0">
              <a:spcBef>
                <a:spcPts val="1600"/>
              </a:spcBef>
              <a:spcAft>
                <a:spcPts val="1600"/>
              </a:spcAft>
              <a:buNone/>
            </a:pPr>
            <a:endParaRPr sz="1800"/>
          </a:p>
        </p:txBody>
      </p:sp>
      <p:sp>
        <p:nvSpPr>
          <p:cNvPr id="137" name="Google Shape;137;p24"/>
          <p:cNvSpPr txBox="1">
            <a:spLocks noGrp="1"/>
          </p:cNvSpPr>
          <p:nvPr>
            <p:ph type="sldNum" idx="12"/>
          </p:nvPr>
        </p:nvSpPr>
        <p:spPr>
          <a:xfrm>
            <a:off x="4269400" y="4810975"/>
            <a:ext cx="393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Safeguarding (continued)</a:t>
            </a:r>
            <a:endParaRPr>
              <a:solidFill>
                <a:srgbClr val="073763"/>
              </a:solidFill>
            </a:endParaRPr>
          </a:p>
        </p:txBody>
      </p:sp>
      <p:sp>
        <p:nvSpPr>
          <p:cNvPr id="143" name="Google Shape;143;p25"/>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Be alert to the sharing of any personal information. Don’t give personal case studies or allow pupils to share personal information.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Remember that you can and should stop discussions if personal information is introduced and you need to keep an individual safe.  You can then follow up with them separately after the lesson. </a:t>
            </a:r>
            <a:endParaRPr sz="1800"/>
          </a:p>
          <a:p>
            <a:pPr marL="0" lvl="0" indent="0" algn="l" rtl="0">
              <a:spcBef>
                <a:spcPts val="0"/>
              </a:spcBef>
              <a:spcAft>
                <a:spcPts val="0"/>
              </a:spcAft>
              <a:buNone/>
            </a:pPr>
            <a:endParaRPr sz="1800"/>
          </a:p>
          <a:p>
            <a:pPr marL="0" lvl="0" indent="0" algn="l" rtl="0">
              <a:spcBef>
                <a:spcPts val="1600"/>
              </a:spcBef>
              <a:spcAft>
                <a:spcPts val="1600"/>
              </a:spcAft>
              <a:buNone/>
            </a:pPr>
            <a:endParaRPr sz="1800"/>
          </a:p>
        </p:txBody>
      </p:sp>
      <p:sp>
        <p:nvSpPr>
          <p:cNvPr id="144" name="Google Shape;144;p25"/>
          <p:cNvSpPr txBox="1">
            <a:spLocks noGrp="1"/>
          </p:cNvSpPr>
          <p:nvPr>
            <p:ph type="sldNum" idx="12"/>
          </p:nvPr>
        </p:nvSpPr>
        <p:spPr>
          <a:xfrm>
            <a:off x="4269400" y="4810975"/>
            <a:ext cx="393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Pupils with SEND</a:t>
            </a:r>
            <a:endParaRPr>
              <a:solidFill>
                <a:srgbClr val="073763"/>
              </a:solidFill>
            </a:endParaRPr>
          </a:p>
        </p:txBody>
      </p:sp>
      <p:sp>
        <p:nvSpPr>
          <p:cNvPr id="150" name="Google Shape;150;p26"/>
          <p:cNvSpPr txBox="1">
            <a:spLocks noGrp="1"/>
          </p:cNvSpPr>
          <p:nvPr>
            <p:ph type="body" idx="1"/>
          </p:nvPr>
        </p:nvSpPr>
        <p:spPr>
          <a:xfrm>
            <a:off x="270000" y="914400"/>
            <a:ext cx="7189800" cy="3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Pupils with special educational needs and disabilities are statistically more likely to have wellbeing issues. </a:t>
            </a:r>
            <a:endParaRPr sz="1800"/>
          </a:p>
          <a:p>
            <a:pPr marL="0" lvl="0" indent="0" algn="l" rtl="0">
              <a:spcBef>
                <a:spcPts val="1600"/>
              </a:spcBef>
              <a:spcAft>
                <a:spcPts val="0"/>
              </a:spcAft>
              <a:buNone/>
            </a:pPr>
            <a:r>
              <a:rPr lang="en-GB" sz="1800"/>
              <a:t>Your SENCO can help you develop support strategies, and you might access work by speech and language therapists on recognising and managing emotions.</a:t>
            </a:r>
            <a:endParaRPr sz="1800"/>
          </a:p>
          <a:p>
            <a:pPr marL="0" lvl="0" indent="0" algn="l" rtl="0">
              <a:spcBef>
                <a:spcPts val="1600"/>
              </a:spcBef>
              <a:spcAft>
                <a:spcPts val="1600"/>
              </a:spcAft>
              <a:buNone/>
            </a:pPr>
            <a:r>
              <a:rPr lang="en-GB" sz="1800"/>
              <a:t>You will need to </a:t>
            </a:r>
            <a:r>
              <a:rPr lang="en-GB" sz="1800" b="1"/>
              <a:t>adapt lessons to allow all children to access and practise the knowledge</a:t>
            </a:r>
            <a:r>
              <a:rPr lang="en-GB" sz="1800"/>
              <a:t>, using your expertise as you normally would. this might include linking to the statutory preparing for adulthood outcomes for those with an Education, Health and Care (EHC) plan - particularly community participation and good health.</a:t>
            </a:r>
            <a:endParaRPr sz="1800" b="1"/>
          </a:p>
        </p:txBody>
      </p:sp>
      <p:sp>
        <p:nvSpPr>
          <p:cNvPr id="151" name="Google Shape;151;p26"/>
          <p:cNvSpPr txBox="1">
            <a:spLocks noGrp="1"/>
          </p:cNvSpPr>
          <p:nvPr>
            <p:ph type="sldNum" idx="12"/>
          </p:nvPr>
        </p:nvSpPr>
        <p:spPr>
          <a:xfrm>
            <a:off x="4290975" y="4810975"/>
            <a:ext cx="3720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2327550" y="2150850"/>
            <a:ext cx="44889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Primary curriculum</a:t>
            </a:r>
            <a:endParaRPr>
              <a:solidFill>
                <a:srgbClr val="FFFFFF"/>
              </a:solidFill>
            </a:endParaRPr>
          </a:p>
        </p:txBody>
      </p:sp>
      <p:sp>
        <p:nvSpPr>
          <p:cNvPr id="157" name="Google Shape;1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Introducing mental wellbeing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63" name="Google Shape;163;p28"/>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pupils that like physical health, mental wellbeing is an important part of daily life that is influenced by different factors, including exercise. </a:t>
            </a:r>
            <a:endParaRPr sz="1800"/>
          </a:p>
          <a:p>
            <a:pPr marL="0" lvl="0" indent="0" algn="l" rtl="0">
              <a:spcBef>
                <a:spcPts val="1600"/>
              </a:spcBef>
              <a:spcAft>
                <a:spcPts val="0"/>
              </a:spcAft>
              <a:buNone/>
            </a:pPr>
            <a:r>
              <a:rPr lang="en-GB" sz="1800" b="1"/>
              <a:t>Explain to younger pupils </a:t>
            </a:r>
            <a:r>
              <a:rPr lang="en-GB" sz="1800"/>
              <a:t>that things they value, enjoy or are good at, positive relationships, eating and sleeping well, can all support their mental wellbeing.</a:t>
            </a:r>
            <a:endParaRPr sz="1800"/>
          </a:p>
          <a:p>
            <a:pPr marL="0" lvl="0" indent="0" algn="l" rtl="0">
              <a:spcBef>
                <a:spcPts val="1600"/>
              </a:spcBef>
              <a:spcAft>
                <a:spcPts val="0"/>
              </a:spcAft>
              <a:buNone/>
            </a:pPr>
            <a:r>
              <a:rPr lang="en-GB" sz="1800" b="1"/>
              <a:t>Prompt older pupils to reflect</a:t>
            </a:r>
            <a:r>
              <a:rPr lang="en-GB" sz="1800"/>
              <a:t> on ways they can contribute to others’ mental wellbeing, and establish which activities help them maintain their own wellbeing.</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164" name="Google Shape;164;p28"/>
          <p:cNvSpPr txBox="1">
            <a:spLocks noGrp="1"/>
          </p:cNvSpPr>
          <p:nvPr>
            <p:ph type="body" idx="2"/>
          </p:nvPr>
        </p:nvSpPr>
        <p:spPr>
          <a:xfrm>
            <a:off x="6178800" y="216425"/>
            <a:ext cx="2695200" cy="1612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a:t>
            </a:r>
            <a:br>
              <a:rPr lang="en-GB" sz="1600"/>
            </a:br>
            <a:r>
              <a:rPr lang="en-GB" sz="1600" i="1"/>
              <a:t>Know mental wellbeing is a normal part of daily life, in the same way as physical health.</a:t>
            </a:r>
            <a:endParaRPr sz="1600" i="1"/>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
        <p:nvSpPr>
          <p:cNvPr id="165" name="Google Shape;165;p28"/>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166" name="Google Shape;166;p28"/>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167" name="Google Shape;167;p28"/>
          <p:cNvSpPr txBox="1">
            <a:spLocks noGrp="1"/>
          </p:cNvSpPr>
          <p:nvPr>
            <p:ph type="body" idx="2"/>
          </p:nvPr>
        </p:nvSpPr>
        <p:spPr>
          <a:xfrm>
            <a:off x="6178800" y="1816625"/>
            <a:ext cx="2695200" cy="1612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Common factors for wellbeing</a:t>
            </a:r>
            <a:endParaRPr sz="1600"/>
          </a:p>
          <a:p>
            <a:pPr marL="457200" lvl="0" indent="-330200" algn="l" rtl="0">
              <a:spcBef>
                <a:spcPts val="0"/>
              </a:spcBef>
              <a:spcAft>
                <a:spcPts val="0"/>
              </a:spcAft>
              <a:buSzPts val="1600"/>
              <a:buChar char="●"/>
            </a:pPr>
            <a:r>
              <a:rPr lang="en-GB" sz="1600"/>
              <a:t>Individual preferences</a:t>
            </a:r>
            <a:endParaRPr sz="1600"/>
          </a:p>
          <a:p>
            <a:pPr marL="457200" lvl="0" indent="-330200" algn="l" rtl="0">
              <a:spcBef>
                <a:spcPts val="0"/>
              </a:spcBef>
              <a:spcAft>
                <a:spcPts val="0"/>
              </a:spcAft>
              <a:buSzPts val="1600"/>
              <a:buChar char="●"/>
            </a:pPr>
            <a:r>
              <a:rPr lang="en-GB" sz="1600"/>
              <a:t>Self-care</a:t>
            </a:r>
            <a:endParaRPr sz="1600"/>
          </a:p>
          <a:p>
            <a:pPr marL="0" lvl="0" indent="0" algn="l" rtl="0">
              <a:spcBef>
                <a:spcPts val="1600"/>
              </a:spcBef>
              <a:spcAft>
                <a:spcPts val="0"/>
              </a:spcAft>
              <a:buClr>
                <a:schemeClr val="dk1"/>
              </a:buClr>
              <a:buSzPts val="1100"/>
              <a:buFont typeface="Arial"/>
              <a:buNone/>
            </a:pPr>
            <a:endParaRPr sz="1600" b="1"/>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Range of childhood emotions</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73" name="Google Shape;173;p29"/>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children to </a:t>
            </a:r>
            <a:r>
              <a:rPr lang="en-GB" sz="1800" b="1"/>
              <a:t>identify and name the range and degrees of emotions</a:t>
            </a:r>
            <a:r>
              <a:rPr lang="en-GB" sz="1800"/>
              <a:t> in daily life. Pitch lessons to match developmental stage: </a:t>
            </a:r>
            <a:endParaRPr sz="1800"/>
          </a:p>
          <a:p>
            <a:pPr marL="0" lvl="0" indent="0" algn="l" rtl="0">
              <a:spcBef>
                <a:spcPts val="1600"/>
              </a:spcBef>
              <a:spcAft>
                <a:spcPts val="0"/>
              </a:spcAft>
              <a:buNone/>
            </a:pPr>
            <a:r>
              <a:rPr lang="en-GB" sz="1800" b="1"/>
              <a:t>Stage 1:</a:t>
            </a:r>
            <a:r>
              <a:rPr lang="en-GB" sz="1800"/>
              <a:t> Recognising fear, joy, disgust, surprise, sadness, anger, happiness</a:t>
            </a:r>
            <a:endParaRPr sz="1800"/>
          </a:p>
          <a:p>
            <a:pPr marL="0" lvl="0" indent="0" algn="l" rtl="0">
              <a:spcBef>
                <a:spcPts val="1600"/>
              </a:spcBef>
              <a:spcAft>
                <a:spcPts val="0"/>
              </a:spcAft>
              <a:buNone/>
            </a:pPr>
            <a:r>
              <a:rPr lang="en-GB" sz="1800" b="1"/>
              <a:t>Stage 2:</a:t>
            </a:r>
            <a:r>
              <a:rPr lang="en-GB" sz="1800"/>
              <a:t> Recognising pride, shame, dismay, embarrassment, empathy</a:t>
            </a:r>
            <a:endParaRPr sz="1800"/>
          </a:p>
          <a:p>
            <a:pPr marL="0" lvl="0" indent="0" algn="l" rtl="0">
              <a:spcBef>
                <a:spcPts val="1600"/>
              </a:spcBef>
              <a:spcAft>
                <a:spcPts val="0"/>
              </a:spcAft>
              <a:buNone/>
            </a:pPr>
            <a:r>
              <a:rPr lang="en-GB" sz="1800" b="1"/>
              <a:t>Stage 3:</a:t>
            </a:r>
            <a:r>
              <a:rPr lang="en-GB" sz="1800"/>
              <a:t> Recognising multiple emotions (feeling good, bad or indifferent at the same time), false emotions (pretending to like a present)</a:t>
            </a:r>
            <a:endParaRPr sz="1800"/>
          </a:p>
          <a:p>
            <a:pPr marL="0" lvl="0" indent="0" algn="l" rtl="0">
              <a:spcBef>
                <a:spcPts val="1600"/>
              </a:spcBef>
              <a:spcAft>
                <a:spcPts val="1600"/>
              </a:spcAft>
              <a:buNone/>
            </a:pPr>
            <a:endParaRPr sz="1800"/>
          </a:p>
        </p:txBody>
      </p:sp>
      <p:sp>
        <p:nvSpPr>
          <p:cNvPr id="174" name="Google Shape;174;p29"/>
          <p:cNvSpPr txBox="1">
            <a:spLocks noGrp="1"/>
          </p:cNvSpPr>
          <p:nvPr>
            <p:ph type="body" idx="2"/>
          </p:nvPr>
        </p:nvSpPr>
        <p:spPr>
          <a:xfrm>
            <a:off x="6178800" y="216425"/>
            <a:ext cx="2695200" cy="26919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a:t>
            </a:r>
            <a:br>
              <a:rPr lang="en-GB" sz="1600"/>
            </a:br>
            <a:r>
              <a:rPr lang="en-GB" sz="1600" i="1"/>
              <a:t>Know there is a normal range of emotions (e.g. happiness, sadness, anger, fear, surprise, nervousness) and scale of emotions that all humans experience in relation to different experiences and situations.</a:t>
            </a:r>
            <a:endParaRPr sz="1600" i="1"/>
          </a:p>
          <a:p>
            <a:pPr marL="0" lvl="0" indent="0" algn="l" rtl="0">
              <a:spcBef>
                <a:spcPts val="1600"/>
              </a:spcBef>
              <a:spcAft>
                <a:spcPts val="0"/>
              </a:spcAft>
              <a:buNone/>
            </a:pPr>
            <a:br>
              <a:rPr lang="en-GB" sz="1600"/>
            </a:br>
            <a:endParaRPr sz="1600"/>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
        <p:nvSpPr>
          <p:cNvPr id="175" name="Google Shape;175;p29"/>
          <p:cNvSpPr txBox="1">
            <a:spLocks noGrp="1"/>
          </p:cNvSpPr>
          <p:nvPr>
            <p:ph type="sldNum" idx="12"/>
          </p:nvPr>
        </p:nvSpPr>
        <p:spPr>
          <a:xfrm>
            <a:off x="4318325" y="4810975"/>
            <a:ext cx="3447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
        <p:nvSpPr>
          <p:cNvPr id="176" name="Google Shape;176;p29"/>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177" name="Google Shape;177;p29"/>
          <p:cNvSpPr txBox="1">
            <a:spLocks noGrp="1"/>
          </p:cNvSpPr>
          <p:nvPr>
            <p:ph type="body" idx="2"/>
          </p:nvPr>
        </p:nvSpPr>
        <p:spPr>
          <a:xfrm>
            <a:off x="6178800" y="2883425"/>
            <a:ext cx="2695200" cy="132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Advanced vocabulary</a:t>
            </a:r>
            <a:endParaRPr sz="1600"/>
          </a:p>
          <a:p>
            <a:pPr marL="457200" lvl="0" indent="-330200" algn="l" rtl="0">
              <a:spcBef>
                <a:spcPts val="0"/>
              </a:spcBef>
              <a:spcAft>
                <a:spcPts val="0"/>
              </a:spcAft>
              <a:buSzPts val="1600"/>
              <a:buChar char="●"/>
            </a:pPr>
            <a:r>
              <a:rPr lang="en-GB" sz="1600"/>
              <a:t>Self-expression</a:t>
            </a:r>
            <a:endParaRPr sz="1600"/>
          </a:p>
          <a:p>
            <a:pPr marL="457200" lvl="0" indent="-330200" algn="l" rtl="0">
              <a:spcBef>
                <a:spcPts val="0"/>
              </a:spcBef>
              <a:spcAft>
                <a:spcPts val="0"/>
              </a:spcAft>
              <a:buSzPts val="1600"/>
              <a:buChar char="●"/>
            </a:pPr>
            <a:r>
              <a:rPr lang="en-GB" sz="1600"/>
              <a:t>New concepts</a:t>
            </a:r>
            <a:endParaRPr sz="1600" b="1"/>
          </a:p>
          <a:p>
            <a:pPr marL="0" lvl="0" indent="0" algn="l" rtl="0">
              <a:spcBef>
                <a:spcPts val="1600"/>
              </a:spcBef>
              <a:spcAft>
                <a:spcPts val="0"/>
              </a:spcAft>
              <a:buNone/>
            </a:pPr>
            <a:br>
              <a:rPr lang="en-GB" sz="1600"/>
            </a:br>
            <a:endParaRPr sz="1600"/>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Scale of childhood emotions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83" name="Google Shape;183;p30"/>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younger pupils to recognise that:</a:t>
            </a:r>
            <a:endParaRPr sz="1800"/>
          </a:p>
          <a:p>
            <a:pPr marL="457200" lvl="0" indent="-342900" algn="l" rtl="0">
              <a:spcBef>
                <a:spcPts val="1600"/>
              </a:spcBef>
              <a:spcAft>
                <a:spcPts val="0"/>
              </a:spcAft>
              <a:buSzPts val="1800"/>
              <a:buChar char="●"/>
            </a:pPr>
            <a:r>
              <a:rPr lang="en-GB" sz="1800"/>
              <a:t>events can be </a:t>
            </a:r>
            <a:r>
              <a:rPr lang="en-GB" sz="1800" b="1"/>
              <a:t>emotional triggers</a:t>
            </a:r>
            <a:r>
              <a:rPr lang="en-GB" sz="1800"/>
              <a:t> (losing a toy)</a:t>
            </a:r>
            <a:endParaRPr sz="1800"/>
          </a:p>
          <a:p>
            <a:pPr marL="457200" lvl="0" indent="-342900" algn="l" rtl="0">
              <a:spcBef>
                <a:spcPts val="0"/>
              </a:spcBef>
              <a:spcAft>
                <a:spcPts val="0"/>
              </a:spcAft>
              <a:buSzPts val="1800"/>
              <a:buChar char="●"/>
            </a:pPr>
            <a:r>
              <a:rPr lang="en-GB" sz="1800"/>
              <a:t>the behaviour of others can affect their wellbeing</a:t>
            </a:r>
            <a:endParaRPr sz="1800"/>
          </a:p>
          <a:p>
            <a:pPr marL="457200" lvl="0" indent="-342900" algn="l" rtl="0">
              <a:spcBef>
                <a:spcPts val="0"/>
              </a:spcBef>
              <a:spcAft>
                <a:spcPts val="0"/>
              </a:spcAft>
              <a:buSzPts val="1800"/>
              <a:buChar char="●"/>
            </a:pPr>
            <a:r>
              <a:rPr lang="en-GB" sz="1800"/>
              <a:t>their own behaviour and emotions affect others </a:t>
            </a:r>
            <a:endParaRPr sz="1800"/>
          </a:p>
          <a:p>
            <a:pPr marL="0" lvl="0" indent="0" algn="l" rtl="0">
              <a:spcBef>
                <a:spcPts val="1600"/>
              </a:spcBef>
              <a:spcAft>
                <a:spcPts val="0"/>
              </a:spcAft>
              <a:buNone/>
            </a:pPr>
            <a:r>
              <a:rPr lang="en-GB" sz="1800"/>
              <a:t>Build older pupils’ awareness of: </a:t>
            </a:r>
            <a:endParaRPr sz="1800"/>
          </a:p>
          <a:p>
            <a:pPr marL="457200" lvl="0" indent="-342900" algn="l" rtl="0">
              <a:spcBef>
                <a:spcPts val="1600"/>
              </a:spcBef>
              <a:spcAft>
                <a:spcPts val="0"/>
              </a:spcAft>
              <a:buSzPts val="1800"/>
              <a:buChar char="●"/>
            </a:pPr>
            <a:r>
              <a:rPr lang="en-GB" sz="1800"/>
              <a:t>the impact of </a:t>
            </a:r>
            <a:r>
              <a:rPr lang="en-GB" sz="1800" b="1"/>
              <a:t>life events</a:t>
            </a:r>
            <a:r>
              <a:rPr lang="en-GB" sz="1800"/>
              <a:t> (parents separating) </a:t>
            </a:r>
            <a:endParaRPr sz="1800"/>
          </a:p>
          <a:p>
            <a:pPr marL="457200" lvl="0" indent="-342900" algn="l" rtl="0">
              <a:spcBef>
                <a:spcPts val="0"/>
              </a:spcBef>
              <a:spcAft>
                <a:spcPts val="0"/>
              </a:spcAft>
              <a:buSzPts val="1800"/>
              <a:buChar char="●"/>
            </a:pPr>
            <a:r>
              <a:rPr lang="en-GB" sz="1800"/>
              <a:t>the many factors that can affect mood such as responsibilities, personal preferences, exercise</a:t>
            </a:r>
            <a:endParaRPr sz="1800"/>
          </a:p>
          <a:p>
            <a:pPr marL="457200" lvl="0" indent="-342900" algn="l" rtl="0">
              <a:spcBef>
                <a:spcPts val="0"/>
              </a:spcBef>
              <a:spcAft>
                <a:spcPts val="0"/>
              </a:spcAft>
              <a:buSzPts val="1800"/>
              <a:buChar char="●"/>
            </a:pPr>
            <a:r>
              <a:rPr lang="en-GB" sz="1800"/>
              <a:t>how events can affect the intensity of other people's emotions</a:t>
            </a:r>
            <a:endParaRPr sz="1800"/>
          </a:p>
          <a:p>
            <a:pPr marL="0" lvl="0" indent="0" algn="l" rtl="0">
              <a:spcBef>
                <a:spcPts val="1600"/>
              </a:spcBef>
              <a:spcAft>
                <a:spcPts val="1600"/>
              </a:spcAft>
              <a:buNone/>
            </a:pPr>
            <a:endParaRPr sz="1800"/>
          </a:p>
        </p:txBody>
      </p:sp>
      <p:sp>
        <p:nvSpPr>
          <p:cNvPr id="184" name="Google Shape;184;p30"/>
          <p:cNvSpPr txBox="1">
            <a:spLocks noGrp="1"/>
          </p:cNvSpPr>
          <p:nvPr>
            <p:ph type="body" idx="2"/>
          </p:nvPr>
        </p:nvSpPr>
        <p:spPr>
          <a:xfrm>
            <a:off x="6178800" y="216425"/>
            <a:ext cx="2695200" cy="2720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a:t>
            </a:r>
            <a:br>
              <a:rPr lang="en-GB" sz="1600"/>
            </a:br>
            <a:r>
              <a:rPr lang="en-GB" sz="1600" i="1"/>
              <a:t>Know there is a normal range of emotions (e.g. happiness, sadness, anger, fear, surprise, nervousness) and scale of emotions that all humans experience in relation to different experiences and situations.</a:t>
            </a:r>
            <a:endParaRPr sz="1600" i="1"/>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
        <p:nvSpPr>
          <p:cNvPr id="185" name="Google Shape;185;p30"/>
          <p:cNvSpPr txBox="1">
            <a:spLocks noGrp="1"/>
          </p:cNvSpPr>
          <p:nvPr>
            <p:ph type="sldNum" idx="12"/>
          </p:nvPr>
        </p:nvSpPr>
        <p:spPr>
          <a:xfrm>
            <a:off x="4294725" y="4810975"/>
            <a:ext cx="3681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
        <p:nvSpPr>
          <p:cNvPr id="186" name="Google Shape;186;p30"/>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187" name="Google Shape;187;p30"/>
          <p:cNvSpPr txBox="1">
            <a:spLocks noGrp="1"/>
          </p:cNvSpPr>
          <p:nvPr>
            <p:ph type="body" idx="2"/>
          </p:nvPr>
        </p:nvSpPr>
        <p:spPr>
          <a:xfrm>
            <a:off x="6178800" y="2959625"/>
            <a:ext cx="2695200" cy="1311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Self-awareness</a:t>
            </a:r>
            <a:endParaRPr sz="1600"/>
          </a:p>
          <a:p>
            <a:pPr marL="457200" lvl="0" indent="-330200" algn="l" rtl="0">
              <a:spcBef>
                <a:spcPts val="0"/>
              </a:spcBef>
              <a:spcAft>
                <a:spcPts val="0"/>
              </a:spcAft>
              <a:buSzPts val="1600"/>
              <a:buChar char="●"/>
            </a:pPr>
            <a:r>
              <a:rPr lang="en-GB" sz="1600"/>
              <a:t>Empathy</a:t>
            </a:r>
            <a:endParaRPr sz="1600"/>
          </a:p>
          <a:p>
            <a:pPr marL="457200" lvl="0" indent="-330200" algn="l" rtl="0">
              <a:spcBef>
                <a:spcPts val="0"/>
              </a:spcBef>
              <a:spcAft>
                <a:spcPts val="0"/>
              </a:spcAft>
              <a:buSzPts val="1600"/>
              <a:buChar char="●"/>
            </a:pPr>
            <a:r>
              <a:rPr lang="en-GB" sz="1600"/>
              <a:t>Emotions</a:t>
            </a:r>
            <a:br>
              <a:rPr lang="en-GB" sz="1600"/>
            </a:br>
            <a:endParaRPr sz="1600" b="1"/>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Talking about emotions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93" name="Google Shape;193;p31"/>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Establish and build younger pupils’ vocabulary for: </a:t>
            </a:r>
            <a:endParaRPr sz="1800"/>
          </a:p>
          <a:p>
            <a:pPr marL="457200" lvl="0" indent="-342900" algn="l" rtl="0">
              <a:spcBef>
                <a:spcPts val="1600"/>
              </a:spcBef>
              <a:spcAft>
                <a:spcPts val="0"/>
              </a:spcAft>
              <a:buSzPts val="1800"/>
              <a:buChar char="●"/>
            </a:pPr>
            <a:r>
              <a:rPr lang="en-GB" sz="1800"/>
              <a:t>things that make them feel happy or sad </a:t>
            </a:r>
            <a:endParaRPr sz="1800"/>
          </a:p>
          <a:p>
            <a:pPr marL="457200" lvl="0" indent="-342900" algn="l" rtl="0">
              <a:spcBef>
                <a:spcPts val="0"/>
              </a:spcBef>
              <a:spcAft>
                <a:spcPts val="0"/>
              </a:spcAft>
              <a:buSzPts val="1800"/>
              <a:buChar char="●"/>
            </a:pPr>
            <a:r>
              <a:rPr lang="en-GB" sz="1800"/>
              <a:t>things that could make someone else feel happy </a:t>
            </a:r>
            <a:endParaRPr sz="1800"/>
          </a:p>
          <a:p>
            <a:pPr marL="0" lvl="0" indent="0" algn="l" rtl="0">
              <a:spcBef>
                <a:spcPts val="1600"/>
              </a:spcBef>
              <a:spcAft>
                <a:spcPts val="0"/>
              </a:spcAft>
              <a:buNone/>
            </a:pPr>
            <a:r>
              <a:rPr lang="en-GB" sz="1800"/>
              <a:t>Challenge older pupils to talk in more complex and nuanced ways about: </a:t>
            </a:r>
            <a:endParaRPr sz="1800"/>
          </a:p>
          <a:p>
            <a:pPr marL="457200" lvl="0" indent="-342900" algn="l" rtl="0">
              <a:spcBef>
                <a:spcPts val="1600"/>
              </a:spcBef>
              <a:spcAft>
                <a:spcPts val="0"/>
              </a:spcAft>
              <a:buSzPts val="1800"/>
              <a:buChar char="●"/>
            </a:pPr>
            <a:r>
              <a:rPr lang="en-GB" sz="1800"/>
              <a:t>how events and people can make them feel </a:t>
            </a:r>
            <a:endParaRPr sz="1800"/>
          </a:p>
          <a:p>
            <a:pPr marL="457200" lvl="0" indent="-342900" algn="l" rtl="0">
              <a:spcBef>
                <a:spcPts val="0"/>
              </a:spcBef>
              <a:spcAft>
                <a:spcPts val="0"/>
              </a:spcAft>
              <a:buSzPts val="1800"/>
              <a:buChar char="●"/>
            </a:pPr>
            <a:r>
              <a:rPr lang="en-GB" sz="1800"/>
              <a:t>others’ emotions and how to recognise them </a:t>
            </a:r>
            <a:endParaRPr sz="1800"/>
          </a:p>
          <a:p>
            <a:pPr marL="457200" lvl="0" indent="-342900" algn="l" rtl="0">
              <a:spcBef>
                <a:spcPts val="0"/>
              </a:spcBef>
              <a:spcAft>
                <a:spcPts val="0"/>
              </a:spcAft>
              <a:buSzPts val="1800"/>
              <a:buChar char="●"/>
            </a:pPr>
            <a:r>
              <a:rPr lang="en-GB" sz="1800"/>
              <a:t>how someone might feel in an abstract scenario</a:t>
            </a:r>
            <a:endParaRPr sz="1800"/>
          </a:p>
          <a:p>
            <a:pPr marL="0" lvl="0" indent="0" algn="l" rtl="0">
              <a:spcBef>
                <a:spcPts val="1600"/>
              </a:spcBef>
              <a:spcAft>
                <a:spcPts val="1600"/>
              </a:spcAft>
              <a:buNone/>
            </a:pPr>
            <a:endParaRPr sz="1800"/>
          </a:p>
        </p:txBody>
      </p:sp>
      <p:sp>
        <p:nvSpPr>
          <p:cNvPr id="194" name="Google Shape;194;p31"/>
          <p:cNvSpPr txBox="1">
            <a:spLocks noGrp="1"/>
          </p:cNvSpPr>
          <p:nvPr>
            <p:ph type="body" idx="2"/>
          </p:nvPr>
        </p:nvSpPr>
        <p:spPr>
          <a:xfrm>
            <a:off x="6178800" y="216425"/>
            <a:ext cx="2695200" cy="21579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a:t>
            </a:r>
            <a:br>
              <a:rPr lang="en-GB" sz="1800"/>
            </a:br>
            <a:r>
              <a:rPr lang="en-GB" sz="1600" i="1"/>
              <a:t>Know how to recognise and talk about emotions, including having a varied vocabulary of words to use when talking about their own and others’ feelings.</a:t>
            </a:r>
            <a:br>
              <a:rPr lang="en-GB" sz="1600"/>
            </a:br>
            <a:endParaRPr sz="1600"/>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
        <p:nvSpPr>
          <p:cNvPr id="195" name="Google Shape;195;p31"/>
          <p:cNvSpPr txBox="1">
            <a:spLocks noGrp="1"/>
          </p:cNvSpPr>
          <p:nvPr>
            <p:ph type="sldNum" idx="12"/>
          </p:nvPr>
        </p:nvSpPr>
        <p:spPr>
          <a:xfrm>
            <a:off x="4259325" y="4810975"/>
            <a:ext cx="4035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
        <p:nvSpPr>
          <p:cNvPr id="196" name="Google Shape;196;p31"/>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197" name="Google Shape;197;p31"/>
          <p:cNvSpPr txBox="1">
            <a:spLocks noGrp="1"/>
          </p:cNvSpPr>
          <p:nvPr>
            <p:ph type="body" idx="2"/>
          </p:nvPr>
        </p:nvSpPr>
        <p:spPr>
          <a:xfrm>
            <a:off x="6178800" y="2350025"/>
            <a:ext cx="2695200" cy="15690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Advanced vocabulary</a:t>
            </a:r>
            <a:endParaRPr sz="1600"/>
          </a:p>
          <a:p>
            <a:pPr marL="457200" lvl="0" indent="-330200" algn="l" rtl="0">
              <a:spcBef>
                <a:spcPts val="0"/>
              </a:spcBef>
              <a:spcAft>
                <a:spcPts val="0"/>
              </a:spcAft>
              <a:buSzPts val="1600"/>
              <a:buChar char="●"/>
            </a:pPr>
            <a:r>
              <a:rPr lang="en-GB" sz="1600"/>
              <a:t>Self-expression</a:t>
            </a:r>
            <a:endParaRPr sz="1600"/>
          </a:p>
          <a:p>
            <a:pPr marL="457200" lvl="0" indent="-330200" algn="l" rtl="0">
              <a:spcBef>
                <a:spcPts val="0"/>
              </a:spcBef>
              <a:spcAft>
                <a:spcPts val="0"/>
              </a:spcAft>
              <a:buSzPts val="1600"/>
              <a:buChar char="●"/>
            </a:pPr>
            <a:r>
              <a:rPr lang="en-GB" sz="1600"/>
              <a:t>Positive relationships</a:t>
            </a:r>
            <a:endParaRPr sz="1600"/>
          </a:p>
          <a:p>
            <a:pPr marL="457200" lvl="0" indent="-330200" algn="l" rtl="0">
              <a:spcBef>
                <a:spcPts val="0"/>
              </a:spcBef>
              <a:spcAft>
                <a:spcPts val="0"/>
              </a:spcAft>
              <a:buSzPts val="1600"/>
              <a:buChar char="●"/>
            </a:pPr>
            <a:r>
              <a:rPr lang="en-GB" sz="1600"/>
              <a:t>Empathy</a:t>
            </a:r>
            <a:br>
              <a:rPr lang="en-GB" sz="1600"/>
            </a:br>
            <a:endParaRPr sz="1600"/>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Contents</a:t>
            </a:r>
            <a:endParaRPr>
              <a:solidFill>
                <a:srgbClr val="073763"/>
              </a:solidFill>
            </a:endParaRPr>
          </a:p>
        </p:txBody>
      </p:sp>
      <p:sp>
        <p:nvSpPr>
          <p:cNvPr id="64" name="Google Shape;64;p14"/>
          <p:cNvSpPr txBox="1">
            <a:spLocks noGrp="1"/>
          </p:cNvSpPr>
          <p:nvPr>
            <p:ph type="sldNum" idx="12"/>
          </p:nvPr>
        </p:nvSpPr>
        <p:spPr>
          <a:xfrm>
            <a:off x="4402575" y="4810975"/>
            <a:ext cx="260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a:p>
        </p:txBody>
      </p:sp>
      <p:graphicFrame>
        <p:nvGraphicFramePr>
          <p:cNvPr id="65" name="Google Shape;65;p14"/>
          <p:cNvGraphicFramePr/>
          <p:nvPr>
            <p:extLst>
              <p:ext uri="{D42A27DB-BD31-4B8C-83A1-F6EECF244321}">
                <p14:modId xmlns:p14="http://schemas.microsoft.com/office/powerpoint/2010/main" val="3445274263"/>
              </p:ext>
            </p:extLst>
          </p:nvPr>
        </p:nvGraphicFramePr>
        <p:xfrm>
          <a:off x="270000" y="914395"/>
          <a:ext cx="7189800" cy="3764909"/>
        </p:xfrm>
        <a:graphic>
          <a:graphicData uri="http://schemas.openxmlformats.org/drawingml/2006/table">
            <a:tbl>
              <a:tblPr firstRow="1">
                <a:noFill/>
                <a:tableStyleId>{8FE0589D-681C-4D96-A10A-FD51CE82BBB3}</a:tableStyleId>
              </a:tblPr>
              <a:tblGrid>
                <a:gridCol w="737400">
                  <a:extLst>
                    <a:ext uri="{9D8B030D-6E8A-4147-A177-3AD203B41FA5}">
                      <a16:colId xmlns:a16="http://schemas.microsoft.com/office/drawing/2014/main" val="20000"/>
                    </a:ext>
                  </a:extLst>
                </a:gridCol>
                <a:gridCol w="6452400">
                  <a:extLst>
                    <a:ext uri="{9D8B030D-6E8A-4147-A177-3AD203B41FA5}">
                      <a16:colId xmlns:a16="http://schemas.microsoft.com/office/drawing/2014/main" val="20001"/>
                    </a:ext>
                  </a:extLst>
                </a:gridCol>
              </a:tblGrid>
              <a:tr h="538750">
                <a:tc>
                  <a:txBody>
                    <a:bodyPr/>
                    <a:lstStyle/>
                    <a:p>
                      <a:pPr marL="0" lvl="0" indent="0" algn="l" rtl="0">
                        <a:spcBef>
                          <a:spcPts val="0"/>
                        </a:spcBef>
                        <a:spcAft>
                          <a:spcPts val="0"/>
                        </a:spcAft>
                        <a:buNone/>
                      </a:pPr>
                      <a:r>
                        <a:rPr lang="en-GB" sz="2200" b="1">
                          <a:solidFill>
                            <a:srgbClr val="073763"/>
                          </a:solidFill>
                        </a:rPr>
                        <a:t>  3</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dirty="0">
                          <a:solidFill>
                            <a:srgbClr val="073763"/>
                          </a:solidFill>
                        </a:rPr>
                        <a:t>About this guidance</a:t>
                      </a:r>
                      <a:endParaRPr sz="2200" dirty="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2409">
                <a:tc>
                  <a:txBody>
                    <a:bodyPr/>
                    <a:lstStyle/>
                    <a:p>
                      <a:pPr marL="0" lvl="0" indent="0" algn="l" rtl="0">
                        <a:spcBef>
                          <a:spcPts val="0"/>
                        </a:spcBef>
                        <a:spcAft>
                          <a:spcPts val="0"/>
                        </a:spcAft>
                        <a:buNone/>
                      </a:pPr>
                      <a:r>
                        <a:rPr lang="en-GB" sz="2200" b="1">
                          <a:solidFill>
                            <a:srgbClr val="073763"/>
                          </a:solidFill>
                        </a:rPr>
                        <a:t>  4</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Why teach mental wellbeing?</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lvl="0" indent="0" algn="l" rtl="0">
                        <a:spcBef>
                          <a:spcPts val="0"/>
                        </a:spcBef>
                        <a:spcAft>
                          <a:spcPts val="0"/>
                        </a:spcAft>
                        <a:buNone/>
                      </a:pPr>
                      <a:r>
                        <a:rPr lang="en-GB" sz="2200" b="1">
                          <a:solidFill>
                            <a:srgbClr val="073763"/>
                          </a:solidFill>
                        </a:rPr>
                        <a:t>  8</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Teaching the new curriculum</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lvl="0" indent="0" algn="l" rtl="0">
                        <a:spcBef>
                          <a:spcPts val="0"/>
                        </a:spcBef>
                        <a:spcAft>
                          <a:spcPts val="0"/>
                        </a:spcAft>
                        <a:buNone/>
                      </a:pPr>
                      <a:r>
                        <a:rPr lang="en-GB" sz="2200" b="1">
                          <a:solidFill>
                            <a:srgbClr val="073763"/>
                          </a:solidFill>
                        </a:rPr>
                        <a:t>15</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Primary curriculum </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lvl="0" indent="0" algn="l" rtl="0">
                        <a:spcBef>
                          <a:spcPts val="0"/>
                        </a:spcBef>
                        <a:spcAft>
                          <a:spcPts val="0"/>
                        </a:spcAft>
                        <a:buNone/>
                      </a:pPr>
                      <a:r>
                        <a:rPr lang="en-GB" sz="2200" b="1">
                          <a:solidFill>
                            <a:srgbClr val="073763"/>
                          </a:solidFill>
                        </a:rPr>
                        <a:t>29</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Secondary curriculum </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lvl="0" indent="0" algn="l" rtl="0">
                        <a:spcBef>
                          <a:spcPts val="0"/>
                        </a:spcBef>
                        <a:spcAft>
                          <a:spcPts val="0"/>
                        </a:spcAft>
                        <a:buNone/>
                      </a:pPr>
                      <a:r>
                        <a:rPr lang="en-GB" sz="2200" b="1">
                          <a:solidFill>
                            <a:srgbClr val="073763"/>
                          </a:solidFill>
                        </a:rPr>
                        <a:t>36</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Good practice</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lvl="0" indent="0" algn="l" rtl="0">
                        <a:spcBef>
                          <a:spcPts val="0"/>
                        </a:spcBef>
                        <a:spcAft>
                          <a:spcPts val="0"/>
                        </a:spcAft>
                        <a:buNone/>
                      </a:pPr>
                      <a:r>
                        <a:rPr lang="en-GB" sz="2200" b="1">
                          <a:solidFill>
                            <a:srgbClr val="073763"/>
                          </a:solidFill>
                        </a:rPr>
                        <a:t>44</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dirty="0">
                          <a:solidFill>
                            <a:srgbClr val="073763"/>
                          </a:solidFill>
                        </a:rPr>
                        <a:t>Activities and templates for trainers</a:t>
                      </a:r>
                      <a:endParaRPr sz="2200" dirty="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Appropriate emotions / behaviour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03" name="Google Shape;203;p32"/>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For younger pupils model appropriate:</a:t>
            </a:r>
            <a:endParaRPr sz="1800"/>
          </a:p>
          <a:p>
            <a:pPr marL="457200" lvl="0" indent="-342900" algn="l" rtl="0">
              <a:spcBef>
                <a:spcPts val="1600"/>
              </a:spcBef>
              <a:spcAft>
                <a:spcPts val="0"/>
              </a:spcAft>
              <a:buSzPts val="1800"/>
              <a:buChar char="●"/>
            </a:pPr>
            <a:r>
              <a:rPr lang="en-GB" sz="1800"/>
              <a:t>responses to events/situations</a:t>
            </a:r>
            <a:endParaRPr sz="1800"/>
          </a:p>
          <a:p>
            <a:pPr marL="457200" lvl="0" indent="-342900" algn="l" rtl="0">
              <a:spcBef>
                <a:spcPts val="0"/>
              </a:spcBef>
              <a:spcAft>
                <a:spcPts val="0"/>
              </a:spcAft>
              <a:buSzPts val="1800"/>
              <a:buChar char="●"/>
            </a:pPr>
            <a:r>
              <a:rPr lang="en-GB" sz="1800"/>
              <a:t>ways to express emotions</a:t>
            </a:r>
            <a:endParaRPr sz="1800"/>
          </a:p>
          <a:p>
            <a:pPr marL="0" lvl="0" indent="0" algn="l" rtl="0">
              <a:spcBef>
                <a:spcPts val="1600"/>
              </a:spcBef>
              <a:spcAft>
                <a:spcPts val="0"/>
              </a:spcAft>
              <a:buNone/>
            </a:pPr>
            <a:r>
              <a:rPr lang="en-GB" sz="1800"/>
              <a:t>Also provide opportunities for pupils to practise recognising appropriate emotions and behaviour.</a:t>
            </a:r>
            <a:endParaRPr sz="1800"/>
          </a:p>
          <a:p>
            <a:pPr marL="0" lvl="0" indent="0" algn="l" rtl="0">
              <a:spcBef>
                <a:spcPts val="1600"/>
              </a:spcBef>
              <a:spcAft>
                <a:spcPts val="1600"/>
              </a:spcAft>
              <a:buNone/>
            </a:pPr>
            <a:r>
              <a:rPr lang="en-GB" sz="1800"/>
              <a:t>Give older pupils opportunities to select appropriate emotions and behaviours in response to (positive or negative) scenario-based triggers. Teach that there is usually a range of potential responses.</a:t>
            </a:r>
            <a:endParaRPr sz="1800"/>
          </a:p>
        </p:txBody>
      </p:sp>
      <p:sp>
        <p:nvSpPr>
          <p:cNvPr id="204" name="Google Shape;204;p32"/>
          <p:cNvSpPr txBox="1">
            <a:spLocks noGrp="1"/>
          </p:cNvSpPr>
          <p:nvPr>
            <p:ph type="body" idx="2"/>
          </p:nvPr>
        </p:nvSpPr>
        <p:spPr>
          <a:xfrm>
            <a:off x="6178800" y="216425"/>
            <a:ext cx="2695200" cy="19050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a:t>
            </a:r>
            <a:br>
              <a:rPr lang="en-GB" sz="1800"/>
            </a:br>
            <a:r>
              <a:rPr lang="en-GB" sz="1600" i="1"/>
              <a:t>Know how to judge whether what they are feeling and how they are behaving is appropriate and proportionate.</a:t>
            </a:r>
            <a:endParaRPr sz="1600" i="1"/>
          </a:p>
        </p:txBody>
      </p:sp>
      <p:sp>
        <p:nvSpPr>
          <p:cNvPr id="205" name="Google Shape;205;p32"/>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
        <p:nvSpPr>
          <p:cNvPr id="206" name="Google Shape;206;p32"/>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07" name="Google Shape;207;p32"/>
          <p:cNvSpPr txBox="1">
            <a:spLocks noGrp="1"/>
          </p:cNvSpPr>
          <p:nvPr>
            <p:ph type="body" idx="2"/>
          </p:nvPr>
        </p:nvSpPr>
        <p:spPr>
          <a:xfrm>
            <a:off x="6178800" y="2121425"/>
            <a:ext cx="2695200" cy="1302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Recognise triggers</a:t>
            </a:r>
            <a:endParaRPr sz="1600"/>
          </a:p>
          <a:p>
            <a:pPr marL="457200" lvl="0" indent="-330200" algn="l" rtl="0">
              <a:spcBef>
                <a:spcPts val="0"/>
              </a:spcBef>
              <a:spcAft>
                <a:spcPts val="0"/>
              </a:spcAft>
              <a:buSzPts val="1600"/>
              <a:buChar char="●"/>
            </a:pPr>
            <a:r>
              <a:rPr lang="en-GB" sz="1600"/>
              <a:t>Choose/moderate own behaviour</a:t>
            </a:r>
            <a:endParaRPr sz="1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Positive factors for wellbeing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13" name="Google Shape;213;p33"/>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and remind pupils of proven positive factors for mental wellbeing.</a:t>
            </a:r>
            <a:endParaRPr sz="1800"/>
          </a:p>
          <a:p>
            <a:pPr marL="457200" lvl="0" indent="-342900" algn="l" rtl="0">
              <a:spcBef>
                <a:spcPts val="1600"/>
              </a:spcBef>
              <a:spcAft>
                <a:spcPts val="0"/>
              </a:spcAft>
              <a:buSzPts val="1800"/>
              <a:buChar char="●"/>
            </a:pPr>
            <a:r>
              <a:rPr lang="en-GB" sz="1800" b="1"/>
              <a:t>Physical exercise</a:t>
            </a:r>
            <a:r>
              <a:rPr lang="en-GB" sz="1800"/>
              <a:t> - activity that gets the heart pumping</a:t>
            </a:r>
            <a:endParaRPr sz="1800"/>
          </a:p>
          <a:p>
            <a:pPr marL="457200" lvl="0" indent="-342900" algn="l" rtl="0">
              <a:spcBef>
                <a:spcPts val="0"/>
              </a:spcBef>
              <a:spcAft>
                <a:spcPts val="0"/>
              </a:spcAft>
              <a:buSzPts val="1800"/>
              <a:buChar char="●"/>
            </a:pPr>
            <a:r>
              <a:rPr lang="en-GB" sz="1800" b="1"/>
              <a:t>Time outdoors</a:t>
            </a:r>
            <a:r>
              <a:rPr lang="en-GB" sz="1800"/>
              <a:t> - sports and play</a:t>
            </a:r>
            <a:endParaRPr sz="1800"/>
          </a:p>
          <a:p>
            <a:pPr marL="457200" lvl="0" indent="-342900" algn="l" rtl="0">
              <a:spcBef>
                <a:spcPts val="0"/>
              </a:spcBef>
              <a:spcAft>
                <a:spcPts val="0"/>
              </a:spcAft>
              <a:buSzPts val="1800"/>
              <a:buChar char="●"/>
            </a:pPr>
            <a:r>
              <a:rPr lang="en-GB" sz="1800" b="1"/>
              <a:t>Community participation</a:t>
            </a:r>
            <a:r>
              <a:rPr lang="en-GB" sz="1800"/>
              <a:t> - clubs and hobbies</a:t>
            </a:r>
            <a:endParaRPr sz="1800"/>
          </a:p>
          <a:p>
            <a:pPr marL="457200" lvl="0" indent="-342900" algn="l" rtl="0">
              <a:spcBef>
                <a:spcPts val="0"/>
              </a:spcBef>
              <a:spcAft>
                <a:spcPts val="0"/>
              </a:spcAft>
              <a:buSzPts val="1800"/>
              <a:buChar char="●"/>
            </a:pPr>
            <a:r>
              <a:rPr lang="en-GB" sz="1800" b="1"/>
              <a:t>Voluntary activity</a:t>
            </a:r>
            <a:r>
              <a:rPr lang="en-GB" sz="1800"/>
              <a:t> - in class, home or elsewhere</a:t>
            </a:r>
            <a:endParaRPr sz="1800"/>
          </a:p>
          <a:p>
            <a:pPr marL="0" lvl="0" indent="0" algn="l" rtl="0">
              <a:spcBef>
                <a:spcPts val="1600"/>
              </a:spcBef>
              <a:spcAft>
                <a:spcPts val="1600"/>
              </a:spcAft>
              <a:buNone/>
            </a:pPr>
            <a:r>
              <a:rPr lang="en-GB" sz="1800"/>
              <a:t>Teach pupils that people need to ration time spent online (including mobile phones) as </a:t>
            </a:r>
            <a:r>
              <a:rPr lang="en-GB" sz="1800" b="1"/>
              <a:t>excess time online can have a negative effect on wellbeing</a:t>
            </a:r>
            <a:r>
              <a:rPr lang="en-GB" sz="1800"/>
              <a:t>. </a:t>
            </a:r>
            <a:endParaRPr sz="1800"/>
          </a:p>
        </p:txBody>
      </p:sp>
      <p:sp>
        <p:nvSpPr>
          <p:cNvPr id="214" name="Google Shape;214;p33"/>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a:t>
            </a:r>
            <a:br>
              <a:rPr lang="en-GB" sz="1600"/>
            </a:br>
            <a:r>
              <a:rPr lang="en-GB" sz="1600" i="1"/>
              <a:t>Know the benefits of physical exercise, time outdoors, community participation, voluntary and service-based activity on mental wellbeing and happiness.</a:t>
            </a:r>
            <a:endParaRPr sz="1600" i="1"/>
          </a:p>
        </p:txBody>
      </p:sp>
      <p:sp>
        <p:nvSpPr>
          <p:cNvPr id="215" name="Google Shape;215;p33"/>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sp>
        <p:nvSpPr>
          <p:cNvPr id="216" name="Google Shape;216;p33"/>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17" name="Google Shape;217;p33"/>
          <p:cNvSpPr txBox="1">
            <a:spLocks noGrp="1"/>
          </p:cNvSpPr>
          <p:nvPr>
            <p:ph type="body" idx="2"/>
          </p:nvPr>
        </p:nvSpPr>
        <p:spPr>
          <a:xfrm>
            <a:off x="6178800" y="2571750"/>
            <a:ext cx="2695200" cy="974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Wellbeing factors</a:t>
            </a:r>
            <a:endParaRPr sz="1600"/>
          </a:p>
          <a:p>
            <a:pPr marL="457200" lvl="0" indent="-330200" algn="l" rtl="0">
              <a:spcBef>
                <a:spcPts val="0"/>
              </a:spcBef>
              <a:spcAft>
                <a:spcPts val="0"/>
              </a:spcAft>
              <a:buSzPts val="1600"/>
              <a:buChar char="●"/>
            </a:pPr>
            <a:r>
              <a:rPr lang="en-GB" sz="1600"/>
              <a:t>Online harms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Simple self-care techniques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23" name="Google Shape;223;p34"/>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Teach younger children to make connections</a:t>
            </a:r>
            <a:r>
              <a:rPr lang="en-GB" sz="1800"/>
              <a:t> between things they enjoy (activities, friends) and feeling good.</a:t>
            </a:r>
            <a:endParaRPr sz="1800"/>
          </a:p>
          <a:p>
            <a:pPr marL="0" lvl="0" indent="0" algn="l" rtl="0">
              <a:spcBef>
                <a:spcPts val="1600"/>
              </a:spcBef>
              <a:spcAft>
                <a:spcPts val="0"/>
              </a:spcAft>
              <a:buNone/>
            </a:pPr>
            <a:r>
              <a:rPr lang="en-GB" sz="1800" b="1"/>
              <a:t>Challenge older children to reflect</a:t>
            </a:r>
            <a:r>
              <a:rPr lang="en-GB" sz="1800"/>
              <a:t> on how rest, time with others, hobbies and interests, rationing time online, help to maintain and increase their wellbeing. </a:t>
            </a:r>
            <a:endParaRPr sz="1800"/>
          </a:p>
          <a:p>
            <a:pPr marL="0" lvl="0" indent="0" algn="l" rtl="0">
              <a:spcBef>
                <a:spcPts val="1600"/>
              </a:spcBef>
              <a:spcAft>
                <a:spcPts val="0"/>
              </a:spcAft>
              <a:buNone/>
            </a:pPr>
            <a:r>
              <a:rPr lang="en-GB" sz="1800"/>
              <a:t>Ensure older children are aware of a range of </a:t>
            </a:r>
            <a:r>
              <a:rPr lang="en-GB" sz="1800" b="1"/>
              <a:t>self-care strategies</a:t>
            </a:r>
            <a:r>
              <a:rPr lang="en-GB" sz="1800"/>
              <a:t> they can use to regulate their emotional experience (eg some people enjoy mindfulness, colouring, exercise). </a:t>
            </a:r>
            <a:endParaRPr sz="1800"/>
          </a:p>
          <a:p>
            <a:pPr marL="0" lvl="0" indent="0" algn="l" rtl="0">
              <a:spcBef>
                <a:spcPts val="1600"/>
              </a:spcBef>
              <a:spcAft>
                <a:spcPts val="0"/>
              </a:spcAft>
              <a:buNone/>
            </a:pPr>
            <a:endParaRPr sz="1800">
              <a:highlight>
                <a:srgbClr val="EAD1DC"/>
              </a:highlight>
            </a:endParaRPr>
          </a:p>
          <a:p>
            <a:pPr marL="0" lvl="0" indent="0" algn="l" rtl="0">
              <a:spcBef>
                <a:spcPts val="1600"/>
              </a:spcBef>
              <a:spcAft>
                <a:spcPts val="1600"/>
              </a:spcAft>
              <a:buNone/>
            </a:pPr>
            <a:endParaRPr sz="1800"/>
          </a:p>
        </p:txBody>
      </p:sp>
      <p:sp>
        <p:nvSpPr>
          <p:cNvPr id="224" name="Google Shape;224;p34"/>
          <p:cNvSpPr txBox="1">
            <a:spLocks noGrp="1"/>
          </p:cNvSpPr>
          <p:nvPr>
            <p:ph type="body" idx="2"/>
          </p:nvPr>
        </p:nvSpPr>
        <p:spPr>
          <a:xfrm>
            <a:off x="6178800" y="216425"/>
            <a:ext cx="2695200" cy="21111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a:t>
            </a:r>
            <a:br>
              <a:rPr lang="en-GB" sz="1600"/>
            </a:br>
            <a:r>
              <a:rPr lang="en-GB" sz="1600" i="1"/>
              <a:t>Know simple self-care techniques, including the importance of rest, time spent with friends and family and the benefits of hobbies and interests.</a:t>
            </a:r>
            <a:endParaRPr sz="1600" i="1"/>
          </a:p>
        </p:txBody>
      </p:sp>
      <p:sp>
        <p:nvSpPr>
          <p:cNvPr id="225" name="Google Shape;225;p34"/>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sp>
        <p:nvSpPr>
          <p:cNvPr id="226" name="Google Shape;226;p34"/>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27" name="Google Shape;227;p34"/>
          <p:cNvSpPr txBox="1">
            <a:spLocks noGrp="1"/>
          </p:cNvSpPr>
          <p:nvPr>
            <p:ph type="body" idx="2"/>
          </p:nvPr>
        </p:nvSpPr>
        <p:spPr>
          <a:xfrm>
            <a:off x="6178800" y="2327525"/>
            <a:ext cx="2695200" cy="1058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Wellbeing factors</a:t>
            </a:r>
            <a:endParaRPr sz="1600"/>
          </a:p>
          <a:p>
            <a:pPr marL="457200" lvl="0" indent="-330200" algn="l" rtl="0">
              <a:spcBef>
                <a:spcPts val="0"/>
              </a:spcBef>
              <a:spcAft>
                <a:spcPts val="0"/>
              </a:spcAft>
              <a:buSzPts val="1600"/>
              <a:buChar char="●"/>
            </a:pPr>
            <a:r>
              <a:rPr lang="en-GB" sz="1600"/>
              <a:t>Self-care techniques</a:t>
            </a:r>
            <a:endParaRPr sz="1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Isolation and loneliness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33" name="Google Shape;233;p35"/>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Reassure young children</a:t>
            </a:r>
            <a:r>
              <a:rPr lang="en-GB" sz="1800"/>
              <a:t> that it is not unusual to feel lonely sometimes and that sometimes people feel this way when they haven’t got anything to do or anyone to play with. </a:t>
            </a:r>
            <a:endParaRPr sz="1800"/>
          </a:p>
          <a:p>
            <a:pPr marL="0" lvl="0" indent="0" algn="l" rtl="0">
              <a:spcBef>
                <a:spcPts val="1600"/>
              </a:spcBef>
              <a:spcAft>
                <a:spcPts val="0"/>
              </a:spcAft>
              <a:buNone/>
            </a:pPr>
            <a:r>
              <a:rPr lang="en-GB" sz="1800"/>
              <a:t>Emphasise that they can seek out a trusted adult or friend when bored or lonely, including opportunities to do so at school.</a:t>
            </a:r>
            <a:endParaRPr sz="1800"/>
          </a:p>
          <a:p>
            <a:pPr marL="0" lvl="0" indent="0" algn="l" rtl="0">
              <a:spcBef>
                <a:spcPts val="1600"/>
              </a:spcBef>
              <a:spcAft>
                <a:spcPts val="0"/>
              </a:spcAft>
              <a:buNone/>
            </a:pPr>
            <a:r>
              <a:rPr lang="en-GB" sz="1800" b="1"/>
              <a:t>Explore strategies with older children </a:t>
            </a:r>
            <a:r>
              <a:rPr lang="en-GB" sz="1800"/>
              <a:t>that can help to reduce loneliness (eg seeking companionship, joining clubs, time spent appropriately online).</a:t>
            </a:r>
            <a:endParaRPr sz="1800"/>
          </a:p>
          <a:p>
            <a:pPr marL="0" lvl="0" indent="0" algn="l" rtl="0">
              <a:spcBef>
                <a:spcPts val="1600"/>
              </a:spcBef>
              <a:spcAft>
                <a:spcPts val="1600"/>
              </a:spcAft>
              <a:buNone/>
            </a:pPr>
            <a:endParaRPr sz="1800"/>
          </a:p>
        </p:txBody>
      </p:sp>
      <p:sp>
        <p:nvSpPr>
          <p:cNvPr id="234" name="Google Shape;234;p35"/>
          <p:cNvSpPr txBox="1">
            <a:spLocks noGrp="1"/>
          </p:cNvSpPr>
          <p:nvPr>
            <p:ph type="body" idx="2"/>
          </p:nvPr>
        </p:nvSpPr>
        <p:spPr>
          <a:xfrm>
            <a:off x="6178800" y="216425"/>
            <a:ext cx="2695200" cy="2120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a:t>
            </a:r>
            <a:br>
              <a:rPr lang="en-GB" sz="1600"/>
            </a:br>
            <a:r>
              <a:rPr lang="en-GB" sz="1600" i="1"/>
              <a:t>Know isolation and loneliness can affect children and that it is very important for children to discuss their feelings with an adult and seek support.</a:t>
            </a:r>
            <a:endParaRPr sz="1600"/>
          </a:p>
        </p:txBody>
      </p:sp>
      <p:sp>
        <p:nvSpPr>
          <p:cNvPr id="235" name="Google Shape;235;p35"/>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
        <p:nvSpPr>
          <p:cNvPr id="236" name="Google Shape;236;p35"/>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37" name="Google Shape;237;p35"/>
          <p:cNvSpPr txBox="1">
            <a:spLocks noGrp="1"/>
          </p:cNvSpPr>
          <p:nvPr>
            <p:ph type="body" idx="2"/>
          </p:nvPr>
        </p:nvSpPr>
        <p:spPr>
          <a:xfrm>
            <a:off x="6178800" y="2336825"/>
            <a:ext cx="2695200" cy="11160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Self-care strategies</a:t>
            </a:r>
            <a:endParaRPr sz="1600"/>
          </a:p>
          <a:p>
            <a:pPr marL="457200" lvl="0" indent="-330200" algn="l" rtl="0">
              <a:spcBef>
                <a:spcPts val="0"/>
              </a:spcBef>
              <a:spcAft>
                <a:spcPts val="0"/>
              </a:spcAft>
              <a:buSzPts val="1600"/>
              <a:buChar char="●"/>
            </a:pPr>
            <a:r>
              <a:rPr lang="en-GB" sz="1600"/>
              <a:t>Reducing loneliness</a:t>
            </a:r>
            <a:endParaRPr sz="16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Talking and getting support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43" name="Google Shape;243;p36"/>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Remind younger pupils they can talk to an adult when:</a:t>
            </a:r>
            <a:endParaRPr sz="1800"/>
          </a:p>
          <a:p>
            <a:pPr marL="457200" lvl="0" indent="-342900" algn="l" rtl="0">
              <a:spcBef>
                <a:spcPts val="1600"/>
              </a:spcBef>
              <a:spcAft>
                <a:spcPts val="0"/>
              </a:spcAft>
              <a:buSzPts val="1800"/>
              <a:buChar char="●"/>
            </a:pPr>
            <a:r>
              <a:rPr lang="en-GB" sz="1800"/>
              <a:t>experiencing friendship problems (eg toys being taken from them)</a:t>
            </a:r>
            <a:endParaRPr sz="1800"/>
          </a:p>
          <a:p>
            <a:pPr marL="457200" lvl="0" indent="-342900" algn="l" rtl="0">
              <a:spcBef>
                <a:spcPts val="0"/>
              </a:spcBef>
              <a:spcAft>
                <a:spcPts val="0"/>
              </a:spcAft>
              <a:buSzPts val="1800"/>
              <a:buChar char="●"/>
            </a:pPr>
            <a:r>
              <a:rPr lang="en-GB" sz="1800"/>
              <a:t>they haven’t got anyone to play with </a:t>
            </a:r>
            <a:endParaRPr sz="1800"/>
          </a:p>
          <a:p>
            <a:pPr marL="0" lvl="0" indent="0" algn="l" rtl="0">
              <a:spcBef>
                <a:spcPts val="1600"/>
              </a:spcBef>
              <a:spcAft>
                <a:spcPts val="0"/>
              </a:spcAft>
              <a:buNone/>
            </a:pPr>
            <a:r>
              <a:rPr lang="en-GB" sz="1800"/>
              <a:t>Check that older pupils:</a:t>
            </a:r>
            <a:endParaRPr sz="1800"/>
          </a:p>
          <a:p>
            <a:pPr marL="457200" lvl="0" indent="-342900" algn="l" rtl="0">
              <a:spcBef>
                <a:spcPts val="1600"/>
              </a:spcBef>
              <a:spcAft>
                <a:spcPts val="0"/>
              </a:spcAft>
              <a:buSzPts val="1800"/>
              <a:buChar char="●"/>
            </a:pPr>
            <a:r>
              <a:rPr lang="en-GB" sz="1800"/>
              <a:t>can describe what loneliness is </a:t>
            </a:r>
            <a:endParaRPr sz="1800"/>
          </a:p>
          <a:p>
            <a:pPr marL="457200" lvl="0" indent="-342900" algn="l" rtl="0">
              <a:spcBef>
                <a:spcPts val="0"/>
              </a:spcBef>
              <a:spcAft>
                <a:spcPts val="0"/>
              </a:spcAft>
              <a:buSzPts val="1800"/>
              <a:buChar char="●"/>
            </a:pPr>
            <a:r>
              <a:rPr lang="en-GB" sz="1800"/>
              <a:t>know that it can help to talk about feelings </a:t>
            </a:r>
            <a:endParaRPr sz="1800"/>
          </a:p>
          <a:p>
            <a:pPr marL="457200" lvl="0" indent="-342900" algn="l" rtl="0">
              <a:spcBef>
                <a:spcPts val="0"/>
              </a:spcBef>
              <a:spcAft>
                <a:spcPts val="0"/>
              </a:spcAft>
              <a:buSzPts val="1800"/>
              <a:buChar char="●"/>
            </a:pPr>
            <a:r>
              <a:rPr lang="en-GB" sz="1800"/>
              <a:t>are aware of the adults they can talk to</a:t>
            </a:r>
            <a:endParaRPr sz="1800"/>
          </a:p>
          <a:p>
            <a:pPr marL="457200" lvl="0" indent="-342900" algn="l" rtl="0">
              <a:spcBef>
                <a:spcPts val="0"/>
              </a:spcBef>
              <a:spcAft>
                <a:spcPts val="0"/>
              </a:spcAft>
              <a:buSzPts val="1800"/>
              <a:buChar char="●"/>
            </a:pPr>
            <a:r>
              <a:rPr lang="en-GB" sz="1800"/>
              <a:t>can suggest actions a character might take if they were lonely (structured scenario)</a:t>
            </a:r>
            <a:endParaRPr sz="1800"/>
          </a:p>
          <a:p>
            <a:pPr marL="0" lvl="0" indent="0" algn="l" rtl="0">
              <a:spcBef>
                <a:spcPts val="1600"/>
              </a:spcBef>
              <a:spcAft>
                <a:spcPts val="1600"/>
              </a:spcAft>
              <a:buNone/>
            </a:pPr>
            <a:endParaRPr sz="1800"/>
          </a:p>
        </p:txBody>
      </p:sp>
      <p:sp>
        <p:nvSpPr>
          <p:cNvPr id="244" name="Google Shape;244;p36"/>
          <p:cNvSpPr txBox="1">
            <a:spLocks noGrp="1"/>
          </p:cNvSpPr>
          <p:nvPr>
            <p:ph type="body" idx="2"/>
          </p:nvPr>
        </p:nvSpPr>
        <p:spPr>
          <a:xfrm>
            <a:off x="6178800" y="216425"/>
            <a:ext cx="2695200" cy="2158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a:t>
            </a:r>
            <a:br>
              <a:rPr lang="en-GB" sz="1600"/>
            </a:br>
            <a:r>
              <a:rPr lang="en-GB" sz="1600" i="1"/>
              <a:t>Know isolation and loneliness can affect children and that it is very important for children to discuss their feelings with an adult and seek support.</a:t>
            </a:r>
            <a:endParaRPr sz="1600"/>
          </a:p>
        </p:txBody>
      </p:sp>
      <p:sp>
        <p:nvSpPr>
          <p:cNvPr id="245" name="Google Shape;245;p36"/>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
        <p:nvSpPr>
          <p:cNvPr id="246" name="Google Shape;246;p36"/>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47" name="Google Shape;247;p36"/>
          <p:cNvSpPr txBox="1">
            <a:spLocks noGrp="1"/>
          </p:cNvSpPr>
          <p:nvPr>
            <p:ph type="body" idx="2"/>
          </p:nvPr>
        </p:nvSpPr>
        <p:spPr>
          <a:xfrm>
            <a:off x="6178800" y="2375225"/>
            <a:ext cx="2695200" cy="1344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t>ADDITIONAL LEARNING</a:t>
            </a:r>
            <a:endParaRPr sz="1600"/>
          </a:p>
          <a:p>
            <a:pPr marL="457200" lvl="0" indent="-330200" algn="l" rtl="0">
              <a:spcBef>
                <a:spcPts val="0"/>
              </a:spcBef>
              <a:spcAft>
                <a:spcPts val="0"/>
              </a:spcAft>
              <a:buSzPts val="1600"/>
              <a:buChar char="●"/>
            </a:pPr>
            <a:r>
              <a:rPr lang="en-GB" sz="1600"/>
              <a:t>Asking for support</a:t>
            </a:r>
            <a:endParaRPr sz="1600"/>
          </a:p>
          <a:p>
            <a:pPr marL="457200" lvl="0" indent="-330200" algn="l" rtl="0">
              <a:spcBef>
                <a:spcPts val="0"/>
              </a:spcBef>
              <a:spcAft>
                <a:spcPts val="0"/>
              </a:spcAft>
              <a:buSzPts val="1600"/>
              <a:buChar char="●"/>
            </a:pPr>
            <a:r>
              <a:rPr lang="en-GB" sz="1600"/>
              <a:t>Talking about feelings</a:t>
            </a:r>
            <a:endParaRPr sz="1600"/>
          </a:p>
          <a:p>
            <a:pPr marL="457200" lvl="0" indent="-330200" algn="l" rtl="0">
              <a:spcBef>
                <a:spcPts val="0"/>
              </a:spcBef>
              <a:spcAft>
                <a:spcPts val="0"/>
              </a:spcAft>
              <a:buSzPts val="1600"/>
              <a:buChar char="●"/>
            </a:pPr>
            <a:r>
              <a:rPr lang="en-GB" sz="1600"/>
              <a:t>Dealing with emotions </a:t>
            </a:r>
            <a:endParaRPr sz="1600"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The impact of bullying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53" name="Google Shape;253;p37"/>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Ensure younger pupils: </a:t>
            </a:r>
            <a:endParaRPr sz="1800"/>
          </a:p>
          <a:p>
            <a:pPr marL="457200" lvl="0" indent="-342900" algn="l" rtl="0">
              <a:spcBef>
                <a:spcPts val="1600"/>
              </a:spcBef>
              <a:spcAft>
                <a:spcPts val="0"/>
              </a:spcAft>
              <a:buSzPts val="1800"/>
              <a:buChar char="●"/>
            </a:pPr>
            <a:r>
              <a:rPr lang="en-GB" sz="1800"/>
              <a:t>understand appropriate actions and things to say when they disagree with others</a:t>
            </a:r>
            <a:endParaRPr sz="1800"/>
          </a:p>
          <a:p>
            <a:pPr marL="457200" lvl="0" indent="-342900" algn="l" rtl="0">
              <a:spcBef>
                <a:spcPts val="0"/>
              </a:spcBef>
              <a:spcAft>
                <a:spcPts val="0"/>
              </a:spcAft>
              <a:buSzPts val="1800"/>
              <a:buChar char="●"/>
            </a:pPr>
            <a:r>
              <a:rPr lang="en-GB" sz="1800"/>
              <a:t>understand what to expect from others</a:t>
            </a:r>
            <a:endParaRPr sz="1800"/>
          </a:p>
          <a:p>
            <a:pPr marL="457200" lvl="0" indent="-342900" algn="l" rtl="0">
              <a:spcBef>
                <a:spcPts val="0"/>
              </a:spcBef>
              <a:spcAft>
                <a:spcPts val="0"/>
              </a:spcAft>
              <a:buSzPts val="1800"/>
              <a:buChar char="●"/>
            </a:pPr>
            <a:r>
              <a:rPr lang="en-GB" sz="1800"/>
              <a:t>can begin to recognise bullying </a:t>
            </a:r>
            <a:endParaRPr sz="1800"/>
          </a:p>
          <a:p>
            <a:pPr marL="0" lvl="0" indent="0" algn="l" rtl="0">
              <a:spcBef>
                <a:spcPts val="1600"/>
              </a:spcBef>
              <a:spcAft>
                <a:spcPts val="0"/>
              </a:spcAft>
              <a:buNone/>
            </a:pPr>
            <a:r>
              <a:rPr lang="en-GB" sz="1800"/>
              <a:t>Expand older pupils’ knowledge of:</a:t>
            </a:r>
            <a:endParaRPr sz="1800"/>
          </a:p>
          <a:p>
            <a:pPr marL="457200" lvl="0" indent="-342900" algn="l" rtl="0">
              <a:spcBef>
                <a:spcPts val="1600"/>
              </a:spcBef>
              <a:spcAft>
                <a:spcPts val="0"/>
              </a:spcAft>
              <a:buSzPts val="1800"/>
              <a:buChar char="●"/>
            </a:pPr>
            <a:r>
              <a:rPr lang="en-GB" sz="1800"/>
              <a:t>types of bullying (eg cyberbullying, ‘mate’ crime)</a:t>
            </a:r>
            <a:endParaRPr sz="1800"/>
          </a:p>
          <a:p>
            <a:pPr marL="457200" lvl="0" indent="-342900" algn="l" rtl="0">
              <a:spcBef>
                <a:spcPts val="0"/>
              </a:spcBef>
              <a:spcAft>
                <a:spcPts val="0"/>
              </a:spcAft>
              <a:buSzPts val="1800"/>
              <a:buChar char="●"/>
            </a:pPr>
            <a:r>
              <a:rPr lang="en-GB" sz="1800"/>
              <a:t>what bullying can look or sound like </a:t>
            </a:r>
            <a:endParaRPr sz="1800"/>
          </a:p>
          <a:p>
            <a:pPr marL="457200" lvl="0" indent="-342900" algn="l" rtl="0">
              <a:spcBef>
                <a:spcPts val="0"/>
              </a:spcBef>
              <a:spcAft>
                <a:spcPts val="0"/>
              </a:spcAft>
              <a:buSzPts val="1800"/>
              <a:buChar char="●"/>
            </a:pPr>
            <a:r>
              <a:rPr lang="en-GB" sz="1800"/>
              <a:t>how bullying can be perceived the victim</a:t>
            </a:r>
            <a:endParaRPr sz="1800"/>
          </a:p>
          <a:p>
            <a:pPr marL="457200" lvl="0" indent="-342900" algn="l" rtl="0">
              <a:spcBef>
                <a:spcPts val="0"/>
              </a:spcBef>
              <a:spcAft>
                <a:spcPts val="0"/>
              </a:spcAft>
              <a:buSzPts val="1800"/>
              <a:buChar char="●"/>
            </a:pPr>
            <a:r>
              <a:rPr lang="en-GB" sz="1800"/>
              <a:t>the longer-term impact of bullying on wellbeing</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254" name="Google Shape;254;p37"/>
          <p:cNvSpPr txBox="1">
            <a:spLocks noGrp="1"/>
          </p:cNvSpPr>
          <p:nvPr>
            <p:ph type="body" idx="2"/>
          </p:nvPr>
        </p:nvSpPr>
        <p:spPr>
          <a:xfrm>
            <a:off x="6178800" y="216425"/>
            <a:ext cx="2695200" cy="1880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r>
              <a:rPr lang="en-GB" sz="1600" i="1"/>
              <a:t>Know that bullying (including cyberbullying) has a negative and often lasting impact on mental wellbeing.</a:t>
            </a:r>
            <a:endParaRPr sz="1600" i="1"/>
          </a:p>
        </p:txBody>
      </p:sp>
      <p:sp>
        <p:nvSpPr>
          <p:cNvPr id="255" name="Google Shape;255;p37"/>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sp>
        <p:nvSpPr>
          <p:cNvPr id="256" name="Google Shape;256;p37"/>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57" name="Google Shape;257;p37"/>
          <p:cNvSpPr txBox="1">
            <a:spLocks noGrp="1"/>
          </p:cNvSpPr>
          <p:nvPr>
            <p:ph type="body" idx="2"/>
          </p:nvPr>
        </p:nvSpPr>
        <p:spPr>
          <a:xfrm>
            <a:off x="6178800" y="2121425"/>
            <a:ext cx="2695200" cy="1300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Understanding bullying</a:t>
            </a:r>
            <a:endParaRPr sz="1600"/>
          </a:p>
          <a:p>
            <a:pPr marL="457200" lvl="0" indent="-330200" algn="l" rtl="0">
              <a:spcBef>
                <a:spcPts val="0"/>
              </a:spcBef>
              <a:spcAft>
                <a:spcPts val="0"/>
              </a:spcAft>
              <a:buSzPts val="1600"/>
              <a:buChar char="●"/>
            </a:pPr>
            <a:r>
              <a:rPr lang="en-GB" sz="1600"/>
              <a:t>Empathy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When to ask for help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63" name="Google Shape;263;p38"/>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Tell younger pupils that they should always ask for help when they need it, such as when they or someone else is worried or upset. </a:t>
            </a:r>
            <a:endParaRPr sz="1800"/>
          </a:p>
          <a:p>
            <a:pPr marL="0" lvl="0" indent="0" algn="l" rtl="0">
              <a:spcBef>
                <a:spcPts val="1600"/>
              </a:spcBef>
              <a:spcAft>
                <a:spcPts val="0"/>
              </a:spcAft>
              <a:buNone/>
            </a:pPr>
            <a:r>
              <a:rPr lang="en-GB" sz="1800"/>
              <a:t>Explain and encourage older pupils to recognise scenarios when they should ask for help, such as when they’re concerned about: </a:t>
            </a:r>
            <a:endParaRPr sz="1800"/>
          </a:p>
          <a:p>
            <a:pPr marL="457200" lvl="0" indent="-342900" algn="l" rtl="0">
              <a:spcBef>
                <a:spcPts val="1600"/>
              </a:spcBef>
              <a:spcAft>
                <a:spcPts val="0"/>
              </a:spcAft>
              <a:buSzPts val="1800"/>
              <a:buChar char="●"/>
            </a:pPr>
            <a:r>
              <a:rPr lang="en-GB" sz="1800"/>
              <a:t>their wellbeing / emotional reactions</a:t>
            </a:r>
            <a:endParaRPr sz="1800"/>
          </a:p>
          <a:p>
            <a:pPr marL="457200" lvl="0" indent="-342900" algn="l" rtl="0">
              <a:spcBef>
                <a:spcPts val="0"/>
              </a:spcBef>
              <a:spcAft>
                <a:spcPts val="0"/>
              </a:spcAft>
              <a:buSzPts val="1800"/>
              <a:buChar char="●"/>
            </a:pPr>
            <a:r>
              <a:rPr lang="en-GB" sz="1800"/>
              <a:t>someone else’s wellbeing / emotional reactions</a:t>
            </a:r>
            <a:endParaRPr sz="1800"/>
          </a:p>
          <a:p>
            <a:pPr marL="0" lvl="0" indent="0" algn="l" rtl="0">
              <a:spcBef>
                <a:spcPts val="1600"/>
              </a:spcBef>
              <a:spcAft>
                <a:spcPts val="0"/>
              </a:spcAft>
              <a:buNone/>
            </a:pPr>
            <a:r>
              <a:rPr lang="en-GB" sz="1800"/>
              <a:t>This could be in response to face-to-face or online behaviour. </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264" name="Google Shape;264;p38"/>
          <p:cNvSpPr txBox="1">
            <a:spLocks noGrp="1"/>
          </p:cNvSpPr>
          <p:nvPr>
            <p:ph type="body" idx="2"/>
          </p:nvPr>
        </p:nvSpPr>
        <p:spPr>
          <a:xfrm>
            <a:off x="6178800" y="216425"/>
            <a:ext cx="2695200" cy="1632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 </a:t>
            </a:r>
            <a:r>
              <a:rPr lang="en-GB" sz="1600" i="1"/>
              <a:t>Know where and how to seek support (including recognising the triggers for seeking support)...</a:t>
            </a:r>
            <a:endParaRPr sz="1600" i="1"/>
          </a:p>
          <a:p>
            <a:pPr marL="0" lvl="0" indent="0" algn="l" rtl="0">
              <a:spcBef>
                <a:spcPts val="1600"/>
              </a:spcBef>
              <a:spcAft>
                <a:spcPts val="1600"/>
              </a:spcAft>
              <a:buNone/>
            </a:pPr>
            <a:endParaRPr sz="1600"/>
          </a:p>
        </p:txBody>
      </p:sp>
      <p:sp>
        <p:nvSpPr>
          <p:cNvPr id="265" name="Google Shape;265;p38"/>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26</a:t>
            </a:fld>
            <a:endParaRPr/>
          </a:p>
        </p:txBody>
      </p:sp>
      <p:sp>
        <p:nvSpPr>
          <p:cNvPr id="266" name="Google Shape;266;p38"/>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67" name="Google Shape;267;p38"/>
          <p:cNvSpPr txBox="1">
            <a:spLocks noGrp="1"/>
          </p:cNvSpPr>
          <p:nvPr>
            <p:ph type="body" idx="2"/>
          </p:nvPr>
        </p:nvSpPr>
        <p:spPr>
          <a:xfrm>
            <a:off x="6178800" y="1848725"/>
            <a:ext cx="2695200" cy="1059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Asking for support</a:t>
            </a:r>
            <a:endParaRPr sz="1600"/>
          </a:p>
          <a:p>
            <a:pPr marL="457200" lvl="0" indent="-330200" algn="l" rtl="0">
              <a:spcBef>
                <a:spcPts val="0"/>
              </a:spcBef>
              <a:spcAft>
                <a:spcPts val="0"/>
              </a:spcAft>
              <a:buSzPts val="1600"/>
              <a:buChar char="●"/>
            </a:pPr>
            <a:r>
              <a:rPr lang="en-GB" sz="1600"/>
              <a:t>Self-awareness</a:t>
            </a:r>
            <a:endParaRPr sz="1600"/>
          </a:p>
          <a:p>
            <a:pPr marL="0" lvl="0" indent="0" algn="l" rtl="0">
              <a:spcBef>
                <a:spcPts val="1600"/>
              </a:spcBef>
              <a:spcAft>
                <a:spcPts val="1600"/>
              </a:spcAft>
              <a:buNone/>
            </a:pP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Who to ask for help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73" name="Google Shape;273;p39"/>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Ensure all pupils know their appropriate adults to ask for support when they or somebody else is feeling hurt, upset, worried or angry (including about issues arising online). </a:t>
            </a:r>
            <a:endParaRPr sz="1800"/>
          </a:p>
          <a:p>
            <a:pPr marL="0" lvl="0" indent="0" algn="l" rtl="0">
              <a:spcBef>
                <a:spcPts val="1600"/>
              </a:spcBef>
              <a:spcAft>
                <a:spcPts val="0"/>
              </a:spcAft>
              <a:buNone/>
            </a:pPr>
            <a:r>
              <a:rPr lang="en-GB" sz="1800" b="1"/>
              <a:t>Identify their key adults at school</a:t>
            </a:r>
            <a:r>
              <a:rPr lang="en-GB" sz="1800"/>
              <a:t> and remind pupils they can also talk to any other teacher.</a:t>
            </a:r>
            <a:endParaRPr sz="1800"/>
          </a:p>
          <a:p>
            <a:pPr marL="0" lvl="0" indent="0" algn="l" rtl="0">
              <a:spcBef>
                <a:spcPts val="1600"/>
              </a:spcBef>
              <a:spcAft>
                <a:spcPts val="0"/>
              </a:spcAft>
              <a:buNone/>
            </a:pPr>
            <a:r>
              <a:rPr lang="en-GB" sz="1800"/>
              <a:t>Older children should also know who they can speak to outside school (eg parent/carer, a friend).</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274" name="Google Shape;274;p39"/>
          <p:cNvSpPr txBox="1">
            <a:spLocks noGrp="1"/>
          </p:cNvSpPr>
          <p:nvPr>
            <p:ph type="body" idx="2"/>
          </p:nvPr>
        </p:nvSpPr>
        <p:spPr>
          <a:xfrm>
            <a:off x="6178800" y="216425"/>
            <a:ext cx="2695200" cy="27105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r>
              <a:rPr lang="en-GB" sz="1600" i="1"/>
              <a:t>Know</a:t>
            </a:r>
            <a:r>
              <a:rPr lang="en-GB" sz="1600" b="1" i="1"/>
              <a:t> </a:t>
            </a:r>
            <a:r>
              <a:rPr lang="en-GB" sz="1600" i="1"/>
              <a:t>… whom in school they should speak to if they are worried about their own or someone else’s mental wellbeing or ability to control their emotions (including issues arising online).</a:t>
            </a:r>
            <a:endParaRPr sz="1600"/>
          </a:p>
        </p:txBody>
      </p:sp>
      <p:sp>
        <p:nvSpPr>
          <p:cNvPr id="275" name="Google Shape;275;p39"/>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27</a:t>
            </a:fld>
            <a:endParaRPr/>
          </a:p>
        </p:txBody>
      </p:sp>
      <p:sp>
        <p:nvSpPr>
          <p:cNvPr id="276" name="Google Shape;276;p39"/>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77" name="Google Shape;277;p39"/>
          <p:cNvSpPr txBox="1">
            <a:spLocks noGrp="1"/>
          </p:cNvSpPr>
          <p:nvPr>
            <p:ph type="body" idx="2"/>
          </p:nvPr>
        </p:nvSpPr>
        <p:spPr>
          <a:xfrm>
            <a:off x="6178800" y="2926925"/>
            <a:ext cx="2695200" cy="1023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Knowing who to talk to</a:t>
            </a:r>
            <a:endParaRPr sz="1600"/>
          </a:p>
          <a:p>
            <a:pPr marL="457200" lvl="0" indent="-330200" algn="l" rtl="0">
              <a:spcBef>
                <a:spcPts val="0"/>
              </a:spcBef>
              <a:spcAft>
                <a:spcPts val="0"/>
              </a:spcAft>
              <a:buSzPts val="1600"/>
              <a:buChar char="●"/>
            </a:pPr>
            <a:r>
              <a:rPr lang="en-GB" sz="1600"/>
              <a:t>Self-awareness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Children and mental health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283" name="Google Shape;283;p40"/>
          <p:cNvSpPr txBox="1">
            <a:spLocks noGrp="1"/>
          </p:cNvSpPr>
          <p:nvPr>
            <p:ph type="body" idx="1"/>
          </p:nvPr>
        </p:nvSpPr>
        <p:spPr>
          <a:xfrm>
            <a:off x="270000" y="914400"/>
            <a:ext cx="5838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pupils that feeling emotions such as sadness doesn’t mean we are unwell - feelings often change throughout the day and over longer periods. </a:t>
            </a:r>
            <a:endParaRPr sz="1800"/>
          </a:p>
          <a:p>
            <a:pPr marL="0" lvl="0" indent="0" algn="l" rtl="0">
              <a:spcBef>
                <a:spcPts val="1600"/>
              </a:spcBef>
              <a:spcAft>
                <a:spcPts val="0"/>
              </a:spcAft>
              <a:buNone/>
            </a:pPr>
            <a:r>
              <a:rPr lang="en-GB" sz="1800"/>
              <a:t>But </a:t>
            </a:r>
            <a:r>
              <a:rPr lang="en-GB" sz="1800" b="1"/>
              <a:t>sometimes mental wellbeing can be affected</a:t>
            </a:r>
            <a:r>
              <a:rPr lang="en-GB" sz="1800"/>
              <a:t>, eg by life events or ongoing, seemingly lower-level stressors and:</a:t>
            </a:r>
            <a:endParaRPr sz="1800"/>
          </a:p>
          <a:p>
            <a:pPr marL="457200" lvl="0" indent="-342900" algn="l" rtl="0">
              <a:spcBef>
                <a:spcPts val="1600"/>
              </a:spcBef>
              <a:spcAft>
                <a:spcPts val="0"/>
              </a:spcAft>
              <a:buSzPts val="1800"/>
              <a:buChar char="●"/>
            </a:pPr>
            <a:r>
              <a:rPr lang="en-GB" sz="1800" b="1"/>
              <a:t>people sometimes need help</a:t>
            </a:r>
            <a:r>
              <a:rPr lang="en-GB" sz="1800"/>
              <a:t> to get better or cope, eg from family, friends, a doctor</a:t>
            </a:r>
            <a:endParaRPr sz="1800"/>
          </a:p>
          <a:p>
            <a:pPr marL="457200" lvl="0" indent="-342900" algn="l" rtl="0">
              <a:spcBef>
                <a:spcPts val="0"/>
              </a:spcBef>
              <a:spcAft>
                <a:spcPts val="0"/>
              </a:spcAft>
              <a:buSzPts val="1800"/>
              <a:buChar char="●"/>
            </a:pPr>
            <a:r>
              <a:rPr lang="en-GB" sz="1800" b="1"/>
              <a:t>wellbeing is a spectrum </a:t>
            </a:r>
            <a:r>
              <a:rPr lang="en-GB" sz="1800"/>
              <a:t>and addressing issues early can minimise the impact</a:t>
            </a:r>
            <a:endParaRPr sz="1800"/>
          </a:p>
          <a:p>
            <a:pPr marL="0" lvl="0" indent="0" algn="l" rtl="0">
              <a:spcBef>
                <a:spcPts val="1600"/>
              </a:spcBef>
              <a:spcAft>
                <a:spcPts val="1600"/>
              </a:spcAft>
              <a:buNone/>
            </a:pPr>
            <a:endParaRPr sz="1800"/>
          </a:p>
        </p:txBody>
      </p:sp>
      <p:sp>
        <p:nvSpPr>
          <p:cNvPr id="284" name="Google Shape;284;p40"/>
          <p:cNvSpPr txBox="1">
            <a:spLocks noGrp="1"/>
          </p:cNvSpPr>
          <p:nvPr>
            <p:ph type="body" idx="2"/>
          </p:nvPr>
        </p:nvSpPr>
        <p:spPr>
          <a:xfrm>
            <a:off x="6178800" y="216425"/>
            <a:ext cx="2695200" cy="2716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a:t>
            </a:r>
            <a:r>
              <a:rPr lang="en-GB" sz="1600" b="1" i="1"/>
              <a:t> </a:t>
            </a:r>
            <a:r>
              <a:rPr lang="en-GB" sz="1600" i="1"/>
              <a:t>it is common for people to experience mental ill health. For many people who do, the problems can be resolved if the right support is made available, especially if accessed early enough.</a:t>
            </a:r>
            <a:endParaRPr sz="1600"/>
          </a:p>
        </p:txBody>
      </p:sp>
      <p:sp>
        <p:nvSpPr>
          <p:cNvPr id="285" name="Google Shape;285;p40"/>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28</a:t>
            </a:fld>
            <a:endParaRPr/>
          </a:p>
        </p:txBody>
      </p:sp>
      <p:sp>
        <p:nvSpPr>
          <p:cNvPr id="286" name="Google Shape;286;p40"/>
          <p:cNvSpPr txBox="1">
            <a:spLocks noGrp="1"/>
          </p:cNvSpPr>
          <p:nvPr>
            <p:ph type="subTitle" idx="4294967295"/>
          </p:nvPr>
        </p:nvSpPr>
        <p:spPr>
          <a:xfrm>
            <a:off x="7796400" y="4454575"/>
            <a:ext cx="1077600" cy="4725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E06666"/>
                </a:solidFill>
              </a:rPr>
              <a:t>Primary</a:t>
            </a:r>
            <a:endParaRPr>
              <a:solidFill>
                <a:srgbClr val="E06666"/>
              </a:solidFill>
            </a:endParaRPr>
          </a:p>
        </p:txBody>
      </p:sp>
      <p:sp>
        <p:nvSpPr>
          <p:cNvPr id="287" name="Google Shape;287;p40"/>
          <p:cNvSpPr txBox="1">
            <a:spLocks noGrp="1"/>
          </p:cNvSpPr>
          <p:nvPr>
            <p:ph type="body" idx="2"/>
          </p:nvPr>
        </p:nvSpPr>
        <p:spPr>
          <a:xfrm>
            <a:off x="6178800" y="2933225"/>
            <a:ext cx="2695200" cy="1232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When we need help</a:t>
            </a:r>
            <a:endParaRPr sz="1600"/>
          </a:p>
          <a:p>
            <a:pPr marL="457200" lvl="0" indent="-330200" algn="l" rtl="0">
              <a:spcBef>
                <a:spcPts val="0"/>
              </a:spcBef>
              <a:spcAft>
                <a:spcPts val="0"/>
              </a:spcAft>
              <a:buSzPts val="1600"/>
              <a:buChar char="●"/>
            </a:pPr>
            <a:r>
              <a:rPr lang="en-GB" sz="1600"/>
              <a:t>Benefit of getting help early</a:t>
            </a:r>
            <a:endParaRPr sz="16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2022750" y="2150850"/>
            <a:ext cx="50985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Secondary curriculum</a:t>
            </a:r>
            <a:endParaRPr>
              <a:solidFill>
                <a:srgbClr val="FFFFFF"/>
              </a:solidFill>
            </a:endParaRPr>
          </a:p>
        </p:txBody>
      </p:sp>
      <p:sp>
        <p:nvSpPr>
          <p:cNvPr id="293" name="Google Shape;29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29</a:t>
            </a:fld>
            <a:endParaRPr/>
          </a:p>
        </p:txBody>
      </p:sp>
      <p:sp>
        <p:nvSpPr>
          <p:cNvPr id="294" name="Google Shape;294;p41"/>
          <p:cNvSpPr txBox="1">
            <a:spLocks noGrp="1"/>
          </p:cNvSpPr>
          <p:nvPr>
            <p:ph type="body" idx="4294967295"/>
          </p:nvPr>
        </p:nvSpPr>
        <p:spPr>
          <a:xfrm>
            <a:off x="330200" y="3276600"/>
            <a:ext cx="8543700" cy="1099200"/>
          </a:xfrm>
          <a:prstGeom prst="rect">
            <a:avLst/>
          </a:prstGeom>
          <a:solidFill>
            <a:srgbClr val="D9D9D9"/>
          </a:solidFill>
        </p:spPr>
        <p:txBody>
          <a:bodyPr spcFirstLastPara="1" wrap="square" lIns="91425" tIns="91425" rIns="91425" bIns="91425" anchor="t" anchorCtr="0">
            <a:noAutofit/>
          </a:bodyPr>
          <a:lstStyle/>
          <a:p>
            <a:pPr marL="0" lvl="0" indent="0" algn="l" rtl="0">
              <a:spcBef>
                <a:spcPts val="0"/>
              </a:spcBef>
              <a:spcAft>
                <a:spcPts val="0"/>
              </a:spcAft>
              <a:buNone/>
            </a:pPr>
            <a:r>
              <a:rPr lang="en-GB" sz="1600" b="1"/>
              <a:t>STATUTORY GUIDANCE </a:t>
            </a:r>
            <a:br>
              <a:rPr lang="en-GB" sz="1600" b="1"/>
            </a:br>
            <a:r>
              <a:rPr lang="en-GB" sz="1800" i="1"/>
              <a:t>Schools should continue to develop knowledge on topics specified for primary as required and in addition cover the following content by the end of secondary.</a:t>
            </a:r>
            <a:endParaRPr sz="1800" i="1"/>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About this guidance</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71" name="Google Shape;71;p15"/>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Subject leads</a:t>
            </a:r>
            <a:r>
              <a:rPr lang="en-GB" sz="1800"/>
              <a:t> who want to use this guidance to train teachers should refer to the </a:t>
            </a:r>
            <a:r>
              <a:rPr lang="en-GB" sz="1800" b="1"/>
              <a:t>Activities and templates for trainers</a:t>
            </a:r>
            <a:r>
              <a:rPr lang="en-GB" sz="1800"/>
              <a:t> section at first, to help plan their presentation.</a:t>
            </a:r>
            <a:endParaRPr sz="1800"/>
          </a:p>
          <a:p>
            <a:pPr marL="0" lvl="0" indent="0" algn="l" rtl="0">
              <a:spcBef>
                <a:spcPts val="1600"/>
              </a:spcBef>
              <a:spcAft>
                <a:spcPts val="0"/>
              </a:spcAft>
              <a:buNone/>
            </a:pPr>
            <a:r>
              <a:rPr lang="en-GB" sz="1800"/>
              <a:t>This guidance supports the new </a:t>
            </a:r>
            <a:r>
              <a:rPr lang="en-GB" sz="1800" u="sng">
                <a:solidFill>
                  <a:schemeClr val="hlink"/>
                </a:solidFill>
                <a:hlinkClick r:id="rId3"/>
              </a:rPr>
              <a:t>statutory curriculum</a:t>
            </a:r>
            <a:r>
              <a:rPr lang="en-GB" sz="1800"/>
              <a:t> for mental wellbeing, to be introduced from September 2020. It highlights the statutory teaching as well as providing additional guidance and good practice examples. </a:t>
            </a:r>
            <a:endParaRPr sz="1800"/>
          </a:p>
          <a:p>
            <a:pPr marL="0" lvl="0" indent="0" algn="l" rtl="0">
              <a:spcBef>
                <a:spcPts val="1600"/>
              </a:spcBef>
              <a:spcAft>
                <a:spcPts val="1600"/>
              </a:spcAft>
              <a:buNone/>
            </a:pPr>
            <a:r>
              <a:rPr lang="en-GB" sz="1800"/>
              <a:t> </a:t>
            </a:r>
            <a:endParaRPr sz="1800"/>
          </a:p>
        </p:txBody>
      </p:sp>
      <p:sp>
        <p:nvSpPr>
          <p:cNvPr id="72" name="Google Shape;72;p15"/>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00" name="Google Shape;300;p42"/>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rgbClr val="073763"/>
                </a:solidFill>
              </a:rPr>
              <a:t>Talking about emotions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01" name="Google Shape;301;p42"/>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Assess pupils’ baseline emotional vocabulary </a:t>
            </a:r>
            <a:r>
              <a:rPr lang="en-GB" sz="1800"/>
              <a:t>gained in primary. </a:t>
            </a:r>
            <a:endParaRPr sz="1800"/>
          </a:p>
          <a:p>
            <a:pPr marL="0" lvl="0" indent="0" algn="l" rtl="0">
              <a:spcBef>
                <a:spcPts val="1600"/>
              </a:spcBef>
              <a:spcAft>
                <a:spcPts val="0"/>
              </a:spcAft>
              <a:buNone/>
            </a:pPr>
            <a:r>
              <a:rPr lang="en-GB" sz="1800"/>
              <a:t>Shape discussions of </a:t>
            </a:r>
            <a:r>
              <a:rPr lang="en-GB" sz="1800" b="1"/>
              <a:t>complex and multiple emotions</a:t>
            </a:r>
            <a:r>
              <a:rPr lang="en-GB" sz="1800"/>
              <a:t>, demonstrating more nuanced language, while avoiding stigmatised terms. </a:t>
            </a:r>
            <a:endParaRPr sz="1800"/>
          </a:p>
          <a:p>
            <a:pPr marL="0" lvl="0" indent="0" algn="l" rtl="0">
              <a:spcBef>
                <a:spcPts val="1600"/>
              </a:spcBef>
              <a:spcAft>
                <a:spcPts val="0"/>
              </a:spcAft>
              <a:buNone/>
            </a:pPr>
            <a:r>
              <a:rPr lang="en-GB" sz="1800"/>
              <a:t>You might discuss </a:t>
            </a:r>
            <a:r>
              <a:rPr lang="en-GB" sz="1800" b="1"/>
              <a:t>‘moral emotions’</a:t>
            </a:r>
            <a:r>
              <a:rPr lang="en-GB" sz="1800"/>
              <a:t> - eg someone might feel they have benefited by taking another’s possession but also feel bad, guilty or ashamed. </a:t>
            </a:r>
            <a:endParaRPr sz="1800"/>
          </a:p>
          <a:p>
            <a:pPr marL="0" lvl="0" indent="0" algn="l" rtl="0">
              <a:spcBef>
                <a:spcPts val="1600"/>
              </a:spcBef>
              <a:spcAft>
                <a:spcPts val="0"/>
              </a:spcAft>
              <a:buNone/>
            </a:pPr>
            <a:r>
              <a:rPr lang="en-GB" sz="1800" b="1"/>
              <a:t>Challenge pupils</a:t>
            </a:r>
            <a:r>
              <a:rPr lang="en-GB" sz="1800"/>
              <a:t> to apply their growing vocabulary within structured and realistic scenarios.</a:t>
            </a:r>
            <a:endParaRPr sz="1800"/>
          </a:p>
          <a:p>
            <a:pPr marL="0" lvl="0" indent="0" algn="l" rtl="0">
              <a:spcBef>
                <a:spcPts val="1600"/>
              </a:spcBef>
              <a:spcAft>
                <a:spcPts val="1600"/>
              </a:spcAft>
              <a:buNone/>
            </a:pPr>
            <a:endParaRPr sz="1800"/>
          </a:p>
        </p:txBody>
      </p:sp>
      <p:sp>
        <p:nvSpPr>
          <p:cNvPr id="302" name="Google Shape;302;p42"/>
          <p:cNvSpPr txBox="1">
            <a:spLocks noGrp="1"/>
          </p:cNvSpPr>
          <p:nvPr>
            <p:ph type="body" idx="2"/>
          </p:nvPr>
        </p:nvSpPr>
        <p:spPr>
          <a:xfrm>
            <a:off x="6178800" y="216425"/>
            <a:ext cx="2695200" cy="1596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STATUTORY GUIDANCE </a:t>
            </a:r>
            <a:br>
              <a:rPr lang="en-GB" sz="1600" b="1"/>
            </a:br>
            <a:r>
              <a:rPr lang="en-GB" sz="1600" i="1"/>
              <a:t>Know how to talk about their emotions accurately and sensitively, using appropriate vocabulary.</a:t>
            </a:r>
            <a:endParaRPr sz="1600" i="1"/>
          </a:p>
          <a:p>
            <a:pPr marL="0" lvl="0" indent="0" algn="l" rtl="0">
              <a:spcBef>
                <a:spcPts val="1600"/>
              </a:spcBef>
              <a:spcAft>
                <a:spcPts val="1600"/>
              </a:spcAft>
              <a:buNone/>
            </a:pPr>
            <a:endParaRPr sz="1600"/>
          </a:p>
        </p:txBody>
      </p:sp>
      <p:sp>
        <p:nvSpPr>
          <p:cNvPr id="303" name="Google Shape;303;p42"/>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30</a:t>
            </a:fld>
            <a:endParaRPr/>
          </a:p>
        </p:txBody>
      </p:sp>
      <p:sp>
        <p:nvSpPr>
          <p:cNvPr id="304" name="Google Shape;304;p42"/>
          <p:cNvSpPr txBox="1">
            <a:spLocks noGrp="1"/>
          </p:cNvSpPr>
          <p:nvPr>
            <p:ph type="body" idx="2"/>
          </p:nvPr>
        </p:nvSpPr>
        <p:spPr>
          <a:xfrm>
            <a:off x="6178800" y="1796773"/>
            <a:ext cx="2695200" cy="132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Advanced vocabulary </a:t>
            </a:r>
            <a:endParaRPr sz="1600"/>
          </a:p>
          <a:p>
            <a:pPr marL="457200" lvl="0" indent="-330200" algn="l" rtl="0">
              <a:spcBef>
                <a:spcPts val="0"/>
              </a:spcBef>
              <a:spcAft>
                <a:spcPts val="0"/>
              </a:spcAft>
              <a:buSzPts val="1600"/>
              <a:buChar char="●"/>
            </a:pPr>
            <a:r>
              <a:rPr lang="en-GB" sz="1600"/>
              <a:t>Emotional intelligence</a:t>
            </a:r>
            <a:endParaRPr sz="1600"/>
          </a:p>
          <a:p>
            <a:pPr marL="457200" lvl="0" indent="-330200" algn="l" rtl="0">
              <a:spcBef>
                <a:spcPts val="0"/>
              </a:spcBef>
              <a:spcAft>
                <a:spcPts val="0"/>
              </a:spcAft>
              <a:buSzPts val="1600"/>
              <a:buChar char="●"/>
            </a:pPr>
            <a:r>
              <a:rPr lang="en-GB" sz="1600"/>
              <a:t>Empathy</a:t>
            </a:r>
            <a:endParaRPr sz="1600" b="1"/>
          </a:p>
          <a:p>
            <a:pPr marL="0" lvl="0" indent="0" algn="l" rtl="0">
              <a:spcBef>
                <a:spcPts val="1600"/>
              </a:spcBef>
              <a:spcAft>
                <a:spcPts val="1600"/>
              </a:spcAft>
              <a:buNone/>
            </a:pP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10" name="Google Shape;310;p43"/>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Happiness and personal connection</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11" name="Google Shape;311;p43"/>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that there is a </a:t>
            </a:r>
            <a:r>
              <a:rPr lang="en-GB" sz="1800" b="1"/>
              <a:t>proven positive link</a:t>
            </a:r>
            <a:r>
              <a:rPr lang="en-GB" sz="1800"/>
              <a:t> between healthy connection to others and mental wellbeing. </a:t>
            </a:r>
            <a:endParaRPr sz="1800"/>
          </a:p>
          <a:p>
            <a:pPr marL="0" lvl="0" indent="0" algn="l" rtl="0">
              <a:spcBef>
                <a:spcPts val="1600"/>
              </a:spcBef>
              <a:spcAft>
                <a:spcPts val="0"/>
              </a:spcAft>
              <a:buNone/>
            </a:pPr>
            <a:r>
              <a:rPr lang="en-GB" sz="1800"/>
              <a:t>Consider the group dynamic and steer pupils away from a narrow view of ‘connection with others’ so that: </a:t>
            </a:r>
            <a:endParaRPr sz="1800"/>
          </a:p>
          <a:p>
            <a:pPr marL="457200" lvl="0" indent="-342900" algn="l" rtl="0">
              <a:spcBef>
                <a:spcPts val="1600"/>
              </a:spcBef>
              <a:spcAft>
                <a:spcPts val="0"/>
              </a:spcAft>
              <a:buSzPts val="1800"/>
              <a:buChar char="●"/>
            </a:pPr>
            <a:r>
              <a:rPr lang="en-GB" sz="1800"/>
              <a:t>different types of connection (eg offline, online, carers, pets, important possessions) are valued</a:t>
            </a:r>
            <a:endParaRPr sz="1800"/>
          </a:p>
          <a:p>
            <a:pPr marL="457200" lvl="0" indent="-342900" algn="l" rtl="0">
              <a:spcBef>
                <a:spcPts val="0"/>
              </a:spcBef>
              <a:spcAft>
                <a:spcPts val="0"/>
              </a:spcAft>
              <a:buSzPts val="1800"/>
              <a:buChar char="●"/>
            </a:pPr>
            <a:r>
              <a:rPr lang="en-GB" sz="1800"/>
              <a:t>pupils with fewer peer connections are not stigmatised or worried about their wellbeing</a:t>
            </a:r>
            <a:endParaRPr sz="1800"/>
          </a:p>
          <a:p>
            <a:pPr marL="0" lvl="0" indent="0" algn="l" rtl="0">
              <a:spcBef>
                <a:spcPts val="1600"/>
              </a:spcBef>
              <a:spcAft>
                <a:spcPts val="1600"/>
              </a:spcAft>
              <a:buNone/>
            </a:pPr>
            <a:r>
              <a:rPr lang="en-GB" sz="1800"/>
              <a:t>Teach that conversations with peers and trusted adults can help us to problem solve.</a:t>
            </a:r>
            <a:endParaRPr sz="1800"/>
          </a:p>
        </p:txBody>
      </p:sp>
      <p:sp>
        <p:nvSpPr>
          <p:cNvPr id="312" name="Google Shape;312;p43"/>
          <p:cNvSpPr txBox="1">
            <a:spLocks noGrp="1"/>
          </p:cNvSpPr>
          <p:nvPr>
            <p:ph type="body" idx="2"/>
          </p:nvPr>
        </p:nvSpPr>
        <p:spPr>
          <a:xfrm>
            <a:off x="6178800" y="216425"/>
            <a:ext cx="2695200" cy="12732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 that happiness is linked to being connected to others.</a:t>
            </a:r>
            <a:endParaRPr sz="1600"/>
          </a:p>
        </p:txBody>
      </p:sp>
      <p:sp>
        <p:nvSpPr>
          <p:cNvPr id="313" name="Google Shape;313;p43"/>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31</a:t>
            </a:fld>
            <a:endParaRPr/>
          </a:p>
        </p:txBody>
      </p:sp>
      <p:sp>
        <p:nvSpPr>
          <p:cNvPr id="314" name="Google Shape;314;p43"/>
          <p:cNvSpPr txBox="1">
            <a:spLocks noGrp="1"/>
          </p:cNvSpPr>
          <p:nvPr>
            <p:ph type="body" idx="2"/>
          </p:nvPr>
        </p:nvSpPr>
        <p:spPr>
          <a:xfrm>
            <a:off x="6178800" y="1511825"/>
            <a:ext cx="2695200" cy="1273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Community and wellbeing</a:t>
            </a:r>
            <a:endParaRPr sz="1600"/>
          </a:p>
          <a:p>
            <a:pPr marL="457200" lvl="0" indent="-330200" algn="l" rtl="0">
              <a:spcBef>
                <a:spcPts val="0"/>
              </a:spcBef>
              <a:spcAft>
                <a:spcPts val="0"/>
              </a:spcAft>
              <a:buSzPts val="1600"/>
              <a:buChar char="●"/>
            </a:pPr>
            <a:r>
              <a:rPr lang="en-GB" sz="1600"/>
              <a:t>Types of connection </a:t>
            </a:r>
            <a:endParaRPr sz="16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20" name="Google Shape;320;p44"/>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Recognising wellbeing concerns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21" name="Google Shape;321;p44"/>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early signs of mental wellbeing issues such as:</a:t>
            </a:r>
            <a:endParaRPr sz="1800"/>
          </a:p>
          <a:p>
            <a:pPr marL="457200" lvl="0" indent="-342900" algn="l" rtl="0">
              <a:spcBef>
                <a:spcPts val="1600"/>
              </a:spcBef>
              <a:spcAft>
                <a:spcPts val="0"/>
              </a:spcAft>
              <a:buSzPts val="1800"/>
              <a:buChar char="●"/>
            </a:pPr>
            <a:r>
              <a:rPr lang="en-GB" sz="1800"/>
              <a:t>behaviour / mood change over days or weeks</a:t>
            </a:r>
            <a:endParaRPr sz="1800"/>
          </a:p>
          <a:p>
            <a:pPr marL="457200" lvl="0" indent="-342900" algn="l" rtl="0">
              <a:spcBef>
                <a:spcPts val="0"/>
              </a:spcBef>
              <a:spcAft>
                <a:spcPts val="0"/>
              </a:spcAft>
              <a:buSzPts val="1800"/>
              <a:buChar char="●"/>
            </a:pPr>
            <a:r>
              <a:rPr lang="en-GB" sz="1800"/>
              <a:t>feeling regularly overwhelmed, anxious, angry</a:t>
            </a:r>
            <a:endParaRPr sz="1800"/>
          </a:p>
          <a:p>
            <a:pPr marL="457200" lvl="0" indent="-342900" algn="l" rtl="0">
              <a:spcBef>
                <a:spcPts val="0"/>
              </a:spcBef>
              <a:spcAft>
                <a:spcPts val="0"/>
              </a:spcAft>
              <a:buSzPts val="1800"/>
              <a:buChar char="●"/>
            </a:pPr>
            <a:r>
              <a:rPr lang="en-GB" sz="1800"/>
              <a:t>deliberate isolation from close friends</a:t>
            </a:r>
            <a:endParaRPr sz="1800"/>
          </a:p>
          <a:p>
            <a:pPr marL="457200" lvl="0" indent="-342900" algn="l" rtl="0">
              <a:spcBef>
                <a:spcPts val="0"/>
              </a:spcBef>
              <a:spcAft>
                <a:spcPts val="0"/>
              </a:spcAft>
              <a:buSzPts val="1800"/>
              <a:buChar char="●"/>
            </a:pPr>
            <a:r>
              <a:rPr lang="en-GB" sz="1800"/>
              <a:t>lack of self-care or hygiene habits</a:t>
            </a:r>
            <a:endParaRPr sz="1800"/>
          </a:p>
          <a:p>
            <a:pPr marL="457200" lvl="0" indent="-342900" algn="l" rtl="0">
              <a:spcBef>
                <a:spcPts val="0"/>
              </a:spcBef>
              <a:spcAft>
                <a:spcPts val="0"/>
              </a:spcAft>
              <a:buSzPts val="1800"/>
              <a:buChar char="●"/>
            </a:pPr>
            <a:r>
              <a:rPr lang="en-GB" sz="1800"/>
              <a:t>difficulty concentrating or focusing on work</a:t>
            </a:r>
            <a:endParaRPr sz="1800"/>
          </a:p>
          <a:p>
            <a:pPr marL="457200" lvl="0" indent="-342900" algn="l" rtl="0">
              <a:spcBef>
                <a:spcPts val="0"/>
              </a:spcBef>
              <a:spcAft>
                <a:spcPts val="0"/>
              </a:spcAft>
              <a:buSzPts val="1800"/>
              <a:buChar char="●"/>
            </a:pPr>
            <a:r>
              <a:rPr lang="en-GB" sz="1800"/>
              <a:t>presenting more regularly with physical health concerns eg stomach aches, headaches </a:t>
            </a:r>
            <a:endParaRPr sz="1800"/>
          </a:p>
          <a:p>
            <a:pPr marL="0" lvl="0" indent="0" algn="l" rtl="0">
              <a:spcBef>
                <a:spcPts val="1600"/>
              </a:spcBef>
              <a:spcAft>
                <a:spcPts val="0"/>
              </a:spcAft>
              <a:buNone/>
            </a:pPr>
            <a:r>
              <a:rPr lang="en-GB" sz="1800"/>
              <a:t>Teach that these signs do not always indicate a mental health problem. </a:t>
            </a:r>
            <a:endParaRPr sz="1100">
              <a:solidFill>
                <a:schemeClr val="dk1"/>
              </a:solidFill>
            </a:endParaRPr>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322" name="Google Shape;322;p44"/>
          <p:cNvSpPr txBox="1">
            <a:spLocks noGrp="1"/>
          </p:cNvSpPr>
          <p:nvPr>
            <p:ph type="body" idx="2"/>
          </p:nvPr>
        </p:nvSpPr>
        <p:spPr>
          <a:xfrm>
            <a:off x="6178800" y="216425"/>
            <a:ext cx="2695200" cy="1308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 how to recognise the early signs of mental wellbeing concerns.</a:t>
            </a:r>
            <a:endParaRPr sz="1600" i="1"/>
          </a:p>
        </p:txBody>
      </p:sp>
      <p:sp>
        <p:nvSpPr>
          <p:cNvPr id="323" name="Google Shape;323;p44"/>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32</a:t>
            </a:fld>
            <a:endParaRPr/>
          </a:p>
        </p:txBody>
      </p:sp>
      <p:sp>
        <p:nvSpPr>
          <p:cNvPr id="324" name="Google Shape;324;p44"/>
          <p:cNvSpPr txBox="1">
            <a:spLocks noGrp="1"/>
          </p:cNvSpPr>
          <p:nvPr>
            <p:ph type="body" idx="2"/>
          </p:nvPr>
        </p:nvSpPr>
        <p:spPr>
          <a:xfrm>
            <a:off x="6178800" y="1511825"/>
            <a:ext cx="2695200" cy="1308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Signs of ill health</a:t>
            </a:r>
            <a:endParaRPr sz="1600"/>
          </a:p>
          <a:p>
            <a:pPr marL="457200" lvl="0" indent="-330200" algn="l" rtl="0">
              <a:spcBef>
                <a:spcPts val="0"/>
              </a:spcBef>
              <a:spcAft>
                <a:spcPts val="0"/>
              </a:spcAft>
              <a:buSzPts val="1600"/>
              <a:buChar char="●"/>
            </a:pPr>
            <a:r>
              <a:rPr lang="en-GB" sz="1600"/>
              <a:t>Self-monitoring</a:t>
            </a:r>
            <a:endParaRPr sz="1600"/>
          </a:p>
          <a:p>
            <a:pPr marL="457200" lvl="0" indent="-330200" algn="l" rtl="0">
              <a:spcBef>
                <a:spcPts val="0"/>
              </a:spcBef>
              <a:spcAft>
                <a:spcPts val="0"/>
              </a:spcAft>
              <a:buSzPts val="1600"/>
              <a:buChar char="●"/>
            </a:pPr>
            <a:r>
              <a:rPr lang="en-GB" sz="1600"/>
              <a:t>Scenario analysis</a:t>
            </a:r>
            <a:endParaRPr sz="16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30" name="Google Shape;330;p45"/>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Common types of mental ill health</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31" name="Google Shape;331;p45"/>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pupils the most prevalent types of mental ill health such as low mood, anxiety, depression, stress. </a:t>
            </a:r>
            <a:endParaRPr sz="1800"/>
          </a:p>
          <a:p>
            <a:pPr marL="0" lvl="0" indent="0" algn="l" rtl="0">
              <a:spcBef>
                <a:spcPts val="1600"/>
              </a:spcBef>
              <a:spcAft>
                <a:spcPts val="0"/>
              </a:spcAft>
              <a:buNone/>
            </a:pPr>
            <a:r>
              <a:rPr lang="en-GB" sz="1800"/>
              <a:t>You might also teach about self harm and eating disorders (always use qualified support as needed. </a:t>
            </a:r>
            <a:endParaRPr sz="1800"/>
          </a:p>
          <a:p>
            <a:pPr marL="0" lvl="0" indent="0" algn="l" rtl="0">
              <a:spcBef>
                <a:spcPts val="1600"/>
              </a:spcBef>
              <a:spcAft>
                <a:spcPts val="0"/>
              </a:spcAft>
              <a:buNone/>
            </a:pPr>
            <a:r>
              <a:rPr lang="en-GB" sz="1800"/>
              <a:t>Explain the signs of these conditions and what to do if you or someone you know has those signs. </a:t>
            </a:r>
            <a:endParaRPr sz="1800"/>
          </a:p>
          <a:p>
            <a:pPr marL="0" lvl="0" indent="0" algn="l" rtl="0">
              <a:spcBef>
                <a:spcPts val="1600"/>
              </a:spcBef>
              <a:spcAft>
                <a:spcPts val="0"/>
              </a:spcAft>
              <a:buNone/>
            </a:pPr>
            <a:r>
              <a:rPr lang="en-GB" sz="1800"/>
              <a:t>Remind pupils that descriptions of conditions online are not always reflective of how a condition feels to an individual and that it is important not to self-diagnose.</a:t>
            </a:r>
            <a:endParaRPr sz="1800"/>
          </a:p>
          <a:p>
            <a:pPr marL="0" lvl="0" indent="0" algn="l" rtl="0">
              <a:spcBef>
                <a:spcPts val="1600"/>
              </a:spcBef>
              <a:spcAft>
                <a:spcPts val="1600"/>
              </a:spcAft>
              <a:buNone/>
            </a:pPr>
            <a:endParaRPr sz="1800"/>
          </a:p>
        </p:txBody>
      </p:sp>
      <p:sp>
        <p:nvSpPr>
          <p:cNvPr id="332" name="Google Shape;332;p45"/>
          <p:cNvSpPr txBox="1">
            <a:spLocks noGrp="1"/>
          </p:cNvSpPr>
          <p:nvPr>
            <p:ph type="body" idx="2"/>
          </p:nvPr>
        </p:nvSpPr>
        <p:spPr>
          <a:xfrm>
            <a:off x="6178800" y="216425"/>
            <a:ext cx="2695200" cy="13275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 common types of mental ill health (e.g. anxiety and depression).</a:t>
            </a:r>
            <a:endParaRPr sz="1600"/>
          </a:p>
        </p:txBody>
      </p:sp>
      <p:sp>
        <p:nvSpPr>
          <p:cNvPr id="333" name="Google Shape;333;p45"/>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33</a:t>
            </a:fld>
            <a:endParaRPr/>
          </a:p>
        </p:txBody>
      </p:sp>
      <p:sp>
        <p:nvSpPr>
          <p:cNvPr id="334" name="Google Shape;334;p45"/>
          <p:cNvSpPr txBox="1">
            <a:spLocks noGrp="1"/>
          </p:cNvSpPr>
          <p:nvPr>
            <p:ph type="body" idx="2"/>
          </p:nvPr>
        </p:nvSpPr>
        <p:spPr>
          <a:xfrm>
            <a:off x="6178800" y="1543925"/>
            <a:ext cx="2695200" cy="7527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b="1"/>
          </a:p>
          <a:p>
            <a:pPr marL="457200" lvl="0" indent="-330200" algn="l" rtl="0">
              <a:spcBef>
                <a:spcPts val="0"/>
              </a:spcBef>
              <a:spcAft>
                <a:spcPts val="0"/>
              </a:spcAft>
              <a:buSzPts val="1600"/>
              <a:buChar char="●"/>
            </a:pPr>
            <a:r>
              <a:rPr lang="en-GB" sz="1600"/>
              <a:t>Types of ill health</a:t>
            </a:r>
            <a:endParaRPr sz="1600"/>
          </a:p>
          <a:p>
            <a:pPr marL="0" lvl="0" indent="0" algn="l" rtl="0">
              <a:spcBef>
                <a:spcPts val="1600"/>
              </a:spcBef>
              <a:spcAft>
                <a:spcPts val="1600"/>
              </a:spcAft>
              <a:buClr>
                <a:schemeClr val="dk1"/>
              </a:buClr>
              <a:buSzPts val="1100"/>
              <a:buFont typeface="Arial"/>
              <a:buNone/>
            </a:pPr>
            <a:endParaRPr sz="1600"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40" name="Google Shape;340;p46"/>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Critically evaluate mental wellbeing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41" name="Google Shape;341;p46"/>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Teach pupils to make connections between behaviour, thoughts and feelings. Remind pupils emotions are not good or bad, and we can choose how to respond, even if it can be hard.</a:t>
            </a:r>
            <a:endParaRPr sz="1800"/>
          </a:p>
          <a:p>
            <a:pPr marL="0" lvl="0" indent="0" algn="l" rtl="0">
              <a:spcBef>
                <a:spcPts val="1600"/>
              </a:spcBef>
              <a:spcAft>
                <a:spcPts val="0"/>
              </a:spcAft>
              <a:buNone/>
            </a:pPr>
            <a:r>
              <a:rPr lang="en-GB" sz="1800"/>
              <a:t>Teach that wellbeing can be undermined by: </a:t>
            </a:r>
            <a:endParaRPr sz="1800"/>
          </a:p>
          <a:p>
            <a:pPr marL="457200" lvl="0" indent="-342900" algn="l" rtl="0">
              <a:spcBef>
                <a:spcPts val="1600"/>
              </a:spcBef>
              <a:spcAft>
                <a:spcPts val="0"/>
              </a:spcAft>
              <a:buSzPts val="1800"/>
              <a:buChar char="●"/>
            </a:pPr>
            <a:r>
              <a:rPr lang="en-GB" sz="1800"/>
              <a:t>drug and alcohol use</a:t>
            </a:r>
            <a:endParaRPr sz="1800"/>
          </a:p>
          <a:p>
            <a:pPr marL="457200" lvl="0" indent="-342900" algn="l" rtl="0">
              <a:spcBef>
                <a:spcPts val="0"/>
              </a:spcBef>
              <a:spcAft>
                <a:spcPts val="0"/>
              </a:spcAft>
              <a:buSzPts val="1800"/>
              <a:buChar char="●"/>
            </a:pPr>
            <a:r>
              <a:rPr lang="en-GB" sz="1800"/>
              <a:t>too much time spent online</a:t>
            </a:r>
            <a:endParaRPr sz="1800"/>
          </a:p>
          <a:p>
            <a:pPr marL="0" lvl="0" indent="0" algn="l" rtl="0">
              <a:spcBef>
                <a:spcPts val="1600"/>
              </a:spcBef>
              <a:spcAft>
                <a:spcPts val="0"/>
              </a:spcAft>
              <a:buNone/>
            </a:pPr>
            <a:r>
              <a:rPr lang="en-GB" sz="1800"/>
              <a:t>Acknowledge that wellbeing can be adversely affected even within positive relationships, eg when friends disagree strongly or do something that ‘hurts’ us.</a:t>
            </a:r>
            <a:endParaRPr sz="1800"/>
          </a:p>
          <a:p>
            <a:pPr marL="0" lvl="0" indent="0" algn="l" rtl="0">
              <a:spcBef>
                <a:spcPts val="1600"/>
              </a:spcBef>
              <a:spcAft>
                <a:spcPts val="1600"/>
              </a:spcAft>
              <a:buNone/>
            </a:pPr>
            <a:endParaRPr sz="1800"/>
          </a:p>
        </p:txBody>
      </p:sp>
      <p:sp>
        <p:nvSpPr>
          <p:cNvPr id="342" name="Google Shape;342;p46"/>
          <p:cNvSpPr txBox="1">
            <a:spLocks noGrp="1"/>
          </p:cNvSpPr>
          <p:nvPr>
            <p:ph type="body" idx="2"/>
          </p:nvPr>
        </p:nvSpPr>
        <p:spPr>
          <a:xfrm>
            <a:off x="6178800" y="216425"/>
            <a:ext cx="2695200" cy="21300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 how to critically evaluate when something they do or are involved in has a positive or negative effect on their own or others’ mental health.</a:t>
            </a:r>
            <a:endParaRPr sz="1600"/>
          </a:p>
        </p:txBody>
      </p:sp>
      <p:sp>
        <p:nvSpPr>
          <p:cNvPr id="343" name="Google Shape;343;p46"/>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34</a:t>
            </a:fld>
            <a:endParaRPr/>
          </a:p>
        </p:txBody>
      </p:sp>
      <p:sp>
        <p:nvSpPr>
          <p:cNvPr id="344" name="Google Shape;344;p46"/>
          <p:cNvSpPr txBox="1">
            <a:spLocks noGrp="1"/>
          </p:cNvSpPr>
          <p:nvPr>
            <p:ph type="body" idx="2"/>
          </p:nvPr>
        </p:nvSpPr>
        <p:spPr>
          <a:xfrm>
            <a:off x="6178800" y="2350025"/>
            <a:ext cx="2695200" cy="1281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Relationships</a:t>
            </a:r>
            <a:endParaRPr sz="1600"/>
          </a:p>
          <a:p>
            <a:pPr marL="457200" lvl="0" indent="-330200" algn="l" rtl="0">
              <a:spcBef>
                <a:spcPts val="0"/>
              </a:spcBef>
              <a:spcAft>
                <a:spcPts val="0"/>
              </a:spcAft>
              <a:buSzPts val="1600"/>
              <a:buChar char="●"/>
            </a:pPr>
            <a:r>
              <a:rPr lang="en-GB" sz="1600"/>
              <a:t>Drugs and alcohol </a:t>
            </a:r>
            <a:endParaRPr sz="1600"/>
          </a:p>
          <a:p>
            <a:pPr marL="457200" lvl="0" indent="-330200" algn="l" rtl="0">
              <a:spcBef>
                <a:spcPts val="0"/>
              </a:spcBef>
              <a:spcAft>
                <a:spcPts val="0"/>
              </a:spcAft>
              <a:buSzPts val="1600"/>
              <a:buChar char="●"/>
            </a:pPr>
            <a:r>
              <a:rPr lang="en-GB" sz="1600"/>
              <a:t>Critical evaluation</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subTitle" idx="4294967295"/>
          </p:nvPr>
        </p:nvSpPr>
        <p:spPr>
          <a:xfrm>
            <a:off x="7526100" y="4454575"/>
            <a:ext cx="1347900" cy="4725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D9EEB"/>
                </a:solidFill>
              </a:rPr>
              <a:t>Secondary</a:t>
            </a:r>
            <a:endParaRPr>
              <a:solidFill>
                <a:srgbClr val="6D9EEB"/>
              </a:solidFill>
            </a:endParaRPr>
          </a:p>
        </p:txBody>
      </p:sp>
      <p:sp>
        <p:nvSpPr>
          <p:cNvPr id="350" name="Google Shape;350;p47"/>
          <p:cNvSpPr txBox="1">
            <a:spLocks noGrp="1"/>
          </p:cNvSpPr>
          <p:nvPr>
            <p:ph type="title"/>
          </p:nvPr>
        </p:nvSpPr>
        <p:spPr>
          <a:xfrm>
            <a:off x="270000" y="216425"/>
            <a:ext cx="60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Positive factors for mental wellbeing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51" name="Google Shape;351;p47"/>
          <p:cNvSpPr txBox="1">
            <a:spLocks noGrp="1"/>
          </p:cNvSpPr>
          <p:nvPr>
            <p:ph type="body" idx="1"/>
          </p:nvPr>
        </p:nvSpPr>
        <p:spPr>
          <a:xfrm>
            <a:off x="270000" y="914400"/>
            <a:ext cx="57756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Build on the knowledge gained in Primary of positive factors for mental wellbeing such as: </a:t>
            </a:r>
            <a:endParaRPr sz="1800"/>
          </a:p>
          <a:p>
            <a:pPr marL="457200" lvl="0" indent="-342900" algn="l" rtl="0">
              <a:spcBef>
                <a:spcPts val="1600"/>
              </a:spcBef>
              <a:spcAft>
                <a:spcPts val="0"/>
              </a:spcAft>
              <a:buSzPts val="1800"/>
              <a:buChar char="●"/>
            </a:pPr>
            <a:r>
              <a:rPr lang="en-GB" sz="1800" b="1"/>
              <a:t>Physical exercise</a:t>
            </a:r>
            <a:r>
              <a:rPr lang="en-GB" sz="1800"/>
              <a:t> - activity that gets the heart pumping</a:t>
            </a:r>
            <a:endParaRPr sz="1800"/>
          </a:p>
          <a:p>
            <a:pPr marL="457200" lvl="0" indent="-342900" algn="l" rtl="0">
              <a:spcBef>
                <a:spcPts val="0"/>
              </a:spcBef>
              <a:spcAft>
                <a:spcPts val="0"/>
              </a:spcAft>
              <a:buSzPts val="1800"/>
              <a:buChar char="●"/>
            </a:pPr>
            <a:r>
              <a:rPr lang="en-GB" sz="1800" b="1"/>
              <a:t>Time outdoors</a:t>
            </a:r>
            <a:r>
              <a:rPr lang="en-GB" sz="1800"/>
              <a:t> - sports and play</a:t>
            </a:r>
            <a:endParaRPr sz="1800"/>
          </a:p>
          <a:p>
            <a:pPr marL="457200" lvl="0" indent="-342900" algn="l" rtl="0">
              <a:spcBef>
                <a:spcPts val="0"/>
              </a:spcBef>
              <a:spcAft>
                <a:spcPts val="0"/>
              </a:spcAft>
              <a:buSzPts val="1800"/>
              <a:buChar char="●"/>
            </a:pPr>
            <a:r>
              <a:rPr lang="en-GB" sz="1800" b="1"/>
              <a:t>Community participation</a:t>
            </a:r>
            <a:r>
              <a:rPr lang="en-GB" sz="1800"/>
              <a:t> - clubs and hobbies</a:t>
            </a:r>
            <a:endParaRPr sz="1800"/>
          </a:p>
          <a:p>
            <a:pPr marL="457200" lvl="0" indent="-342900" algn="l" rtl="0">
              <a:spcBef>
                <a:spcPts val="0"/>
              </a:spcBef>
              <a:spcAft>
                <a:spcPts val="0"/>
              </a:spcAft>
              <a:buSzPts val="1800"/>
              <a:buChar char="●"/>
            </a:pPr>
            <a:r>
              <a:rPr lang="en-GB" sz="1800" b="1"/>
              <a:t>Voluntary activity</a:t>
            </a:r>
            <a:r>
              <a:rPr lang="en-GB" sz="1800"/>
              <a:t> - in class, home or elsewhere</a:t>
            </a:r>
            <a:endParaRPr sz="1800"/>
          </a:p>
          <a:p>
            <a:pPr marL="0" lvl="0" indent="0" algn="l" rtl="0">
              <a:spcBef>
                <a:spcPts val="1600"/>
              </a:spcBef>
              <a:spcAft>
                <a:spcPts val="0"/>
              </a:spcAft>
              <a:buNone/>
            </a:pPr>
            <a:r>
              <a:rPr lang="en-GB" sz="1800"/>
              <a:t>Teach pupils that people need to ration time spent online (including mobile phones) as in </a:t>
            </a:r>
            <a:r>
              <a:rPr lang="en-GB" sz="1800" b="1"/>
              <a:t>excess time online can have a negative effect on wellbeing. </a:t>
            </a:r>
            <a:endParaRPr sz="1800" b="1"/>
          </a:p>
          <a:p>
            <a:pPr marL="0" lvl="0" indent="0" algn="l" rtl="0">
              <a:spcBef>
                <a:spcPts val="1600"/>
              </a:spcBef>
              <a:spcAft>
                <a:spcPts val="1600"/>
              </a:spcAft>
              <a:buNone/>
            </a:pPr>
            <a:endParaRPr sz="1800"/>
          </a:p>
        </p:txBody>
      </p:sp>
      <p:sp>
        <p:nvSpPr>
          <p:cNvPr id="352" name="Google Shape;352;p47"/>
          <p:cNvSpPr txBox="1">
            <a:spLocks noGrp="1"/>
          </p:cNvSpPr>
          <p:nvPr>
            <p:ph type="body" idx="2"/>
          </p:nvPr>
        </p:nvSpPr>
        <p:spPr>
          <a:xfrm>
            <a:off x="6178800" y="216425"/>
            <a:ext cx="2695200" cy="26922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1600" b="1"/>
              <a:t>STATUTORY GUIDANCE </a:t>
            </a:r>
            <a:br>
              <a:rPr lang="en-GB" sz="1600" b="1"/>
            </a:br>
            <a:r>
              <a:rPr lang="en-GB" sz="1600" i="1"/>
              <a:t>Know the benefits and importance of physical exercise, time outdoors, community participation and voluntary and service-based activities on mental wellbeing and happiness.</a:t>
            </a:r>
            <a:endParaRPr sz="1600"/>
          </a:p>
        </p:txBody>
      </p:sp>
      <p:sp>
        <p:nvSpPr>
          <p:cNvPr id="353" name="Google Shape;353;p47"/>
          <p:cNvSpPr txBox="1">
            <a:spLocks noGrp="1"/>
          </p:cNvSpPr>
          <p:nvPr>
            <p:ph type="sldNum" idx="12"/>
          </p:nvPr>
        </p:nvSpPr>
        <p:spPr>
          <a:xfrm>
            <a:off x="4200350" y="4810975"/>
            <a:ext cx="462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35</a:t>
            </a:fld>
            <a:endParaRPr/>
          </a:p>
        </p:txBody>
      </p:sp>
      <p:sp>
        <p:nvSpPr>
          <p:cNvPr id="354" name="Google Shape;354;p47"/>
          <p:cNvSpPr txBox="1">
            <a:spLocks noGrp="1"/>
          </p:cNvSpPr>
          <p:nvPr>
            <p:ph type="body" idx="2"/>
          </p:nvPr>
        </p:nvSpPr>
        <p:spPr>
          <a:xfrm>
            <a:off x="6178800" y="2908625"/>
            <a:ext cx="2695200" cy="10671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t>ADDITIONAL LEARNING</a:t>
            </a:r>
            <a:endParaRPr sz="1600"/>
          </a:p>
          <a:p>
            <a:pPr marL="457200" lvl="0" indent="-330200" algn="l" rtl="0">
              <a:spcBef>
                <a:spcPts val="0"/>
              </a:spcBef>
              <a:spcAft>
                <a:spcPts val="0"/>
              </a:spcAft>
              <a:buSzPts val="1600"/>
              <a:buChar char="●"/>
            </a:pPr>
            <a:r>
              <a:rPr lang="en-GB" sz="1600"/>
              <a:t>Positive factors for wellbeing</a:t>
            </a:r>
            <a:endParaRPr sz="16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2867250" y="2150850"/>
            <a:ext cx="34095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Good practice</a:t>
            </a:r>
            <a:endParaRPr>
              <a:solidFill>
                <a:srgbClr val="FFFFFF"/>
              </a:solidFill>
            </a:endParaRPr>
          </a:p>
        </p:txBody>
      </p:sp>
      <p:sp>
        <p:nvSpPr>
          <p:cNvPr id="360" name="Google Shape;36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36</a:t>
            </a:fld>
            <a:endParaRPr/>
          </a:p>
        </p:txBody>
      </p:sp>
      <p:sp>
        <p:nvSpPr>
          <p:cNvPr id="361" name="Google Shape;361;p48"/>
          <p:cNvSpPr txBox="1"/>
          <p:nvPr/>
        </p:nvSpPr>
        <p:spPr>
          <a:xfrm>
            <a:off x="1747200" y="3137650"/>
            <a:ext cx="5712600" cy="1459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a:solidFill>
                  <a:schemeClr val="dk2"/>
                </a:solidFill>
              </a:rPr>
              <a:t>The following approaches are relevant for the teaching of mental wellbeing. You will need to adapt these approaches to ensure they are age appropriate and developmentally appropriate for your pupils.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Planning wellbeing teaching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67" name="Google Shape;367;p49"/>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Approaches to consider: </a:t>
            </a:r>
            <a:endParaRPr sz="1800"/>
          </a:p>
          <a:p>
            <a:pPr marL="457200" lvl="0" indent="-342900" algn="l" rtl="0">
              <a:spcBef>
                <a:spcPts val="1600"/>
              </a:spcBef>
              <a:spcAft>
                <a:spcPts val="0"/>
              </a:spcAft>
              <a:buSzPts val="1800"/>
              <a:buChar char="●"/>
            </a:pPr>
            <a:r>
              <a:rPr lang="en-GB" sz="1800" b="1"/>
              <a:t>consider how to timetable lessons</a:t>
            </a:r>
            <a:r>
              <a:rPr lang="en-GB" sz="1800"/>
              <a:t> so when they end pupils have access to teachers and time to speak if they need to</a:t>
            </a:r>
            <a:endParaRPr sz="1800"/>
          </a:p>
          <a:p>
            <a:pPr marL="457200" lvl="0" indent="-342900" algn="l" rtl="0">
              <a:spcBef>
                <a:spcPts val="0"/>
              </a:spcBef>
              <a:spcAft>
                <a:spcPts val="0"/>
              </a:spcAft>
              <a:buSzPts val="1800"/>
              <a:buChar char="●"/>
            </a:pPr>
            <a:r>
              <a:rPr lang="en-GB" sz="1800" b="1"/>
              <a:t>consider giving pupils a handout</a:t>
            </a:r>
            <a:r>
              <a:rPr lang="en-GB" sz="1800"/>
              <a:t> before lessons so they have some background before the teaching</a:t>
            </a:r>
            <a:endParaRPr sz="1800"/>
          </a:p>
          <a:p>
            <a:pPr marL="457200" lvl="0" indent="-342900" algn="l" rtl="0">
              <a:spcBef>
                <a:spcPts val="0"/>
              </a:spcBef>
              <a:spcAft>
                <a:spcPts val="0"/>
              </a:spcAft>
              <a:buSzPts val="1800"/>
              <a:buChar char="●"/>
            </a:pPr>
            <a:r>
              <a:rPr lang="en-GB" sz="1800" b="1"/>
              <a:t>begin and end classes on a positive</a:t>
            </a:r>
            <a:r>
              <a:rPr lang="en-GB" sz="1800"/>
              <a:t> and let pupils know a few minutes before class will end to allow them to transition </a:t>
            </a:r>
            <a:endParaRPr sz="1800"/>
          </a:p>
          <a:p>
            <a:pPr marL="457200" lvl="0" indent="-342900" algn="l" rtl="0">
              <a:spcBef>
                <a:spcPts val="0"/>
              </a:spcBef>
              <a:spcAft>
                <a:spcPts val="0"/>
              </a:spcAft>
              <a:buSzPts val="1800"/>
              <a:buChar char="●"/>
            </a:pPr>
            <a:r>
              <a:rPr lang="en-GB" sz="1800" b="1"/>
              <a:t>think about the atmosphere </a:t>
            </a:r>
            <a:r>
              <a:rPr lang="en-GB" sz="1800"/>
              <a:t>and seating arrangements in the space - eg relevant posters - to support your teaching</a:t>
            </a:r>
            <a:endParaRPr sz="1800"/>
          </a:p>
          <a:p>
            <a:pPr marL="0" lvl="0" indent="0" algn="l" rtl="0">
              <a:spcBef>
                <a:spcPts val="1600"/>
              </a:spcBef>
              <a:spcAft>
                <a:spcPts val="1600"/>
              </a:spcAft>
              <a:buNone/>
            </a:pPr>
            <a:endParaRPr sz="1800"/>
          </a:p>
        </p:txBody>
      </p:sp>
      <p:sp>
        <p:nvSpPr>
          <p:cNvPr id="368" name="Google Shape;368;p49"/>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270000" y="216425"/>
            <a:ext cx="59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Active learning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74" name="Google Shape;374;p50"/>
          <p:cNvSpPr txBox="1">
            <a:spLocks noGrp="1"/>
          </p:cNvSpPr>
          <p:nvPr>
            <p:ph type="body" idx="1"/>
          </p:nvPr>
        </p:nvSpPr>
        <p:spPr>
          <a:xfrm>
            <a:off x="270000" y="914400"/>
            <a:ext cx="73005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Use </a:t>
            </a:r>
            <a:r>
              <a:rPr lang="en-GB" sz="1800" b="1"/>
              <a:t>active learning approaches</a:t>
            </a:r>
            <a:r>
              <a:rPr lang="en-GB" sz="1800"/>
              <a:t> to illustrate the curriculum and allow pupils to demonstrate their understanding of core knowledge, such as:</a:t>
            </a:r>
            <a:endParaRPr sz="1800"/>
          </a:p>
          <a:p>
            <a:pPr marL="457200" lvl="0" indent="-342900" algn="l" rtl="0">
              <a:spcBef>
                <a:spcPts val="1600"/>
              </a:spcBef>
              <a:spcAft>
                <a:spcPts val="0"/>
              </a:spcAft>
              <a:buSzPts val="1800"/>
              <a:buChar char="●"/>
            </a:pPr>
            <a:r>
              <a:rPr lang="en-GB" sz="1800"/>
              <a:t>puppets and simple stories (younger primary pupils)</a:t>
            </a:r>
            <a:endParaRPr sz="1800"/>
          </a:p>
          <a:p>
            <a:pPr marL="457200" lvl="0" indent="-342900" algn="l" rtl="0">
              <a:spcBef>
                <a:spcPts val="0"/>
              </a:spcBef>
              <a:spcAft>
                <a:spcPts val="0"/>
              </a:spcAft>
              <a:buSzPts val="1800"/>
              <a:buChar char="●"/>
            </a:pPr>
            <a:r>
              <a:rPr lang="en-GB" sz="1800"/>
              <a:t>scenarios and teacher-directed roleplay</a:t>
            </a:r>
            <a:endParaRPr sz="1800"/>
          </a:p>
          <a:p>
            <a:pPr marL="457200" lvl="0" indent="-342900" algn="l" rtl="0">
              <a:spcBef>
                <a:spcPts val="0"/>
              </a:spcBef>
              <a:spcAft>
                <a:spcPts val="0"/>
              </a:spcAft>
              <a:buSzPts val="1800"/>
              <a:buChar char="●"/>
            </a:pPr>
            <a:r>
              <a:rPr lang="en-GB" sz="1800"/>
              <a:t>drawing - eg mapping favourite things and hobbies</a:t>
            </a:r>
            <a:endParaRPr sz="1800"/>
          </a:p>
          <a:p>
            <a:pPr marL="0" lvl="0" indent="0" algn="l" rtl="0">
              <a:spcBef>
                <a:spcPts val="1600"/>
              </a:spcBef>
              <a:spcAft>
                <a:spcPts val="0"/>
              </a:spcAft>
              <a:buNone/>
            </a:pPr>
            <a:r>
              <a:rPr lang="en-GB" sz="1800"/>
              <a:t>Embed knowledge through </a:t>
            </a:r>
            <a:r>
              <a:rPr lang="en-GB" sz="1800" b="1"/>
              <a:t>structured reflective conversations</a:t>
            </a:r>
            <a:r>
              <a:rPr lang="en-GB" sz="1800"/>
              <a:t>, eg:</a:t>
            </a:r>
            <a:endParaRPr sz="1800"/>
          </a:p>
          <a:p>
            <a:pPr marL="0" lvl="0" indent="0" algn="l" rtl="0">
              <a:spcBef>
                <a:spcPts val="1600"/>
              </a:spcBef>
              <a:spcAft>
                <a:spcPts val="0"/>
              </a:spcAft>
              <a:buNone/>
            </a:pPr>
            <a:r>
              <a:rPr lang="en-GB" sz="1800" i="1"/>
              <a:t>How did an event make them feel? </a:t>
            </a:r>
            <a:br>
              <a:rPr lang="en-GB" sz="1800" i="1"/>
            </a:br>
            <a:r>
              <a:rPr lang="en-GB" sz="1800" i="1"/>
              <a:t>What did they do? </a:t>
            </a:r>
            <a:br>
              <a:rPr lang="en-GB" sz="1800" i="1"/>
            </a:br>
            <a:r>
              <a:rPr lang="en-GB" sz="1800" i="1"/>
              <a:t>What else could they have done?</a:t>
            </a:r>
            <a:endParaRPr sz="1800" i="1"/>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375" name="Google Shape;375;p50"/>
          <p:cNvSpPr txBox="1">
            <a:spLocks noGrp="1"/>
          </p:cNvSpPr>
          <p:nvPr>
            <p:ph type="sldNum" idx="12"/>
          </p:nvPr>
        </p:nvSpPr>
        <p:spPr>
          <a:xfrm>
            <a:off x="4330125" y="4810975"/>
            <a:ext cx="3327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Personal ‘protective factors’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81" name="Google Shape;381;p51"/>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Explain to pupils that mental wellbeing is supported by the presence and our awareness of personal ‘protective factors’ such as: </a:t>
            </a:r>
            <a:endParaRPr sz="1800"/>
          </a:p>
          <a:p>
            <a:pPr marL="457200" lvl="0" indent="-342900" algn="l" rtl="0">
              <a:spcBef>
                <a:spcPts val="1600"/>
              </a:spcBef>
              <a:spcAft>
                <a:spcPts val="0"/>
              </a:spcAft>
              <a:buSzPts val="1800"/>
              <a:buChar char="●"/>
            </a:pPr>
            <a:r>
              <a:rPr lang="en-GB" sz="1800" b="1"/>
              <a:t>friends and others who care about us</a:t>
            </a:r>
            <a:r>
              <a:rPr lang="en-GB" sz="1800"/>
              <a:t> and who we can talk to</a:t>
            </a:r>
            <a:endParaRPr sz="1800"/>
          </a:p>
          <a:p>
            <a:pPr marL="457200" lvl="0" indent="-342900" algn="l" rtl="0">
              <a:spcBef>
                <a:spcPts val="0"/>
              </a:spcBef>
              <a:spcAft>
                <a:spcPts val="0"/>
              </a:spcAft>
              <a:buSzPts val="1800"/>
              <a:buChar char="●"/>
            </a:pPr>
            <a:r>
              <a:rPr lang="en-GB" sz="1800" b="1"/>
              <a:t>reassuring routines and possessions </a:t>
            </a:r>
            <a:endParaRPr sz="1800" b="1"/>
          </a:p>
          <a:p>
            <a:pPr marL="457200" lvl="0" indent="-342900" algn="l" rtl="0">
              <a:spcBef>
                <a:spcPts val="0"/>
              </a:spcBef>
              <a:spcAft>
                <a:spcPts val="0"/>
              </a:spcAft>
              <a:buSzPts val="1800"/>
              <a:buChar char="●"/>
            </a:pPr>
            <a:r>
              <a:rPr lang="en-GB" sz="1800" b="1"/>
              <a:t>knowing a helpline number</a:t>
            </a:r>
            <a:r>
              <a:rPr lang="en-GB" sz="1800"/>
              <a:t> to call if we ever need it</a:t>
            </a:r>
            <a:endParaRPr sz="1800"/>
          </a:p>
          <a:p>
            <a:pPr marL="0" lvl="0" indent="0" algn="l" rtl="0">
              <a:spcBef>
                <a:spcPts val="1600"/>
              </a:spcBef>
              <a:spcAft>
                <a:spcPts val="0"/>
              </a:spcAft>
              <a:buNone/>
            </a:pPr>
            <a:r>
              <a:rPr lang="en-GB" sz="1800"/>
              <a:t>Give pupils time and prompts to help them </a:t>
            </a:r>
            <a:r>
              <a:rPr lang="en-GB" sz="1800" b="1"/>
              <a:t>identify and remember </a:t>
            </a:r>
            <a:r>
              <a:rPr lang="en-GB" sz="1800"/>
              <a:t>their protective factors without having to write them down or share with class.   </a:t>
            </a:r>
            <a:endParaRPr sz="1800"/>
          </a:p>
          <a:p>
            <a:pPr marL="0" lvl="0" indent="0" algn="l" rtl="0">
              <a:spcBef>
                <a:spcPts val="1600"/>
              </a:spcBef>
              <a:spcAft>
                <a:spcPts val="0"/>
              </a:spcAft>
              <a:buNone/>
            </a:pPr>
            <a:r>
              <a:rPr lang="en-GB" sz="1800"/>
              <a:t>You might also want to consider the </a:t>
            </a:r>
            <a:r>
              <a:rPr lang="en-GB" sz="1800" u="sng">
                <a:solidFill>
                  <a:schemeClr val="hlink"/>
                </a:solidFill>
                <a:hlinkClick r:id="rId3"/>
              </a:rPr>
              <a:t>NHS: 5 steps to mental wellbeing</a:t>
            </a:r>
            <a:r>
              <a:rPr lang="en-GB" sz="1800"/>
              <a:t>.</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382" name="Google Shape;382;p51"/>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346250" y="2150850"/>
            <a:ext cx="64515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Why teach mental wellbeing?</a:t>
            </a:r>
            <a:endParaRPr>
              <a:solidFill>
                <a:srgbClr val="FFFFFF"/>
              </a:solidFill>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Encourage self-monitoring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88" name="Google Shape;388;p52"/>
          <p:cNvSpPr txBox="1">
            <a:spLocks noGrp="1"/>
          </p:cNvSpPr>
          <p:nvPr>
            <p:ph type="body" idx="1"/>
          </p:nvPr>
        </p:nvSpPr>
        <p:spPr>
          <a:xfrm>
            <a:off x="270000" y="914400"/>
            <a:ext cx="738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Embed ‘early signs’ of wellbeing concerns and encourage self-monitoring through third-person scenarios that challenge pupils to articulate their knowledge. This is emotionally safer than roleplay and avoids pupils ‘oversharing’ or being singled out. </a:t>
            </a:r>
            <a:endParaRPr sz="1800"/>
          </a:p>
          <a:p>
            <a:pPr marL="0" lvl="0" indent="0" algn="l" rtl="0">
              <a:spcBef>
                <a:spcPts val="0"/>
              </a:spcBef>
              <a:spcAft>
                <a:spcPts val="0"/>
              </a:spcAft>
              <a:buNone/>
            </a:pPr>
            <a:endParaRPr sz="1800" b="1"/>
          </a:p>
          <a:p>
            <a:pPr marL="0" lvl="0" indent="0" algn="l" rtl="0">
              <a:spcBef>
                <a:spcPts val="0"/>
              </a:spcBef>
              <a:spcAft>
                <a:spcPts val="0"/>
              </a:spcAft>
              <a:buNone/>
            </a:pPr>
            <a:r>
              <a:rPr lang="en-GB" sz="1800" i="1"/>
              <a:t>How does someone know when they are well? </a:t>
            </a:r>
            <a:br>
              <a:rPr lang="en-GB" sz="1800" i="1"/>
            </a:br>
            <a:r>
              <a:rPr lang="en-GB" sz="1800" i="1"/>
              <a:t>What do people notice when their wellbeing isn’t right?</a:t>
            </a:r>
            <a:endParaRPr sz="1800" i="1"/>
          </a:p>
          <a:p>
            <a:pPr marL="0" lvl="0" indent="0" algn="l" rtl="0">
              <a:spcBef>
                <a:spcPts val="0"/>
              </a:spcBef>
              <a:spcAft>
                <a:spcPts val="0"/>
              </a:spcAft>
              <a:buNone/>
            </a:pPr>
            <a:r>
              <a:rPr lang="en-GB" sz="1800" i="1"/>
              <a:t>How would someone know if their wellbeing changed? </a:t>
            </a:r>
            <a:br>
              <a:rPr lang="en-GB" sz="1800" i="1"/>
            </a:br>
            <a:r>
              <a:rPr lang="en-GB" sz="1800" i="1"/>
              <a:t>How do people behave when they are not well? </a:t>
            </a:r>
            <a:br>
              <a:rPr lang="en-GB" sz="1800" i="1"/>
            </a:br>
            <a:br>
              <a:rPr lang="en-GB" sz="1800" i="1"/>
            </a:br>
            <a:r>
              <a:rPr lang="en-GB" sz="1800" i="1"/>
              <a:t>When might someone need support from others?</a:t>
            </a:r>
            <a:br>
              <a:rPr lang="en-GB" sz="1800" i="1"/>
            </a:br>
            <a:r>
              <a:rPr lang="en-GB" sz="1800" i="1"/>
              <a:t>Who might be able to give support?</a:t>
            </a:r>
            <a:endParaRPr sz="1800"/>
          </a:p>
          <a:p>
            <a:pPr marL="0" lvl="0" indent="0" algn="l" rtl="0">
              <a:spcBef>
                <a:spcPts val="1600"/>
              </a:spcBef>
              <a:spcAft>
                <a:spcPts val="1600"/>
              </a:spcAft>
              <a:buNone/>
            </a:pPr>
            <a:endParaRPr sz="1800"/>
          </a:p>
        </p:txBody>
      </p:sp>
      <p:sp>
        <p:nvSpPr>
          <p:cNvPr id="389" name="Google Shape;389;p52"/>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3"/>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Create class ground rules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395" name="Google Shape;395;p53"/>
          <p:cNvSpPr txBox="1">
            <a:spLocks noGrp="1"/>
          </p:cNvSpPr>
          <p:nvPr>
            <p:ph type="body" idx="1"/>
          </p:nvPr>
        </p:nvSpPr>
        <p:spPr>
          <a:xfrm>
            <a:off x="270000" y="914400"/>
            <a:ext cx="738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Clear class ground rules can help when talking about sensitive topics and support confidentiality and safeguarding of pupils. </a:t>
            </a:r>
            <a:endParaRPr sz="1800"/>
          </a:p>
          <a:p>
            <a:pPr marL="0" lvl="0" indent="0" algn="l" rtl="0">
              <a:spcBef>
                <a:spcPts val="1600"/>
              </a:spcBef>
              <a:spcAft>
                <a:spcPts val="0"/>
              </a:spcAft>
              <a:buNone/>
            </a:pPr>
            <a:r>
              <a:rPr lang="en-GB" sz="1800"/>
              <a:t>Ground rules should be: </a:t>
            </a:r>
            <a:endParaRPr sz="1800"/>
          </a:p>
          <a:p>
            <a:pPr marL="457200" lvl="0" indent="-342900" algn="l" rtl="0">
              <a:spcBef>
                <a:spcPts val="1600"/>
              </a:spcBef>
              <a:spcAft>
                <a:spcPts val="0"/>
              </a:spcAft>
              <a:buSzPts val="1800"/>
              <a:buChar char="●"/>
            </a:pPr>
            <a:r>
              <a:rPr lang="en-GB" sz="1800" b="1"/>
              <a:t>negotiated</a:t>
            </a:r>
            <a:r>
              <a:rPr lang="en-GB" sz="1800"/>
              <a:t> and agreed by all</a:t>
            </a:r>
            <a:endParaRPr sz="1800"/>
          </a:p>
          <a:p>
            <a:pPr marL="457200" lvl="0" indent="-342900" algn="l" rtl="0">
              <a:spcBef>
                <a:spcPts val="0"/>
              </a:spcBef>
              <a:spcAft>
                <a:spcPts val="0"/>
              </a:spcAft>
              <a:buSzPts val="1800"/>
              <a:buChar char="●"/>
            </a:pPr>
            <a:r>
              <a:rPr lang="en-GB" sz="1800" b="1"/>
              <a:t>clear</a:t>
            </a:r>
            <a:r>
              <a:rPr lang="en-GB" sz="1800"/>
              <a:t> and practical</a:t>
            </a:r>
            <a:endParaRPr sz="1800"/>
          </a:p>
          <a:p>
            <a:pPr marL="457200" lvl="0" indent="-342900" algn="l" rtl="0">
              <a:spcBef>
                <a:spcPts val="0"/>
              </a:spcBef>
              <a:spcAft>
                <a:spcPts val="0"/>
              </a:spcAft>
              <a:buSzPts val="1800"/>
              <a:buChar char="●"/>
            </a:pPr>
            <a:r>
              <a:rPr lang="en-GB" sz="1800" b="1"/>
              <a:t>modelled</a:t>
            </a:r>
            <a:r>
              <a:rPr lang="en-GB" sz="1800"/>
              <a:t> by the teacher</a:t>
            </a:r>
            <a:endParaRPr sz="1800"/>
          </a:p>
          <a:p>
            <a:pPr marL="457200" lvl="0" indent="-342900" algn="l" rtl="0">
              <a:spcBef>
                <a:spcPts val="0"/>
              </a:spcBef>
              <a:spcAft>
                <a:spcPts val="0"/>
              </a:spcAft>
              <a:buSzPts val="1800"/>
              <a:buChar char="●"/>
            </a:pPr>
            <a:r>
              <a:rPr lang="en-GB" sz="1800" b="1"/>
              <a:t>followed</a:t>
            </a:r>
            <a:r>
              <a:rPr lang="en-GB" sz="1800"/>
              <a:t> consistently and enforced </a:t>
            </a:r>
            <a:endParaRPr sz="1800"/>
          </a:p>
          <a:p>
            <a:pPr marL="457200" lvl="0" indent="-342900" algn="l" rtl="0">
              <a:spcBef>
                <a:spcPts val="0"/>
              </a:spcBef>
              <a:spcAft>
                <a:spcPts val="0"/>
              </a:spcAft>
              <a:buSzPts val="1800"/>
              <a:buChar char="●"/>
            </a:pPr>
            <a:r>
              <a:rPr lang="en-GB" sz="1800" b="1"/>
              <a:t>updated</a:t>
            </a:r>
            <a:r>
              <a:rPr lang="en-GB" sz="1800"/>
              <a:t> when needed</a:t>
            </a:r>
            <a:endParaRPr sz="1800"/>
          </a:p>
          <a:p>
            <a:pPr marL="457200" lvl="0" indent="-342900" algn="l" rtl="0">
              <a:spcBef>
                <a:spcPts val="0"/>
              </a:spcBef>
              <a:spcAft>
                <a:spcPts val="0"/>
              </a:spcAft>
              <a:buSzPts val="1800"/>
              <a:buChar char="●"/>
            </a:pPr>
            <a:r>
              <a:rPr lang="en-GB" sz="1800" b="1"/>
              <a:t>visible</a:t>
            </a:r>
            <a:r>
              <a:rPr lang="en-GB" sz="1800"/>
              <a:t> in lessons (eg posters)</a:t>
            </a:r>
            <a:endParaRPr sz="1800"/>
          </a:p>
          <a:p>
            <a:pPr marL="0" lvl="0" indent="0" algn="l" rtl="0">
              <a:spcBef>
                <a:spcPts val="1600"/>
              </a:spcBef>
              <a:spcAft>
                <a:spcPts val="1600"/>
              </a:spcAft>
              <a:buNone/>
            </a:pPr>
            <a:endParaRPr sz="1800"/>
          </a:p>
        </p:txBody>
      </p:sp>
      <p:sp>
        <p:nvSpPr>
          <p:cNvPr id="396" name="Google Shape;396;p53"/>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Example ground rules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02" name="Google Shape;402;p54"/>
          <p:cNvSpPr txBox="1">
            <a:spLocks noGrp="1"/>
          </p:cNvSpPr>
          <p:nvPr>
            <p:ph type="body" idx="1"/>
          </p:nvPr>
        </p:nvSpPr>
        <p:spPr>
          <a:xfrm>
            <a:off x="270000" y="914400"/>
            <a:ext cx="738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t>Respect privacy</a:t>
            </a:r>
            <a:r>
              <a:rPr lang="en-GB" sz="1800"/>
              <a:t>. We discuss situations / examples but don’t use names or descriptions that identify anyone - including ourselves. We don’t put anyone ‘on the spot’.</a:t>
            </a:r>
            <a:endParaRPr sz="1800"/>
          </a:p>
          <a:p>
            <a:pPr marL="0" lvl="0" indent="0" algn="l" rtl="0">
              <a:spcBef>
                <a:spcPts val="1600"/>
              </a:spcBef>
              <a:spcAft>
                <a:spcPts val="0"/>
              </a:spcAft>
              <a:buNone/>
            </a:pPr>
            <a:r>
              <a:rPr lang="en-GB" sz="1800" b="1"/>
              <a:t>No judgement</a:t>
            </a:r>
            <a:r>
              <a:rPr lang="en-GB" sz="1800"/>
              <a:t>. We can explore our beliefs and misunderstandings about a topic without fear of being judged. It’s okay to disagree though. </a:t>
            </a:r>
            <a:endParaRPr sz="1800"/>
          </a:p>
          <a:p>
            <a:pPr marL="0" lvl="0" indent="0" algn="l" rtl="0">
              <a:spcBef>
                <a:spcPts val="1600"/>
              </a:spcBef>
              <a:spcAft>
                <a:spcPts val="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a:p>
            <a:pPr marL="0" lvl="0" indent="0" algn="l" rtl="0">
              <a:spcBef>
                <a:spcPts val="1600"/>
              </a:spcBef>
              <a:spcAft>
                <a:spcPts val="0"/>
              </a:spcAft>
              <a:buClr>
                <a:schemeClr val="dk1"/>
              </a:buClr>
              <a:buSzPts val="1100"/>
              <a:buFont typeface="Arial"/>
              <a:buNone/>
            </a:pPr>
            <a:r>
              <a:rPr lang="en-GB" sz="1800" b="1"/>
              <a:t>Listen to others</a:t>
            </a:r>
            <a:r>
              <a:rPr lang="en-GB" sz="1800"/>
              <a:t>. Everyone has the right to feel listened to. It’s okay to challenge a viewpoint, but always listen properly before making assumptions or deciding how to respond.</a:t>
            </a:r>
            <a:endParaRPr sz="1800"/>
          </a:p>
          <a:p>
            <a:pPr marL="0" lvl="0" indent="0" algn="l" rtl="0">
              <a:spcBef>
                <a:spcPts val="1600"/>
              </a:spcBef>
              <a:spcAft>
                <a:spcPts val="1600"/>
              </a:spcAft>
              <a:buNone/>
            </a:pPr>
            <a:endParaRPr sz="1800"/>
          </a:p>
        </p:txBody>
      </p:sp>
      <p:sp>
        <p:nvSpPr>
          <p:cNvPr id="403" name="Google Shape;403;p54"/>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Share further information</a:t>
            </a:r>
            <a:endParaRPr>
              <a:solidFill>
                <a:srgbClr val="073763"/>
              </a:solidFill>
            </a:endParaRPr>
          </a:p>
        </p:txBody>
      </p:sp>
      <p:sp>
        <p:nvSpPr>
          <p:cNvPr id="409" name="Google Shape;409;p55"/>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Make sure pupils know the key people they can speak to at school, and that if they want to they can speak to any teacher. </a:t>
            </a:r>
            <a:endParaRPr sz="1800"/>
          </a:p>
          <a:p>
            <a:pPr marL="0" lvl="0" indent="0" algn="l" rtl="0">
              <a:spcBef>
                <a:spcPts val="1600"/>
              </a:spcBef>
              <a:spcAft>
                <a:spcPts val="0"/>
              </a:spcAft>
              <a:buNone/>
            </a:pPr>
            <a:r>
              <a:rPr lang="en-GB" sz="1800"/>
              <a:t>You could also make information about support organisations available in the classroom and school spaces. For example: </a:t>
            </a:r>
            <a:endParaRPr sz="1800"/>
          </a:p>
          <a:p>
            <a:pPr marL="0" lvl="0" indent="0" algn="l" rtl="0">
              <a:spcBef>
                <a:spcPts val="1600"/>
              </a:spcBef>
              <a:spcAft>
                <a:spcPts val="0"/>
              </a:spcAft>
              <a:buNone/>
            </a:pPr>
            <a:r>
              <a:rPr lang="en-GB" sz="1800" u="sng">
                <a:solidFill>
                  <a:schemeClr val="hlink"/>
                </a:solidFill>
                <a:hlinkClick r:id="rId3"/>
              </a:rPr>
              <a:t>Childline</a:t>
            </a:r>
            <a:r>
              <a:rPr lang="en-GB" sz="1800"/>
              <a:t> - where children can get in touch on 0800 1111 </a:t>
            </a:r>
            <a:endParaRPr sz="1800"/>
          </a:p>
          <a:p>
            <a:pPr marL="0" lvl="0" indent="0" algn="l" rtl="0">
              <a:spcBef>
                <a:spcPts val="1600"/>
              </a:spcBef>
              <a:spcAft>
                <a:spcPts val="0"/>
              </a:spcAft>
              <a:buNone/>
            </a:pPr>
            <a:r>
              <a:rPr lang="en-GB" sz="1800" u="sng">
                <a:solidFill>
                  <a:schemeClr val="hlink"/>
                </a:solidFill>
                <a:hlinkClick r:id="rId4"/>
              </a:rPr>
              <a:t>Young Minds</a:t>
            </a:r>
            <a:r>
              <a:rPr lang="en-GB" sz="1800"/>
              <a:t> - crisis helpline</a:t>
            </a:r>
            <a:endParaRPr sz="1800"/>
          </a:p>
          <a:p>
            <a:pPr marL="0" lvl="0" indent="0" algn="l" rtl="0">
              <a:spcBef>
                <a:spcPts val="1600"/>
              </a:spcBef>
              <a:spcAft>
                <a:spcPts val="0"/>
              </a:spcAft>
              <a:buNone/>
            </a:pPr>
            <a:r>
              <a:rPr lang="en-GB" sz="1800" u="sng">
                <a:solidFill>
                  <a:schemeClr val="hlink"/>
                </a:solidFill>
                <a:hlinkClick r:id="rId5"/>
              </a:rPr>
              <a:t>CAMHS</a:t>
            </a:r>
            <a:r>
              <a:rPr lang="en-GB" sz="1800"/>
              <a:t> - child and adolescent mental health services </a:t>
            </a:r>
            <a:endParaRPr sz="1800"/>
          </a:p>
          <a:p>
            <a:pPr marL="0" lvl="0" indent="0" algn="l" rtl="0">
              <a:spcBef>
                <a:spcPts val="1600"/>
              </a:spcBef>
              <a:spcAft>
                <a:spcPts val="1600"/>
              </a:spcAft>
              <a:buNone/>
            </a:pPr>
            <a:r>
              <a:rPr lang="en-GB" sz="1800"/>
              <a:t>In an emergency or crisis pupils should also know they can contact the </a:t>
            </a:r>
            <a:r>
              <a:rPr lang="en-GB" sz="1800" u="sng">
                <a:solidFill>
                  <a:schemeClr val="hlink"/>
                </a:solidFill>
                <a:hlinkClick r:id="rId6"/>
              </a:rPr>
              <a:t>Samaritans</a:t>
            </a:r>
            <a:r>
              <a:rPr lang="en-GB" sz="1800"/>
              <a:t> or call 999. </a:t>
            </a:r>
            <a:endParaRPr>
              <a:solidFill>
                <a:schemeClr val="dk1"/>
              </a:solidFill>
            </a:endParaRPr>
          </a:p>
        </p:txBody>
      </p:sp>
      <p:sp>
        <p:nvSpPr>
          <p:cNvPr id="410" name="Google Shape;410;p55"/>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a:off x="641550" y="2150850"/>
            <a:ext cx="78609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Activities and templates for trainers</a:t>
            </a:r>
            <a:endParaRPr>
              <a:solidFill>
                <a:srgbClr val="FFFFFF"/>
              </a:solidFill>
            </a:endParaRPr>
          </a:p>
        </p:txBody>
      </p:sp>
      <p:sp>
        <p:nvSpPr>
          <p:cNvPr id="416" name="Google Shape;41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7"/>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About these activities and templates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22" name="Google Shape;422;p57"/>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Subject leads can use the following templates and training activities to plan training on teaching the new curriculum topics. </a:t>
            </a:r>
            <a:endParaRPr sz="1800"/>
          </a:p>
          <a:p>
            <a:pPr marL="0" lvl="0" indent="0" algn="l" rtl="0">
              <a:spcBef>
                <a:spcPts val="1600"/>
              </a:spcBef>
              <a:spcAft>
                <a:spcPts val="0"/>
              </a:spcAft>
              <a:buNone/>
            </a:pPr>
            <a:r>
              <a:rPr lang="en-GB" sz="1800"/>
              <a:t>You can: </a:t>
            </a:r>
            <a:endParaRPr sz="1800"/>
          </a:p>
          <a:p>
            <a:pPr marL="457200" lvl="0" indent="-342900" algn="l" rtl="0">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spcBef>
                <a:spcPts val="0"/>
              </a:spcBef>
              <a:spcAft>
                <a:spcPts val="0"/>
              </a:spcAft>
              <a:buSzPts val="1800"/>
              <a:buChar char="●"/>
            </a:pPr>
            <a:r>
              <a:rPr lang="en-GB" sz="1800" b="1"/>
              <a:t>delete slides</a:t>
            </a:r>
            <a:r>
              <a:rPr lang="en-GB" sz="1800"/>
              <a:t> if you are not covering those curriculum requirements at this time or using a particular activity</a:t>
            </a:r>
            <a:endParaRPr sz="1800"/>
          </a:p>
        </p:txBody>
      </p:sp>
      <p:sp>
        <p:nvSpPr>
          <p:cNvPr id="423" name="Google Shape;423;p57"/>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Training activity: </a:t>
            </a:r>
            <a:endParaRPr>
              <a:solidFill>
                <a:srgbClr val="073763"/>
              </a:solidFill>
            </a:endParaRPr>
          </a:p>
          <a:p>
            <a:pPr marL="0" lvl="0" indent="0" algn="ctr" rtl="0">
              <a:spcBef>
                <a:spcPts val="0"/>
              </a:spcBef>
              <a:spcAft>
                <a:spcPts val="0"/>
              </a:spcAft>
              <a:buNone/>
            </a:pPr>
            <a:r>
              <a:rPr lang="en-GB">
                <a:solidFill>
                  <a:srgbClr val="073763"/>
                </a:solidFill>
              </a:rPr>
              <a:t>Rate your confidence</a:t>
            </a:r>
            <a:endParaRPr>
              <a:solidFill>
                <a:srgbClr val="073763"/>
              </a:solidFill>
            </a:endParaRPr>
          </a:p>
        </p:txBody>
      </p:sp>
      <p:sp>
        <p:nvSpPr>
          <p:cNvPr id="429" name="Google Shape;42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9"/>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Trainer notes: Rate your confidence</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35" name="Google Shape;435;p59"/>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Ask your colleagues to rate confidence before and after topic training using the slides in this deck.</a:t>
            </a:r>
            <a:endParaRPr sz="1800"/>
          </a:p>
          <a:p>
            <a:pPr marL="0" lvl="0" indent="0" algn="l" rtl="0">
              <a:spcBef>
                <a:spcPts val="1600"/>
              </a:spcBef>
              <a:spcAft>
                <a:spcPts val="0"/>
              </a:spcAft>
              <a:buNone/>
            </a:pPr>
            <a:r>
              <a:rPr lang="en-GB" sz="2200" b="1"/>
              <a:t>Before training</a:t>
            </a:r>
            <a:br>
              <a:rPr lang="en-GB" sz="1800"/>
            </a:br>
            <a:r>
              <a:rPr lang="en-GB" sz="1800"/>
              <a:t>Ask teachers to think about where they currently fit on the scale. </a:t>
            </a:r>
            <a:endParaRPr sz="1800"/>
          </a:p>
          <a:p>
            <a:pPr marL="0" lvl="0" indent="0" algn="l" rtl="0">
              <a:spcBef>
                <a:spcPts val="1600"/>
              </a:spcBef>
              <a:spcAft>
                <a:spcPts val="0"/>
              </a:spcAft>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spcBef>
                <a:spcPts val="1600"/>
              </a:spcBef>
              <a:spcAft>
                <a:spcPts val="0"/>
              </a:spcAft>
              <a:buNone/>
            </a:pPr>
            <a:r>
              <a:rPr lang="en-GB" sz="1800"/>
              <a:t>If teachers still rate confidence as low, discuss ways you can develop their subject knowledge, offer peer support etc.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436" name="Google Shape;436;p59"/>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0"/>
          <p:cNvSpPr txBox="1">
            <a:spLocks noGrp="1"/>
          </p:cNvSpPr>
          <p:nvPr>
            <p:ph type="sldNum" idx="12"/>
          </p:nvPr>
        </p:nvSpPr>
        <p:spPr>
          <a:xfrm>
            <a:off x="4247400" y="4810975"/>
            <a:ext cx="4155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48</a:t>
            </a:fld>
            <a:endParaRPr/>
          </a:p>
        </p:txBody>
      </p:sp>
      <p:sp>
        <p:nvSpPr>
          <p:cNvPr id="442" name="Google Shape;442;p60"/>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1">
                <a:solidFill>
                  <a:srgbClr val="434343"/>
                </a:solidFill>
              </a:rPr>
              <a:t>How do you feel about teaching this topic? </a:t>
            </a:r>
            <a:endParaRPr sz="2400" b="1">
              <a:solidFill>
                <a:srgbClr val="434343"/>
              </a:solidFill>
            </a:endParaRPr>
          </a:p>
        </p:txBody>
      </p:sp>
      <p:cxnSp>
        <p:nvCxnSpPr>
          <p:cNvPr id="443" name="Google Shape;443;p60">
            <a:extLst>
              <a:ext uri="{C183D7F6-B498-43B3-948B-1728B52AA6E4}">
                <adec:decorative xmlns:adec="http://schemas.microsoft.com/office/drawing/2017/decorative" val="1"/>
              </a:ext>
            </a:extLst>
          </p:cNvPr>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44" name="Google Shape;444;p60"/>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45" name="Google Shape;445;p60"/>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46" name="Google Shape;446;p60"/>
          <p:cNvGraphicFramePr/>
          <p:nvPr>
            <p:extLst>
              <p:ext uri="{D42A27DB-BD31-4B8C-83A1-F6EECF244321}">
                <p14:modId xmlns:p14="http://schemas.microsoft.com/office/powerpoint/2010/main" val="2607621363"/>
              </p:ext>
            </p:extLst>
          </p:nvPr>
        </p:nvGraphicFramePr>
        <p:xfrm>
          <a:off x="850650" y="3474650"/>
          <a:ext cx="7239000" cy="396210"/>
        </p:xfrm>
        <a:graphic>
          <a:graphicData uri="http://schemas.openxmlformats.org/drawingml/2006/table">
            <a:tbl>
              <a:tblPr firstRow="1">
                <a:noFill/>
                <a:tableStyleId>{308058BB-00B7-4E22-B323-BD419DEE365D}</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10</a:t>
                      </a:r>
                      <a:endParaRPr sz="1400" u="none" strike="noStrike" cap="none" dirty="0"/>
                    </a:p>
                  </a:txBody>
                  <a:tcPr marL="91425" marR="91425" marT="91425" marB="91425"/>
                </a:tc>
                <a:extLst>
                  <a:ext uri="{0D108BD9-81ED-4DB2-BD59-A6C34878D82A}">
                    <a16:rowId xmlns:a16="http://schemas.microsoft.com/office/drawing/2014/main" val="10000"/>
                  </a:ext>
                </a:extLst>
              </a:tr>
            </a:tbl>
          </a:graphicData>
        </a:graphic>
      </p:graphicFrame>
      <p:sp>
        <p:nvSpPr>
          <p:cNvPr id="447" name="Google Shape;447;p60"/>
          <p:cNvSpPr txBox="1">
            <a:spLocks noGrp="1"/>
          </p:cNvSpPr>
          <p:nvPr>
            <p:ph type="title"/>
          </p:nvPr>
        </p:nvSpPr>
        <p:spPr>
          <a:xfrm>
            <a:off x="270000" y="216425"/>
            <a:ext cx="856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Rate your confidence (before training)</a:t>
            </a:r>
            <a:endParaRPr b="1">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txBox="1">
            <a:spLocks noGrp="1"/>
          </p:cNvSpPr>
          <p:nvPr>
            <p:ph type="title"/>
          </p:nvPr>
        </p:nvSpPr>
        <p:spPr>
          <a:xfrm>
            <a:off x="270000" y="216425"/>
            <a:ext cx="856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Rate your confidence (after training) </a:t>
            </a:r>
            <a:endParaRPr>
              <a:solidFill>
                <a:srgbClr val="073763"/>
              </a:solidFill>
            </a:endParaRPr>
          </a:p>
        </p:txBody>
      </p:sp>
      <p:sp>
        <p:nvSpPr>
          <p:cNvPr id="453" name="Google Shape;453;p61"/>
          <p:cNvSpPr txBox="1">
            <a:spLocks noGrp="1"/>
          </p:cNvSpPr>
          <p:nvPr>
            <p:ph type="sldNum" idx="12"/>
          </p:nvPr>
        </p:nvSpPr>
        <p:spPr>
          <a:xfrm>
            <a:off x="4302400" y="4810975"/>
            <a:ext cx="360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49</a:t>
            </a:fld>
            <a:endParaRPr/>
          </a:p>
        </p:txBody>
      </p:sp>
      <p:sp>
        <p:nvSpPr>
          <p:cNvPr id="454" name="Google Shape;454;p61"/>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2400" b="1">
                <a:solidFill>
                  <a:srgbClr val="434343"/>
                </a:solidFill>
              </a:rPr>
              <a:t>How do you feel now? What support/info could help? </a:t>
            </a:r>
            <a:endParaRPr sz="2400" b="1">
              <a:solidFill>
                <a:srgbClr val="434343"/>
              </a:solidFill>
            </a:endParaRPr>
          </a:p>
          <a:p>
            <a:pPr marL="0" lvl="0" indent="0" algn="l" rtl="0">
              <a:lnSpc>
                <a:spcPct val="115000"/>
              </a:lnSpc>
              <a:spcBef>
                <a:spcPts val="1600"/>
              </a:spcBef>
              <a:spcAft>
                <a:spcPts val="1600"/>
              </a:spcAft>
              <a:buNone/>
            </a:pPr>
            <a:endParaRPr sz="2400">
              <a:solidFill>
                <a:srgbClr val="434343"/>
              </a:solidFill>
            </a:endParaRPr>
          </a:p>
        </p:txBody>
      </p:sp>
      <p:cxnSp>
        <p:nvCxnSpPr>
          <p:cNvPr id="455" name="Google Shape;455;p61">
            <a:extLst>
              <a:ext uri="{C183D7F6-B498-43B3-948B-1728B52AA6E4}">
                <adec:decorative xmlns:adec="http://schemas.microsoft.com/office/drawing/2017/decorative" val="1"/>
              </a:ext>
            </a:extLst>
          </p:cNvPr>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56" name="Google Shape;456;p61"/>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57" name="Google Shape;457;p61"/>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58" name="Google Shape;458;p61"/>
          <p:cNvGraphicFramePr/>
          <p:nvPr>
            <p:extLst>
              <p:ext uri="{D42A27DB-BD31-4B8C-83A1-F6EECF244321}">
                <p14:modId xmlns:p14="http://schemas.microsoft.com/office/powerpoint/2010/main" val="2754723428"/>
              </p:ext>
            </p:extLst>
          </p:nvPr>
        </p:nvGraphicFramePr>
        <p:xfrm>
          <a:off x="850650" y="3474650"/>
          <a:ext cx="7239000" cy="396210"/>
        </p:xfrm>
        <a:graphic>
          <a:graphicData uri="http://schemas.openxmlformats.org/drawingml/2006/table">
            <a:tbl>
              <a:tblPr firstRow="1">
                <a:noFill/>
                <a:tableStyleId>{308058BB-00B7-4E22-B323-BD419DEE365D}</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10</a:t>
                      </a:r>
                      <a:endParaRPr sz="1400" u="none" strike="noStrike" cap="none" dirty="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70000" y="216425"/>
            <a:ext cx="759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Young people and mental health</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84" name="Google Shape;84;p17"/>
          <p:cNvSpPr txBox="1">
            <a:spLocks noGrp="1"/>
          </p:cNvSpPr>
          <p:nvPr>
            <p:ph type="body" idx="1"/>
          </p:nvPr>
        </p:nvSpPr>
        <p:spPr>
          <a:xfrm>
            <a:off x="270000" y="914400"/>
            <a:ext cx="4302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434343"/>
                </a:solidFill>
              </a:rPr>
              <a:t>Mental health issues affect children as well as adults. </a:t>
            </a:r>
            <a:endParaRPr sz="1800">
              <a:solidFill>
                <a:srgbClr val="434343"/>
              </a:solidFill>
            </a:endParaRPr>
          </a:p>
          <a:p>
            <a:pPr marL="0" lvl="0" indent="0" algn="l" rtl="0">
              <a:spcBef>
                <a:spcPts val="1600"/>
              </a:spcBef>
              <a:spcAft>
                <a:spcPts val="0"/>
              </a:spcAft>
              <a:buNone/>
            </a:pPr>
            <a:r>
              <a:rPr lang="en-GB" sz="1800">
                <a:solidFill>
                  <a:srgbClr val="434343"/>
                </a:solidFill>
              </a:rPr>
              <a:t>From September 2020 there there are </a:t>
            </a:r>
            <a:r>
              <a:rPr lang="en-GB" sz="1800" b="1">
                <a:solidFill>
                  <a:srgbClr val="434343"/>
                </a:solidFill>
              </a:rPr>
              <a:t>new statutory curriculum </a:t>
            </a:r>
            <a:r>
              <a:rPr lang="en-GB" sz="1800">
                <a:solidFill>
                  <a:srgbClr val="434343"/>
                </a:solidFill>
              </a:rPr>
              <a:t>requirements for physical Health and mental wellbeing.</a:t>
            </a:r>
            <a:endParaRPr sz="1800">
              <a:solidFill>
                <a:srgbClr val="434343"/>
              </a:solidFill>
            </a:endParaRPr>
          </a:p>
          <a:p>
            <a:pPr marL="0" lvl="0" indent="0" algn="l" rtl="0">
              <a:spcBef>
                <a:spcPts val="1600"/>
              </a:spcBef>
              <a:spcAft>
                <a:spcPts val="1600"/>
              </a:spcAft>
              <a:buNone/>
            </a:pPr>
            <a:r>
              <a:rPr lang="en-GB" sz="1800">
                <a:solidFill>
                  <a:srgbClr val="434343"/>
                </a:solidFill>
              </a:rPr>
              <a:t>By giving children this knowledge we will </a:t>
            </a:r>
            <a:r>
              <a:rPr lang="en-GB" sz="1800" b="1">
                <a:solidFill>
                  <a:srgbClr val="434343"/>
                </a:solidFill>
              </a:rPr>
              <a:t>enable them to make informed decisions</a:t>
            </a:r>
            <a:r>
              <a:rPr lang="en-GB" sz="1800">
                <a:solidFill>
                  <a:srgbClr val="434343"/>
                </a:solidFill>
              </a:rPr>
              <a:t>, to maintain and improve their own wellbeing and that of others. </a:t>
            </a:r>
            <a:br>
              <a:rPr lang="en-GB" sz="1800">
                <a:solidFill>
                  <a:srgbClr val="434343"/>
                </a:solidFill>
              </a:rPr>
            </a:br>
            <a:endParaRPr sz="1800"/>
          </a:p>
        </p:txBody>
      </p:sp>
      <p:sp>
        <p:nvSpPr>
          <p:cNvPr id="85" name="Google Shape;85;p17"/>
          <p:cNvSpPr txBox="1">
            <a:spLocks noGrp="1"/>
          </p:cNvSpPr>
          <p:nvPr>
            <p:ph type="sldNum" idx="12"/>
          </p:nvPr>
        </p:nvSpPr>
        <p:spPr>
          <a:xfrm>
            <a:off x="4402575" y="4810975"/>
            <a:ext cx="260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86" name="Google Shape;86;p17"/>
          <p:cNvSpPr txBox="1">
            <a:spLocks noGrp="1"/>
          </p:cNvSpPr>
          <p:nvPr>
            <p:ph type="body" idx="1"/>
          </p:nvPr>
        </p:nvSpPr>
        <p:spPr>
          <a:xfrm>
            <a:off x="4896600" y="914400"/>
            <a:ext cx="3977100" cy="403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4800" b="1">
                <a:solidFill>
                  <a:srgbClr val="073763"/>
                </a:solidFill>
              </a:rPr>
              <a:t>1 in 8</a:t>
            </a:r>
            <a:r>
              <a:rPr lang="en-GB" sz="1800" b="1">
                <a:solidFill>
                  <a:srgbClr val="073763"/>
                </a:solidFill>
              </a:rPr>
              <a:t> </a:t>
            </a:r>
            <a:br>
              <a:rPr lang="en-GB" sz="1800" b="1">
                <a:solidFill>
                  <a:srgbClr val="073763"/>
                </a:solidFill>
              </a:rPr>
            </a:br>
            <a:r>
              <a:rPr lang="en-GB" sz="1800" b="1">
                <a:solidFill>
                  <a:srgbClr val="073763"/>
                </a:solidFill>
              </a:rPr>
              <a:t>young people experience a mental health problem each year</a:t>
            </a:r>
            <a:endParaRPr sz="1800" b="1">
              <a:solidFill>
                <a:srgbClr val="073763"/>
              </a:solidFill>
            </a:endParaRPr>
          </a:p>
          <a:p>
            <a:pPr marL="0" lvl="0" indent="0" algn="l" rtl="0">
              <a:lnSpc>
                <a:spcPct val="100000"/>
              </a:lnSpc>
              <a:spcBef>
                <a:spcPts val="1600"/>
              </a:spcBef>
              <a:spcAft>
                <a:spcPts val="0"/>
              </a:spcAft>
              <a:buNone/>
            </a:pPr>
            <a:r>
              <a:rPr lang="en-GB" sz="4800" b="1">
                <a:solidFill>
                  <a:srgbClr val="073763"/>
                </a:solidFill>
              </a:rPr>
              <a:t>75% </a:t>
            </a:r>
            <a:br>
              <a:rPr lang="en-GB" sz="4800" b="1">
                <a:solidFill>
                  <a:srgbClr val="073763"/>
                </a:solidFill>
              </a:rPr>
            </a:br>
            <a:r>
              <a:rPr lang="en-GB" sz="1800" b="1">
                <a:solidFill>
                  <a:srgbClr val="073763"/>
                </a:solidFill>
              </a:rPr>
              <a:t>of adult mental health problems start before age 18</a:t>
            </a:r>
            <a:endParaRPr sz="1800" b="1">
              <a:solidFill>
                <a:srgbClr val="073763"/>
              </a:solidFill>
            </a:endParaRPr>
          </a:p>
          <a:p>
            <a:pPr marL="0" lvl="0" indent="0" algn="l" rtl="0">
              <a:lnSpc>
                <a:spcPct val="100000"/>
              </a:lnSpc>
              <a:spcBef>
                <a:spcPts val="500"/>
              </a:spcBef>
              <a:spcAft>
                <a:spcPts val="0"/>
              </a:spcAft>
              <a:buNone/>
            </a:pPr>
            <a:endParaRPr sz="1800" b="1">
              <a:solidFill>
                <a:srgbClr val="073763"/>
              </a:solidFill>
            </a:endParaRPr>
          </a:p>
          <a:p>
            <a:pPr marL="0" lvl="0" indent="0" algn="l" rtl="0">
              <a:spcBef>
                <a:spcPts val="500"/>
              </a:spcBef>
              <a:spcAft>
                <a:spcPts val="0"/>
              </a:spcAft>
              <a:buNone/>
            </a:pPr>
            <a:endParaRPr/>
          </a:p>
          <a:p>
            <a:pPr marL="0" lvl="0" indent="0" algn="r" rtl="0">
              <a:spcBef>
                <a:spcPts val="1600"/>
              </a:spcBef>
              <a:spcAft>
                <a:spcPts val="0"/>
              </a:spcAft>
              <a:buClr>
                <a:schemeClr val="dk1"/>
              </a:buClr>
              <a:buSzPts val="1100"/>
              <a:buFont typeface="Arial"/>
              <a:buNone/>
            </a:pPr>
            <a:r>
              <a:rPr lang="en-GB"/>
              <a:t>Figures: Centre for Mental Health</a:t>
            </a:r>
            <a:endParaRPr b="1">
              <a:solidFill>
                <a:srgbClr val="073763"/>
              </a:solidFill>
            </a:endParaRPr>
          </a:p>
          <a:p>
            <a:pPr marL="0" lvl="0" indent="0" algn="l" rtl="0">
              <a:spcBef>
                <a:spcPts val="1600"/>
              </a:spcBef>
              <a:spcAft>
                <a:spcPts val="0"/>
              </a:spcAft>
              <a:buNone/>
            </a:pPr>
            <a:endParaRPr sz="1800" b="1">
              <a:solidFill>
                <a:srgbClr val="073763"/>
              </a:solidFill>
            </a:endParaRPr>
          </a:p>
          <a:p>
            <a:pPr marL="0" lvl="0" indent="0" algn="l" rtl="0">
              <a:spcBef>
                <a:spcPts val="1600"/>
              </a:spcBef>
              <a:spcAft>
                <a:spcPts val="1600"/>
              </a:spcAft>
              <a:buNone/>
            </a:pPr>
            <a:br>
              <a:rPr lang="en-GB" sz="1800">
                <a:solidFill>
                  <a:srgbClr val="434343"/>
                </a:solidFill>
              </a:rPr>
            </a:b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‘Our school’ templates</a:t>
            </a:r>
            <a:endParaRPr>
              <a:solidFill>
                <a:srgbClr val="073763"/>
              </a:solidFill>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270000" y="216425"/>
            <a:ext cx="759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Mental wellbeing support at </a:t>
            </a:r>
            <a:r>
              <a:rPr lang="en-GB">
                <a:solidFill>
                  <a:srgbClr val="FF0000"/>
                </a:solidFill>
              </a:rPr>
              <a:t>[school name] </a:t>
            </a:r>
            <a:endParaRPr>
              <a:solidFill>
                <a:srgbClr val="FF0000"/>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70" name="Google Shape;470;p63"/>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rgbClr val="434343"/>
                </a:solidFill>
              </a:rPr>
              <a:t>Our leads </a:t>
            </a:r>
            <a:endParaRPr sz="2200" b="1">
              <a:solidFill>
                <a:srgbClr val="434343"/>
              </a:solidFill>
            </a:endParaRPr>
          </a:p>
          <a:p>
            <a:pPr marL="0" lvl="0" indent="0" algn="l" rtl="0">
              <a:spcBef>
                <a:spcPts val="0"/>
              </a:spcBef>
              <a:spcAft>
                <a:spcPts val="0"/>
              </a:spcAft>
              <a:buNone/>
            </a:pPr>
            <a:r>
              <a:rPr lang="en-GB" sz="1800">
                <a:solidFill>
                  <a:srgbClr val="FF0000"/>
                </a:solidFill>
              </a:rPr>
              <a:t>[Names, contact details of child protection, wellbeing, pastoral, designated mental health leads]</a:t>
            </a:r>
            <a:endParaRPr sz="1800">
              <a:solidFill>
                <a:srgbClr val="FF0000"/>
              </a:solidFill>
            </a:endParaRPr>
          </a:p>
          <a:p>
            <a:pPr marL="0" lvl="0" indent="0" algn="l" rtl="0">
              <a:spcBef>
                <a:spcPts val="1000"/>
              </a:spcBef>
              <a:spcAft>
                <a:spcPts val="0"/>
              </a:spcAft>
              <a:buNone/>
            </a:pPr>
            <a:r>
              <a:rPr lang="en-GB" sz="2200" b="1">
                <a:solidFill>
                  <a:srgbClr val="434343"/>
                </a:solidFill>
              </a:rPr>
              <a:t>Our policies</a:t>
            </a:r>
            <a:endParaRPr sz="2200" b="1">
              <a:solidFill>
                <a:srgbClr val="434343"/>
              </a:solidFill>
            </a:endParaRPr>
          </a:p>
          <a:p>
            <a:pPr marL="0" lvl="0" indent="0" algn="l" rtl="0">
              <a:spcBef>
                <a:spcPts val="0"/>
              </a:spcBef>
              <a:spcAft>
                <a:spcPts val="0"/>
              </a:spcAft>
              <a:buNone/>
            </a:pPr>
            <a:r>
              <a:rPr lang="en-GB" sz="1800">
                <a:solidFill>
                  <a:srgbClr val="FF0000"/>
                </a:solidFill>
              </a:rPr>
              <a:t>[Add details - eg school policy on PSHE]</a:t>
            </a:r>
            <a:endParaRPr sz="1800">
              <a:solidFill>
                <a:srgbClr val="FF0000"/>
              </a:solidFill>
            </a:endParaRPr>
          </a:p>
          <a:p>
            <a:pPr marL="0" lvl="0" indent="0" algn="l" rtl="0">
              <a:spcBef>
                <a:spcPts val="1600"/>
              </a:spcBef>
              <a:spcAft>
                <a:spcPts val="0"/>
              </a:spcAft>
              <a:buNone/>
            </a:pPr>
            <a:r>
              <a:rPr lang="en-GB" sz="2200" b="1">
                <a:solidFill>
                  <a:srgbClr val="434343"/>
                </a:solidFill>
              </a:rPr>
              <a:t>Specialist support</a:t>
            </a:r>
            <a:br>
              <a:rPr lang="en-GB" sz="2200" b="1">
                <a:solidFill>
                  <a:srgbClr val="434343"/>
                </a:solidFill>
              </a:rPr>
            </a:br>
            <a:r>
              <a:rPr lang="en-GB" sz="1800">
                <a:solidFill>
                  <a:srgbClr val="FF0000"/>
                </a:solidFill>
              </a:rPr>
              <a:t>[Add details - eg LA and charities]</a:t>
            </a:r>
            <a:endParaRPr sz="1800">
              <a:solidFill>
                <a:srgbClr val="FF0000"/>
              </a:solidFill>
            </a:endParaRPr>
          </a:p>
          <a:p>
            <a:pPr marL="0" lvl="0" indent="0" algn="l" rtl="0">
              <a:spcBef>
                <a:spcPts val="1600"/>
              </a:spcBef>
              <a:spcAft>
                <a:spcPts val="0"/>
              </a:spcAft>
              <a:buClr>
                <a:schemeClr val="dk1"/>
              </a:buClr>
              <a:buSzPts val="1100"/>
              <a:buFont typeface="Arial"/>
              <a:buNone/>
            </a:pPr>
            <a:r>
              <a:rPr lang="en-GB" sz="2200" b="1">
                <a:solidFill>
                  <a:srgbClr val="434343"/>
                </a:solidFill>
              </a:rPr>
              <a:t>Other information </a:t>
            </a:r>
            <a:endParaRPr sz="2200" b="1">
              <a:solidFill>
                <a:srgbClr val="434343"/>
              </a:solidFill>
            </a:endParaRPr>
          </a:p>
          <a:p>
            <a:pPr marL="0" lvl="0" indent="0" algn="l" rtl="0">
              <a:spcBef>
                <a:spcPts val="0"/>
              </a:spcBef>
              <a:spcAft>
                <a:spcPts val="0"/>
              </a:spcAft>
              <a:buNone/>
            </a:pPr>
            <a:r>
              <a:rPr lang="en-GB" sz="1800">
                <a:solidFill>
                  <a:srgbClr val="FF0000"/>
                </a:solidFill>
              </a:rPr>
              <a:t>[Add resources]</a:t>
            </a:r>
            <a:br>
              <a:rPr lang="en-GB" sz="1800">
                <a:solidFill>
                  <a:srgbClr val="434343"/>
                </a:solidFill>
              </a:rPr>
            </a:br>
            <a:endParaRPr sz="2200" b="1">
              <a:solidFill>
                <a:srgbClr val="FF0000"/>
              </a:solidFill>
            </a:endParaRPr>
          </a:p>
          <a:p>
            <a:pPr marL="0" lvl="0" indent="0" algn="l" rtl="0">
              <a:spcBef>
                <a:spcPts val="1600"/>
              </a:spcBef>
              <a:spcAft>
                <a:spcPts val="1600"/>
              </a:spcAft>
              <a:buNone/>
            </a:pPr>
            <a:endParaRPr sz="1800">
              <a:solidFill>
                <a:srgbClr val="434343"/>
              </a:solidFill>
            </a:endParaRPr>
          </a:p>
        </p:txBody>
      </p:sp>
      <p:sp>
        <p:nvSpPr>
          <p:cNvPr id="471" name="Google Shape;471;p63"/>
          <p:cNvSpPr txBox="1">
            <a:spLocks noGrp="1"/>
          </p:cNvSpPr>
          <p:nvPr>
            <p:ph type="sldNum" idx="12"/>
          </p:nvPr>
        </p:nvSpPr>
        <p:spPr>
          <a:xfrm>
            <a:off x="4302400" y="4810975"/>
            <a:ext cx="360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270000" y="216425"/>
            <a:ext cx="759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Mental wellbeing teaching at </a:t>
            </a:r>
            <a:r>
              <a:rPr lang="en-GB">
                <a:solidFill>
                  <a:srgbClr val="FF0000"/>
                </a:solidFill>
              </a:rPr>
              <a:t>[school name] </a:t>
            </a:r>
            <a:endParaRPr>
              <a:solidFill>
                <a:srgbClr val="FF0000"/>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77" name="Google Shape;477;p64"/>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We already teach about and support mental wellbeing at our school.</a:t>
            </a:r>
            <a:endParaRPr sz="1800"/>
          </a:p>
          <a:p>
            <a:pPr marL="0" lvl="0" indent="0" algn="l" rtl="0">
              <a:spcBef>
                <a:spcPts val="1600"/>
              </a:spcBef>
              <a:spcAft>
                <a:spcPts val="0"/>
              </a:spcAft>
              <a:buNone/>
            </a:pPr>
            <a:r>
              <a:rPr lang="en-GB" sz="1800"/>
              <a:t>We teach about mental wellbeing by: </a:t>
            </a:r>
            <a:endParaRPr sz="1800"/>
          </a:p>
          <a:p>
            <a:pPr marL="457200" lvl="0" indent="-342900" algn="l" rtl="0">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0" lvl="0" indent="0" algn="l" rtl="0">
              <a:spcBef>
                <a:spcPts val="1600"/>
              </a:spcBef>
              <a:spcAft>
                <a:spcPts val="0"/>
              </a:spcAft>
              <a:buClr>
                <a:schemeClr val="dk1"/>
              </a:buClr>
              <a:buSzPts val="1100"/>
              <a:buFont typeface="Arial"/>
              <a:buNone/>
            </a:pPr>
            <a:r>
              <a:rPr lang="en-GB" sz="1800"/>
              <a:t>And we support mental wellbeing by: </a:t>
            </a:r>
            <a:endParaRPr sz="1800" b="1">
              <a:solidFill>
                <a:srgbClr val="FF0000"/>
              </a:solidFill>
            </a:endParaRPr>
          </a:p>
          <a:p>
            <a:pPr marL="457200" lvl="0" indent="-342900" algn="l" rtl="0">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0" lvl="0" indent="0" algn="l" rtl="0">
              <a:spcBef>
                <a:spcPts val="1600"/>
              </a:spcBef>
              <a:spcAft>
                <a:spcPts val="0"/>
              </a:spcAft>
              <a:buNone/>
            </a:pPr>
            <a:endParaRPr sz="2200" b="1">
              <a:solidFill>
                <a:srgbClr val="FF0000"/>
              </a:solidFill>
            </a:endParaRPr>
          </a:p>
          <a:p>
            <a:pPr marL="0" lvl="0" indent="0" algn="l" rtl="0">
              <a:spcBef>
                <a:spcPts val="1600"/>
              </a:spcBef>
              <a:spcAft>
                <a:spcPts val="1600"/>
              </a:spcAft>
              <a:buNone/>
            </a:pPr>
            <a:endParaRPr sz="1800">
              <a:solidFill>
                <a:srgbClr val="434343"/>
              </a:solidFill>
            </a:endParaRPr>
          </a:p>
        </p:txBody>
      </p:sp>
      <p:sp>
        <p:nvSpPr>
          <p:cNvPr id="478" name="Google Shape;478;p64"/>
          <p:cNvSpPr txBox="1">
            <a:spLocks noGrp="1"/>
          </p:cNvSpPr>
          <p:nvPr>
            <p:ph type="sldNum" idx="12"/>
          </p:nvPr>
        </p:nvSpPr>
        <p:spPr>
          <a:xfrm>
            <a:off x="4302400" y="4810975"/>
            <a:ext cx="3606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Training activity: </a:t>
            </a:r>
            <a:endParaRPr>
              <a:solidFill>
                <a:srgbClr val="073763"/>
              </a:solidFill>
            </a:endParaRPr>
          </a:p>
          <a:p>
            <a:pPr marL="0" lvl="0" indent="0" algn="ctr" rtl="0">
              <a:spcBef>
                <a:spcPts val="0"/>
              </a:spcBef>
              <a:spcAft>
                <a:spcPts val="0"/>
              </a:spcAft>
              <a:buNone/>
            </a:pPr>
            <a:r>
              <a:rPr lang="en-GB">
                <a:solidFill>
                  <a:srgbClr val="073763"/>
                </a:solidFill>
              </a:rPr>
              <a:t>Dealing with difficult questions</a:t>
            </a:r>
            <a:endParaRPr>
              <a:solidFill>
                <a:srgbClr val="073763"/>
              </a:solidFill>
            </a:endParaRPr>
          </a:p>
        </p:txBody>
      </p:sp>
      <p:sp>
        <p:nvSpPr>
          <p:cNvPr id="484" name="Google Shape;484;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6"/>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 (Trainer notes)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490" name="Google Shape;490;p66"/>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Use the following slides in your training to help teachers:</a:t>
            </a:r>
            <a:endParaRPr sz="1800"/>
          </a:p>
          <a:p>
            <a:pPr marL="457200" lvl="0" indent="-342900" algn="l" rtl="0">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spcBef>
                <a:spcPts val="0"/>
              </a:spcBef>
              <a:spcAft>
                <a:spcPts val="0"/>
              </a:spcAft>
              <a:buSzPts val="1800"/>
              <a:buChar char="●"/>
            </a:pPr>
            <a:r>
              <a:rPr lang="en-GB" sz="1800" b="1"/>
              <a:t>strategise</a:t>
            </a:r>
            <a:r>
              <a:rPr lang="en-GB" sz="1800"/>
              <a:t> ways to avoid and answer such questions</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491" name="Google Shape;491;p66"/>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7"/>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497" name="Google Shape;497;p67"/>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latin typeface="Arial"/>
                <a:ea typeface="Arial"/>
                <a:cs typeface="Arial"/>
                <a:sym typeface="Arial"/>
              </a:rPr>
              <a:t>What wouldn’t you say?</a:t>
            </a:r>
            <a:endParaRPr sz="2000" b="0" i="0" u="none" strike="noStrike" cap="none">
              <a:latin typeface="Arial"/>
              <a:ea typeface="Arial"/>
              <a:cs typeface="Arial"/>
              <a:sym typeface="Arial"/>
            </a:endParaRPr>
          </a:p>
        </p:txBody>
      </p:sp>
      <p:sp>
        <p:nvSpPr>
          <p:cNvPr id="498" name="Google Shape;498;p67"/>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499" name="Google Shape;499;p67"/>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500" name="Google Shape;500;p67"/>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sz="2000" b="0" u="none" strike="noStrike" cap="none">
              <a:solidFill>
                <a:srgbClr val="FF0000"/>
              </a:solidFill>
              <a:latin typeface="Arial"/>
              <a:ea typeface="Arial"/>
              <a:cs typeface="Arial"/>
              <a:sym typeface="Arial"/>
            </a:endParaRPr>
          </a:p>
        </p:txBody>
      </p:sp>
      <p:sp>
        <p:nvSpPr>
          <p:cNvPr id="501" name="Google Shape;501;p67"/>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8"/>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07" name="Google Shape;507;p68"/>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Pupils may well ask questions because they: </a:t>
            </a:r>
            <a:endParaRPr sz="1800"/>
          </a:p>
          <a:p>
            <a:pPr marL="457200" lvl="0" indent="-342900" algn="l" rtl="0">
              <a:spcBef>
                <a:spcPts val="1600"/>
              </a:spcBef>
              <a:spcAft>
                <a:spcPts val="0"/>
              </a:spcAft>
              <a:buSzPts val="1800"/>
              <a:buChar char="●"/>
            </a:pPr>
            <a:r>
              <a:rPr lang="en-GB" sz="1800"/>
              <a:t>want information</a:t>
            </a:r>
            <a:endParaRPr sz="1800"/>
          </a:p>
          <a:p>
            <a:pPr marL="457200" lvl="0" indent="-342900" algn="l" rtl="0">
              <a:spcBef>
                <a:spcPts val="0"/>
              </a:spcBef>
              <a:spcAft>
                <a:spcPts val="0"/>
              </a:spcAft>
              <a:buSzPts val="1800"/>
              <a:buChar char="●"/>
            </a:pPr>
            <a:r>
              <a:rPr lang="en-GB" sz="1800"/>
              <a:t>are seeking permission - “Is it OK if I …?”</a:t>
            </a:r>
            <a:endParaRPr sz="1800"/>
          </a:p>
          <a:p>
            <a:pPr marL="457200" lvl="0" indent="-342900" algn="l" rtl="0">
              <a:spcBef>
                <a:spcPts val="0"/>
              </a:spcBef>
              <a:spcAft>
                <a:spcPts val="0"/>
              </a:spcAft>
              <a:buSzPts val="1800"/>
              <a:buChar char="●"/>
            </a:pPr>
            <a:r>
              <a:rPr lang="en-GB" sz="1800"/>
              <a:t>are trying to shock</a:t>
            </a:r>
            <a:endParaRPr sz="1800"/>
          </a:p>
          <a:p>
            <a:pPr marL="457200" lvl="0" indent="-342900" algn="l" rtl="0">
              <a:spcBef>
                <a:spcPts val="0"/>
              </a:spcBef>
              <a:spcAft>
                <a:spcPts val="0"/>
              </a:spcAft>
              <a:buSzPts val="1800"/>
              <a:buChar char="●"/>
            </a:pPr>
            <a:r>
              <a:rPr lang="en-GB" sz="1800"/>
              <a:t>are they have related personal beliefs</a:t>
            </a:r>
            <a:endParaRPr sz="1800"/>
          </a:p>
          <a:p>
            <a:pPr marL="0" lvl="0" indent="0" algn="l" rtl="0">
              <a:spcBef>
                <a:spcPts val="1600"/>
              </a:spcBef>
              <a:spcAft>
                <a:spcPts val="0"/>
              </a:spcAft>
              <a:buNone/>
            </a:pPr>
            <a:r>
              <a:rPr lang="en-GB" sz="1800"/>
              <a:t>Remember:</a:t>
            </a:r>
            <a:endParaRPr sz="1800"/>
          </a:p>
          <a:p>
            <a:pPr marL="457200" lvl="0" indent="-342900" algn="l" rtl="0">
              <a:spcBef>
                <a:spcPts val="1600"/>
              </a:spcBef>
              <a:spcAft>
                <a:spcPts val="0"/>
              </a:spcAft>
              <a:buSzPts val="1800"/>
              <a:buChar char="●"/>
            </a:pPr>
            <a:r>
              <a:rPr lang="en-GB" sz="1800"/>
              <a:t>don’t feel pressured or that you have to answer straight away</a:t>
            </a:r>
            <a:endParaRPr sz="1800"/>
          </a:p>
          <a:p>
            <a:pPr marL="457200" lvl="0" indent="-342900" algn="l" rtl="0">
              <a:spcBef>
                <a:spcPts val="0"/>
              </a:spcBef>
              <a:spcAft>
                <a:spcPts val="0"/>
              </a:spcAft>
              <a:buSzPts val="1800"/>
              <a:buChar char="●"/>
            </a:pPr>
            <a:r>
              <a:rPr lang="en-GB" sz="1800"/>
              <a:t>don’t disclose personal information - you can use third-person examples, say ‘some people’</a:t>
            </a:r>
            <a:endParaRPr sz="1800"/>
          </a:p>
          <a:p>
            <a:pPr marL="457200" lvl="0" indent="-342900" algn="l" rtl="0">
              <a:spcBef>
                <a:spcPts val="0"/>
              </a:spcBef>
              <a:spcAft>
                <a:spcPts val="0"/>
              </a:spcAft>
              <a:buSzPts val="1800"/>
              <a:buChar char="●"/>
            </a:pPr>
            <a:r>
              <a:rPr lang="en-GB" sz="1800"/>
              <a:t>seek advice if you need it</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508" name="Google Shape;508;p68"/>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514" name="Google Shape;514;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0"/>
          <p:cNvSpPr txBox="1">
            <a:spLocks noGrp="1"/>
          </p:cNvSpPr>
          <p:nvPr>
            <p:ph type="ctrTitle"/>
          </p:nvPr>
        </p:nvSpPr>
        <p:spPr>
          <a:xfrm>
            <a:off x="311700" y="1593725"/>
            <a:ext cx="8520600" cy="9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rgbClr val="073763"/>
                </a:solidFill>
              </a:rPr>
              <a:t>Teaching mental wellbeing 1</a:t>
            </a:r>
            <a:endParaRPr dirty="0">
              <a:solidFill>
                <a:srgbClr val="073763"/>
              </a:solidFill>
            </a:endParaRPr>
          </a:p>
        </p:txBody>
      </p:sp>
      <p:sp>
        <p:nvSpPr>
          <p:cNvPr id="520" name="Google Shape;520;p70"/>
          <p:cNvSpPr txBox="1">
            <a:spLocks noGrp="1"/>
          </p:cNvSpPr>
          <p:nvPr>
            <p:ph type="subTitle" idx="1"/>
          </p:nvPr>
        </p:nvSpPr>
        <p:spPr>
          <a:xfrm>
            <a:off x="1337100" y="2834125"/>
            <a:ext cx="6545400" cy="569100"/>
          </a:xfrm>
          <a:prstGeom prst="rect">
            <a:avLst/>
          </a:prstGeom>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073763"/>
                </a:solidFill>
              </a:rPr>
              <a:t>Part of: Physical health and mental wellbeing </a:t>
            </a:r>
            <a:endParaRPr sz="2400">
              <a:solidFill>
                <a:srgbClr val="073763"/>
              </a:solidFill>
            </a:endParaRPr>
          </a:p>
        </p:txBody>
      </p:sp>
      <p:sp>
        <p:nvSpPr>
          <p:cNvPr id="521" name="Google Shape;521;p70"/>
          <p:cNvSpPr txBox="1">
            <a:spLocks noGrp="1"/>
          </p:cNvSpPr>
          <p:nvPr>
            <p:ph type="subTitle" idx="1"/>
          </p:nvPr>
        </p:nvSpPr>
        <p:spPr>
          <a:xfrm>
            <a:off x="4643875" y="4421050"/>
            <a:ext cx="1608600" cy="498000"/>
          </a:xfrm>
          <a:prstGeom prst="rect">
            <a:avLst/>
          </a:prstGeom>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6D9EEB"/>
                </a:solidFill>
              </a:rPr>
              <a:t>Secondary</a:t>
            </a:r>
            <a:endParaRPr sz="2000">
              <a:solidFill>
                <a:srgbClr val="6D9EEB"/>
              </a:solidFill>
            </a:endParaRPr>
          </a:p>
        </p:txBody>
      </p:sp>
      <p:sp>
        <p:nvSpPr>
          <p:cNvPr id="522" name="Google Shape;522;p70"/>
          <p:cNvSpPr txBox="1">
            <a:spLocks noGrp="1"/>
          </p:cNvSpPr>
          <p:nvPr>
            <p:ph type="subTitle" idx="1"/>
          </p:nvPr>
        </p:nvSpPr>
        <p:spPr>
          <a:xfrm>
            <a:off x="3242100" y="4421050"/>
            <a:ext cx="1257900" cy="498000"/>
          </a:xfrm>
          <a:prstGeom prst="rect">
            <a:avLst/>
          </a:prstGeom>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E06666"/>
                </a:solidFill>
              </a:rPr>
              <a:t>Primary</a:t>
            </a:r>
            <a:endParaRPr sz="2000">
              <a:solidFill>
                <a:srgbClr val="E06666"/>
              </a:solidFill>
            </a:endParaRPr>
          </a:p>
        </p:txBody>
      </p:sp>
      <p:sp>
        <p:nvSpPr>
          <p:cNvPr id="523" name="Google Shape;523;p70"/>
          <p:cNvSpPr txBox="1">
            <a:spLocks noGrp="1"/>
          </p:cNvSpPr>
          <p:nvPr>
            <p:ph type="subTitle" idx="1"/>
          </p:nvPr>
        </p:nvSpPr>
        <p:spPr>
          <a:xfrm>
            <a:off x="7546675" y="4497250"/>
            <a:ext cx="1336800" cy="498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0000"/>
                </a:solidFill>
              </a:rPr>
              <a:t>[DATE]</a:t>
            </a:r>
            <a:endParaRPr sz="1800">
              <a:solidFill>
                <a:srgbClr val="FF0000"/>
              </a:solidFill>
            </a:endParaRPr>
          </a:p>
        </p:txBody>
      </p:sp>
      <p:sp>
        <p:nvSpPr>
          <p:cNvPr id="524" name="Google Shape;524;p70"/>
          <p:cNvSpPr txBox="1">
            <a:spLocks noGrp="1"/>
          </p:cNvSpPr>
          <p:nvPr>
            <p:ph type="subTitle" idx="1"/>
          </p:nvPr>
        </p:nvSpPr>
        <p:spPr>
          <a:xfrm>
            <a:off x="1337100" y="3596125"/>
            <a:ext cx="6545400" cy="569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0000"/>
                </a:solidFill>
              </a:rPr>
              <a:t>[YOUR NAME, YOUR SCHOOL]</a:t>
            </a:r>
            <a:endParaRPr sz="1800">
              <a:solidFill>
                <a:srgbClr val="FF0000"/>
              </a:solidFill>
            </a:endParaRPr>
          </a:p>
        </p:txBody>
      </p:sp>
      <p:sp>
        <p:nvSpPr>
          <p:cNvPr id="525" name="Google Shape;525;p70"/>
          <p:cNvSpPr txBox="1">
            <a:spLocks noGrp="1"/>
          </p:cNvSpPr>
          <p:nvPr>
            <p:ph type="subTitle" idx="1"/>
          </p:nvPr>
        </p:nvSpPr>
        <p:spPr>
          <a:xfrm>
            <a:off x="117900" y="1671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1"/>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What you get out of today</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31" name="Google Shape;531;p71"/>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marL="0" lvl="0" indent="0" algn="l" rtl="0">
              <a:spcBef>
                <a:spcPts val="0"/>
              </a:spcBef>
              <a:spcAft>
                <a:spcPts val="0"/>
              </a:spcAft>
              <a:buClr>
                <a:schemeClr val="dk1"/>
              </a:buClr>
              <a:buSzPts val="1800"/>
              <a:buFont typeface="Arial"/>
              <a:buNone/>
            </a:pP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understand why teaching mental wellbeing is important</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know the statutory curriculum requirements </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know some of the ways you can teach the required knowledge</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feel more confident teaching about mental wellbeing</a:t>
            </a:r>
            <a:endParaRPr sz="1800">
              <a:solidFill>
                <a:srgbClr val="434343"/>
              </a:solidFill>
            </a:endParaRPr>
          </a:p>
          <a:p>
            <a:pPr marL="0" lvl="0" indent="0" algn="l" rtl="0">
              <a:spcBef>
                <a:spcPts val="0"/>
              </a:spcBef>
              <a:spcAft>
                <a:spcPts val="0"/>
              </a:spcAft>
              <a:buNone/>
            </a:pPr>
            <a:endParaRPr sz="1800">
              <a:solidFill>
                <a:srgbClr val="434343"/>
              </a:solidFill>
            </a:endParaRPr>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1600"/>
              </a:spcBef>
              <a:spcAft>
                <a:spcPts val="1600"/>
              </a:spcAft>
              <a:buNone/>
            </a:pPr>
            <a:endParaRPr sz="1800"/>
          </a:p>
        </p:txBody>
      </p:sp>
      <p:sp>
        <p:nvSpPr>
          <p:cNvPr id="532" name="Google Shape;532;p71"/>
          <p:cNvSpPr txBox="1">
            <a:spLocks noGrp="1"/>
          </p:cNvSpPr>
          <p:nvPr>
            <p:ph type="sldNum" idx="12"/>
          </p:nvPr>
        </p:nvSpPr>
        <p:spPr>
          <a:xfrm>
            <a:off x="4292600" y="4810975"/>
            <a:ext cx="3705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59</a:t>
            </a:fld>
            <a:endParaRPr/>
          </a:p>
        </p:txBody>
      </p:sp>
      <p:sp>
        <p:nvSpPr>
          <p:cNvPr id="533" name="Google Shape;533;p71"/>
          <p:cNvSpPr txBox="1">
            <a:spLocks noGrp="1"/>
          </p:cNvSpPr>
          <p:nvPr>
            <p:ph type="subTitle" idx="4294967295"/>
          </p:nvPr>
        </p:nvSpPr>
        <p:spPr>
          <a:xfrm>
            <a:off x="117900" y="39009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000" y="216425"/>
            <a:ext cx="759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Children with learning disabilities</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92" name="Google Shape;92;p18"/>
          <p:cNvSpPr txBox="1">
            <a:spLocks noGrp="1"/>
          </p:cNvSpPr>
          <p:nvPr>
            <p:ph type="body" idx="1"/>
          </p:nvPr>
        </p:nvSpPr>
        <p:spPr>
          <a:xfrm>
            <a:off x="270000" y="914400"/>
            <a:ext cx="4302000" cy="377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a:t>Children with learning disabilities are significantly more likely to have a mental health problem.</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spcBef>
                <a:spcPts val="0"/>
              </a:spcBef>
              <a:spcAft>
                <a:spcPts val="1600"/>
              </a:spcAft>
              <a:buNone/>
            </a:pPr>
            <a:br>
              <a:rPr lang="en-GB" sz="1800">
                <a:solidFill>
                  <a:srgbClr val="434343"/>
                </a:solidFill>
              </a:rPr>
            </a:br>
            <a:endParaRPr sz="1800"/>
          </a:p>
        </p:txBody>
      </p:sp>
      <p:sp>
        <p:nvSpPr>
          <p:cNvPr id="93" name="Google Shape;93;p18"/>
          <p:cNvSpPr txBox="1">
            <a:spLocks noGrp="1"/>
          </p:cNvSpPr>
          <p:nvPr>
            <p:ph type="sldNum" idx="12"/>
          </p:nvPr>
        </p:nvSpPr>
        <p:spPr>
          <a:xfrm>
            <a:off x="4402575" y="4810975"/>
            <a:ext cx="260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94" name="Google Shape;94;p18"/>
          <p:cNvSpPr txBox="1">
            <a:spLocks noGrp="1"/>
          </p:cNvSpPr>
          <p:nvPr>
            <p:ph type="body" idx="1"/>
          </p:nvPr>
        </p:nvSpPr>
        <p:spPr>
          <a:xfrm>
            <a:off x="4896600" y="789125"/>
            <a:ext cx="3977100" cy="415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4800" b="1">
                <a:solidFill>
                  <a:srgbClr val="073763"/>
                </a:solidFill>
              </a:rPr>
              <a:t>6 </a:t>
            </a:r>
            <a:r>
              <a:rPr lang="en-GB" sz="1800" b="1">
                <a:solidFill>
                  <a:srgbClr val="073763"/>
                </a:solidFill>
              </a:rPr>
              <a:t>times more likely to experience conduct disorder</a:t>
            </a:r>
            <a:endParaRPr sz="1800" b="1">
              <a:solidFill>
                <a:srgbClr val="073763"/>
              </a:solidFill>
            </a:endParaRPr>
          </a:p>
          <a:p>
            <a:pPr marL="0" lvl="0" indent="0" algn="l" rtl="0">
              <a:lnSpc>
                <a:spcPct val="100000"/>
              </a:lnSpc>
              <a:spcBef>
                <a:spcPts val="1600"/>
              </a:spcBef>
              <a:spcAft>
                <a:spcPts val="0"/>
              </a:spcAft>
              <a:buNone/>
            </a:pPr>
            <a:r>
              <a:rPr lang="en-GB" sz="4800" b="1">
                <a:solidFill>
                  <a:srgbClr val="073763"/>
                </a:solidFill>
              </a:rPr>
              <a:t>4 </a:t>
            </a:r>
            <a:r>
              <a:rPr lang="en-GB" sz="1800" b="1">
                <a:solidFill>
                  <a:srgbClr val="073763"/>
                </a:solidFill>
              </a:rPr>
              <a:t>times more likely to have a emotional mental health problem</a:t>
            </a:r>
            <a:endParaRPr sz="1800" b="1">
              <a:solidFill>
                <a:srgbClr val="073763"/>
              </a:solidFill>
            </a:endParaRPr>
          </a:p>
          <a:p>
            <a:pPr marL="0" lvl="0" indent="0" algn="l" rtl="0">
              <a:lnSpc>
                <a:spcPct val="100000"/>
              </a:lnSpc>
              <a:spcBef>
                <a:spcPts val="1600"/>
              </a:spcBef>
              <a:spcAft>
                <a:spcPts val="0"/>
              </a:spcAft>
              <a:buNone/>
            </a:pPr>
            <a:r>
              <a:rPr lang="en-GB" sz="4800" b="1">
                <a:solidFill>
                  <a:srgbClr val="073763"/>
                </a:solidFill>
              </a:rPr>
              <a:t>2 </a:t>
            </a:r>
            <a:r>
              <a:rPr lang="en-GB" sz="1800" b="1">
                <a:solidFill>
                  <a:srgbClr val="073763"/>
                </a:solidFill>
              </a:rPr>
              <a:t>times as likely to experience a depressive episode</a:t>
            </a:r>
            <a:endParaRPr sz="1800" b="1">
              <a:solidFill>
                <a:srgbClr val="073763"/>
              </a:solidFill>
            </a:endParaRPr>
          </a:p>
          <a:p>
            <a:pPr marL="0" lvl="0" indent="0" algn="r" rtl="0">
              <a:lnSpc>
                <a:spcPct val="100000"/>
              </a:lnSpc>
              <a:spcBef>
                <a:spcPts val="1600"/>
              </a:spcBef>
              <a:spcAft>
                <a:spcPts val="0"/>
              </a:spcAft>
              <a:buClr>
                <a:schemeClr val="dk1"/>
              </a:buClr>
              <a:buSzPts val="1100"/>
              <a:buFont typeface="Arial"/>
              <a:buNone/>
            </a:pPr>
            <a:r>
              <a:rPr lang="en-GB"/>
              <a:t>Figures approx: Emerson and Hatton, 2007</a:t>
            </a:r>
            <a:endParaRPr/>
          </a:p>
          <a:p>
            <a:pPr marL="0" lvl="0" indent="0" algn="l" rtl="0">
              <a:lnSpc>
                <a:spcPct val="100000"/>
              </a:lnSpc>
              <a:spcBef>
                <a:spcPts val="1600"/>
              </a:spcBef>
              <a:spcAft>
                <a:spcPts val="0"/>
              </a:spcAft>
              <a:buNone/>
            </a:pPr>
            <a:endParaRPr sz="1800" b="1">
              <a:solidFill>
                <a:srgbClr val="073763"/>
              </a:solidFill>
            </a:endParaRPr>
          </a:p>
          <a:p>
            <a:pPr marL="0" lvl="0" indent="0" algn="l" rtl="0">
              <a:lnSpc>
                <a:spcPct val="100000"/>
              </a:lnSpc>
              <a:spcBef>
                <a:spcPts val="1600"/>
              </a:spcBef>
              <a:spcAft>
                <a:spcPts val="0"/>
              </a:spcAft>
              <a:buNone/>
            </a:pPr>
            <a:endParaRPr sz="4800" b="1">
              <a:solidFill>
                <a:srgbClr val="073763"/>
              </a:solidFill>
            </a:endParaRPr>
          </a:p>
          <a:p>
            <a:pPr marL="0" lvl="0" indent="0" algn="l" rtl="0">
              <a:spcBef>
                <a:spcPts val="500"/>
              </a:spcBef>
              <a:spcAft>
                <a:spcPts val="0"/>
              </a:spcAft>
              <a:buNone/>
            </a:pPr>
            <a:r>
              <a:rPr lang="en-GB" sz="1200"/>
              <a:t>Figures: Centre for Mental Health</a:t>
            </a:r>
            <a:endParaRPr sz="1200" b="1">
              <a:solidFill>
                <a:srgbClr val="073763"/>
              </a:solidFill>
            </a:endParaRPr>
          </a:p>
          <a:p>
            <a:pPr marL="0" lvl="0" indent="0" algn="l" rtl="0">
              <a:spcBef>
                <a:spcPts val="1600"/>
              </a:spcBef>
              <a:spcAft>
                <a:spcPts val="0"/>
              </a:spcAft>
              <a:buNone/>
            </a:pPr>
            <a:endParaRPr sz="1800" b="1">
              <a:solidFill>
                <a:srgbClr val="073763"/>
              </a:solidFill>
            </a:endParaRPr>
          </a:p>
          <a:p>
            <a:pPr marL="0" lvl="0" indent="0" algn="l" rtl="0">
              <a:spcBef>
                <a:spcPts val="1600"/>
              </a:spcBef>
              <a:spcAft>
                <a:spcPts val="1600"/>
              </a:spcAft>
              <a:buNone/>
            </a:pPr>
            <a:br>
              <a:rPr lang="en-GB" sz="1800">
                <a:solidFill>
                  <a:srgbClr val="434343"/>
                </a:solidFill>
              </a:rPr>
            </a:b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2"/>
          <p:cNvSpPr txBox="1">
            <a:spLocks noGrp="1"/>
          </p:cNvSpPr>
          <p:nvPr>
            <p:ph type="title"/>
          </p:nvPr>
        </p:nvSpPr>
        <p:spPr>
          <a:xfrm>
            <a:off x="311700" y="1160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Any questions?</a:t>
            </a:r>
            <a:endParaRPr>
              <a:solidFill>
                <a:srgbClr val="073763"/>
              </a:solidFill>
            </a:endParaRPr>
          </a:p>
        </p:txBody>
      </p:sp>
      <p:sp>
        <p:nvSpPr>
          <p:cNvPr id="539" name="Google Shape;539;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60</a:t>
            </a:fld>
            <a:endParaRPr/>
          </a:p>
        </p:txBody>
      </p:sp>
      <p:sp>
        <p:nvSpPr>
          <p:cNvPr id="540" name="Google Shape;540;p72"/>
          <p:cNvSpPr txBox="1">
            <a:spLocks noGrp="1"/>
          </p:cNvSpPr>
          <p:nvPr>
            <p:ph type="title"/>
          </p:nvPr>
        </p:nvSpPr>
        <p:spPr>
          <a:xfrm>
            <a:off x="311700" y="334742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What support do you need?</a:t>
            </a:r>
            <a:endParaRPr>
              <a:solidFill>
                <a:srgbClr val="073763"/>
              </a:solidFill>
            </a:endParaRPr>
          </a:p>
        </p:txBody>
      </p:sp>
      <p:sp>
        <p:nvSpPr>
          <p:cNvPr id="541" name="Google Shape;541;p72"/>
          <p:cNvSpPr txBox="1">
            <a:spLocks noGrp="1"/>
          </p:cNvSpPr>
          <p:nvPr>
            <p:ph type="subTitle" idx="4294967295"/>
          </p:nvPr>
        </p:nvSpPr>
        <p:spPr>
          <a:xfrm>
            <a:off x="117900" y="1671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542" name="Google Shape;542;p72"/>
          <p:cNvSpPr txBox="1">
            <a:spLocks noGrp="1"/>
          </p:cNvSpPr>
          <p:nvPr>
            <p:ph type="title"/>
          </p:nvPr>
        </p:nvSpPr>
        <p:spPr>
          <a:xfrm>
            <a:off x="311700" y="2303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Any concerns?</a:t>
            </a:r>
            <a:endParaRPr>
              <a:solidFill>
                <a:srgbClr val="07376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3">
            <a:extLst>
              <a:ext uri="{C183D7F6-B498-43B3-948B-1728B52AA6E4}">
                <adec:decorative xmlns:adec="http://schemas.microsoft.com/office/drawing/2017/decorative" val="1"/>
              </a:ext>
            </a:extLst>
          </p:cNvPr>
          <p:cNvSpPr/>
          <p:nvPr/>
        </p:nvSpPr>
        <p:spPr>
          <a:xfrm>
            <a:off x="6127575" y="1831125"/>
            <a:ext cx="2739900" cy="1344600"/>
          </a:xfrm>
          <a:prstGeom prst="chevron">
            <a:avLst>
              <a:gd name="adj" fmla="val 50000"/>
            </a:avLst>
          </a:prstGeom>
          <a:solidFill>
            <a:srgbClr val="434343">
              <a:alpha val="87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8" name="Google Shape;548;p73"/>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Mental wellbeing spectrum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49" name="Google Shape;549;p73"/>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61</a:t>
            </a:fld>
            <a:endParaRPr/>
          </a:p>
        </p:txBody>
      </p:sp>
      <p:sp>
        <p:nvSpPr>
          <p:cNvPr id="550" name="Google Shape;550;p73">
            <a:extLst>
              <a:ext uri="{C183D7F6-B498-43B3-948B-1728B52AA6E4}">
                <adec:decorative xmlns:adec="http://schemas.microsoft.com/office/drawing/2017/decorative" val="1"/>
              </a:ext>
            </a:extLst>
          </p:cNvPr>
          <p:cNvSpPr/>
          <p:nvPr/>
        </p:nvSpPr>
        <p:spPr>
          <a:xfrm>
            <a:off x="3993975" y="1831125"/>
            <a:ext cx="3191400" cy="1344600"/>
          </a:xfrm>
          <a:prstGeom prst="chevron">
            <a:avLst>
              <a:gd name="adj" fmla="val 50000"/>
            </a:avLst>
          </a:prstGeom>
          <a:solidFill>
            <a:srgbClr val="666666">
              <a:alpha val="87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1" name="Google Shape;551;p73">
            <a:extLst>
              <a:ext uri="{C183D7F6-B498-43B3-948B-1728B52AA6E4}">
                <adec:decorative xmlns:adec="http://schemas.microsoft.com/office/drawing/2017/decorative" val="1"/>
              </a:ext>
            </a:extLst>
          </p:cNvPr>
          <p:cNvSpPr/>
          <p:nvPr/>
        </p:nvSpPr>
        <p:spPr>
          <a:xfrm>
            <a:off x="2065875" y="1831125"/>
            <a:ext cx="2940900" cy="1344600"/>
          </a:xfrm>
          <a:prstGeom prst="chevron">
            <a:avLst>
              <a:gd name="adj" fmla="val 50000"/>
            </a:avLst>
          </a:prstGeom>
          <a:solidFill>
            <a:srgbClr val="999999">
              <a:alpha val="86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73">
            <a:extLst>
              <a:ext uri="{C183D7F6-B498-43B3-948B-1728B52AA6E4}">
                <adec:decorative xmlns:adec="http://schemas.microsoft.com/office/drawing/2017/decorative" val="1"/>
              </a:ext>
            </a:extLst>
          </p:cNvPr>
          <p:cNvSpPr/>
          <p:nvPr/>
        </p:nvSpPr>
        <p:spPr>
          <a:xfrm>
            <a:off x="385125" y="1831125"/>
            <a:ext cx="2739900" cy="1344600"/>
          </a:xfrm>
          <a:prstGeom prst="chevron">
            <a:avLst>
              <a:gd name="adj" fmla="val 50000"/>
            </a:avLst>
          </a:prstGeom>
          <a:solidFill>
            <a:srgbClr val="B7B7B7">
              <a:alpha val="87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3" name="Google Shape;553;p73"/>
          <p:cNvSpPr txBox="1"/>
          <p:nvPr/>
        </p:nvSpPr>
        <p:spPr>
          <a:xfrm>
            <a:off x="1244050" y="2216275"/>
            <a:ext cx="11487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rPr>
              <a:t>Healthy</a:t>
            </a:r>
            <a:endParaRPr sz="2000" b="1">
              <a:solidFill>
                <a:srgbClr val="FFFFFF"/>
              </a:solidFill>
            </a:endParaRPr>
          </a:p>
        </p:txBody>
      </p:sp>
      <p:sp>
        <p:nvSpPr>
          <p:cNvPr id="554" name="Google Shape;554;p73"/>
          <p:cNvSpPr txBox="1"/>
          <p:nvPr/>
        </p:nvSpPr>
        <p:spPr>
          <a:xfrm>
            <a:off x="5130250" y="2216275"/>
            <a:ext cx="16683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rPr>
              <a:t>Struggling</a:t>
            </a:r>
            <a:endParaRPr sz="2000" b="1">
              <a:solidFill>
                <a:srgbClr val="FFFFFF"/>
              </a:solidFill>
            </a:endParaRPr>
          </a:p>
        </p:txBody>
      </p:sp>
      <p:sp>
        <p:nvSpPr>
          <p:cNvPr id="555" name="Google Shape;555;p73"/>
          <p:cNvSpPr txBox="1"/>
          <p:nvPr/>
        </p:nvSpPr>
        <p:spPr>
          <a:xfrm>
            <a:off x="3225250" y="2216275"/>
            <a:ext cx="11487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rPr>
              <a:t>Coping</a:t>
            </a:r>
            <a:endParaRPr sz="2000" b="1">
              <a:solidFill>
                <a:srgbClr val="FFFFFF"/>
              </a:solidFill>
            </a:endParaRPr>
          </a:p>
        </p:txBody>
      </p:sp>
      <p:sp>
        <p:nvSpPr>
          <p:cNvPr id="556" name="Google Shape;556;p73"/>
          <p:cNvSpPr txBox="1"/>
          <p:nvPr/>
        </p:nvSpPr>
        <p:spPr>
          <a:xfrm>
            <a:off x="7340050" y="2216275"/>
            <a:ext cx="11487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rPr>
              <a:t>Unwell</a:t>
            </a:r>
            <a:endParaRPr sz="2000" b="1">
              <a:solidFill>
                <a:srgbClr val="FFFFFF"/>
              </a:solidFill>
            </a:endParaRPr>
          </a:p>
        </p:txBody>
      </p:sp>
      <p:sp>
        <p:nvSpPr>
          <p:cNvPr id="557" name="Google Shape;557;p73"/>
          <p:cNvSpPr txBox="1">
            <a:spLocks noGrp="1"/>
          </p:cNvSpPr>
          <p:nvPr>
            <p:ph type="subTitle" idx="4294967295"/>
          </p:nvPr>
        </p:nvSpPr>
        <p:spPr>
          <a:xfrm>
            <a:off x="117900" y="3900925"/>
            <a:ext cx="90261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CAN BE USED AS A VISUAL AID IN YOUR TRAINING</a:t>
            </a:r>
            <a:endParaRPr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270000" y="216425"/>
            <a:ext cx="759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Children from low income families</a:t>
            </a:r>
            <a:endParaRPr>
              <a:solidFill>
                <a:srgbClr val="073763"/>
              </a:solidFill>
            </a:endParaRPr>
          </a:p>
        </p:txBody>
      </p:sp>
      <p:sp>
        <p:nvSpPr>
          <p:cNvPr id="100" name="Google Shape;100;p19"/>
          <p:cNvSpPr txBox="1">
            <a:spLocks noGrp="1"/>
          </p:cNvSpPr>
          <p:nvPr>
            <p:ph type="body" idx="1"/>
          </p:nvPr>
        </p:nvSpPr>
        <p:spPr>
          <a:xfrm>
            <a:off x="270000" y="914400"/>
            <a:ext cx="4302000" cy="377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a:t>Children from low income families can be more vulnerable to mental health problems. </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spcBef>
                <a:spcPts val="0"/>
              </a:spcBef>
              <a:spcAft>
                <a:spcPts val="1600"/>
              </a:spcAft>
              <a:buNone/>
            </a:pPr>
            <a:br>
              <a:rPr lang="en-GB" sz="1800">
                <a:solidFill>
                  <a:srgbClr val="434343"/>
                </a:solidFill>
              </a:rPr>
            </a:br>
            <a:endParaRPr sz="1800"/>
          </a:p>
        </p:txBody>
      </p:sp>
      <p:sp>
        <p:nvSpPr>
          <p:cNvPr id="101" name="Google Shape;101;p19"/>
          <p:cNvSpPr txBox="1">
            <a:spLocks noGrp="1"/>
          </p:cNvSpPr>
          <p:nvPr>
            <p:ph type="sldNum" idx="12"/>
          </p:nvPr>
        </p:nvSpPr>
        <p:spPr>
          <a:xfrm>
            <a:off x="4402575" y="4810975"/>
            <a:ext cx="260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102" name="Google Shape;102;p19"/>
          <p:cNvSpPr txBox="1">
            <a:spLocks noGrp="1"/>
          </p:cNvSpPr>
          <p:nvPr>
            <p:ph type="body" idx="1"/>
          </p:nvPr>
        </p:nvSpPr>
        <p:spPr>
          <a:xfrm>
            <a:off x="4896600" y="789125"/>
            <a:ext cx="3977100" cy="415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7200" b="1">
                <a:solidFill>
                  <a:srgbClr val="073763"/>
                </a:solidFill>
              </a:rPr>
              <a:t>4 </a:t>
            </a:r>
            <a:r>
              <a:rPr lang="en-GB" sz="3600" b="1">
                <a:solidFill>
                  <a:srgbClr val="073763"/>
                </a:solidFill>
              </a:rPr>
              <a:t>times more likely to have mental health problems</a:t>
            </a:r>
            <a:endParaRPr sz="3600"/>
          </a:p>
          <a:p>
            <a:pPr marL="0" lvl="0" indent="0" algn="r" rtl="0">
              <a:spcBef>
                <a:spcPts val="1600"/>
              </a:spcBef>
              <a:spcAft>
                <a:spcPts val="0"/>
              </a:spcAft>
              <a:buNone/>
            </a:pPr>
            <a:endParaRPr/>
          </a:p>
          <a:p>
            <a:pPr marL="0" lvl="0" indent="0" algn="r" rtl="0">
              <a:spcBef>
                <a:spcPts val="1600"/>
              </a:spcBef>
              <a:spcAft>
                <a:spcPts val="0"/>
              </a:spcAft>
              <a:buNone/>
            </a:pPr>
            <a:endParaRPr/>
          </a:p>
          <a:p>
            <a:pPr marL="0" lvl="0" indent="0" algn="r" rtl="0">
              <a:spcBef>
                <a:spcPts val="1600"/>
              </a:spcBef>
              <a:spcAft>
                <a:spcPts val="0"/>
              </a:spcAft>
              <a:buNone/>
            </a:pPr>
            <a:r>
              <a:rPr lang="en-GB"/>
              <a:t>Figures: Centre for Mental Health</a:t>
            </a:r>
            <a:endParaRPr b="1">
              <a:solidFill>
                <a:srgbClr val="073763"/>
              </a:solidFill>
            </a:endParaRPr>
          </a:p>
          <a:p>
            <a:pPr marL="0" lvl="0" indent="0" algn="l" rtl="0">
              <a:spcBef>
                <a:spcPts val="1600"/>
              </a:spcBef>
              <a:spcAft>
                <a:spcPts val="0"/>
              </a:spcAft>
              <a:buNone/>
            </a:pPr>
            <a:endParaRPr sz="3600" b="1">
              <a:solidFill>
                <a:srgbClr val="073763"/>
              </a:solidFill>
            </a:endParaRPr>
          </a:p>
          <a:p>
            <a:pPr marL="0" lvl="0" indent="0" algn="l" rtl="0">
              <a:spcBef>
                <a:spcPts val="1600"/>
              </a:spcBef>
              <a:spcAft>
                <a:spcPts val="1600"/>
              </a:spcAft>
              <a:buNone/>
            </a:pPr>
            <a:br>
              <a:rPr lang="en-GB" sz="3600">
                <a:solidFill>
                  <a:srgbClr val="434343"/>
                </a:solidFill>
              </a:rPr>
            </a:b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362300" y="2150850"/>
            <a:ext cx="64194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Teaching the new curriculum</a:t>
            </a:r>
            <a:endParaRPr>
              <a:solidFill>
                <a:srgbClr val="FFFFFF"/>
              </a:solidFill>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Start with wellbeing</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14" name="Google Shape;114;p21"/>
          <p:cNvSpPr txBox="1">
            <a:spLocks noGrp="1"/>
          </p:cNvSpPr>
          <p:nvPr>
            <p:ph type="body" idx="1"/>
          </p:nvPr>
        </p:nvSpPr>
        <p:spPr>
          <a:xfrm>
            <a:off x="270000" y="914400"/>
            <a:ext cx="7189800" cy="20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The majority of children and young people have good mental wellbeing. The starting point should therefore be teaching pupils the factors that contribute to and help us maintain wellbeing. </a:t>
            </a:r>
            <a:endParaRPr sz="1800"/>
          </a:p>
          <a:p>
            <a:pPr marL="0" lvl="0" indent="0" algn="l" rtl="0">
              <a:spcBef>
                <a:spcPts val="1600"/>
              </a:spcBef>
              <a:spcAft>
                <a:spcPts val="0"/>
              </a:spcAft>
              <a:buNone/>
            </a:pPr>
            <a:r>
              <a:rPr lang="en-GB" sz="1800"/>
              <a:t>Teaching can then build upon this baseline knowledge, as the statutory guidance indicates.</a:t>
            </a:r>
            <a:endParaRPr sz="1800"/>
          </a:p>
          <a:p>
            <a:pPr marL="0" lvl="0" indent="0" algn="l" rtl="0">
              <a:spcBef>
                <a:spcPts val="1600"/>
              </a:spcBef>
              <a:spcAft>
                <a:spcPts val="1600"/>
              </a:spcAft>
              <a:buNone/>
            </a:pPr>
            <a:endParaRPr sz="1800"/>
          </a:p>
        </p:txBody>
      </p:sp>
      <p:sp>
        <p:nvSpPr>
          <p:cNvPr id="115" name="Google Shape;115;p21"/>
          <p:cNvSpPr txBox="1">
            <a:spLocks noGrp="1"/>
          </p:cNvSpPr>
          <p:nvPr>
            <p:ph type="sldNum" idx="12"/>
          </p:nvPr>
        </p:nvSpPr>
        <p:spPr>
          <a:xfrm>
            <a:off x="4306525" y="4810975"/>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116" name="Google Shape;116;p21"/>
          <p:cNvSpPr txBox="1">
            <a:spLocks noGrp="1"/>
          </p:cNvSpPr>
          <p:nvPr>
            <p:ph type="body" idx="1"/>
          </p:nvPr>
        </p:nvSpPr>
        <p:spPr>
          <a:xfrm>
            <a:off x="270000" y="2966400"/>
            <a:ext cx="7189800" cy="1727100"/>
          </a:xfrm>
          <a:prstGeom prst="rect">
            <a:avLst/>
          </a:prstGeom>
          <a:solidFill>
            <a:srgbClr val="CCCCCC"/>
          </a:solidFill>
        </p:spPr>
        <p:txBody>
          <a:bodyPr spcFirstLastPara="1" wrap="square" lIns="91425" tIns="91425" rIns="91425" bIns="91425" anchor="t" anchorCtr="0">
            <a:noAutofit/>
          </a:bodyPr>
          <a:lstStyle/>
          <a:p>
            <a:pPr marL="0" lvl="0" indent="0" algn="l" rtl="0">
              <a:spcBef>
                <a:spcPts val="0"/>
              </a:spcBef>
              <a:spcAft>
                <a:spcPts val="0"/>
              </a:spcAft>
              <a:buNone/>
            </a:pPr>
            <a:r>
              <a:rPr lang="en-GB" sz="1800" i="1"/>
              <a:t>We know that children and young people are increasingly experiencing challenges, and that young people are at particular risk of feeling lonely. The new subject content will give them the knowledge and capability to take care of themselves and receive support if problems arise. (p4) </a:t>
            </a:r>
            <a:endParaRPr sz="1800" i="1"/>
          </a:p>
          <a:p>
            <a:pPr marL="0" lvl="0" indent="0" algn="l" rtl="0">
              <a:spcBef>
                <a:spcPts val="1600"/>
              </a:spcBef>
              <a:spcAft>
                <a:spcPts val="1600"/>
              </a:spcAft>
              <a:buNone/>
            </a:pP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1927</TotalTime>
  <Words>4430</Words>
  <Application>Microsoft Office PowerPoint</Application>
  <PresentationFormat>On-screen Show (16:9)</PresentationFormat>
  <Paragraphs>646</Paragraphs>
  <Slides>61</Slides>
  <Notes>61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61</vt:i4>
      </vt:variant>
    </vt:vector>
  </HeadingPairs>
  <TitlesOfParts>
    <vt:vector size="63" baseType="lpstr">
      <vt:lpstr>Arial</vt:lpstr>
      <vt:lpstr>Simple Light</vt:lpstr>
      <vt:lpstr>Teaching mental wellbeing</vt:lpstr>
      <vt:lpstr>Contents</vt:lpstr>
      <vt:lpstr>About this guidance  </vt:lpstr>
      <vt:lpstr>Why teach mental wellbeing?</vt:lpstr>
      <vt:lpstr>Young people and mental health </vt:lpstr>
      <vt:lpstr>Children with learning disabilities </vt:lpstr>
      <vt:lpstr>Children from low income families</vt:lpstr>
      <vt:lpstr>Teaching the new curriculum</vt:lpstr>
      <vt:lpstr>Start with wellbeing  </vt:lpstr>
      <vt:lpstr>Primary and secondary  </vt:lpstr>
      <vt:lpstr>Closely related topics</vt:lpstr>
      <vt:lpstr>Safeguarding</vt:lpstr>
      <vt:lpstr>Safeguarding (continued)</vt:lpstr>
      <vt:lpstr>Pupils with SEND</vt:lpstr>
      <vt:lpstr>Primary curriculum</vt:lpstr>
      <vt:lpstr>Introducing mental wellbeing   </vt:lpstr>
      <vt:lpstr>Range of childhood emotions </vt:lpstr>
      <vt:lpstr>Scale of childhood emotions  </vt:lpstr>
      <vt:lpstr>Talking about emotions   </vt:lpstr>
      <vt:lpstr>Appropriate emotions / behaviour     </vt:lpstr>
      <vt:lpstr>Positive factors for wellbeing    </vt:lpstr>
      <vt:lpstr>Simple self-care techniques    </vt:lpstr>
      <vt:lpstr>Isolation and loneliness      </vt:lpstr>
      <vt:lpstr>Talking and getting support       </vt:lpstr>
      <vt:lpstr>The impact of bullying     </vt:lpstr>
      <vt:lpstr>When to ask for help       </vt:lpstr>
      <vt:lpstr>Who to ask for help        </vt:lpstr>
      <vt:lpstr>Children and mental health        </vt:lpstr>
      <vt:lpstr>Secondary curriculum</vt:lpstr>
      <vt:lpstr>Talking about emotions         </vt:lpstr>
      <vt:lpstr>Happiness and personal connection       </vt:lpstr>
      <vt:lpstr>Recognising wellbeing concerns       </vt:lpstr>
      <vt:lpstr>Common types of mental ill health       </vt:lpstr>
      <vt:lpstr>Critically evaluate mental wellbeing       </vt:lpstr>
      <vt:lpstr>Positive factors for mental wellbeing       </vt:lpstr>
      <vt:lpstr>Good practice</vt:lpstr>
      <vt:lpstr>Good practice: Planning wellbeing teaching   </vt:lpstr>
      <vt:lpstr>Good practice: Active learning  </vt:lpstr>
      <vt:lpstr>Good practice: Personal ‘protective factors’   </vt:lpstr>
      <vt:lpstr>Good practice: Encourage self-monitoring   </vt:lpstr>
      <vt:lpstr>Good practice: Create class ground rules   </vt:lpstr>
      <vt:lpstr>Good practice: Example ground rules   </vt:lpstr>
      <vt:lpstr>Good practice: Share further information</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Mental wellbeing support at [school name]   </vt:lpstr>
      <vt:lpstr>Mental wellbeing teaching at [school name]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Teaching mental wellbeing 1</vt:lpstr>
      <vt:lpstr>What you get out of today </vt:lpstr>
      <vt:lpstr>Any questions?</vt:lpstr>
      <vt:lpstr>Mental wellbeing spectrum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mental wellbeing</dc:title>
  <cp:lastModifiedBy>LAWSON, Catherine</cp:lastModifiedBy>
  <cp:revision>1</cp:revision>
  <dcterms:modified xsi:type="dcterms:W3CDTF">2020-02-19T20:41:53Z</dcterms:modified>
</cp:coreProperties>
</file>