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36">
          <p15:clr>
            <a:srgbClr val="9AA0A6"/>
          </p15:clr>
        </p15:guide>
        <p15:guide id="4" orient="horz" pos="3116">
          <p15:clr>
            <a:srgbClr val="9AA0A6"/>
          </p15:clr>
        </p15:guide>
        <p15:guide id="5" pos="5590">
          <p15:clr>
            <a:srgbClr val="9AA0A6"/>
          </p15:clr>
        </p15:guide>
        <p15:guide id="6" pos="2031">
          <p15:clr>
            <a:srgbClr val="9AA0A6"/>
          </p15:clr>
        </p15:guide>
        <p15:guide id="7" pos="170">
          <p15:clr>
            <a:srgbClr val="9AA0A6"/>
          </p15:clr>
        </p15:guide>
        <p15:guide id="8" pos="3729">
          <p15:clr>
            <a:srgbClr val="9AA0A6"/>
          </p15:clr>
        </p15:guide>
        <p15:guide id="9" pos="3808">
          <p15:clr>
            <a:srgbClr val="9AA0A6"/>
          </p15:clr>
        </p15:guide>
        <p15:guide id="10" pos="4699">
          <p15:clr>
            <a:srgbClr val="9AA0A6"/>
          </p15:clr>
        </p15:guide>
        <p15:guide id="11" orient="horz" pos="497">
          <p15:clr>
            <a:srgbClr val="9AA0A6"/>
          </p15:clr>
        </p15:guide>
        <p15:guide id="12" orient="horz" pos="576">
          <p15:clr>
            <a:srgbClr val="9AA0A6"/>
          </p15:clr>
        </p15:guide>
        <p15:guide id="13" pos="1101">
          <p15:clr>
            <a:srgbClr val="9AA0A6"/>
          </p15:clr>
        </p15:guide>
        <p15:guide id="14" orient="horz" pos="130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Ade Alao"/>
  <p:cmAuthor clrIdx="1" id="1" initials="" lastIdx="3" name="Liz Griff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8A6D30B-5E9D-4D30-8332-6EDBBB9BE022}">
  <a:tblStyle styleId="{78A6D30B-5E9D-4D30-8332-6EDBBB9BE0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F164F74-C802-4425-8BFA-20A3B98CF0F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36" orient="horz"/>
        <p:guide pos="3116" orient="horz"/>
        <p:guide pos="5590"/>
        <p:guide pos="2031"/>
        <p:guide pos="170"/>
        <p:guide pos="3729"/>
        <p:guide pos="3808"/>
        <p:guide pos="4699"/>
        <p:guide pos="497" orient="horz"/>
        <p:guide pos="576" orient="horz"/>
        <p:guide pos="1101"/>
        <p:guide pos="13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6" Type="http://schemas.openxmlformats.org/officeDocument/2006/relationships/slide" Target="slides/slide108.xml"/><Relationship Id="rId115" Type="http://schemas.openxmlformats.org/officeDocument/2006/relationships/slide" Target="slides/slide107.xml"/><Relationship Id="rId15" Type="http://schemas.openxmlformats.org/officeDocument/2006/relationships/slide" Target="slides/slide7.xml"/><Relationship Id="rId110" Type="http://schemas.openxmlformats.org/officeDocument/2006/relationships/slide" Target="slides/slide102.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slide" Target="slides/slide106.xml"/><Relationship Id="rId18" Type="http://schemas.openxmlformats.org/officeDocument/2006/relationships/slide" Target="slides/slide10.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5-05T12:56:51.294">
    <p:pos x="170" y="136"/>
    <p:text>should we include ending online friendship. tools that help to end those relationships?</p:text>
  </p:cm>
  <p:cm authorId="1" idx="1" dt="2020-05-05T12:56:51.294">
    <p:pos x="170" y="136"/>
    <p:text>What do you think? Is it significantly different enough to ending an offline friendship?</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5-06T05:53:48.785">
    <p:pos x="170" y="497"/>
    <p:text>Again we need to qualify these because of the point i made earlier. Some predators will befriend may kids and may stay in the group to determine who is vulnerable for grooming. therefore children will think they are already talking to a trusted friend. can we ask SMEs about this?</p:text>
  </p:cm>
  <p:cm authorId="1" idx="2" dt="2020-05-06T05:53:48.785">
    <p:pos x="170" y="497"/>
    <p:text>Will defo ask but I think this is why they are emphasising that people who don't seem like strangers are still strangers - eg person who just joined your game...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20-05-06T05:56:11.143">
    <p:pos x="170" y="136"/>
    <p:text>People could be invited under the pretence that they are meeting a group of friends they know etc. So they might not always tell an adult etc. Can we check this. We should be giving children the tools to become more critical in these situations. grooming takes place because the child is already being perceived to be vulnerable and trust is established by the perpetrator. should we revisit this meeting strangers slides.</p:text>
  </p:cm>
  <p:cm authorId="1" idx="3" dt="2020-05-06T05:56:11.143">
    <p:pos x="170" y="136"/>
    <p:text>Agreed - I will try to get more clarity from SMEs on this. Thanks Ade.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20-05-05T13:40:00.882">
    <p:pos x="170" y="497"/>
    <p:text>Should we be introducing the concept of echo chamber, bubbles etc. that we tend to get information in our feeds based on what we have search before etc. Therefore cross-checking with other sites in our feed might not always be useful?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f2d7ec4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f2d7ec4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Google Shape;935;g7de33451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7de33451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Google Shape;942;g7fbd0450a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7fbd0450a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g7fbd0450a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7fbd0450a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g7fbd0450ae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7fbd0450ae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76c7af754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6c7af754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g7ef6a99b16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7ef6a99b16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76b178712f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76b178712f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76c7af754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76c7af754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Google Shape;997;g7e18c8cc5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e18c8cc5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6c7af754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6c7af754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4b706cad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4b706cad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de33451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de33451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de33451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de33451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f584e6781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7f584e6781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42338162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842338162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4b706cadc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84b706cadc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4b706cad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84b706cad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423381626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8423381626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ac11c44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ac11c44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4b706cadc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84b706cadc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2f441225d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82f441225d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4b706cadc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84b706cad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423381626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8423381626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423381626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8423381626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423381626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8423381626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4b706cadc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84b706cadc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4b706cadc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84b706cad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423381626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8423381626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4b706cadc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84b706cadc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c7af754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c7af754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423381626_0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8423381626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84b706cad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84b706cad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8423381626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842338162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84b706cadc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84b706cadc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423381626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8423381626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8423381626_0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8423381626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8423381626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8423381626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84b706cadc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84b706cadc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75495db211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75495db21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8423381626_0_2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8423381626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b178712f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b178712f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8423381626_0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8423381626_0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8423381626_0_2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8423381626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8423381626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842338162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8423381626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8423381626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8423381626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8423381626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8423381626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8423381626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8423381626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8423381626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8423381626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8423381626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8423381626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8423381626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7f584e6781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7f584e6781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6b178712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6b178712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8423381626_0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8423381626_0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8423381626_0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g8423381626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84b706cadc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84b706cadc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84b706cadc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84b706cadc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8423381626_0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8423381626_0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8423381626_0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8423381626_0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8423381626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8423381626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774be4b2d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774be4b2d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75495db211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75495db211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774be4b2d2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774be4b2d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e18c8cc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e18c8cc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8423381626_0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8423381626_0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8423381626_0_3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g8423381626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774be4b2d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774be4b2d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774be4b2d2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774be4b2d2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8423381626_0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g8423381626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774be4b2d2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g774be4b2d2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8423381626_0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g8423381626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8423381626_0_3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g8423381626_0_3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g8423381626_0_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g8423381626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774be4b2d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g774be4b2d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f584e67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7f584e678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8423381626_0_4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g8423381626_0_4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8423381626_0_4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0" name="Google Shape;700;g8423381626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8423381626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g8423381626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8423381626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g8423381626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g774be4b2d2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7" name="Google Shape;727;g774be4b2d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8423381626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6" name="Google Shape;736;g8423381626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774be4b2d2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5" name="Google Shape;745;g774be4b2d2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774be4b2d2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g774be4b2d2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g8423381626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g8423381626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g774be4b2d2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2" name="Google Shape;772;g774be4b2d2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6b178712f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6b178712f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8423381626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g8423381626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g7ef6a99b1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ef6a99b1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g7f4bc455e8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6" name="Google Shape;796;g7f4bc455e8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g7ef6a99b1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7ef6a99b1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g82f441225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82f441225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g7fad1ffc7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7fad1ffc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g75495db21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75495db21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g76c7af75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76c7af75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g76beb97f7a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76beb97f7a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g7e18c8cc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7e18c8cc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f2d7ec4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f2d7ec4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76c7af754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6c7af754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76b178712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76b178712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Google Shape;869;g76b178712f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76b178712f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76b178712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6b178712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g76b178712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6b178712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76b178712f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6b178712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g76b178712f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76b178712f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Google Shape;911;g76c7af754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76c7af754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g76b178712f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76b178712f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7de33451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5" name="Google Shape;925;g7de334518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270000" y="722992"/>
            <a:ext cx="6030600" cy="37713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1" name="Google Shape;61;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2" name="Google Shape;62;p1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0" name="Shape 70"/>
        <p:cNvGrpSpPr/>
        <p:nvPr/>
      </p:nvGrpSpPr>
      <p:grpSpPr>
        <a:xfrm>
          <a:off x="0" y="0"/>
          <a:ext cx="0" cy="0"/>
          <a:chOff x="0" y="0"/>
          <a:chExt cx="0" cy="0"/>
        </a:xfrm>
      </p:grpSpPr>
      <p:sp>
        <p:nvSpPr>
          <p:cNvPr id="71" name="Google Shape;71;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72" name="Google Shape;72;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7" name="Shape 77"/>
        <p:cNvGrpSpPr/>
        <p:nvPr/>
      </p:nvGrpSpPr>
      <p:grpSpPr>
        <a:xfrm>
          <a:off x="0" y="0"/>
          <a:ext cx="0" cy="0"/>
          <a:chOff x="0" y="0"/>
          <a:chExt cx="0" cy="0"/>
        </a:xfrm>
      </p:grpSpPr>
      <p:sp>
        <p:nvSpPr>
          <p:cNvPr id="78" name="Google Shape;78;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9" name="Google Shape;79;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1" name="Shape 81"/>
        <p:cNvGrpSpPr/>
        <p:nvPr/>
      </p:nvGrpSpPr>
      <p:grpSpPr>
        <a:xfrm>
          <a:off x="0" y="0"/>
          <a:ext cx="0" cy="0"/>
          <a:chOff x="0" y="0"/>
          <a:chExt cx="0" cy="0"/>
        </a:xfrm>
      </p:grpSpPr>
      <p:sp>
        <p:nvSpPr>
          <p:cNvPr id="82" name="Google Shape;82;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3" name="Google Shape;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7" name="Google Shape;87;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Google Shape;91;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www.gov.uk/government/publications/keeping-children-safe-in-education--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gov.uk/government/publications/relationships-education-relationships-and-sex-education-rse-and-health-education" TargetMode="Externa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comments" Target="../comments/commen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hyperlink" Target="https://www.ceop.police.uk/safety-centr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comments" Target="../comments/commen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hyperlink" Target="https://www.cps.gov.uk/cyber-online-crim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hyperlink" Target="https://crimestoppers-uk.org/" TargetMode="External"/><Relationship Id="rId4" Type="http://schemas.openxmlformats.org/officeDocument/2006/relationships/hyperlink" Target="https://reportharmfulcontent.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hyperlink" Target="https://www.ceop.police.uk/safety-centre/" TargetMode="External"/><Relationship Id="rId4" Type="http://schemas.openxmlformats.org/officeDocument/2006/relationships/hyperlink" Target="https://www.iwf.org.uk/"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 Id="rId3" Type="http://schemas.openxmlformats.org/officeDocument/2006/relationships/hyperlink" Target="https://www.gov.uk/government/publications/indecent-images-of-children-guidance-for-young-people/indecent-images-of-children-guidance-for-young-peop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gov.uk/government/publications/send-code-of-practice-0-to-25"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 Id="rId3" Type="http://schemas.openxmlformats.org/officeDocument/2006/relationships/hyperlink" Target="https://www.ceop.police.uk/safety-centre/"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1822325"/>
            <a:ext cx="87543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073763"/>
                </a:solidFill>
              </a:rPr>
              <a:t>Teaching </a:t>
            </a:r>
            <a:r>
              <a:rPr b="1" lang="en-GB" sz="3600">
                <a:solidFill>
                  <a:srgbClr val="073763"/>
                </a:solidFill>
              </a:rPr>
              <a:t>Online relationships</a:t>
            </a:r>
            <a:r>
              <a:rPr lang="en-GB" sz="3600">
                <a:solidFill>
                  <a:srgbClr val="073763"/>
                </a:solidFill>
              </a:rPr>
              <a:t> (primary), </a:t>
            </a:r>
            <a:r>
              <a:rPr b="1" lang="en-GB" sz="3600">
                <a:solidFill>
                  <a:srgbClr val="073763"/>
                </a:solidFill>
              </a:rPr>
              <a:t>Online and media</a:t>
            </a:r>
            <a:r>
              <a:rPr lang="en-GB" sz="3600">
                <a:solidFill>
                  <a:srgbClr val="073763"/>
                </a:solidFill>
              </a:rPr>
              <a:t> (secondary)</a:t>
            </a:r>
            <a:endParaRPr sz="3600">
              <a:solidFill>
                <a:srgbClr val="073763"/>
              </a:solidFill>
            </a:endParaRPr>
          </a:p>
        </p:txBody>
      </p:sp>
      <p:sp>
        <p:nvSpPr>
          <p:cNvPr id="100" name="Google Shape;100;p25"/>
          <p:cNvSpPr txBox="1"/>
          <p:nvPr>
            <p:ph idx="1" type="subTitle"/>
          </p:nvPr>
        </p:nvSpPr>
        <p:spPr>
          <a:xfrm>
            <a:off x="7397250" y="4497250"/>
            <a:ext cx="1486200" cy="498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FF0000"/>
                </a:solidFill>
              </a:rPr>
              <a:t>DATE TBC</a:t>
            </a:r>
            <a:endParaRPr sz="2000">
              <a:solidFill>
                <a:srgbClr val="FF0000"/>
              </a:solidFill>
            </a:endParaRPr>
          </a:p>
        </p:txBody>
      </p:sp>
      <p:sp>
        <p:nvSpPr>
          <p:cNvPr id="101" name="Google Shape;101;p25"/>
          <p:cNvSpPr txBox="1"/>
          <p:nvPr>
            <p:ph type="ctrTitle"/>
          </p:nvPr>
        </p:nvSpPr>
        <p:spPr>
          <a:xfrm>
            <a:off x="311700" y="2221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073763"/>
                </a:solidFill>
              </a:rPr>
              <a:t>Training module</a:t>
            </a:r>
            <a:endParaRPr sz="3000">
              <a:solidFill>
                <a:srgbClr val="073763"/>
              </a:solidFill>
            </a:endParaRPr>
          </a:p>
        </p:txBody>
      </p:sp>
      <p:sp>
        <p:nvSpPr>
          <p:cNvPr id="102" name="Google Shape;102;p25"/>
          <p:cNvSpPr txBox="1"/>
          <p:nvPr/>
        </p:nvSpPr>
        <p:spPr>
          <a:xfrm>
            <a:off x="1387950" y="2928075"/>
            <a:ext cx="6368100" cy="9303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73763"/>
                </a:solidFill>
              </a:rPr>
              <a:t>Part of: </a:t>
            </a:r>
            <a:r>
              <a:rPr lang="en-GB" sz="2400">
                <a:solidFill>
                  <a:srgbClr val="073763"/>
                </a:solidFill>
              </a:rPr>
              <a:t>Relationships education (primary)</a:t>
            </a:r>
            <a:br>
              <a:rPr lang="en-GB" sz="2400">
                <a:solidFill>
                  <a:srgbClr val="073763"/>
                </a:solidFill>
              </a:rPr>
            </a:br>
            <a:r>
              <a:rPr lang="en-GB" sz="2400">
                <a:solidFill>
                  <a:srgbClr val="073763"/>
                </a:solidFill>
              </a:rPr>
              <a:t>Relationships and sex education (secondary)</a:t>
            </a:r>
            <a:endParaRPr sz="2400">
              <a:solidFill>
                <a:srgbClr val="073763"/>
              </a:solidFill>
            </a:endParaRPr>
          </a:p>
        </p:txBody>
      </p:sp>
      <p:sp>
        <p:nvSpPr>
          <p:cNvPr id="103" name="Google Shape;103;p25"/>
          <p:cNvSpPr txBox="1"/>
          <p:nvPr/>
        </p:nvSpPr>
        <p:spPr>
          <a:xfrm>
            <a:off x="4483875" y="4412025"/>
            <a:ext cx="1608600" cy="4980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6D9EEB"/>
                </a:solidFill>
              </a:rPr>
              <a:t>Secondary</a:t>
            </a:r>
            <a:endParaRPr sz="2000">
              <a:solidFill>
                <a:srgbClr val="6D9EEB"/>
              </a:solidFill>
            </a:endParaRPr>
          </a:p>
        </p:txBody>
      </p:sp>
      <p:sp>
        <p:nvSpPr>
          <p:cNvPr id="104" name="Google Shape;104;p25"/>
          <p:cNvSpPr txBox="1"/>
          <p:nvPr/>
        </p:nvSpPr>
        <p:spPr>
          <a:xfrm>
            <a:off x="3082100" y="4412025"/>
            <a:ext cx="1257900" cy="4980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E06666"/>
                </a:solidFill>
              </a:rPr>
              <a:t>Primary</a:t>
            </a:r>
            <a:endParaRPr sz="2000">
              <a:solidFill>
                <a:srgbClr val="E0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1235700" y="2150850"/>
            <a:ext cx="66726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Safeguarding and ground rules</a:t>
            </a:r>
            <a:endParaRPr>
              <a:solidFill>
                <a:srgbClr val="FFFFFF"/>
              </a:solidFill>
            </a:endParaRPr>
          </a:p>
        </p:txBody>
      </p:sp>
      <p:sp>
        <p:nvSpPr>
          <p:cNvPr id="169" name="Google Shape;16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sp>
        <p:nvSpPr>
          <p:cNvPr id="938" name="Google Shape;938;p124"/>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 (2)</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39" name="Google Shape;939;p124"/>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Pupils may well ask questions because they: </a:t>
            </a:r>
            <a:endParaRPr sz="1800"/>
          </a:p>
          <a:p>
            <a:pPr indent="-342900" lvl="0" marL="457200" rtl="0" algn="l">
              <a:spcBef>
                <a:spcPts val="1600"/>
              </a:spcBef>
              <a:spcAft>
                <a:spcPts val="0"/>
              </a:spcAft>
              <a:buSzPts val="1800"/>
              <a:buChar char="●"/>
            </a:pPr>
            <a:r>
              <a:rPr lang="en-GB" sz="1800"/>
              <a:t>want information</a:t>
            </a:r>
            <a:endParaRPr sz="1800"/>
          </a:p>
          <a:p>
            <a:pPr indent="-342900" lvl="0" marL="457200" rtl="0" algn="l">
              <a:spcBef>
                <a:spcPts val="0"/>
              </a:spcBef>
              <a:spcAft>
                <a:spcPts val="0"/>
              </a:spcAft>
              <a:buSzPts val="1800"/>
              <a:buChar char="●"/>
            </a:pPr>
            <a:r>
              <a:rPr lang="en-GB" sz="1800"/>
              <a:t>are seeking permission - “Is it OK if I …?”</a:t>
            </a:r>
            <a:endParaRPr sz="1800"/>
          </a:p>
          <a:p>
            <a:pPr indent="-342900" lvl="0" marL="457200" rtl="0" algn="l">
              <a:spcBef>
                <a:spcPts val="0"/>
              </a:spcBef>
              <a:spcAft>
                <a:spcPts val="0"/>
              </a:spcAft>
              <a:buSzPts val="1800"/>
              <a:buChar char="●"/>
            </a:pPr>
            <a:r>
              <a:rPr lang="en-GB" sz="1800"/>
              <a:t>are trying to shock or get attention </a:t>
            </a:r>
            <a:endParaRPr sz="1800"/>
          </a:p>
          <a:p>
            <a:pPr indent="-342900" lvl="0" marL="457200" rtl="0" algn="l">
              <a:spcBef>
                <a:spcPts val="0"/>
              </a:spcBef>
              <a:spcAft>
                <a:spcPts val="0"/>
              </a:spcAft>
              <a:buSzPts val="1800"/>
              <a:buChar char="●"/>
            </a:pPr>
            <a:r>
              <a:rPr lang="en-GB" sz="1800"/>
              <a:t>have related personal beliefs</a:t>
            </a:r>
            <a:endParaRPr sz="1800"/>
          </a:p>
          <a:p>
            <a:pPr indent="0" lvl="0" marL="0" rtl="0" algn="l">
              <a:spcBef>
                <a:spcPts val="1600"/>
              </a:spcBef>
              <a:spcAft>
                <a:spcPts val="0"/>
              </a:spcAft>
              <a:buNone/>
            </a:pPr>
            <a:r>
              <a:rPr lang="en-GB" sz="1800"/>
              <a:t>Remember:</a:t>
            </a:r>
            <a:endParaRPr sz="1800"/>
          </a:p>
          <a:p>
            <a:pPr indent="-342900" lvl="0" marL="457200" rtl="0" algn="l">
              <a:spcBef>
                <a:spcPts val="1600"/>
              </a:spcBef>
              <a:spcAft>
                <a:spcPts val="0"/>
              </a:spcAft>
              <a:buSzPts val="1800"/>
              <a:buChar char="●"/>
            </a:pPr>
            <a:r>
              <a:rPr lang="en-GB" sz="1800"/>
              <a:t>don’t feel pressured or that you have to answer straight away</a:t>
            </a:r>
            <a:endParaRPr sz="1800"/>
          </a:p>
          <a:p>
            <a:pPr indent="-342900" lvl="0" marL="457200" rtl="0" algn="l">
              <a:spcBef>
                <a:spcPts val="0"/>
              </a:spcBef>
              <a:spcAft>
                <a:spcPts val="0"/>
              </a:spcAft>
              <a:buSzPts val="1800"/>
              <a:buChar char="●"/>
            </a:pPr>
            <a:r>
              <a:rPr lang="en-GB" sz="1800"/>
              <a:t>don’t disclose personal information - use third-person examples, say ‘some people...’</a:t>
            </a:r>
            <a:endParaRPr sz="1800"/>
          </a:p>
          <a:p>
            <a:pPr indent="-342900" lvl="0" marL="457200" rtl="0" algn="l">
              <a:spcBef>
                <a:spcPts val="0"/>
              </a:spcBef>
              <a:spcAft>
                <a:spcPts val="0"/>
              </a:spcAft>
              <a:buSzPts val="1800"/>
              <a:buChar char="●"/>
            </a:pPr>
            <a:r>
              <a:rPr lang="en-GB" sz="1800"/>
              <a:t>seek advice if you need it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940" name="Google Shape;940;p124"/>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Google Shape;945;p1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Training activity: </a:t>
            </a:r>
            <a:endParaRPr>
              <a:solidFill>
                <a:srgbClr val="073763"/>
              </a:solidFill>
            </a:endParaRPr>
          </a:p>
          <a:p>
            <a:pPr indent="0" lvl="0" marL="0" rtl="0" algn="ctr">
              <a:spcBef>
                <a:spcPts val="0"/>
              </a:spcBef>
              <a:spcAft>
                <a:spcPts val="0"/>
              </a:spcAft>
              <a:buNone/>
            </a:pPr>
            <a:r>
              <a:rPr lang="en-GB">
                <a:solidFill>
                  <a:srgbClr val="073763"/>
                </a:solidFill>
              </a:rPr>
              <a:t>How will I teach this?</a:t>
            </a:r>
            <a:endParaRPr>
              <a:solidFill>
                <a:srgbClr val="073763"/>
              </a:solidFill>
            </a:endParaRPr>
          </a:p>
        </p:txBody>
      </p:sp>
      <p:sp>
        <p:nvSpPr>
          <p:cNvPr id="946" name="Google Shape;946;p1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Google Shape;951;p126"/>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How will I teach this? (Trainer notes)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52" name="Google Shape;952;p126"/>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Use the following slides in your training to help teachers:</a:t>
            </a:r>
            <a:endParaRPr sz="1800"/>
          </a:p>
          <a:p>
            <a:pPr indent="-342900" lvl="0" marL="457200" rtl="0" algn="l">
              <a:spcBef>
                <a:spcPts val="1600"/>
              </a:spcBef>
              <a:spcAft>
                <a:spcPts val="0"/>
              </a:spcAft>
              <a:buSzPts val="1800"/>
              <a:buChar char="●"/>
            </a:pPr>
            <a:r>
              <a:rPr b="1" lang="en-GB" sz="1800"/>
              <a:t>begin to plan and resource</a:t>
            </a:r>
            <a:r>
              <a:rPr lang="en-GB" sz="1800"/>
              <a:t> their lessons</a:t>
            </a:r>
            <a:endParaRPr sz="1800"/>
          </a:p>
          <a:p>
            <a:pPr indent="-342900" lvl="0" marL="457200" rtl="0" algn="l">
              <a:spcBef>
                <a:spcPts val="0"/>
              </a:spcBef>
              <a:spcAft>
                <a:spcPts val="0"/>
              </a:spcAft>
              <a:buSzPts val="1800"/>
              <a:buChar char="●"/>
            </a:pPr>
            <a:r>
              <a:rPr b="1" lang="en-GB" sz="1800"/>
              <a:t>discuss and address any issues </a:t>
            </a:r>
            <a:r>
              <a:rPr lang="en-GB" sz="1800"/>
              <a:t>they anticipate in the delivery of lessons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953" name="Google Shape;953;p126"/>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Google Shape;958;p127"/>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Activity: How will I teach this?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59" name="Google Shape;959;p127"/>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960" name="Google Shape;960;p127"/>
          <p:cNvGraphicFramePr/>
          <p:nvPr/>
        </p:nvGraphicFramePr>
        <p:xfrm>
          <a:off x="269975" y="998730"/>
          <a:ext cx="3000000" cy="3000000"/>
        </p:xfrm>
        <a:graphic>
          <a:graphicData uri="http://schemas.openxmlformats.org/drawingml/2006/table">
            <a:tbl>
              <a:tblPr>
                <a:noFill/>
                <a:tableStyleId>{78A6D30B-5E9D-4D30-8332-6EDBBB9BE022}</a:tableStyleId>
              </a:tblPr>
              <a:tblGrid>
                <a:gridCol w="3981875"/>
                <a:gridCol w="4746625"/>
              </a:tblGrid>
              <a:tr h="1267900">
                <a:tc>
                  <a:txBody>
                    <a:bodyPr/>
                    <a:lstStyle/>
                    <a:p>
                      <a:pPr indent="0" lvl="0" marL="0" rtl="0" algn="l">
                        <a:lnSpc>
                          <a:spcPct val="115000"/>
                        </a:lnSpc>
                        <a:spcBef>
                          <a:spcPts val="0"/>
                        </a:spcBef>
                        <a:spcAft>
                          <a:spcPts val="0"/>
                        </a:spcAft>
                        <a:buNone/>
                      </a:pPr>
                      <a:r>
                        <a:rPr b="1" lang="en-GB" sz="1600">
                          <a:solidFill>
                            <a:schemeClr val="dk2"/>
                          </a:solidFill>
                        </a:rPr>
                        <a:t>How will I prepare to teach this topic?</a:t>
                      </a:r>
                      <a:endParaRPr b="1"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What do I need to do? </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What resources do I need?</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Do I need external support?</a:t>
                      </a:r>
                      <a:endParaRPr sz="1600">
                        <a:solidFill>
                          <a:schemeClr val="dk2"/>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763125">
                <a:tc>
                  <a:txBody>
                    <a:bodyPr/>
                    <a:lstStyle/>
                    <a:p>
                      <a:pPr indent="0" lvl="0" marL="0" rtl="0" algn="l">
                        <a:lnSpc>
                          <a:spcPct val="115000"/>
                        </a:lnSpc>
                        <a:spcBef>
                          <a:spcPts val="0"/>
                        </a:spcBef>
                        <a:spcAft>
                          <a:spcPts val="0"/>
                        </a:spcAft>
                        <a:buNone/>
                      </a:pPr>
                      <a:r>
                        <a:rPr b="1" lang="en-GB" sz="1600">
                          <a:solidFill>
                            <a:schemeClr val="dk2"/>
                          </a:solidFill>
                        </a:rPr>
                        <a:t>How will I adapt to needs of pupils?</a:t>
                      </a:r>
                      <a:endParaRPr b="1"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What are the challenges?</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What language and concepts will pupils need support with?</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GB" sz="1600">
                          <a:solidFill>
                            <a:schemeClr val="dk2"/>
                          </a:solidFill>
                        </a:rPr>
                        <a:t>Do I need additional support in the classroom?</a:t>
                      </a:r>
                      <a:endParaRPr sz="1600">
                        <a:solidFill>
                          <a:schemeClr val="dk2"/>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10225">
                <a:tc>
                  <a:txBody>
                    <a:bodyPr/>
                    <a:lstStyle/>
                    <a:p>
                      <a:pPr indent="0" lvl="0" marL="0" rtl="0" algn="l">
                        <a:lnSpc>
                          <a:spcPct val="115000"/>
                        </a:lnSpc>
                        <a:spcBef>
                          <a:spcPts val="0"/>
                        </a:spcBef>
                        <a:spcAft>
                          <a:spcPts val="0"/>
                        </a:spcAft>
                        <a:buNone/>
                      </a:pPr>
                      <a:r>
                        <a:rPr b="1" lang="en-GB" sz="1600">
                          <a:solidFill>
                            <a:schemeClr val="dk2"/>
                          </a:solidFill>
                        </a:rPr>
                        <a:t>How will I assess pupil understanding and progress?</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Google Shape;965;p1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Additional slides for structuring training</a:t>
            </a:r>
            <a:endParaRPr>
              <a:solidFill>
                <a:srgbClr val="073763"/>
              </a:solidFill>
            </a:endParaRPr>
          </a:p>
        </p:txBody>
      </p:sp>
      <p:sp>
        <p:nvSpPr>
          <p:cNvPr id="966" name="Google Shape;966;p1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129"/>
          <p:cNvSpPr txBox="1"/>
          <p:nvPr>
            <p:ph idx="1" type="subTitle"/>
          </p:nvPr>
        </p:nvSpPr>
        <p:spPr>
          <a:xfrm>
            <a:off x="7397250" y="4497250"/>
            <a:ext cx="1486200" cy="498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FF0000"/>
                </a:solidFill>
              </a:rPr>
              <a:t>DATE TBC</a:t>
            </a:r>
            <a:endParaRPr sz="2000">
              <a:solidFill>
                <a:srgbClr val="FF0000"/>
              </a:solidFill>
            </a:endParaRPr>
          </a:p>
        </p:txBody>
      </p:sp>
      <p:sp>
        <p:nvSpPr>
          <p:cNvPr id="972" name="Google Shape;972;p129"/>
          <p:cNvSpPr txBox="1"/>
          <p:nvPr>
            <p:ph type="ctrTitle"/>
          </p:nvPr>
        </p:nvSpPr>
        <p:spPr>
          <a:xfrm>
            <a:off x="311700" y="628025"/>
            <a:ext cx="8520600" cy="5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073763"/>
                </a:solidFill>
              </a:rPr>
              <a:t>Training module</a:t>
            </a:r>
            <a:endParaRPr sz="3000">
              <a:solidFill>
                <a:srgbClr val="073763"/>
              </a:solidFill>
            </a:endParaRPr>
          </a:p>
        </p:txBody>
      </p:sp>
      <p:sp>
        <p:nvSpPr>
          <p:cNvPr id="973" name="Google Shape;973;p129"/>
          <p:cNvSpPr txBox="1"/>
          <p:nvPr>
            <p:ph idx="1" type="subTitle"/>
          </p:nvPr>
        </p:nvSpPr>
        <p:spPr>
          <a:xfrm>
            <a:off x="117900" y="909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0000"/>
                </a:solidFill>
              </a:rPr>
              <a:t>ADAPT THIS FOR YOUR OWN PRESENTATION </a:t>
            </a:r>
            <a:endParaRPr sz="2400">
              <a:solidFill>
                <a:srgbClr val="FF0000"/>
              </a:solidFill>
            </a:endParaRPr>
          </a:p>
        </p:txBody>
      </p:sp>
      <p:sp>
        <p:nvSpPr>
          <p:cNvPr id="974" name="Google Shape;974;p129"/>
          <p:cNvSpPr txBox="1"/>
          <p:nvPr>
            <p:ph idx="1" type="subTitle"/>
          </p:nvPr>
        </p:nvSpPr>
        <p:spPr>
          <a:xfrm>
            <a:off x="1337100" y="3596125"/>
            <a:ext cx="6545400" cy="5691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0000"/>
                </a:solidFill>
              </a:rPr>
              <a:t>[YOUR NAME, YOUR SCHOOL]</a:t>
            </a:r>
            <a:endParaRPr sz="1800">
              <a:solidFill>
                <a:srgbClr val="FF0000"/>
              </a:solidFill>
            </a:endParaRPr>
          </a:p>
        </p:txBody>
      </p:sp>
      <p:sp>
        <p:nvSpPr>
          <p:cNvPr id="975" name="Google Shape;975;p129"/>
          <p:cNvSpPr txBox="1"/>
          <p:nvPr/>
        </p:nvSpPr>
        <p:spPr>
          <a:xfrm>
            <a:off x="4483875" y="4412025"/>
            <a:ext cx="1608600" cy="4980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6D9EEB"/>
                </a:solidFill>
              </a:rPr>
              <a:t>Secondary</a:t>
            </a:r>
            <a:endParaRPr sz="2000">
              <a:solidFill>
                <a:srgbClr val="6D9EEB"/>
              </a:solidFill>
            </a:endParaRPr>
          </a:p>
        </p:txBody>
      </p:sp>
      <p:sp>
        <p:nvSpPr>
          <p:cNvPr id="976" name="Google Shape;976;p129"/>
          <p:cNvSpPr txBox="1"/>
          <p:nvPr/>
        </p:nvSpPr>
        <p:spPr>
          <a:xfrm>
            <a:off x="3082100" y="4412025"/>
            <a:ext cx="1257900" cy="4980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E06666"/>
                </a:solidFill>
              </a:rPr>
              <a:t>Primary</a:t>
            </a:r>
            <a:endParaRPr sz="2000">
              <a:solidFill>
                <a:srgbClr val="E06666"/>
              </a:solidFill>
            </a:endParaRPr>
          </a:p>
        </p:txBody>
      </p:sp>
      <p:sp>
        <p:nvSpPr>
          <p:cNvPr id="977" name="Google Shape;977;p129"/>
          <p:cNvSpPr txBox="1"/>
          <p:nvPr>
            <p:ph type="ctrTitle"/>
          </p:nvPr>
        </p:nvSpPr>
        <p:spPr>
          <a:xfrm>
            <a:off x="311700" y="1517525"/>
            <a:ext cx="87543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073763"/>
                </a:solidFill>
              </a:rPr>
              <a:t>Teaching </a:t>
            </a:r>
            <a:r>
              <a:rPr b="1" lang="en-GB" sz="3600">
                <a:solidFill>
                  <a:srgbClr val="073763"/>
                </a:solidFill>
              </a:rPr>
              <a:t>Online relationships</a:t>
            </a:r>
            <a:r>
              <a:rPr lang="en-GB" sz="3600">
                <a:solidFill>
                  <a:srgbClr val="073763"/>
                </a:solidFill>
              </a:rPr>
              <a:t> (primary), </a:t>
            </a:r>
            <a:r>
              <a:rPr b="1" lang="en-GB" sz="3600">
                <a:solidFill>
                  <a:srgbClr val="073763"/>
                </a:solidFill>
              </a:rPr>
              <a:t>Online and media</a:t>
            </a:r>
            <a:r>
              <a:rPr lang="en-GB" sz="3600">
                <a:solidFill>
                  <a:srgbClr val="073763"/>
                </a:solidFill>
              </a:rPr>
              <a:t> (secondary)</a:t>
            </a:r>
            <a:endParaRPr sz="3600">
              <a:solidFill>
                <a:srgbClr val="073763"/>
              </a:solidFill>
            </a:endParaRPr>
          </a:p>
        </p:txBody>
      </p:sp>
      <p:sp>
        <p:nvSpPr>
          <p:cNvPr id="978" name="Google Shape;978;p129"/>
          <p:cNvSpPr txBox="1"/>
          <p:nvPr/>
        </p:nvSpPr>
        <p:spPr>
          <a:xfrm>
            <a:off x="1387950" y="2623275"/>
            <a:ext cx="6368100" cy="9303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73763"/>
                </a:solidFill>
              </a:rPr>
              <a:t>Part of: </a:t>
            </a:r>
            <a:r>
              <a:rPr lang="en-GB" sz="2400">
                <a:solidFill>
                  <a:srgbClr val="073763"/>
                </a:solidFill>
              </a:rPr>
              <a:t>Relationships education (primary)</a:t>
            </a:r>
            <a:br>
              <a:rPr lang="en-GB" sz="2400">
                <a:solidFill>
                  <a:srgbClr val="073763"/>
                </a:solidFill>
              </a:rPr>
            </a:br>
            <a:r>
              <a:rPr lang="en-GB" sz="2400">
                <a:solidFill>
                  <a:srgbClr val="073763"/>
                </a:solidFill>
              </a:rPr>
              <a:t>Relationships and sex education (secondary)</a:t>
            </a:r>
            <a:endParaRPr sz="2400">
              <a:solidFill>
                <a:srgbClr val="073763"/>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Google Shape;983;p130"/>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What you get out of today</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84" name="Google Shape;984;p130"/>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indent="0" lvl="0" marL="0" rtl="0" algn="l">
              <a:spcBef>
                <a:spcPts val="0"/>
              </a:spcBef>
              <a:spcAft>
                <a:spcPts val="0"/>
              </a:spcAft>
              <a:buClr>
                <a:schemeClr val="dk1"/>
              </a:buClr>
              <a:buSzPts val="1800"/>
              <a:buFont typeface="Arial"/>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know what is included in the statutory guidance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know some of the ways you can teach the topic knowledge</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feel more confident teaching about </a:t>
            </a:r>
            <a:r>
              <a:rPr b="1" lang="en-GB" sz="1800">
                <a:solidFill>
                  <a:srgbClr val="434343"/>
                </a:solidFill>
              </a:rPr>
              <a:t>Online relationships, and Online and media</a:t>
            </a:r>
            <a:endParaRPr b="1"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1600"/>
              </a:spcBef>
              <a:spcAft>
                <a:spcPts val="1600"/>
              </a:spcAft>
              <a:buNone/>
            </a:pPr>
            <a:r>
              <a:t/>
            </a:r>
            <a:endParaRPr sz="1800"/>
          </a:p>
        </p:txBody>
      </p:sp>
      <p:sp>
        <p:nvSpPr>
          <p:cNvPr id="985" name="Google Shape;985;p130"/>
          <p:cNvSpPr txBox="1"/>
          <p:nvPr>
            <p:ph idx="4294967295" type="subTitle"/>
          </p:nvPr>
        </p:nvSpPr>
        <p:spPr>
          <a:xfrm>
            <a:off x="117900" y="39009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986" name="Google Shape;986;p130"/>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p131"/>
          <p:cNvSpPr txBox="1"/>
          <p:nvPr>
            <p:ph type="title"/>
          </p:nvPr>
        </p:nvSpPr>
        <p:spPr>
          <a:xfrm>
            <a:off x="311700" y="1160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Any questions?</a:t>
            </a:r>
            <a:endParaRPr>
              <a:solidFill>
                <a:srgbClr val="073763"/>
              </a:solidFill>
            </a:endParaRPr>
          </a:p>
        </p:txBody>
      </p:sp>
      <p:sp>
        <p:nvSpPr>
          <p:cNvPr id="992" name="Google Shape;992;p131"/>
          <p:cNvSpPr txBox="1"/>
          <p:nvPr>
            <p:ph type="title"/>
          </p:nvPr>
        </p:nvSpPr>
        <p:spPr>
          <a:xfrm>
            <a:off x="311700" y="33474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What support do you need?</a:t>
            </a:r>
            <a:endParaRPr>
              <a:solidFill>
                <a:srgbClr val="073763"/>
              </a:solidFill>
            </a:endParaRPr>
          </a:p>
        </p:txBody>
      </p:sp>
      <p:sp>
        <p:nvSpPr>
          <p:cNvPr id="993" name="Google Shape;993;p131"/>
          <p:cNvSpPr txBox="1"/>
          <p:nvPr>
            <p:ph idx="4294967295" type="subTitle"/>
          </p:nvPr>
        </p:nvSpPr>
        <p:spPr>
          <a:xfrm>
            <a:off x="117900" y="1671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994" name="Google Shape;994;p131"/>
          <p:cNvSpPr txBox="1"/>
          <p:nvPr>
            <p:ph type="title"/>
          </p:nvPr>
        </p:nvSpPr>
        <p:spPr>
          <a:xfrm>
            <a:off x="311700" y="2303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Any </a:t>
            </a:r>
            <a:r>
              <a:rPr lang="en-GB">
                <a:solidFill>
                  <a:srgbClr val="073763"/>
                </a:solidFill>
              </a:rPr>
              <a:t>concerns</a:t>
            </a:r>
            <a:r>
              <a:rPr lang="en-GB">
                <a:solidFill>
                  <a:srgbClr val="073763"/>
                </a:solidFill>
              </a:rPr>
              <a:t>?</a:t>
            </a:r>
            <a:endParaRPr>
              <a:solidFill>
                <a:srgbClr val="073763"/>
              </a:solidFill>
            </a:endParaRPr>
          </a:p>
        </p:txBody>
      </p:sp>
      <p:sp>
        <p:nvSpPr>
          <p:cNvPr id="995" name="Google Shape;995;p1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sp>
        <p:nvSpPr>
          <p:cNvPr id="1000" name="Google Shape;1000;p132"/>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073763"/>
                </a:solidFill>
              </a:rPr>
              <a:t>XX%</a:t>
            </a:r>
            <a:endParaRPr>
              <a:solidFill>
                <a:srgbClr val="073763"/>
              </a:solidFill>
            </a:endParaRPr>
          </a:p>
        </p:txBody>
      </p:sp>
      <p:sp>
        <p:nvSpPr>
          <p:cNvPr id="1001" name="Google Shape;1001;p13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1002" name="Google Shape;1002;p132"/>
          <p:cNvSpPr txBox="1"/>
          <p:nvPr>
            <p:ph idx="4294967295" type="subTitle"/>
          </p:nvPr>
        </p:nvSpPr>
        <p:spPr>
          <a:xfrm>
            <a:off x="117900" y="1671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1003" name="Google Shape;1003;p1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Safeguarding</a:t>
            </a:r>
            <a:endParaRPr>
              <a:solidFill>
                <a:srgbClr val="073763"/>
              </a:solidFill>
            </a:endParaRPr>
          </a:p>
        </p:txBody>
      </p:sp>
      <p:sp>
        <p:nvSpPr>
          <p:cNvPr id="175" name="Google Shape;175;p35"/>
          <p:cNvSpPr txBox="1"/>
          <p:nvPr>
            <p:ph idx="1" type="body"/>
          </p:nvPr>
        </p:nvSpPr>
        <p:spPr>
          <a:xfrm>
            <a:off x="270000" y="914400"/>
            <a:ext cx="79473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Pupils may be affected by issues discussed in lessons. Let your child protection/pastoral/safeguarding lead know what you are teaching so they can speak to pupils, including those with adverse childhood experiences. </a:t>
            </a:r>
            <a:endParaRPr sz="1800"/>
          </a:p>
          <a:p>
            <a:pPr indent="0" lvl="0" marL="0" rtl="0" algn="l">
              <a:spcBef>
                <a:spcPts val="1600"/>
              </a:spcBef>
              <a:spcAft>
                <a:spcPts val="0"/>
              </a:spcAft>
              <a:buNone/>
            </a:pPr>
            <a:r>
              <a:rPr lang="en-GB" sz="1800"/>
              <a:t>Also make sure you follow safeguarding procedures, including:</a:t>
            </a:r>
            <a:endParaRPr sz="1800"/>
          </a:p>
          <a:p>
            <a:pPr indent="-342900" lvl="0" marL="457200" rtl="0" algn="l">
              <a:spcBef>
                <a:spcPts val="1600"/>
              </a:spcBef>
              <a:spcAft>
                <a:spcPts val="0"/>
              </a:spcAft>
              <a:buSzPts val="1800"/>
              <a:buChar char="●"/>
            </a:pPr>
            <a:r>
              <a:rPr b="1" lang="en-GB" sz="1800"/>
              <a:t>setting ground rules</a:t>
            </a:r>
            <a:r>
              <a:rPr lang="en-GB" sz="1800"/>
              <a:t> for lessons, where needed, particularly around not sharing personal information</a:t>
            </a:r>
            <a:endParaRPr sz="1800"/>
          </a:p>
          <a:p>
            <a:pPr indent="-342900" lvl="0" marL="457200" rtl="0" algn="l">
              <a:spcBef>
                <a:spcPts val="0"/>
              </a:spcBef>
              <a:spcAft>
                <a:spcPts val="0"/>
              </a:spcAft>
              <a:buSzPts val="1800"/>
              <a:buChar char="●"/>
            </a:pPr>
            <a:r>
              <a:rPr b="1" lang="en-GB" sz="1800"/>
              <a:t>stopping discussions if personal information </a:t>
            </a:r>
            <a:r>
              <a:rPr b="1" lang="en-GB" sz="1800"/>
              <a:t>is</a:t>
            </a:r>
            <a:r>
              <a:rPr b="1" lang="en-GB" sz="1800"/>
              <a:t> shared</a:t>
            </a:r>
            <a:r>
              <a:rPr lang="en-GB" sz="1800"/>
              <a:t> in lessons and following up with pupils later where needed</a:t>
            </a:r>
            <a:endParaRPr sz="1800"/>
          </a:p>
          <a:p>
            <a:pPr indent="-342900" lvl="0" marL="457200" rtl="0" algn="l">
              <a:spcBef>
                <a:spcPts val="0"/>
              </a:spcBef>
              <a:spcAft>
                <a:spcPts val="0"/>
              </a:spcAft>
              <a:buSzPts val="1800"/>
              <a:buChar char="●"/>
            </a:pPr>
            <a:r>
              <a:rPr b="1" lang="en-GB" sz="1800"/>
              <a:t>not promising confidentiality</a:t>
            </a:r>
            <a:r>
              <a:rPr lang="en-GB" sz="1800"/>
              <a:t> if a pupil confides something </a:t>
            </a:r>
            <a:r>
              <a:rPr lang="en-GB" sz="1800"/>
              <a:t>concerning</a:t>
            </a:r>
            <a:endParaRPr sz="1800"/>
          </a:p>
          <a:p>
            <a:pPr indent="-342900" lvl="0" marL="457200" rtl="0" algn="l">
              <a:spcBef>
                <a:spcPts val="0"/>
              </a:spcBef>
              <a:spcAft>
                <a:spcPts val="0"/>
              </a:spcAft>
              <a:buSzPts val="1800"/>
              <a:buChar char="●"/>
            </a:pPr>
            <a:r>
              <a:rPr b="1" lang="en-GB" sz="1800"/>
              <a:t>telling pupils they can ask for help </a:t>
            </a:r>
            <a:r>
              <a:rPr lang="en-GB" sz="1800"/>
              <a:t>and they will be taken seriously</a:t>
            </a:r>
            <a:endParaRPr sz="1800"/>
          </a:p>
          <a:p>
            <a:pPr indent="0" lvl="0" marL="0" rtl="0" algn="l">
              <a:spcBef>
                <a:spcPts val="1600"/>
              </a:spcBef>
              <a:spcAft>
                <a:spcPts val="0"/>
              </a:spcAft>
              <a:buNone/>
            </a:pPr>
            <a:r>
              <a:t/>
            </a:r>
            <a:endParaRPr sz="1800"/>
          </a:p>
          <a:p>
            <a:pPr indent="0" lvl="0" marL="0" rtl="0" algn="l">
              <a:spcBef>
                <a:spcPts val="0"/>
              </a:spcBef>
              <a:spcAft>
                <a:spcPts val="0"/>
              </a:spcAft>
              <a:buNone/>
            </a:pPr>
            <a:r>
              <a:t/>
            </a:r>
            <a:endParaRPr sz="1800"/>
          </a:p>
        </p:txBody>
      </p:sp>
      <p:sp>
        <p:nvSpPr>
          <p:cNvPr id="176" name="Google Shape;176;p35"/>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Safeguarding</a:t>
            </a:r>
            <a:r>
              <a:rPr lang="en-GB">
                <a:solidFill>
                  <a:srgbClr val="073763"/>
                </a:solidFill>
              </a:rPr>
              <a:t> and this topic</a:t>
            </a:r>
            <a:endParaRPr>
              <a:solidFill>
                <a:srgbClr val="073763"/>
              </a:solidFill>
            </a:endParaRPr>
          </a:p>
        </p:txBody>
      </p:sp>
      <p:sp>
        <p:nvSpPr>
          <p:cNvPr id="182" name="Google Shape;182;p36"/>
          <p:cNvSpPr txBox="1"/>
          <p:nvPr>
            <p:ph idx="1" type="body"/>
          </p:nvPr>
        </p:nvSpPr>
        <p:spPr>
          <a:xfrm>
            <a:off x="270000" y="914400"/>
            <a:ext cx="79473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Within this module we have used the term </a:t>
            </a:r>
            <a:r>
              <a:rPr b="1" lang="en-GB" sz="1800"/>
              <a:t>‘trusted adult’</a:t>
            </a:r>
            <a:r>
              <a:rPr lang="en-GB" sz="1800"/>
              <a:t>. However, teachers will may need to </a:t>
            </a:r>
            <a:r>
              <a:rPr lang="en-GB" sz="1800"/>
              <a:t>encourage</a:t>
            </a:r>
            <a:r>
              <a:rPr lang="en-GB" sz="1800"/>
              <a:t> pupils to identify who their own </a:t>
            </a:r>
            <a:r>
              <a:rPr lang="en-GB" sz="1800"/>
              <a:t>appropriate</a:t>
            </a:r>
            <a:r>
              <a:rPr lang="en-GB" sz="1800"/>
              <a:t> trusted adults are. Teachers may also need to discuss the concept of </a:t>
            </a:r>
            <a:r>
              <a:rPr b="1" lang="en-GB" sz="1800"/>
              <a:t>‘misplaced trust’</a:t>
            </a:r>
            <a:r>
              <a:rPr lang="en-GB" sz="1800"/>
              <a:t> and that not people can be trusted. </a:t>
            </a:r>
            <a:endParaRPr sz="1800"/>
          </a:p>
          <a:p>
            <a:pPr indent="0" lvl="0" marL="0" rtl="0" algn="l">
              <a:spcBef>
                <a:spcPts val="1600"/>
              </a:spcBef>
              <a:spcAft>
                <a:spcPts val="0"/>
              </a:spcAft>
              <a:buClr>
                <a:schemeClr val="dk1"/>
              </a:buClr>
              <a:buSzPts val="1100"/>
              <a:buFont typeface="Arial"/>
              <a:buNone/>
            </a:pPr>
            <a:r>
              <a:rPr lang="en-GB" sz="1800"/>
              <a:t>In addition to general safeguarding principles teachers may need to be prepared to deal with the following in a way that safeguards pupils in line with school policies: </a:t>
            </a:r>
            <a:endParaRPr sz="1800"/>
          </a:p>
          <a:p>
            <a:pPr indent="-342900" lvl="0" marL="457200" rtl="0" algn="l">
              <a:spcBef>
                <a:spcPts val="1600"/>
              </a:spcBef>
              <a:spcAft>
                <a:spcPts val="0"/>
              </a:spcAft>
              <a:buSzPts val="1800"/>
              <a:buChar char="●"/>
            </a:pPr>
            <a:r>
              <a:rPr lang="en-GB" sz="1800"/>
              <a:t>disclosure of and/or concern about sexual offences such as online grooming, child sexual exploitation, and indecent images of children</a:t>
            </a:r>
            <a:endParaRPr sz="1800"/>
          </a:p>
          <a:p>
            <a:pPr indent="-342900" lvl="0" marL="457200" rtl="0" algn="l">
              <a:spcBef>
                <a:spcPts val="0"/>
              </a:spcBef>
              <a:spcAft>
                <a:spcPts val="0"/>
              </a:spcAft>
              <a:buSzPts val="1800"/>
              <a:buChar char="●"/>
            </a:pPr>
            <a:r>
              <a:rPr lang="en-GB" sz="1800"/>
              <a:t>disclosure and/or concern about cyber-bullying or harassment</a:t>
            </a:r>
            <a:endParaRPr sz="1800">
              <a:highlight>
                <a:srgbClr val="FFFF00"/>
              </a:highlight>
            </a:endParaRPr>
          </a:p>
          <a:p>
            <a:pPr indent="0" lvl="0" marL="0" rtl="0" algn="l">
              <a:spcBef>
                <a:spcPts val="1600"/>
              </a:spcBef>
              <a:spcAft>
                <a:spcPts val="0"/>
              </a:spcAft>
              <a:buClr>
                <a:schemeClr val="dk1"/>
              </a:buClr>
              <a:buSzPts val="1100"/>
              <a:buFont typeface="Arial"/>
              <a:buNone/>
            </a:pPr>
            <a:r>
              <a:rPr lang="en-GB" sz="1800"/>
              <a:t>Related guidance: </a:t>
            </a:r>
            <a:r>
              <a:rPr lang="en-GB" sz="1800" u="sng">
                <a:solidFill>
                  <a:schemeClr val="accent5"/>
                </a:solidFill>
                <a:hlinkClick r:id="rId3"/>
              </a:rPr>
              <a:t>Keeping children safe in education</a:t>
            </a:r>
            <a:r>
              <a:rPr lang="en-GB" sz="1800"/>
              <a:t> (GOV.UK)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83" name="Google Shape;183;p36"/>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Create class ground rules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89" name="Google Shape;189;p37"/>
          <p:cNvSpPr txBox="1"/>
          <p:nvPr>
            <p:ph idx="1" type="body"/>
          </p:nvPr>
        </p:nvSpPr>
        <p:spPr>
          <a:xfrm>
            <a:off x="270000" y="914400"/>
            <a:ext cx="738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Clear class ground rules can help when teaching about sensitive topics. They also support confidentiality and safeguarding of pupils. </a:t>
            </a:r>
            <a:endParaRPr sz="1800"/>
          </a:p>
          <a:p>
            <a:pPr indent="0" lvl="0" marL="0" rtl="0" algn="l">
              <a:spcBef>
                <a:spcPts val="1600"/>
              </a:spcBef>
              <a:spcAft>
                <a:spcPts val="0"/>
              </a:spcAft>
              <a:buNone/>
            </a:pPr>
            <a:r>
              <a:rPr lang="en-GB" sz="1800"/>
              <a:t>Good practice is for ground rules to be: </a:t>
            </a:r>
            <a:endParaRPr sz="1800"/>
          </a:p>
          <a:p>
            <a:pPr indent="-342900" lvl="0" marL="457200" rtl="0" algn="l">
              <a:spcBef>
                <a:spcPts val="1600"/>
              </a:spcBef>
              <a:spcAft>
                <a:spcPts val="0"/>
              </a:spcAft>
              <a:buSzPts val="1800"/>
              <a:buChar char="●"/>
            </a:pPr>
            <a:r>
              <a:rPr b="1" lang="en-GB" sz="1800"/>
              <a:t>discussed</a:t>
            </a:r>
            <a:r>
              <a:rPr lang="en-GB" sz="1800"/>
              <a:t> and understood by all</a:t>
            </a:r>
            <a:endParaRPr sz="1800"/>
          </a:p>
          <a:p>
            <a:pPr indent="-342900" lvl="0" marL="457200" rtl="0" algn="l">
              <a:spcBef>
                <a:spcPts val="0"/>
              </a:spcBef>
              <a:spcAft>
                <a:spcPts val="0"/>
              </a:spcAft>
              <a:buSzPts val="1800"/>
              <a:buChar char="●"/>
            </a:pPr>
            <a:r>
              <a:rPr b="1" lang="en-GB" sz="1800"/>
              <a:t>c</a:t>
            </a:r>
            <a:r>
              <a:rPr b="1" lang="en-GB" sz="1800"/>
              <a:t>lear</a:t>
            </a:r>
            <a:r>
              <a:rPr lang="en-GB" sz="1800"/>
              <a:t> and practical</a:t>
            </a:r>
            <a:endParaRPr sz="1800"/>
          </a:p>
          <a:p>
            <a:pPr indent="-342900" lvl="0" marL="457200" rtl="0" algn="l">
              <a:spcBef>
                <a:spcPts val="0"/>
              </a:spcBef>
              <a:spcAft>
                <a:spcPts val="0"/>
              </a:spcAft>
              <a:buSzPts val="1800"/>
              <a:buChar char="●"/>
            </a:pPr>
            <a:r>
              <a:rPr b="1" lang="en-GB" sz="1800"/>
              <a:t>modelled</a:t>
            </a:r>
            <a:r>
              <a:rPr lang="en-GB" sz="1800"/>
              <a:t> by the teacher</a:t>
            </a:r>
            <a:endParaRPr sz="1800"/>
          </a:p>
          <a:p>
            <a:pPr indent="-342900" lvl="0" marL="457200" rtl="0" algn="l">
              <a:spcBef>
                <a:spcPts val="0"/>
              </a:spcBef>
              <a:spcAft>
                <a:spcPts val="0"/>
              </a:spcAft>
              <a:buSzPts val="1800"/>
              <a:buChar char="●"/>
            </a:pPr>
            <a:r>
              <a:rPr b="1" lang="en-GB" sz="1800"/>
              <a:t>followed</a:t>
            </a:r>
            <a:r>
              <a:rPr lang="en-GB" sz="1800"/>
              <a:t> consistently and enforced </a:t>
            </a:r>
            <a:endParaRPr sz="1800"/>
          </a:p>
          <a:p>
            <a:pPr indent="-342900" lvl="0" marL="457200" rtl="0" algn="l">
              <a:spcBef>
                <a:spcPts val="0"/>
              </a:spcBef>
              <a:spcAft>
                <a:spcPts val="0"/>
              </a:spcAft>
              <a:buSzPts val="1800"/>
              <a:buChar char="●"/>
            </a:pPr>
            <a:r>
              <a:rPr b="1" lang="en-GB" sz="1800"/>
              <a:t>updated</a:t>
            </a:r>
            <a:r>
              <a:rPr lang="en-GB" sz="1800"/>
              <a:t> when needed</a:t>
            </a:r>
            <a:endParaRPr sz="1800"/>
          </a:p>
          <a:p>
            <a:pPr indent="-342900" lvl="0" marL="457200" rtl="0" algn="l">
              <a:spcBef>
                <a:spcPts val="0"/>
              </a:spcBef>
              <a:spcAft>
                <a:spcPts val="0"/>
              </a:spcAft>
              <a:buSzPts val="1800"/>
              <a:buChar char="●"/>
            </a:pPr>
            <a:r>
              <a:rPr b="1" lang="en-GB" sz="1800"/>
              <a:t>visible</a:t>
            </a:r>
            <a:r>
              <a:rPr lang="en-GB" sz="1800"/>
              <a:t> in lessons (for example, posters)</a:t>
            </a:r>
            <a:endParaRPr sz="1800"/>
          </a:p>
          <a:p>
            <a:pPr indent="0" lvl="0" marL="0" rtl="0" algn="l">
              <a:spcBef>
                <a:spcPts val="1600"/>
              </a:spcBef>
              <a:spcAft>
                <a:spcPts val="1600"/>
              </a:spcAft>
              <a:buNone/>
            </a:pPr>
            <a:r>
              <a:t/>
            </a:r>
            <a:endParaRPr sz="1800"/>
          </a:p>
        </p:txBody>
      </p:sp>
      <p:sp>
        <p:nvSpPr>
          <p:cNvPr id="190" name="Google Shape;190;p37"/>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Example ground rules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96" name="Google Shape;196;p38"/>
          <p:cNvSpPr txBox="1"/>
          <p:nvPr>
            <p:ph idx="1" type="body"/>
          </p:nvPr>
        </p:nvSpPr>
        <p:spPr>
          <a:xfrm>
            <a:off x="270000" y="914400"/>
            <a:ext cx="738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t>Respect privacy</a:t>
            </a:r>
            <a:r>
              <a:rPr lang="en-GB" sz="1800"/>
              <a:t>. We can discuss examples but don’t use names or descriptions that identify anyone, including ourselves. </a:t>
            </a:r>
            <a:endParaRPr sz="1800"/>
          </a:p>
          <a:p>
            <a:pPr indent="0" lvl="0" marL="0" rtl="0" algn="l">
              <a:spcBef>
                <a:spcPts val="1600"/>
              </a:spcBef>
              <a:spcAft>
                <a:spcPts val="0"/>
              </a:spcAft>
              <a:buClr>
                <a:schemeClr val="dk1"/>
              </a:buClr>
              <a:buSzPts val="1100"/>
              <a:buFont typeface="Arial"/>
              <a:buNone/>
            </a:pPr>
            <a:r>
              <a:rPr b="1" lang="en-GB" sz="1800"/>
              <a:t>Listen to others</a:t>
            </a:r>
            <a:r>
              <a:rPr lang="en-GB" sz="1800"/>
              <a:t>. It is okay to disagree with each other, but we listen properly before making assumptions or deciding how to respond. When disagreeing, challenge the statement not the person.</a:t>
            </a:r>
            <a:endParaRPr sz="1800"/>
          </a:p>
          <a:p>
            <a:pPr indent="0" lvl="0" marL="0" rtl="0" algn="l">
              <a:spcBef>
                <a:spcPts val="1600"/>
              </a:spcBef>
              <a:spcAft>
                <a:spcPts val="0"/>
              </a:spcAft>
              <a:buClr>
                <a:schemeClr val="dk1"/>
              </a:buClr>
              <a:buSzPts val="1100"/>
              <a:buFont typeface="Arial"/>
              <a:buNone/>
            </a:pPr>
            <a:r>
              <a:rPr b="1" lang="en-GB" sz="1800"/>
              <a:t>No judgement</a:t>
            </a:r>
            <a:r>
              <a:rPr lang="en-GB" sz="1800"/>
              <a:t>. We can explore beliefs and misunderstandings about a topic without fear of being judged. </a:t>
            </a:r>
            <a:endParaRPr sz="1800"/>
          </a:p>
          <a:p>
            <a:pPr indent="0" lvl="0" marL="0" rtl="0" algn="l">
              <a:spcBef>
                <a:spcPts val="1600"/>
              </a:spcBef>
              <a:spcAft>
                <a:spcPts val="0"/>
              </a:spcAft>
              <a:buClr>
                <a:schemeClr val="dk1"/>
              </a:buClr>
              <a:buSzPts val="1100"/>
              <a:buFont typeface="Arial"/>
              <a:buNone/>
            </a:pPr>
            <a:r>
              <a:rPr b="1" lang="en-GB" sz="1800"/>
              <a:t>Choose level of participation. </a:t>
            </a:r>
            <a:r>
              <a:rPr lang="en-GB" sz="1800"/>
              <a:t>Every has the right to choose not to answer a question or join discussion. We never put anyone ‘on the spot’ (no personal questions or pressure to answer).</a:t>
            </a:r>
            <a:endParaRPr sz="1800"/>
          </a:p>
          <a:p>
            <a:pPr indent="0" lvl="0" marL="0" rtl="0" algn="l">
              <a:spcBef>
                <a:spcPts val="1600"/>
              </a:spcBef>
              <a:spcAft>
                <a:spcPts val="0"/>
              </a:spcAft>
              <a:buClr>
                <a:schemeClr val="dk1"/>
              </a:buClr>
              <a:buSzPts val="1100"/>
              <a:buFont typeface="Arial"/>
              <a:buNone/>
            </a:pPr>
            <a:r>
              <a:t/>
            </a:r>
            <a:endParaRPr b="1" sz="1800"/>
          </a:p>
          <a:p>
            <a:pPr indent="0" lvl="0" marL="0" rtl="0" algn="l">
              <a:spcBef>
                <a:spcPts val="1600"/>
              </a:spcBef>
              <a:spcAft>
                <a:spcPts val="1600"/>
              </a:spcAft>
              <a:buClr>
                <a:schemeClr val="dk1"/>
              </a:buClr>
              <a:buSzPts val="1100"/>
              <a:buFont typeface="Arial"/>
              <a:buNone/>
            </a:pPr>
            <a:r>
              <a:t/>
            </a:r>
            <a:endParaRPr b="1" sz="1800"/>
          </a:p>
        </p:txBody>
      </p:sp>
      <p:sp>
        <p:nvSpPr>
          <p:cNvPr id="197" name="Google Shape;197;p38"/>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2327550" y="2150850"/>
            <a:ext cx="44889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203" name="Google Shape;20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Understanding the online world</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09" name="Google Shape;209;p4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Teachers should ensure young pupils understand </a:t>
            </a:r>
            <a:r>
              <a:rPr b="1" lang="en-GB"/>
              <a:t>what ‘online’ means</a:t>
            </a:r>
            <a:r>
              <a:rPr lang="en-GB"/>
              <a:t>, and that people interact with others and with online content in many different ways online. </a:t>
            </a:r>
            <a:endParaRPr/>
          </a:p>
          <a:p>
            <a:pPr indent="0" lvl="0" marL="0" rtl="0" algn="l">
              <a:lnSpc>
                <a:spcPct val="115000"/>
              </a:lnSpc>
              <a:spcBef>
                <a:spcPts val="1000"/>
              </a:spcBef>
              <a:spcAft>
                <a:spcPts val="0"/>
              </a:spcAft>
              <a:buNone/>
            </a:pPr>
            <a:r>
              <a:rPr lang="en-GB"/>
              <a:t>Teachers should acknowledge that </a:t>
            </a:r>
            <a:r>
              <a:rPr b="1" lang="en-GB"/>
              <a:t>online interactions are an important and often hugely positive aspect of our lives</a:t>
            </a:r>
            <a:r>
              <a:rPr lang="en-GB"/>
              <a:t>. </a:t>
            </a:r>
            <a:endParaRPr/>
          </a:p>
          <a:p>
            <a:pPr indent="0" lvl="0" marL="0" rtl="0" algn="l">
              <a:lnSpc>
                <a:spcPct val="115000"/>
              </a:lnSpc>
              <a:spcBef>
                <a:spcPts val="1000"/>
              </a:spcBef>
              <a:spcAft>
                <a:spcPts val="0"/>
              </a:spcAft>
              <a:buNone/>
            </a:pPr>
            <a:r>
              <a:rPr lang="en-GB"/>
              <a:t>Alongside this teachers should begin to empower pupils to recognise the potential </a:t>
            </a:r>
            <a:r>
              <a:rPr b="1" lang="en-GB"/>
              <a:t>risks and harms</a:t>
            </a:r>
            <a:r>
              <a:rPr lang="en-GB"/>
              <a:t> of online relationships and content and explain some of the strategies we can use to </a:t>
            </a:r>
            <a:r>
              <a:rPr b="1" lang="en-GB"/>
              <a:t>stay safe online</a:t>
            </a:r>
            <a:r>
              <a:rPr lang="en-GB"/>
              <a:t>.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210" name="Google Shape;210;p4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11" name="Google Shape;211;p40"/>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that people sometimes behave differently online, including by pretending to be someone they are not.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12" name="Google Shape;212;p4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people behave </a:t>
            </a:r>
            <a:r>
              <a:rPr lang="en-GB">
                <a:solidFill>
                  <a:srgbClr val="073763"/>
                </a:solidFill>
              </a:rPr>
              <a:t>online</a:t>
            </a:r>
            <a:r>
              <a:rPr lang="en-GB">
                <a:solidFill>
                  <a:srgbClr val="073763"/>
                </a:solidFill>
              </a:rPr>
              <a:t>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18" name="Google Shape;218;p4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that people sometimes behave differently online. This could include saying or doing things that they wouldn’t do offline / in person. </a:t>
            </a:r>
            <a:endParaRPr/>
          </a:p>
          <a:p>
            <a:pPr indent="0" lvl="0" marL="0" rtl="0" algn="l">
              <a:lnSpc>
                <a:spcPct val="115000"/>
              </a:lnSpc>
              <a:spcBef>
                <a:spcPts val="1000"/>
              </a:spcBef>
              <a:spcAft>
                <a:spcPts val="0"/>
              </a:spcAft>
              <a:buNone/>
            </a:pPr>
            <a:r>
              <a:rPr lang="en-GB"/>
              <a:t>Reasons for this can include: </a:t>
            </a:r>
            <a:endParaRPr/>
          </a:p>
          <a:p>
            <a:pPr indent="-317500" lvl="0" marL="457200" rtl="0" algn="l">
              <a:lnSpc>
                <a:spcPct val="115000"/>
              </a:lnSpc>
              <a:spcBef>
                <a:spcPts val="1000"/>
              </a:spcBef>
              <a:spcAft>
                <a:spcPts val="0"/>
              </a:spcAft>
              <a:buSzPts val="1400"/>
              <a:buChar char="●"/>
            </a:pPr>
            <a:r>
              <a:rPr b="1" lang="en-GB"/>
              <a:t>g</a:t>
            </a:r>
            <a:r>
              <a:rPr b="1" lang="en-GB"/>
              <a:t>ames, social sites and other online contexts</a:t>
            </a:r>
            <a:r>
              <a:rPr lang="en-GB"/>
              <a:t> that encourage people to behave in different ways</a:t>
            </a:r>
            <a:endParaRPr/>
          </a:p>
          <a:p>
            <a:pPr indent="-317500" lvl="0" marL="457200" rtl="0" algn="l">
              <a:lnSpc>
                <a:spcPct val="115000"/>
              </a:lnSpc>
              <a:spcBef>
                <a:spcPts val="0"/>
              </a:spcBef>
              <a:spcAft>
                <a:spcPts val="0"/>
              </a:spcAft>
              <a:buSzPts val="1400"/>
              <a:buChar char="●"/>
            </a:pPr>
            <a:r>
              <a:rPr b="1" lang="en-GB"/>
              <a:t>people feeling more (or less) confident</a:t>
            </a:r>
            <a:r>
              <a:rPr lang="en-GB"/>
              <a:t> </a:t>
            </a:r>
            <a:r>
              <a:rPr b="1" lang="en-GB"/>
              <a:t>or</a:t>
            </a:r>
            <a:r>
              <a:rPr lang="en-GB"/>
              <a:t> </a:t>
            </a:r>
            <a:r>
              <a:rPr b="1" lang="en-GB"/>
              <a:t>comfortable</a:t>
            </a:r>
            <a:r>
              <a:rPr lang="en-GB"/>
              <a:t> than they are offline </a:t>
            </a:r>
            <a:endParaRPr/>
          </a:p>
          <a:p>
            <a:pPr indent="-317500" lvl="0" marL="457200" rtl="0" algn="l">
              <a:lnSpc>
                <a:spcPct val="115000"/>
              </a:lnSpc>
              <a:spcBef>
                <a:spcPts val="0"/>
              </a:spcBef>
              <a:spcAft>
                <a:spcPts val="0"/>
              </a:spcAft>
              <a:buSzPts val="1400"/>
              <a:buChar char="●"/>
            </a:pPr>
            <a:r>
              <a:rPr b="1" lang="en-GB"/>
              <a:t>b</a:t>
            </a:r>
            <a:r>
              <a:rPr b="1" lang="en-GB"/>
              <a:t>eing unknown to others </a:t>
            </a:r>
            <a:r>
              <a:rPr lang="en-GB"/>
              <a:t>online or even ‘anonymous’ </a:t>
            </a:r>
            <a:endParaRPr/>
          </a:p>
          <a:p>
            <a:pPr indent="0" lvl="0" marL="0" rtl="0" algn="l">
              <a:lnSpc>
                <a:spcPct val="115000"/>
              </a:lnSpc>
              <a:spcBef>
                <a:spcPts val="1000"/>
              </a:spcBef>
              <a:spcAft>
                <a:spcPts val="0"/>
              </a:spcAft>
              <a:buNone/>
            </a:pPr>
            <a:r>
              <a:rPr lang="en-GB">
                <a:solidFill>
                  <a:srgbClr val="38761D"/>
                </a:solidFill>
              </a:rPr>
              <a:t>Explain that when online, as offline, we should still be treated with respect and treat others with respect. </a:t>
            </a:r>
            <a:endParaRPr>
              <a:solidFill>
                <a:srgbClr val="38761D"/>
              </a:solidFill>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219" name="Google Shape;219;p4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20" name="Google Shape;220;p41"/>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that people sometimes behave differently online, including by pretending to be someone they are not.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21" name="Google Shape;221;p4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Exploring online </a:t>
            </a:r>
            <a:r>
              <a:rPr lang="en-GB">
                <a:solidFill>
                  <a:srgbClr val="073763"/>
                </a:solidFill>
              </a:rPr>
              <a:t>identit</a:t>
            </a:r>
            <a:r>
              <a:rPr lang="en-GB">
                <a:solidFill>
                  <a:srgbClr val="073763"/>
                </a:solidFill>
              </a:rPr>
              <a:t>ies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27" name="Google Shape;227;p42"/>
          <p:cNvSpPr txBox="1"/>
          <p:nvPr>
            <p:ph idx="1" type="body"/>
          </p:nvPr>
        </p:nvSpPr>
        <p:spPr>
          <a:xfrm>
            <a:off x="270000" y="789000"/>
            <a:ext cx="59088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Explain that people often present themselves in different ways online and that online identities can be fun and positive, e.g:</a:t>
            </a:r>
            <a:endParaRPr/>
          </a:p>
          <a:p>
            <a:pPr indent="-317500" lvl="0" marL="457200" rtl="0" algn="l">
              <a:lnSpc>
                <a:spcPct val="115000"/>
              </a:lnSpc>
              <a:spcBef>
                <a:spcPts val="1000"/>
              </a:spcBef>
              <a:spcAft>
                <a:spcPts val="0"/>
              </a:spcAft>
              <a:buSzPts val="1400"/>
              <a:buChar char="●"/>
            </a:pPr>
            <a:r>
              <a:rPr b="1" lang="en-GB"/>
              <a:t>playing a character </a:t>
            </a:r>
            <a:r>
              <a:rPr lang="en-GB"/>
              <a:t>in a game</a:t>
            </a:r>
            <a:endParaRPr/>
          </a:p>
          <a:p>
            <a:pPr indent="-317500" lvl="0" marL="457200" rtl="0" algn="l">
              <a:lnSpc>
                <a:spcPct val="115000"/>
              </a:lnSpc>
              <a:spcBef>
                <a:spcPts val="0"/>
              </a:spcBef>
              <a:spcAft>
                <a:spcPts val="0"/>
              </a:spcAft>
              <a:buSzPts val="1400"/>
              <a:buChar char="●"/>
            </a:pPr>
            <a:r>
              <a:rPr b="1" lang="en-GB"/>
              <a:t>using an avatar </a:t>
            </a:r>
            <a:r>
              <a:rPr lang="en-GB"/>
              <a:t>showing a side of our personality</a:t>
            </a:r>
            <a:endParaRPr/>
          </a:p>
          <a:p>
            <a:pPr indent="0" lvl="0" marL="0" rtl="0" algn="l">
              <a:lnSpc>
                <a:spcPct val="115000"/>
              </a:lnSpc>
              <a:spcBef>
                <a:spcPts val="1000"/>
              </a:spcBef>
              <a:spcAft>
                <a:spcPts val="0"/>
              </a:spcAft>
              <a:buNone/>
            </a:pPr>
            <a:r>
              <a:rPr lang="en-GB"/>
              <a:t>Explain that sometimes people are </a:t>
            </a:r>
            <a:r>
              <a:rPr b="1" lang="en-GB"/>
              <a:t>anonymous</a:t>
            </a:r>
            <a:r>
              <a:rPr lang="en-GB"/>
              <a:t> online and that this can be a way to stay safer (e.g. not sharing real identity/personal information).</a:t>
            </a:r>
            <a:endParaRPr/>
          </a:p>
          <a:p>
            <a:pPr indent="0" lvl="0" marL="0" rtl="0" algn="l">
              <a:lnSpc>
                <a:spcPct val="115000"/>
              </a:lnSpc>
              <a:spcBef>
                <a:spcPts val="1000"/>
              </a:spcBef>
              <a:spcAft>
                <a:spcPts val="0"/>
              </a:spcAft>
              <a:buNone/>
            </a:pPr>
            <a:r>
              <a:rPr lang="en-GB">
                <a:solidFill>
                  <a:srgbClr val="38761D"/>
                </a:solidFill>
              </a:rPr>
              <a:t>Emphasise that when</a:t>
            </a:r>
            <a:r>
              <a:rPr lang="en-GB">
                <a:solidFill>
                  <a:srgbClr val="38761D"/>
                </a:solidFill>
              </a:rPr>
              <a:t> ‘in character’ (or actually anonymous) people should still be polite and kind and have a right to expect the same of others. </a:t>
            </a:r>
            <a:endParaRPr>
              <a:solidFill>
                <a:srgbClr val="38761D"/>
              </a:solidFill>
            </a:endParaRPr>
          </a:p>
          <a:p>
            <a:pPr indent="0" lvl="0" marL="0" rtl="0" algn="l">
              <a:lnSpc>
                <a:spcPct val="115000"/>
              </a:lnSpc>
              <a:spcBef>
                <a:spcPts val="1000"/>
              </a:spcBef>
              <a:spcAft>
                <a:spcPts val="1600"/>
              </a:spcAft>
              <a:buSzPts val="1400"/>
              <a:buNone/>
            </a:pPr>
            <a:r>
              <a:t/>
            </a:r>
            <a:endParaRPr>
              <a:solidFill>
                <a:srgbClr val="FF0000"/>
              </a:solidFill>
            </a:endParaRPr>
          </a:p>
        </p:txBody>
      </p:sp>
      <p:sp>
        <p:nvSpPr>
          <p:cNvPr id="228" name="Google Shape;228;p4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29" name="Google Shape;229;p42"/>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that people sometimes behave differently online, including by pretending to be someone they are not.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30" name="Google Shape;230;p4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Misleading online identities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36" name="Google Shape;236;p4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GB"/>
              <a:t>Teach that there is a difference between keeping our identity private online and misleading people. Explain that it is not ok to pretend to be someone else to trick or deceive another person. </a:t>
            </a:r>
            <a:endParaRPr>
              <a:solidFill>
                <a:srgbClr val="FF0000"/>
              </a:solidFill>
            </a:endParaRPr>
          </a:p>
          <a:p>
            <a:pPr indent="0" lvl="0" marL="0" rtl="0" algn="l">
              <a:lnSpc>
                <a:spcPct val="115000"/>
              </a:lnSpc>
              <a:spcBef>
                <a:spcPts val="1000"/>
              </a:spcBef>
              <a:spcAft>
                <a:spcPts val="0"/>
              </a:spcAft>
              <a:buSzPts val="1400"/>
              <a:buNone/>
            </a:pPr>
            <a:r>
              <a:rPr lang="en-GB"/>
              <a:t>Emphasise that sometimes people do mislead people into thinking that they are someone else, e.g. by:</a:t>
            </a:r>
            <a:endParaRPr/>
          </a:p>
          <a:p>
            <a:pPr indent="-317500" lvl="0" marL="457200" rtl="0" algn="l">
              <a:lnSpc>
                <a:spcPct val="115000"/>
              </a:lnSpc>
              <a:spcBef>
                <a:spcPts val="1000"/>
              </a:spcBef>
              <a:spcAft>
                <a:spcPts val="0"/>
              </a:spcAft>
              <a:buSzPts val="1400"/>
              <a:buChar char="●"/>
            </a:pPr>
            <a:r>
              <a:rPr b="1" lang="en-GB"/>
              <a:t>using an avatar </a:t>
            </a:r>
            <a:r>
              <a:rPr lang="en-GB"/>
              <a:t>(e.g. a photo) of someone else and pretending it is them</a:t>
            </a:r>
            <a:endParaRPr/>
          </a:p>
          <a:p>
            <a:pPr indent="-317500" lvl="0" marL="457200" rtl="0" algn="l">
              <a:lnSpc>
                <a:spcPct val="115000"/>
              </a:lnSpc>
              <a:spcBef>
                <a:spcPts val="0"/>
              </a:spcBef>
              <a:spcAft>
                <a:spcPts val="0"/>
              </a:spcAft>
              <a:buSzPts val="1400"/>
              <a:buChar char="●"/>
            </a:pPr>
            <a:r>
              <a:rPr lang="en-GB"/>
              <a:t>saying they are a</a:t>
            </a:r>
            <a:r>
              <a:rPr b="1" lang="en-GB"/>
              <a:t> different age or gender </a:t>
            </a:r>
            <a:endParaRPr b="1"/>
          </a:p>
          <a:p>
            <a:pPr indent="-317500" lvl="0" marL="457200" rtl="0" algn="l">
              <a:lnSpc>
                <a:spcPct val="115000"/>
              </a:lnSpc>
              <a:spcBef>
                <a:spcPts val="0"/>
              </a:spcBef>
              <a:spcAft>
                <a:spcPts val="0"/>
              </a:spcAft>
              <a:buSzPts val="1400"/>
              <a:buChar char="●"/>
            </a:pPr>
            <a:r>
              <a:rPr b="1" lang="en-GB"/>
              <a:t>pretending they know you</a:t>
            </a:r>
            <a:r>
              <a:rPr lang="en-GB"/>
              <a:t>, or your friends/family</a:t>
            </a:r>
            <a:endParaRPr>
              <a:solidFill>
                <a:srgbClr val="FF0000"/>
              </a:solidFill>
            </a:endParaRPr>
          </a:p>
        </p:txBody>
      </p:sp>
      <p:sp>
        <p:nvSpPr>
          <p:cNvPr id="237" name="Google Shape;237;p4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38" name="Google Shape;238;p43"/>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that people sometimes behave differently online, including by pretending to be someone they are not.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39" name="Google Shape;239;p4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Contents</a:t>
            </a:r>
            <a:endParaRPr>
              <a:solidFill>
                <a:srgbClr val="073763"/>
              </a:solidFill>
            </a:endParaRPr>
          </a:p>
        </p:txBody>
      </p:sp>
      <p:graphicFrame>
        <p:nvGraphicFramePr>
          <p:cNvPr id="110" name="Google Shape;110;p26"/>
          <p:cNvGraphicFramePr/>
          <p:nvPr/>
        </p:nvGraphicFramePr>
        <p:xfrm>
          <a:off x="270000" y="914395"/>
          <a:ext cx="3000000" cy="3000000"/>
        </p:xfrm>
        <a:graphic>
          <a:graphicData uri="http://schemas.openxmlformats.org/drawingml/2006/table">
            <a:tbl>
              <a:tblPr>
                <a:noFill/>
                <a:tableStyleId>{78A6D30B-5E9D-4D30-8332-6EDBBB9BE022}</a:tableStyleId>
              </a:tblPr>
              <a:tblGrid>
                <a:gridCol w="896575"/>
                <a:gridCol w="7845300"/>
              </a:tblGrid>
              <a:tr h="538750">
                <a:tc>
                  <a:txBody>
                    <a:bodyPr/>
                    <a:lstStyle/>
                    <a:p>
                      <a:pPr indent="0" lvl="0" marL="0" rtl="0" algn="l">
                        <a:spcBef>
                          <a:spcPts val="0"/>
                        </a:spcBef>
                        <a:spcAft>
                          <a:spcPts val="0"/>
                        </a:spcAft>
                        <a:buNone/>
                      </a:pPr>
                      <a:r>
                        <a:rPr lang="en-GB" sz="2200">
                          <a:solidFill>
                            <a:srgbClr val="073763"/>
                          </a:solidFill>
                          <a:highlight>
                            <a:srgbClr val="FFFF00"/>
                          </a:highlight>
                        </a:rPr>
                        <a:t>  3</a:t>
                      </a:r>
                      <a:endParaRPr sz="2200">
                        <a:solidFill>
                          <a:srgbClr val="073763"/>
                        </a:solidFill>
                        <a:highlight>
                          <a:srgbClr val="FFFF00"/>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About this training module</a:t>
                      </a:r>
                      <a:r>
                        <a:rPr lang="en-GB" sz="2200">
                          <a:solidFill>
                            <a:srgbClr val="FF0000"/>
                          </a:solidFill>
                        </a:rPr>
                        <a:t> </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highlight>
                            <a:srgbClr val="FFFF00"/>
                          </a:highlight>
                        </a:rPr>
                        <a:t>  4</a:t>
                      </a:r>
                      <a:endParaRPr sz="2200">
                        <a:solidFill>
                          <a:srgbClr val="073763"/>
                        </a:solidFill>
                        <a:highlight>
                          <a:srgbClr val="FFFF00"/>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Teaching the new curriculum</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highlight>
                            <a:srgbClr val="FFFF00"/>
                          </a:highlight>
                        </a:rPr>
                        <a:t>10</a:t>
                      </a:r>
                      <a:endParaRPr sz="2200">
                        <a:solidFill>
                          <a:srgbClr val="073763"/>
                        </a:solidFill>
                        <a:highlight>
                          <a:srgbClr val="FFFF00"/>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Safeguarding and ground rules</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highlight>
                            <a:srgbClr val="FFFF00"/>
                          </a:highlight>
                        </a:rPr>
                        <a:t>15</a:t>
                      </a:r>
                      <a:endParaRPr sz="2200">
                        <a:solidFill>
                          <a:srgbClr val="073763"/>
                        </a:solidFill>
                        <a:highlight>
                          <a:srgbClr val="FFFF00"/>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GB" sz="2200">
                          <a:solidFill>
                            <a:srgbClr val="073763"/>
                          </a:solidFill>
                        </a:rPr>
                        <a:t>Primary curriculum</a:t>
                      </a:r>
                      <a:endParaRPr b="1"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highlight>
                            <a:srgbClr val="FFFF00"/>
                          </a:highlight>
                        </a:rPr>
                        <a:t>26</a:t>
                      </a:r>
                      <a:endParaRPr sz="2200">
                        <a:solidFill>
                          <a:srgbClr val="073763"/>
                        </a:solidFill>
                        <a:highlight>
                          <a:srgbClr val="FFFF00"/>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GB" sz="2200">
                          <a:solidFill>
                            <a:srgbClr val="073763"/>
                          </a:solidFill>
                        </a:rPr>
                        <a:t>Secondary curriculum</a:t>
                      </a:r>
                      <a:endParaRPr b="1"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highlight>
                            <a:srgbClr val="FFFF00"/>
                          </a:highlight>
                        </a:rPr>
                        <a:t>49</a:t>
                      </a:r>
                      <a:endParaRPr sz="2200">
                        <a:solidFill>
                          <a:srgbClr val="073763"/>
                        </a:solidFill>
                        <a:highlight>
                          <a:srgbClr val="FFFF00"/>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Examples of good</a:t>
                      </a:r>
                      <a:r>
                        <a:rPr lang="en-GB" sz="2200">
                          <a:solidFill>
                            <a:srgbClr val="073763"/>
                          </a:solidFill>
                        </a:rPr>
                        <a:t> practice</a:t>
                      </a:r>
                      <a:r>
                        <a:rPr lang="en-GB" sz="2200">
                          <a:solidFill>
                            <a:srgbClr val="073763"/>
                          </a:solidFill>
                        </a:rPr>
                        <a:t> </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highlight>
                            <a:srgbClr val="FFFF00"/>
                          </a:highlight>
                        </a:rPr>
                        <a:t>55</a:t>
                      </a:r>
                      <a:endParaRPr sz="2200">
                        <a:solidFill>
                          <a:srgbClr val="073763"/>
                        </a:solidFill>
                        <a:highlight>
                          <a:srgbClr val="FFFF00"/>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Activities and templates for trainers</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11" name="Google Shape;111;p26"/>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TITLE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45" name="Google Shape;245;p4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400"/>
              <a:buNone/>
            </a:pPr>
            <a:r>
              <a:rPr lang="en-GB">
                <a:solidFill>
                  <a:srgbClr val="FF0000"/>
                </a:solidFill>
              </a:rPr>
              <a:t>Should we add something about young pupils pretending to be older so that they can use social media platforms? </a:t>
            </a:r>
            <a:endParaRPr>
              <a:solidFill>
                <a:srgbClr val="FF0000"/>
              </a:solidFill>
            </a:endParaRPr>
          </a:p>
          <a:p>
            <a:pPr indent="0" lvl="0" marL="0" rtl="0" algn="l">
              <a:lnSpc>
                <a:spcPct val="115000"/>
              </a:lnSpc>
              <a:spcBef>
                <a:spcPts val="1600"/>
              </a:spcBef>
              <a:spcAft>
                <a:spcPts val="0"/>
              </a:spcAft>
              <a:buSzPts val="1400"/>
              <a:buNone/>
            </a:pPr>
            <a:r>
              <a:rPr lang="en-GB">
                <a:solidFill>
                  <a:srgbClr val="FF0000"/>
                </a:solidFill>
              </a:rPr>
              <a:t>What is the message we want to get across?</a:t>
            </a:r>
            <a:endParaRPr>
              <a:solidFill>
                <a:srgbClr val="FF0000"/>
              </a:solidFill>
            </a:endParaRPr>
          </a:p>
          <a:p>
            <a:pPr indent="0" lvl="0" marL="0" rtl="0" algn="l">
              <a:spcBef>
                <a:spcPts val="1600"/>
              </a:spcBef>
              <a:spcAft>
                <a:spcPts val="0"/>
              </a:spcAft>
              <a:buSzPts val="1100"/>
              <a:buNone/>
            </a:pPr>
            <a:r>
              <a:rPr lang="en-GB">
                <a:solidFill>
                  <a:srgbClr val="38761D"/>
                </a:solidFill>
              </a:rPr>
              <a:t>May add somewhere: </a:t>
            </a:r>
            <a:endParaRPr>
              <a:solidFill>
                <a:srgbClr val="38761D"/>
              </a:solidFill>
            </a:endParaRPr>
          </a:p>
          <a:p>
            <a:pPr indent="0" lvl="0" marL="0" rtl="0" algn="l">
              <a:spcBef>
                <a:spcPts val="1000"/>
              </a:spcBef>
              <a:spcAft>
                <a:spcPts val="0"/>
              </a:spcAft>
              <a:buClr>
                <a:schemeClr val="dk1"/>
              </a:buClr>
              <a:buSzPts val="1100"/>
              <a:buFont typeface="Arial"/>
              <a:buNone/>
            </a:pPr>
            <a:r>
              <a:rPr lang="en-GB">
                <a:solidFill>
                  <a:srgbClr val="38761D"/>
                </a:solidFill>
              </a:rPr>
              <a:t>Teachers may choose to introduce content from related topic ‘</a:t>
            </a:r>
            <a:r>
              <a:rPr b="1" lang="en-GB">
                <a:solidFill>
                  <a:srgbClr val="38761D"/>
                </a:solidFill>
              </a:rPr>
              <a:t>Internet safety and harms’ </a:t>
            </a:r>
            <a:r>
              <a:rPr lang="en-GB">
                <a:solidFill>
                  <a:srgbClr val="38761D"/>
                </a:solidFill>
              </a:rPr>
              <a:t>which</a:t>
            </a:r>
            <a:r>
              <a:rPr b="1" lang="en-GB">
                <a:solidFill>
                  <a:srgbClr val="38761D"/>
                </a:solidFill>
              </a:rPr>
              <a:t> </a:t>
            </a:r>
            <a:r>
              <a:rPr lang="en-GB">
                <a:solidFill>
                  <a:srgbClr val="38761D"/>
                </a:solidFill>
              </a:rPr>
              <a:t>covers: </a:t>
            </a:r>
            <a:endParaRPr>
              <a:solidFill>
                <a:srgbClr val="38761D"/>
              </a:solidFill>
            </a:endParaRPr>
          </a:p>
          <a:p>
            <a:pPr indent="-317500" lvl="0" marL="457200" rtl="0" algn="l">
              <a:spcBef>
                <a:spcPts val="1000"/>
              </a:spcBef>
              <a:spcAft>
                <a:spcPts val="0"/>
              </a:spcAft>
              <a:buClr>
                <a:srgbClr val="38761D"/>
              </a:buClr>
              <a:buSzPts val="1400"/>
              <a:buChar char="●"/>
            </a:pPr>
            <a:r>
              <a:rPr lang="en-GB">
                <a:solidFill>
                  <a:srgbClr val="38761D"/>
                </a:solidFill>
              </a:rPr>
              <a:t>online abuse, trolling, bullying and harassment</a:t>
            </a:r>
            <a:endParaRPr>
              <a:solidFill>
                <a:srgbClr val="38761D"/>
              </a:solidFill>
            </a:endParaRPr>
          </a:p>
          <a:p>
            <a:pPr indent="-317500" lvl="0" marL="457200" rtl="0" algn="l">
              <a:spcBef>
                <a:spcPts val="0"/>
              </a:spcBef>
              <a:spcAft>
                <a:spcPts val="0"/>
              </a:spcAft>
              <a:buClr>
                <a:srgbClr val="38761D"/>
              </a:buClr>
              <a:buSzPts val="1400"/>
              <a:buChar char="●"/>
            </a:pPr>
            <a:r>
              <a:rPr lang="en-GB">
                <a:solidFill>
                  <a:srgbClr val="38761D"/>
                </a:solidFill>
              </a:rPr>
              <a:t>potential negative impacts on mental health</a:t>
            </a:r>
            <a:endParaRPr>
              <a:solidFill>
                <a:srgbClr val="38761D"/>
              </a:solidFill>
            </a:endParaRPr>
          </a:p>
          <a:p>
            <a:pPr indent="0" lvl="0" marL="0" rtl="0" algn="l">
              <a:lnSpc>
                <a:spcPct val="115000"/>
              </a:lnSpc>
              <a:spcBef>
                <a:spcPts val="1000"/>
              </a:spcBef>
              <a:spcAft>
                <a:spcPts val="1600"/>
              </a:spcAft>
              <a:buSzPts val="1400"/>
              <a:buNone/>
            </a:pPr>
            <a:r>
              <a:t/>
            </a:r>
            <a:endParaRPr>
              <a:solidFill>
                <a:srgbClr val="FF0000"/>
              </a:solidFill>
            </a:endParaRPr>
          </a:p>
        </p:txBody>
      </p:sp>
      <p:sp>
        <p:nvSpPr>
          <p:cNvPr id="246" name="Google Shape;246;p4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47" name="Google Shape;247;p44"/>
          <p:cNvSpPr txBox="1"/>
          <p:nvPr>
            <p:ph idx="2" type="body"/>
          </p:nvPr>
        </p:nvSpPr>
        <p:spPr>
          <a:xfrm>
            <a:off x="6178800" y="216425"/>
            <a:ext cx="2695200" cy="18537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that people sometimes behave differently online, including by pretending to be someone they are not.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48" name="Google Shape;248;p4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Respectful online relationships</a:t>
            </a:r>
            <a:endParaRPr>
              <a:solidFill>
                <a:srgbClr val="073763"/>
              </a:solidFill>
            </a:endParaRPr>
          </a:p>
        </p:txBody>
      </p:sp>
      <p:sp>
        <p:nvSpPr>
          <p:cNvPr id="254" name="Google Shape;254;p4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Introduce the concept of ‘</a:t>
            </a:r>
            <a:r>
              <a:rPr lang="en-GB"/>
              <a:t>digital citizenship’</a:t>
            </a:r>
            <a:r>
              <a:rPr lang="en-GB"/>
              <a:t>. </a:t>
            </a:r>
            <a:r>
              <a:rPr lang="en-GB">
                <a:solidFill>
                  <a:srgbClr val="FF0000"/>
                </a:solidFill>
              </a:rPr>
              <a:t>[ok to use this term?] </a:t>
            </a:r>
            <a:r>
              <a:rPr lang="en-GB"/>
              <a:t>Teach that the same principles apply to being a good citizen online as offline. This includes:</a:t>
            </a:r>
            <a:endParaRPr/>
          </a:p>
          <a:p>
            <a:pPr indent="-317500" lvl="0" marL="457200" rtl="0" algn="l">
              <a:lnSpc>
                <a:spcPct val="115000"/>
              </a:lnSpc>
              <a:spcBef>
                <a:spcPts val="1000"/>
              </a:spcBef>
              <a:spcAft>
                <a:spcPts val="0"/>
              </a:spcAft>
              <a:buSzPts val="1400"/>
              <a:buChar char="●"/>
            </a:pPr>
            <a:r>
              <a:rPr b="1" lang="en-GB"/>
              <a:t>having respect for others</a:t>
            </a:r>
            <a:r>
              <a:rPr lang="en-GB"/>
              <a:t> e.g. valuing </a:t>
            </a:r>
            <a:r>
              <a:rPr lang="en-GB"/>
              <a:t>their </a:t>
            </a:r>
            <a:r>
              <a:rPr lang="en-GB"/>
              <a:t>differences, being kind and caring</a:t>
            </a:r>
            <a:endParaRPr/>
          </a:p>
          <a:p>
            <a:pPr indent="-317500" lvl="0" marL="457200" rtl="0" algn="l">
              <a:lnSpc>
                <a:spcPct val="115000"/>
              </a:lnSpc>
              <a:spcBef>
                <a:spcPts val="0"/>
              </a:spcBef>
              <a:spcAft>
                <a:spcPts val="0"/>
              </a:spcAft>
              <a:buSzPts val="1400"/>
              <a:buChar char="●"/>
            </a:pPr>
            <a:r>
              <a:rPr b="1" lang="en-GB"/>
              <a:t>having respect for ourselves</a:t>
            </a:r>
            <a:r>
              <a:rPr lang="en-GB"/>
              <a:t> e.g. valuing the things that make us unique, knowing we deserve kindness and care</a:t>
            </a:r>
            <a:endParaRPr/>
          </a:p>
          <a:p>
            <a:pPr indent="0" lvl="0" marL="0" rtl="0" algn="l">
              <a:spcBef>
                <a:spcPts val="1000"/>
              </a:spcBef>
              <a:spcAft>
                <a:spcPts val="0"/>
              </a:spcAft>
              <a:buClr>
                <a:schemeClr val="dk1"/>
              </a:buClr>
              <a:buSzPts val="1100"/>
              <a:buFont typeface="Arial"/>
              <a:buNone/>
            </a:pPr>
            <a:r>
              <a:rPr lang="en-GB"/>
              <a:t>R</a:t>
            </a:r>
            <a:r>
              <a:rPr lang="en-GB"/>
              <a:t>elated topic </a:t>
            </a:r>
            <a:r>
              <a:rPr b="1" lang="en-GB"/>
              <a:t>‘Respectful relationships’ </a:t>
            </a:r>
            <a:r>
              <a:rPr lang="en-GB"/>
              <a:t>covers the following in detail: respect for others, self-respect, conventions of courtesy and manners, cyberbullying.</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255" name="Google Shape;255;p4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56" name="Google Shape;256;p45"/>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57" name="Google Shape;257;p4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Respect and </a:t>
            </a:r>
            <a:r>
              <a:rPr lang="en-GB">
                <a:solidFill>
                  <a:srgbClr val="073763"/>
                </a:solidFill>
              </a:rPr>
              <a:t>anonymity</a:t>
            </a:r>
            <a:r>
              <a:rPr lang="en-GB">
                <a:solidFill>
                  <a:srgbClr val="073763"/>
                </a:solidFill>
              </a:rPr>
              <a:t> </a:t>
            </a:r>
            <a:endParaRPr>
              <a:solidFill>
                <a:srgbClr val="073763"/>
              </a:solidFill>
            </a:endParaRPr>
          </a:p>
        </p:txBody>
      </p:sp>
      <p:sp>
        <p:nvSpPr>
          <p:cNvPr id="263" name="Google Shape;263;p4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38761D"/>
                </a:solidFill>
              </a:rPr>
              <a:t>Teach that even when we are anonymous it is important to be respectful of other people and to make sure we are treated with respect. </a:t>
            </a:r>
            <a:endParaRPr>
              <a:solidFill>
                <a:srgbClr val="38761D"/>
              </a:solidFill>
            </a:endParaRPr>
          </a:p>
          <a:p>
            <a:pPr indent="0" lvl="0" marL="0" rtl="0" algn="l">
              <a:spcBef>
                <a:spcPts val="1000"/>
              </a:spcBef>
              <a:spcAft>
                <a:spcPts val="0"/>
              </a:spcAft>
              <a:buClr>
                <a:schemeClr val="dk1"/>
              </a:buClr>
              <a:buSzPts val="1100"/>
              <a:buFont typeface="Arial"/>
              <a:buNone/>
            </a:pPr>
            <a:r>
              <a:rPr lang="en-GB"/>
              <a:t>Explain that respect means we take time to consider the feelings, wishes and rights of others. It does not mean we have to agree all the time, or that our rights, wishes and needs are not important.</a:t>
            </a:r>
            <a:endParaRPr/>
          </a:p>
          <a:p>
            <a:pPr indent="0" lvl="0" marL="0" rtl="0" algn="l">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264" name="Google Shape;264;p4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65" name="Google Shape;265;p46"/>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66" name="Google Shape;266;p4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we</a:t>
            </a:r>
            <a:r>
              <a:rPr lang="en-GB">
                <a:solidFill>
                  <a:srgbClr val="073763"/>
                </a:solidFill>
              </a:rPr>
              <a:t> communicat</a:t>
            </a:r>
            <a:r>
              <a:rPr lang="en-GB">
                <a:solidFill>
                  <a:srgbClr val="073763"/>
                </a:solidFill>
              </a:rPr>
              <a:t>e</a:t>
            </a:r>
            <a:r>
              <a:rPr lang="en-GB">
                <a:solidFill>
                  <a:srgbClr val="073763"/>
                </a:solidFill>
              </a:rPr>
              <a:t> online (1)</a:t>
            </a:r>
            <a:endParaRPr>
              <a:solidFill>
                <a:srgbClr val="073763"/>
              </a:solidFill>
            </a:endParaRPr>
          </a:p>
        </p:txBody>
      </p:sp>
      <p:sp>
        <p:nvSpPr>
          <p:cNvPr id="272" name="Google Shape;272;p47"/>
          <p:cNvSpPr txBox="1"/>
          <p:nvPr>
            <p:ph idx="1" type="body"/>
          </p:nvPr>
        </p:nvSpPr>
        <p:spPr>
          <a:xfrm>
            <a:off x="270000" y="789000"/>
            <a:ext cx="59661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people communicate with different people online for different reasons, e.g: </a:t>
            </a:r>
            <a:endParaRPr/>
          </a:p>
          <a:p>
            <a:pPr indent="-317500" lvl="0" marL="457200" rtl="0" algn="l">
              <a:spcBef>
                <a:spcPts val="1000"/>
              </a:spcBef>
              <a:spcAft>
                <a:spcPts val="0"/>
              </a:spcAft>
              <a:buSzPts val="1400"/>
              <a:buChar char="●"/>
            </a:pPr>
            <a:r>
              <a:rPr lang="en-GB"/>
              <a:t>socialising with friends</a:t>
            </a:r>
            <a:endParaRPr/>
          </a:p>
          <a:p>
            <a:pPr indent="-317500" lvl="0" marL="457200" rtl="0" algn="l">
              <a:spcBef>
                <a:spcPts val="0"/>
              </a:spcBef>
              <a:spcAft>
                <a:spcPts val="0"/>
              </a:spcAft>
              <a:buSzPts val="1400"/>
              <a:buChar char="●"/>
            </a:pPr>
            <a:r>
              <a:rPr lang="en-GB"/>
              <a:t>using an online classroom with a teacher</a:t>
            </a:r>
            <a:endParaRPr/>
          </a:p>
          <a:p>
            <a:pPr indent="-317500" lvl="0" marL="457200" rtl="0" algn="l">
              <a:spcBef>
                <a:spcPts val="0"/>
              </a:spcBef>
              <a:spcAft>
                <a:spcPts val="0"/>
              </a:spcAft>
              <a:buSzPts val="1400"/>
              <a:buChar char="●"/>
            </a:pPr>
            <a:r>
              <a:rPr lang="en-GB"/>
              <a:t>buying something from on online shop</a:t>
            </a:r>
            <a:endParaRPr/>
          </a:p>
          <a:p>
            <a:pPr indent="-317500" lvl="0" marL="457200" rtl="0" algn="l">
              <a:spcBef>
                <a:spcPts val="0"/>
              </a:spcBef>
              <a:spcAft>
                <a:spcPts val="0"/>
              </a:spcAft>
              <a:buSzPts val="1400"/>
              <a:buChar char="●"/>
            </a:pPr>
            <a:r>
              <a:rPr lang="en-GB"/>
              <a:t>on social media with those we may or may not know </a:t>
            </a:r>
            <a:endParaRPr/>
          </a:p>
          <a:p>
            <a:pPr indent="0" lvl="0" marL="0" rtl="0" algn="l">
              <a:spcBef>
                <a:spcPts val="1000"/>
              </a:spcBef>
              <a:spcAft>
                <a:spcPts val="0"/>
              </a:spcAft>
              <a:buNone/>
            </a:pPr>
            <a:r>
              <a:rPr lang="en-GB"/>
              <a:t>Explain to pupils why:</a:t>
            </a:r>
            <a:endParaRPr/>
          </a:p>
          <a:p>
            <a:pPr indent="-317500" lvl="0" marL="457200" rtl="0" algn="l">
              <a:spcBef>
                <a:spcPts val="1000"/>
              </a:spcBef>
              <a:spcAft>
                <a:spcPts val="0"/>
              </a:spcAft>
              <a:buSzPts val="1400"/>
              <a:buChar char="●"/>
            </a:pPr>
            <a:r>
              <a:rPr b="1" lang="en-GB"/>
              <a:t>d</a:t>
            </a:r>
            <a:r>
              <a:rPr b="1" lang="en-GB"/>
              <a:t>ifferent language is sometimes appropriate </a:t>
            </a:r>
            <a:r>
              <a:rPr lang="en-GB"/>
              <a:t>for different situations</a:t>
            </a:r>
            <a:endParaRPr/>
          </a:p>
          <a:p>
            <a:pPr indent="-317500" lvl="0" marL="457200" rtl="0" algn="l">
              <a:spcBef>
                <a:spcPts val="0"/>
              </a:spcBef>
              <a:spcAft>
                <a:spcPts val="0"/>
              </a:spcAft>
              <a:buSzPts val="1400"/>
              <a:buChar char="●"/>
            </a:pPr>
            <a:r>
              <a:rPr b="1" lang="en-GB"/>
              <a:t>personal information about ourselves </a:t>
            </a:r>
            <a:r>
              <a:rPr lang="en-GB"/>
              <a:t>should only be shared with </a:t>
            </a:r>
            <a:r>
              <a:rPr lang="en-GB"/>
              <a:t>trusted people/organisations</a:t>
            </a:r>
            <a:endParaRPr/>
          </a:p>
          <a:p>
            <a:pPr indent="0" lvl="0" marL="0" rtl="0" algn="l">
              <a:spcBef>
                <a:spcPts val="1000"/>
              </a:spcBef>
              <a:spcAft>
                <a:spcPts val="0"/>
              </a:spcAft>
              <a:buNone/>
            </a:pPr>
            <a:r>
              <a:rPr lang="en-GB">
                <a:solidFill>
                  <a:srgbClr val="FF0000"/>
                </a:solidFill>
              </a:rPr>
              <a:t>Ok to say the bullet above or do we need to say more?</a:t>
            </a:r>
            <a:endParaRPr>
              <a:solidFill>
                <a:srgbClr val="FF0000"/>
              </a:solidFill>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273" name="Google Shape;273;p4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74" name="Google Shape;274;p47"/>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rPr i="1" lang="en-GB" sz="1600">
                <a:solidFill>
                  <a:srgbClr val="FF0000"/>
                </a:solidFill>
              </a:rPr>
              <a:t>Should this slide just be deleted? - one SME did say they felt it was all pretty obvious and maybe beyond stat point? Happy to cut if you agree</a:t>
            </a:r>
            <a:endParaRPr i="1" sz="1600">
              <a:solidFill>
                <a:srgbClr val="FF0000"/>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75" name="Google Shape;275;p4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we communicate online (2)</a:t>
            </a:r>
            <a:endParaRPr>
              <a:solidFill>
                <a:srgbClr val="073763"/>
              </a:solidFill>
            </a:endParaRPr>
          </a:p>
        </p:txBody>
      </p:sp>
      <p:sp>
        <p:nvSpPr>
          <p:cNvPr id="281" name="Google Shape;281;p4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as</a:t>
            </a:r>
            <a:r>
              <a:rPr lang="en-GB"/>
              <a:t> with face-to-face conversations, when we are online we sometimes need to: </a:t>
            </a:r>
            <a:endParaRPr/>
          </a:p>
          <a:p>
            <a:pPr indent="-317500" lvl="0" marL="457200" rtl="0" algn="l">
              <a:spcBef>
                <a:spcPts val="1000"/>
              </a:spcBef>
              <a:spcAft>
                <a:spcPts val="0"/>
              </a:spcAft>
              <a:buSzPts val="1400"/>
              <a:buChar char="●"/>
            </a:pPr>
            <a:r>
              <a:rPr b="1" lang="en-GB"/>
              <a:t>take turns</a:t>
            </a:r>
            <a:r>
              <a:rPr lang="en-GB"/>
              <a:t> - e.g. in an online video conversation</a:t>
            </a:r>
            <a:endParaRPr/>
          </a:p>
          <a:p>
            <a:pPr indent="-317500" lvl="0" marL="457200" rtl="0" algn="l">
              <a:spcBef>
                <a:spcPts val="0"/>
              </a:spcBef>
              <a:spcAft>
                <a:spcPts val="0"/>
              </a:spcAft>
              <a:buSzPts val="1400"/>
              <a:buChar char="●"/>
            </a:pPr>
            <a:r>
              <a:rPr b="1" lang="en-GB"/>
              <a:t>reply to someone</a:t>
            </a:r>
            <a:r>
              <a:rPr lang="en-GB"/>
              <a:t> - e.g. if they </a:t>
            </a:r>
            <a:r>
              <a:rPr lang="en-GB"/>
              <a:t>could reasonably expect a reply </a:t>
            </a:r>
            <a:endParaRPr/>
          </a:p>
          <a:p>
            <a:pPr indent="-317500" lvl="0" marL="457200" rtl="0" algn="l">
              <a:spcBef>
                <a:spcPts val="0"/>
              </a:spcBef>
              <a:spcAft>
                <a:spcPts val="0"/>
              </a:spcAft>
              <a:buSzPts val="1400"/>
              <a:buChar char="●"/>
            </a:pPr>
            <a:r>
              <a:rPr b="1" lang="en-GB"/>
              <a:t>be patient and polite</a:t>
            </a:r>
            <a:r>
              <a:rPr lang="en-GB"/>
              <a:t> if people do not respond how and when we want - we do not always know what is going on in other people’s lives</a:t>
            </a:r>
            <a:endParaRPr/>
          </a:p>
          <a:p>
            <a:pPr indent="-317500" lvl="0" marL="457200" rtl="0" algn="l">
              <a:spcBef>
                <a:spcPts val="0"/>
              </a:spcBef>
              <a:spcAft>
                <a:spcPts val="0"/>
              </a:spcAft>
              <a:buSzPts val="1400"/>
              <a:buChar char="●"/>
            </a:pPr>
            <a:r>
              <a:rPr lang="en-GB"/>
              <a:t>be aware that sometimes people say things that </a:t>
            </a:r>
            <a:r>
              <a:rPr b="1" lang="en-GB"/>
              <a:t>another person could easily misunderstand </a:t>
            </a:r>
            <a:endParaRPr b="1"/>
          </a:p>
          <a:p>
            <a:pPr indent="0" lvl="0" marL="0" rtl="0" algn="l">
              <a:spcBef>
                <a:spcPts val="1000"/>
              </a:spcBef>
              <a:spcAft>
                <a:spcPts val="0"/>
              </a:spcAft>
              <a:buNone/>
            </a:pPr>
            <a:r>
              <a:rPr lang="en-GB"/>
              <a:t>Also remind pupils </a:t>
            </a:r>
            <a:r>
              <a:rPr b="1" lang="en-GB"/>
              <a:t>not everybody is online</a:t>
            </a:r>
            <a:r>
              <a:rPr lang="en-GB"/>
              <a:t> or has the same amount of time online (e.g. not excluding people).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282" name="Google Shape;282;p4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83" name="Google Shape;283;p48"/>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84" name="Google Shape;284;p4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we communicate online (3)</a:t>
            </a:r>
            <a:endParaRPr>
              <a:solidFill>
                <a:srgbClr val="073763"/>
              </a:solidFill>
            </a:endParaRPr>
          </a:p>
        </p:txBody>
      </p:sp>
      <p:sp>
        <p:nvSpPr>
          <p:cNvPr id="290" name="Google Shape;290;p4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the language we use online is important. </a:t>
            </a:r>
            <a:r>
              <a:rPr b="1" lang="en-GB"/>
              <a:t>It can be easy to misunderstand or to be misunderstood</a:t>
            </a:r>
            <a:r>
              <a:rPr lang="en-GB"/>
              <a:t>, e.g. because we might not be able to: </a:t>
            </a:r>
            <a:endParaRPr/>
          </a:p>
          <a:p>
            <a:pPr indent="-317500" lvl="0" marL="457200" rtl="0" algn="l">
              <a:spcBef>
                <a:spcPts val="1000"/>
              </a:spcBef>
              <a:spcAft>
                <a:spcPts val="0"/>
              </a:spcAft>
              <a:buSzPts val="1400"/>
              <a:buChar char="●"/>
            </a:pPr>
            <a:r>
              <a:rPr lang="en-GB"/>
              <a:t>see </a:t>
            </a:r>
            <a:r>
              <a:rPr b="1" lang="en-GB"/>
              <a:t>facial expressions</a:t>
            </a:r>
            <a:r>
              <a:rPr lang="en-GB"/>
              <a:t> or gestures (which means we might not know the impact we have on others)</a:t>
            </a:r>
            <a:endParaRPr/>
          </a:p>
          <a:p>
            <a:pPr indent="-317500" lvl="0" marL="457200" rtl="0" algn="l">
              <a:spcBef>
                <a:spcPts val="0"/>
              </a:spcBef>
              <a:spcAft>
                <a:spcPts val="0"/>
              </a:spcAft>
              <a:buSzPts val="1400"/>
              <a:buChar char="●"/>
            </a:pPr>
            <a:r>
              <a:rPr lang="en-GB"/>
              <a:t>hear the </a:t>
            </a:r>
            <a:r>
              <a:rPr b="1" lang="en-GB"/>
              <a:t>‘tone’ of someone’s voice</a:t>
            </a:r>
            <a:r>
              <a:rPr lang="en-GB"/>
              <a:t>, e.g. to tell if they are serious or joking</a:t>
            </a:r>
            <a:endParaRPr/>
          </a:p>
          <a:p>
            <a:pPr indent="-317500" lvl="0" marL="457200" rtl="0" algn="l">
              <a:spcBef>
                <a:spcPts val="0"/>
              </a:spcBef>
              <a:spcAft>
                <a:spcPts val="0"/>
              </a:spcAft>
              <a:buSzPts val="1400"/>
              <a:buChar char="●"/>
            </a:pPr>
            <a:r>
              <a:rPr lang="en-GB"/>
              <a:t>use the same words we would use in person - e.g. when sending a short text message</a:t>
            </a:r>
            <a:endParaRPr/>
          </a:p>
          <a:p>
            <a:pPr indent="0" lvl="0" marL="0" rtl="0" algn="l">
              <a:spcBef>
                <a:spcPts val="1000"/>
              </a:spcBef>
              <a:spcAft>
                <a:spcPts val="0"/>
              </a:spcAft>
              <a:buNone/>
            </a:pPr>
            <a:r>
              <a:rPr lang="en-GB"/>
              <a:t>E</a:t>
            </a:r>
            <a:r>
              <a:rPr lang="en-GB"/>
              <a:t>ncourage</a:t>
            </a:r>
            <a:r>
              <a:rPr lang="en-GB"/>
              <a:t> pupils to consider how they communicate with people offline (e.g. talking to a friend, grandparent or teacher) and how this might be reflected in email/text.</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291" name="Google Shape;291;p4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92" name="Google Shape;292;p49"/>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293" name="Google Shape;293;p4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we communicate online (4)</a:t>
            </a:r>
            <a:endParaRPr>
              <a:solidFill>
                <a:srgbClr val="073763"/>
              </a:solidFill>
            </a:endParaRPr>
          </a:p>
        </p:txBody>
      </p:sp>
      <p:sp>
        <p:nvSpPr>
          <p:cNvPr id="299" name="Google Shape;299;p5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to avoid upset and misunderstandings online people can: </a:t>
            </a:r>
            <a:endParaRPr/>
          </a:p>
          <a:p>
            <a:pPr indent="-317500" lvl="0" marL="457200" rtl="0" algn="l">
              <a:spcBef>
                <a:spcPts val="1000"/>
              </a:spcBef>
              <a:spcAft>
                <a:spcPts val="0"/>
              </a:spcAft>
              <a:buSzPts val="1400"/>
              <a:buChar char="●"/>
            </a:pPr>
            <a:r>
              <a:rPr b="1" lang="en-GB"/>
              <a:t>take time</a:t>
            </a:r>
            <a:r>
              <a:rPr lang="en-GB"/>
              <a:t> before responding if they are upset </a:t>
            </a:r>
            <a:endParaRPr/>
          </a:p>
          <a:p>
            <a:pPr indent="-317500" lvl="0" marL="457200" rtl="0" algn="l">
              <a:spcBef>
                <a:spcPts val="0"/>
              </a:spcBef>
              <a:spcAft>
                <a:spcPts val="0"/>
              </a:spcAft>
              <a:buSzPts val="1400"/>
              <a:buChar char="●"/>
            </a:pPr>
            <a:r>
              <a:rPr b="1" lang="en-GB"/>
              <a:t>think about how they would feel</a:t>
            </a:r>
            <a:r>
              <a:rPr lang="en-GB"/>
              <a:t> if something was done or said to them</a:t>
            </a:r>
            <a:endParaRPr/>
          </a:p>
          <a:p>
            <a:pPr indent="-317500" lvl="0" marL="457200" rtl="0" algn="l">
              <a:spcBef>
                <a:spcPts val="0"/>
              </a:spcBef>
              <a:spcAft>
                <a:spcPts val="0"/>
              </a:spcAft>
              <a:buSzPts val="1400"/>
              <a:buChar char="●"/>
            </a:pPr>
            <a:r>
              <a:rPr b="1" lang="en-GB"/>
              <a:t>support others</a:t>
            </a:r>
            <a:r>
              <a:rPr lang="en-GB"/>
              <a:t> and accept differences</a:t>
            </a:r>
            <a:endParaRPr/>
          </a:p>
          <a:p>
            <a:pPr indent="0" lvl="0" marL="0" rtl="0" algn="l">
              <a:spcBef>
                <a:spcPts val="1000"/>
              </a:spcBef>
              <a:spcAft>
                <a:spcPts val="0"/>
              </a:spcAft>
              <a:buNone/>
            </a:pPr>
            <a:r>
              <a:rPr lang="en-GB"/>
              <a:t>Teach that it is also important for people to acknowledge when they have done something wrong and </a:t>
            </a:r>
            <a:r>
              <a:rPr b="1" lang="en-GB"/>
              <a:t>say sorry</a:t>
            </a:r>
            <a:r>
              <a:rPr lang="en-GB"/>
              <a:t>, as it would be offline.</a:t>
            </a:r>
            <a:endParaRPr/>
          </a:p>
          <a:p>
            <a:pPr indent="0" lvl="0" marL="0" rtl="0" algn="l">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00" name="Google Shape;300;p5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1" name="Google Shape;301;p50"/>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02" name="Google Shape;302;p5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Cyberbullying (1)</a:t>
            </a:r>
            <a:endParaRPr>
              <a:solidFill>
                <a:srgbClr val="073763"/>
              </a:solidFill>
            </a:endParaRPr>
          </a:p>
        </p:txBody>
      </p:sp>
      <p:sp>
        <p:nvSpPr>
          <p:cNvPr id="308" name="Google Shape;308;p5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 that bullying is usually defined as behaviour that hurts someone physically, mentally, or emotionall</a:t>
            </a:r>
            <a:r>
              <a:rPr lang="en-GB"/>
              <a:t>y.</a:t>
            </a:r>
            <a:endParaRPr/>
          </a:p>
          <a:p>
            <a:pPr indent="0" lvl="0" marL="0" rtl="0" algn="l">
              <a:spcBef>
                <a:spcPts val="1000"/>
              </a:spcBef>
              <a:spcAft>
                <a:spcPts val="0"/>
              </a:spcAft>
              <a:buNone/>
            </a:pPr>
            <a:r>
              <a:rPr lang="en-GB"/>
              <a:t>Explain that cyberbullying is bullying that takes place online and can include: </a:t>
            </a:r>
            <a:endParaRPr/>
          </a:p>
          <a:p>
            <a:pPr indent="-317500" lvl="0" marL="457200" rtl="0" algn="l">
              <a:spcBef>
                <a:spcPts val="1000"/>
              </a:spcBef>
              <a:spcAft>
                <a:spcPts val="0"/>
              </a:spcAft>
              <a:buSzPts val="1400"/>
              <a:buChar char="●"/>
            </a:pPr>
            <a:r>
              <a:rPr b="1" lang="en-GB"/>
              <a:t>pressuring someone</a:t>
            </a:r>
            <a:r>
              <a:rPr lang="en-GB"/>
              <a:t> into doing something or sharing something online </a:t>
            </a:r>
            <a:endParaRPr/>
          </a:p>
          <a:p>
            <a:pPr indent="-317500" lvl="0" marL="457200" rtl="0" algn="l">
              <a:spcBef>
                <a:spcPts val="0"/>
              </a:spcBef>
              <a:spcAft>
                <a:spcPts val="0"/>
              </a:spcAft>
              <a:buSzPts val="1400"/>
              <a:buChar char="●"/>
            </a:pPr>
            <a:r>
              <a:rPr b="1" lang="en-GB"/>
              <a:t>making offensive or hurtful comments</a:t>
            </a:r>
            <a:r>
              <a:rPr lang="en-GB"/>
              <a:t>, or sharing other people’s hurtful comments.</a:t>
            </a:r>
            <a:endParaRPr/>
          </a:p>
          <a:p>
            <a:pPr indent="-317500" lvl="0" marL="457200" rtl="0" algn="l">
              <a:spcBef>
                <a:spcPts val="0"/>
              </a:spcBef>
              <a:spcAft>
                <a:spcPts val="0"/>
              </a:spcAft>
              <a:buSzPts val="1400"/>
              <a:buChar char="●"/>
            </a:pPr>
            <a:r>
              <a:rPr b="1" lang="en-GB"/>
              <a:t>sharing someone else’s private messages </a:t>
            </a:r>
            <a:r>
              <a:rPr lang="en-GB"/>
              <a:t>or images with others without their consent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09" name="Google Shape;309;p5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10" name="Google Shape;310;p51"/>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11" name="Google Shape;311;p5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GB">
                <a:solidFill>
                  <a:srgbClr val="073763"/>
                </a:solidFill>
              </a:rPr>
              <a:t>Cyberbullying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17" name="Google Shape;317;p5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a:t>Explain that we can be cyberbullied by people we know, people we don’t know, and people who are anonymous. Explain that regardless of the relationship, bullying online is just as serious as bullying offline.</a:t>
            </a:r>
            <a:endParaRPr/>
          </a:p>
          <a:p>
            <a:pPr indent="0" lvl="0" marL="0" rtl="0" algn="l">
              <a:spcBef>
                <a:spcPts val="1000"/>
              </a:spcBef>
              <a:spcAft>
                <a:spcPts val="0"/>
              </a:spcAft>
              <a:buSzPts val="1100"/>
              <a:buNone/>
            </a:pPr>
            <a:r>
              <a:rPr lang="en-GB"/>
              <a:t>Teach that if anyone online is making you or someone else feel hurt or scared it is important to tell a trusted adult. Emphasise this is not “telling tales”, it is about respecting and caring for yourself and others.</a:t>
            </a:r>
            <a:endParaRPr/>
          </a:p>
          <a:p>
            <a:pPr indent="0" lvl="0" marL="0" rtl="0" algn="l">
              <a:spcBef>
                <a:spcPts val="1000"/>
              </a:spcBef>
              <a:spcAft>
                <a:spcPts val="0"/>
              </a:spcAft>
              <a:buSzPts val="1100"/>
              <a:buNone/>
            </a:pPr>
            <a:r>
              <a:rPr lang="en-GB"/>
              <a:t>See the topic </a:t>
            </a:r>
            <a:r>
              <a:rPr b="1" lang="en-GB"/>
              <a:t>‘Respectful relationships’</a:t>
            </a:r>
            <a:r>
              <a:rPr lang="en-GB"/>
              <a:t> for more on bullying and cyberbullying.</a:t>
            </a:r>
            <a:endParaRPr/>
          </a:p>
          <a:p>
            <a:pPr indent="0" lvl="0" marL="0" rtl="0" algn="l">
              <a:spcBef>
                <a:spcPts val="1000"/>
              </a:spcBef>
              <a:spcAft>
                <a:spcPts val="0"/>
              </a:spcAft>
              <a:buSzPts val="1100"/>
              <a:buNone/>
            </a:pPr>
            <a:r>
              <a:t/>
            </a:r>
            <a:endParaRPr/>
          </a:p>
        </p:txBody>
      </p:sp>
      <p:sp>
        <p:nvSpPr>
          <p:cNvPr id="318" name="Google Shape;318;p5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19" name="Google Shape;319;p5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320" name="Google Shape;320;p52"/>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that the same principles apply to online relationships as to face-to face relationships, including the importance of respect for others online including when we are anonymous.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Assessing online </a:t>
            </a:r>
            <a:r>
              <a:rPr lang="en-GB">
                <a:solidFill>
                  <a:srgbClr val="073763"/>
                </a:solidFill>
              </a:rPr>
              <a:t>friendships</a:t>
            </a:r>
            <a:endParaRPr>
              <a:solidFill>
                <a:srgbClr val="073763"/>
              </a:solidFill>
            </a:endParaRPr>
          </a:p>
        </p:txBody>
      </p:sp>
      <p:sp>
        <p:nvSpPr>
          <p:cNvPr id="326" name="Google Shape;326;p5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how to critically assess online friendships. Explain that in a positive online friendship a friend will: </a:t>
            </a:r>
            <a:endParaRPr/>
          </a:p>
          <a:p>
            <a:pPr indent="-317500" lvl="0" marL="457200" rtl="0" algn="l">
              <a:spcBef>
                <a:spcPts val="1000"/>
              </a:spcBef>
              <a:spcAft>
                <a:spcPts val="0"/>
              </a:spcAft>
              <a:buSzPts val="1400"/>
              <a:buChar char="●"/>
            </a:pPr>
            <a:r>
              <a:rPr b="1" lang="en-GB"/>
              <a:t>maintain trust </a:t>
            </a:r>
            <a:r>
              <a:rPr lang="en-GB"/>
              <a:t>- e.g. not sharing information with others that we would not want shared</a:t>
            </a:r>
            <a:endParaRPr/>
          </a:p>
          <a:p>
            <a:pPr indent="-317500" lvl="0" marL="457200" rtl="0" algn="l">
              <a:spcBef>
                <a:spcPts val="0"/>
              </a:spcBef>
              <a:spcAft>
                <a:spcPts val="0"/>
              </a:spcAft>
              <a:buSzPts val="1400"/>
              <a:buChar char="●"/>
            </a:pPr>
            <a:r>
              <a:rPr b="1" lang="en-GB"/>
              <a:t>be kind </a:t>
            </a:r>
            <a:r>
              <a:rPr lang="en-GB"/>
              <a:t>and respect that we have our own views even if they disagree</a:t>
            </a:r>
            <a:endParaRPr/>
          </a:p>
          <a:p>
            <a:pPr indent="-317500" lvl="0" marL="457200" rtl="0" algn="l">
              <a:spcBef>
                <a:spcPts val="0"/>
              </a:spcBef>
              <a:spcAft>
                <a:spcPts val="0"/>
              </a:spcAft>
              <a:buSzPts val="1400"/>
              <a:buChar char="●"/>
            </a:pPr>
            <a:r>
              <a:rPr b="1" lang="en-GB"/>
              <a:t>not try to control what we say </a:t>
            </a:r>
            <a:r>
              <a:rPr lang="en-GB"/>
              <a:t>or who else we are friends with </a:t>
            </a:r>
            <a:endParaRPr/>
          </a:p>
          <a:p>
            <a:pPr indent="-317500" lvl="0" marL="457200" rtl="0" algn="l">
              <a:spcBef>
                <a:spcPts val="0"/>
              </a:spcBef>
              <a:spcAft>
                <a:spcPts val="0"/>
              </a:spcAft>
              <a:buSzPts val="1400"/>
              <a:buChar char="●"/>
            </a:pPr>
            <a:r>
              <a:rPr b="1" lang="en-GB"/>
              <a:t>not pressure us</a:t>
            </a:r>
            <a:r>
              <a:rPr lang="en-GB"/>
              <a:t> to do things we do not want to do</a:t>
            </a:r>
            <a:endParaRPr/>
          </a:p>
          <a:p>
            <a:pPr indent="0" lvl="0" marL="0" rtl="0" algn="l">
              <a:spcBef>
                <a:spcPts val="1000"/>
              </a:spcBef>
              <a:spcAft>
                <a:spcPts val="0"/>
              </a:spcAft>
              <a:buNone/>
            </a:pPr>
            <a:r>
              <a:rPr lang="en-GB"/>
              <a:t>Related topic </a:t>
            </a:r>
            <a:r>
              <a:rPr b="1" lang="en-GB"/>
              <a:t>‘Respectful relationships’ </a:t>
            </a:r>
            <a:r>
              <a:rPr lang="en-GB"/>
              <a:t>includes more on how pupils can recognise healthy and unhealthy friendships. </a:t>
            </a:r>
            <a:endParaRPr/>
          </a:p>
        </p:txBody>
      </p:sp>
      <p:sp>
        <p:nvSpPr>
          <p:cNvPr id="327" name="Google Shape;327;p5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28" name="Google Shape;328;p53"/>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29" name="Google Shape;329;p5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About this training module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17" name="Google Shape;117;p27"/>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This non-statutory training module supplements the </a:t>
            </a:r>
            <a:r>
              <a:rPr lang="en-GB" sz="1800" u="sng">
                <a:solidFill>
                  <a:schemeClr val="accent5"/>
                </a:solidFill>
                <a:hlinkClick r:id="rId3"/>
              </a:rPr>
              <a:t>statutory guidance</a:t>
            </a:r>
            <a:r>
              <a:rPr lang="en-GB" sz="1800"/>
              <a:t> on teaching ‘</a:t>
            </a:r>
            <a:r>
              <a:rPr b="1" lang="en-GB" sz="1800"/>
              <a:t>online relationships’ (primary), and ‘online and media’ (secondary)</a:t>
            </a:r>
            <a:r>
              <a:rPr lang="en-GB" sz="1800"/>
              <a:t>, which schools should read in full.</a:t>
            </a:r>
            <a:endParaRPr sz="1800"/>
          </a:p>
          <a:p>
            <a:pPr indent="0" lvl="0" marL="0" rtl="0" algn="l">
              <a:spcBef>
                <a:spcPts val="1600"/>
              </a:spcBef>
              <a:spcAft>
                <a:spcPts val="0"/>
              </a:spcAft>
              <a:buNone/>
            </a:pPr>
            <a:r>
              <a:rPr lang="en-GB" sz="1800"/>
              <a:t>Schools can choose whether </a:t>
            </a:r>
            <a:r>
              <a:rPr lang="en-GB" sz="1800"/>
              <a:t>and how</a:t>
            </a:r>
            <a:r>
              <a:rPr lang="en-GB" sz="1800"/>
              <a:t>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indent="0" lvl="0" marL="0" rtl="0" algn="l">
              <a:spcBef>
                <a:spcPts val="1600"/>
              </a:spcBef>
              <a:spcAft>
                <a:spcPts val="1600"/>
              </a:spcAft>
              <a:buNone/>
            </a:pPr>
            <a:r>
              <a:rPr b="1" lang="en-GB" sz="1800"/>
              <a:t>Subject leads</a:t>
            </a:r>
            <a:r>
              <a:rPr lang="en-GB" sz="1800"/>
              <a:t> using this presentation in training should also refer to the </a:t>
            </a:r>
            <a:r>
              <a:rPr b="1" lang="en-GB" sz="1800"/>
              <a:t>‘Activities and templates for trainers’ </a:t>
            </a:r>
            <a:r>
              <a:rPr lang="en-GB" sz="1800"/>
              <a:t>section at the end to help shape their training session.</a:t>
            </a:r>
            <a:endParaRPr sz="1800"/>
          </a:p>
        </p:txBody>
      </p:sp>
      <p:sp>
        <p:nvSpPr>
          <p:cNvPr id="118" name="Google Shape;118;p27"/>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33" name="Shape 333"/>
        <p:cNvGrpSpPr/>
        <p:nvPr/>
      </p:nvGrpSpPr>
      <p:grpSpPr>
        <a:xfrm>
          <a:off x="0" y="0"/>
          <a:ext cx="0" cy="0"/>
          <a:chOff x="0" y="0"/>
          <a:chExt cx="0" cy="0"/>
        </a:xfrm>
      </p:grpSpPr>
      <p:sp>
        <p:nvSpPr>
          <p:cNvPr id="334" name="Google Shape;334;p5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Benefits and risks of being onlin</a:t>
            </a:r>
            <a:r>
              <a:rPr lang="en-GB">
                <a:solidFill>
                  <a:srgbClr val="073763"/>
                </a:solidFill>
              </a:rPr>
              <a:t>e</a:t>
            </a:r>
            <a:endParaRPr>
              <a:solidFill>
                <a:srgbClr val="073763"/>
              </a:solidFill>
            </a:endParaRPr>
          </a:p>
        </p:txBody>
      </p:sp>
      <p:sp>
        <p:nvSpPr>
          <p:cNvPr id="335" name="Google Shape;335;p5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 pupils that there are many good things about being online, such as:</a:t>
            </a:r>
            <a:endParaRPr/>
          </a:p>
          <a:p>
            <a:pPr indent="-317500" lvl="0" marL="457200" rtl="0" algn="l">
              <a:spcBef>
                <a:spcPts val="1000"/>
              </a:spcBef>
              <a:spcAft>
                <a:spcPts val="0"/>
              </a:spcAft>
              <a:buSzPts val="1400"/>
              <a:buChar char="●"/>
            </a:pPr>
            <a:r>
              <a:rPr b="1" lang="en-GB"/>
              <a:t>easy access to information </a:t>
            </a:r>
            <a:r>
              <a:rPr lang="en-GB"/>
              <a:t>and entertainment </a:t>
            </a:r>
            <a:endParaRPr/>
          </a:p>
          <a:p>
            <a:pPr indent="-317500" lvl="0" marL="457200" rtl="0" algn="l">
              <a:spcBef>
                <a:spcPts val="0"/>
              </a:spcBef>
              <a:spcAft>
                <a:spcPts val="0"/>
              </a:spcAft>
              <a:buSzPts val="1400"/>
              <a:buChar char="●"/>
            </a:pPr>
            <a:r>
              <a:rPr b="1" lang="en-GB"/>
              <a:t>being able to communicate</a:t>
            </a:r>
            <a:r>
              <a:rPr lang="en-GB"/>
              <a:t> with people from around the world </a:t>
            </a:r>
            <a:endParaRPr/>
          </a:p>
          <a:p>
            <a:pPr indent="-317500" lvl="0" marL="457200" rtl="0" algn="l">
              <a:spcBef>
                <a:spcPts val="0"/>
              </a:spcBef>
              <a:spcAft>
                <a:spcPts val="0"/>
              </a:spcAft>
              <a:buSzPts val="1400"/>
              <a:buChar char="●"/>
            </a:pPr>
            <a:r>
              <a:rPr b="1" lang="en-GB"/>
              <a:t>sharing our thoughts</a:t>
            </a:r>
            <a:r>
              <a:rPr lang="en-GB"/>
              <a:t> and ideas with others</a:t>
            </a:r>
            <a:endParaRPr/>
          </a:p>
          <a:p>
            <a:pPr indent="0" lvl="0" marL="0" rtl="0" algn="l">
              <a:spcBef>
                <a:spcPts val="1000"/>
              </a:spcBef>
              <a:spcAft>
                <a:spcPts val="0"/>
              </a:spcAft>
              <a:buNone/>
            </a:pPr>
            <a:r>
              <a:rPr lang="en-GB"/>
              <a:t>Explain there are also some risks associated with being online such as seeing harmful content, or being treated in a harmful or abusive way.</a:t>
            </a:r>
            <a:endParaRPr/>
          </a:p>
          <a:p>
            <a:pPr indent="0" lvl="0" marL="0" rtl="0" algn="l">
              <a:spcBef>
                <a:spcPts val="1000"/>
              </a:spcBef>
              <a:spcAft>
                <a:spcPts val="0"/>
              </a:spcAft>
              <a:buNone/>
            </a:pPr>
            <a:r>
              <a:t/>
            </a:r>
            <a:endParaRPr/>
          </a:p>
        </p:txBody>
      </p:sp>
      <p:sp>
        <p:nvSpPr>
          <p:cNvPr id="336" name="Google Shape;336;p5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37" name="Google Shape;337;p54"/>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38" name="Google Shape;338;p5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42" name="Shape 342"/>
        <p:cNvGrpSpPr/>
        <p:nvPr/>
      </p:nvGrpSpPr>
      <p:grpSpPr>
        <a:xfrm>
          <a:off x="0" y="0"/>
          <a:ext cx="0" cy="0"/>
          <a:chOff x="0" y="0"/>
          <a:chExt cx="0" cy="0"/>
        </a:xfrm>
      </p:grpSpPr>
      <p:sp>
        <p:nvSpPr>
          <p:cNvPr id="343" name="Google Shape;343;p5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Keeping safe online</a:t>
            </a:r>
            <a:endParaRPr>
              <a:solidFill>
                <a:srgbClr val="073763"/>
              </a:solidFill>
            </a:endParaRPr>
          </a:p>
        </p:txBody>
      </p:sp>
      <p:sp>
        <p:nvSpPr>
          <p:cNvPr id="344" name="Google Shape;344;p5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there are principles we can use to help recognise risks and keep ourselves and others safe online. These include:</a:t>
            </a:r>
            <a:endParaRPr/>
          </a:p>
          <a:p>
            <a:pPr indent="-317500" lvl="0" marL="457200" rtl="0" algn="l">
              <a:spcBef>
                <a:spcPts val="1000"/>
              </a:spcBef>
              <a:spcAft>
                <a:spcPts val="0"/>
              </a:spcAft>
              <a:buSzPts val="1400"/>
              <a:buChar char="●"/>
            </a:pPr>
            <a:r>
              <a:rPr b="1" lang="en-GB"/>
              <a:t>practising respect for ourselves and others </a:t>
            </a:r>
            <a:r>
              <a:rPr lang="en-GB"/>
              <a:t>including respecting boundaries, privacy, and the ability to give and withdraw consent (permission)</a:t>
            </a:r>
            <a:endParaRPr/>
          </a:p>
          <a:p>
            <a:pPr indent="-317500" lvl="0" marL="457200" rtl="0" algn="l">
              <a:spcBef>
                <a:spcPts val="0"/>
              </a:spcBef>
              <a:spcAft>
                <a:spcPts val="0"/>
              </a:spcAft>
              <a:buSzPts val="1400"/>
              <a:buChar char="●"/>
            </a:pPr>
            <a:r>
              <a:rPr b="1" lang="en-GB"/>
              <a:t>paying attention to how we feel</a:t>
            </a:r>
            <a:r>
              <a:rPr lang="en-GB"/>
              <a:t> particularly if we feel anxious or upset about something or someone. </a:t>
            </a:r>
            <a:endParaRPr/>
          </a:p>
          <a:p>
            <a:pPr indent="-317500" lvl="0" marL="457200" rtl="0" algn="l">
              <a:spcBef>
                <a:spcPts val="0"/>
              </a:spcBef>
              <a:spcAft>
                <a:spcPts val="0"/>
              </a:spcAft>
              <a:buSzPts val="1400"/>
              <a:buChar char="●"/>
            </a:pPr>
            <a:r>
              <a:rPr b="1" lang="en-GB"/>
              <a:t>always talking to a trusted </a:t>
            </a:r>
            <a:r>
              <a:rPr b="1" lang="en-GB"/>
              <a:t>adult</a:t>
            </a:r>
            <a:r>
              <a:rPr lang="en-GB"/>
              <a:t> if we are unsure about something or someone online</a:t>
            </a:r>
            <a:endParaRPr/>
          </a:p>
          <a:p>
            <a:pPr indent="0" lvl="0" marL="0" rtl="0" algn="l">
              <a:spcBef>
                <a:spcPts val="1000"/>
              </a:spcBef>
              <a:spcAft>
                <a:spcPts val="0"/>
              </a:spcAft>
              <a:buNone/>
            </a:pPr>
            <a:r>
              <a:rPr lang="en-GB">
                <a:solidFill>
                  <a:srgbClr val="FF0000"/>
                </a:solidFill>
              </a:rPr>
              <a:t>[I may try to condense slides 32 to 35]</a:t>
            </a:r>
            <a:endParaRPr>
              <a:solidFill>
                <a:srgbClr val="FF0000"/>
              </a:solidFill>
            </a:endParaRPr>
          </a:p>
          <a:p>
            <a:pPr indent="0" lvl="0" marL="0" rtl="0" algn="l">
              <a:spcBef>
                <a:spcPts val="1000"/>
              </a:spcBef>
              <a:spcAft>
                <a:spcPts val="0"/>
              </a:spcAft>
              <a:buNone/>
            </a:pPr>
            <a:r>
              <a:t/>
            </a:r>
            <a:endParaRPr/>
          </a:p>
        </p:txBody>
      </p:sp>
      <p:sp>
        <p:nvSpPr>
          <p:cNvPr id="345" name="Google Shape;345;p5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46" name="Google Shape;346;p55"/>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47" name="Google Shape;347;p5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51" name="Shape 351"/>
        <p:cNvGrpSpPr/>
        <p:nvPr/>
      </p:nvGrpSpPr>
      <p:grpSpPr>
        <a:xfrm>
          <a:off x="0" y="0"/>
          <a:ext cx="0" cy="0"/>
          <a:chOff x="0" y="0"/>
          <a:chExt cx="0" cy="0"/>
        </a:xfrm>
      </p:grpSpPr>
      <p:sp>
        <p:nvSpPr>
          <p:cNvPr id="352" name="Google Shape;352;p5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Protecting personal information</a:t>
            </a:r>
            <a:endParaRPr>
              <a:solidFill>
                <a:srgbClr val="073763"/>
              </a:solidFill>
            </a:endParaRPr>
          </a:p>
        </p:txBody>
      </p:sp>
      <p:sp>
        <p:nvSpPr>
          <p:cNvPr id="353" name="Google Shape;353;p5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a:t>
            </a:r>
            <a:r>
              <a:rPr lang="en-GB"/>
              <a:t> that it is important to protect our own (and others’) personal information online such as:</a:t>
            </a:r>
            <a:endParaRPr/>
          </a:p>
          <a:p>
            <a:pPr indent="-317500" lvl="0" marL="457200" rtl="0" algn="l">
              <a:lnSpc>
                <a:spcPct val="115000"/>
              </a:lnSpc>
              <a:spcBef>
                <a:spcPts val="1000"/>
              </a:spcBef>
              <a:spcAft>
                <a:spcPts val="0"/>
              </a:spcAft>
              <a:buSzPts val="1400"/>
              <a:buChar char="●"/>
            </a:pPr>
            <a:r>
              <a:rPr b="1" lang="en-GB"/>
              <a:t>personal details </a:t>
            </a:r>
            <a:r>
              <a:rPr lang="en-GB"/>
              <a:t>e.g. address, school, daily routine</a:t>
            </a:r>
            <a:endParaRPr/>
          </a:p>
          <a:p>
            <a:pPr indent="-317500" lvl="0" marL="457200" rtl="0" algn="l">
              <a:lnSpc>
                <a:spcPct val="115000"/>
              </a:lnSpc>
              <a:spcBef>
                <a:spcPts val="0"/>
              </a:spcBef>
              <a:spcAft>
                <a:spcPts val="0"/>
              </a:spcAft>
              <a:buSzPts val="1400"/>
              <a:buChar char="●"/>
            </a:pPr>
            <a:r>
              <a:rPr b="1" lang="en-GB"/>
              <a:t>security information</a:t>
            </a:r>
            <a:r>
              <a:rPr lang="en-GB"/>
              <a:t>, e.g. passwords or birthday</a:t>
            </a:r>
            <a:endParaRPr/>
          </a:p>
          <a:p>
            <a:pPr indent="-317500" lvl="0" marL="457200" rtl="0" algn="l">
              <a:lnSpc>
                <a:spcPct val="115000"/>
              </a:lnSpc>
              <a:spcBef>
                <a:spcPts val="0"/>
              </a:spcBef>
              <a:spcAft>
                <a:spcPts val="0"/>
              </a:spcAft>
              <a:buSzPts val="1400"/>
              <a:buChar char="●"/>
            </a:pPr>
            <a:r>
              <a:rPr b="1" lang="en-GB"/>
              <a:t>images</a:t>
            </a:r>
            <a:r>
              <a:rPr lang="en-GB"/>
              <a:t> of us/others</a:t>
            </a:r>
            <a:r>
              <a:rPr lang="en-GB"/>
              <a:t> (images can contain personal information, e.g. school uniform, so we should also be careful when using live camera on devices) </a:t>
            </a:r>
            <a:endParaRPr/>
          </a:p>
          <a:p>
            <a:pPr indent="0" lvl="0" marL="0" rtl="0" algn="l">
              <a:lnSpc>
                <a:spcPct val="115000"/>
              </a:lnSpc>
              <a:spcBef>
                <a:spcPts val="1000"/>
              </a:spcBef>
              <a:spcAft>
                <a:spcPts val="0"/>
              </a:spcAft>
              <a:buNone/>
            </a:pPr>
            <a:r>
              <a:rPr lang="en-GB"/>
              <a:t>Explain that such information can sometimes be used in ways that might harm us or other people.</a:t>
            </a:r>
            <a:endParaRPr/>
          </a:p>
          <a:p>
            <a:pPr indent="0" lvl="0" marL="0" rtl="0" algn="l">
              <a:lnSpc>
                <a:spcPct val="115000"/>
              </a:lnSpc>
              <a:spcBef>
                <a:spcPts val="1000"/>
              </a:spcBef>
              <a:spcAft>
                <a:spcPts val="0"/>
              </a:spcAft>
              <a:buNone/>
            </a:pPr>
            <a:r>
              <a:rPr lang="en-GB"/>
              <a:t>Also teach about the importance of </a:t>
            </a:r>
            <a:r>
              <a:rPr b="1" lang="en-GB"/>
              <a:t>privacy settings</a:t>
            </a:r>
            <a:r>
              <a:rPr lang="en-GB"/>
              <a:t>, e.g. on social media sites, and functions such as blocking users and disabling comments.</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54" name="Google Shape;354;p5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55" name="Google Shape;355;p56"/>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56" name="Google Shape;356;p5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60" name="Shape 360"/>
        <p:cNvGrpSpPr/>
        <p:nvPr/>
      </p:nvGrpSpPr>
      <p:grpSpPr>
        <a:xfrm>
          <a:off x="0" y="0"/>
          <a:ext cx="0" cy="0"/>
          <a:chOff x="0" y="0"/>
          <a:chExt cx="0" cy="0"/>
        </a:xfrm>
      </p:grpSpPr>
      <p:sp>
        <p:nvSpPr>
          <p:cNvPr id="361" name="Google Shape;361;p5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Harmful online content</a:t>
            </a:r>
            <a:endParaRPr>
              <a:solidFill>
                <a:srgbClr val="073763"/>
              </a:solidFill>
            </a:endParaRPr>
          </a:p>
        </p:txBody>
      </p:sp>
      <p:sp>
        <p:nvSpPr>
          <p:cNvPr id="362" name="Google Shape;362;p5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that sometimes content online might be harmful to us or other people. </a:t>
            </a:r>
            <a:r>
              <a:rPr lang="en-GB"/>
              <a:t>This can include:</a:t>
            </a:r>
            <a:endParaRPr/>
          </a:p>
          <a:p>
            <a:pPr indent="-317500" lvl="0" marL="457200" rtl="0" algn="l">
              <a:lnSpc>
                <a:spcPct val="115000"/>
              </a:lnSpc>
              <a:spcBef>
                <a:spcPts val="1000"/>
              </a:spcBef>
              <a:spcAft>
                <a:spcPts val="0"/>
              </a:spcAft>
              <a:buSzPts val="1400"/>
              <a:buChar char="●"/>
            </a:pPr>
            <a:r>
              <a:rPr lang="en-GB"/>
              <a:t>content that shows explicit </a:t>
            </a:r>
            <a:r>
              <a:rPr b="1" lang="en-GB"/>
              <a:t>violence</a:t>
            </a:r>
            <a:r>
              <a:rPr lang="en-GB"/>
              <a:t> </a:t>
            </a:r>
            <a:endParaRPr/>
          </a:p>
          <a:p>
            <a:pPr indent="-317500" lvl="0" marL="457200" rtl="0" algn="l">
              <a:lnSpc>
                <a:spcPct val="115000"/>
              </a:lnSpc>
              <a:spcBef>
                <a:spcPts val="0"/>
              </a:spcBef>
              <a:spcAft>
                <a:spcPts val="0"/>
              </a:spcAft>
              <a:buSzPts val="1400"/>
              <a:buChar char="●"/>
            </a:pPr>
            <a:r>
              <a:rPr lang="en-GB"/>
              <a:t>content that shows explicit </a:t>
            </a:r>
            <a:r>
              <a:rPr b="1" lang="en-GB"/>
              <a:t>sexual imagery</a:t>
            </a:r>
            <a:r>
              <a:rPr lang="en-GB"/>
              <a:t> (for older pupils you might refer to term ‘pornography’)</a:t>
            </a:r>
            <a:endParaRPr>
              <a:solidFill>
                <a:srgbClr val="FF0000"/>
              </a:solidFill>
            </a:endParaRPr>
          </a:p>
          <a:p>
            <a:pPr indent="-317500" lvl="0" marL="457200" rtl="0" algn="l">
              <a:lnSpc>
                <a:spcPct val="115000"/>
              </a:lnSpc>
              <a:spcBef>
                <a:spcPts val="0"/>
              </a:spcBef>
              <a:spcAft>
                <a:spcPts val="0"/>
              </a:spcAft>
              <a:buSzPts val="1400"/>
              <a:buChar char="●"/>
            </a:pPr>
            <a:r>
              <a:rPr lang="en-GB"/>
              <a:t>content containing </a:t>
            </a:r>
            <a:r>
              <a:rPr b="1" lang="en-GB"/>
              <a:t>malicious software</a:t>
            </a:r>
            <a:r>
              <a:rPr lang="en-GB"/>
              <a:t> (malware) that might contain viruses or steal/track data</a:t>
            </a:r>
            <a:endParaRPr/>
          </a:p>
          <a:p>
            <a:pPr indent="0" lvl="0" marL="0" rtl="0" algn="l">
              <a:lnSpc>
                <a:spcPct val="115000"/>
              </a:lnSpc>
              <a:spcBef>
                <a:spcPts val="1000"/>
              </a:spcBef>
              <a:spcAft>
                <a:spcPts val="0"/>
              </a:spcAft>
              <a:buNone/>
            </a:pPr>
            <a:r>
              <a:rPr lang="en-GB">
                <a:solidFill>
                  <a:srgbClr val="38761D"/>
                </a:solidFill>
              </a:rPr>
              <a:t>Teach pupils that it is never our fault if we see or download harmful content and we must </a:t>
            </a:r>
            <a:r>
              <a:rPr b="1" lang="en-GB">
                <a:solidFill>
                  <a:srgbClr val="38761D"/>
                </a:solidFill>
              </a:rPr>
              <a:t>always tell a trusted adult</a:t>
            </a:r>
            <a:r>
              <a:rPr lang="en-GB">
                <a:solidFill>
                  <a:srgbClr val="38761D"/>
                </a:solidFill>
              </a:rPr>
              <a:t>. Explain that this is to help keep you and others safe.</a:t>
            </a:r>
            <a:endParaRPr>
              <a:solidFill>
                <a:srgbClr val="38761D"/>
              </a:solidFill>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63" name="Google Shape;363;p5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64" name="Google Shape;364;p57"/>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65" name="Google Shape;365;p5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69" name="Shape 369"/>
        <p:cNvGrpSpPr/>
        <p:nvPr/>
      </p:nvGrpSpPr>
      <p:grpSpPr>
        <a:xfrm>
          <a:off x="0" y="0"/>
          <a:ext cx="0" cy="0"/>
          <a:chOff x="0" y="0"/>
          <a:chExt cx="0" cy="0"/>
        </a:xfrm>
      </p:grpSpPr>
      <p:sp>
        <p:nvSpPr>
          <p:cNvPr id="370" name="Google Shape;370;p5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Helping to avoid harmful content</a:t>
            </a:r>
            <a:endParaRPr>
              <a:solidFill>
                <a:srgbClr val="073763"/>
              </a:solidFill>
            </a:endParaRPr>
          </a:p>
        </p:txBody>
      </p:sp>
      <p:sp>
        <p:nvSpPr>
          <p:cNvPr id="371" name="Google Shape;371;p58"/>
          <p:cNvSpPr txBox="1"/>
          <p:nvPr>
            <p:ph idx="1" type="body"/>
          </p:nvPr>
        </p:nvSpPr>
        <p:spPr>
          <a:xfrm>
            <a:off x="270000" y="789000"/>
            <a:ext cx="60051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there are actions they can take to help avoid harmful content, along with telling a trusted adult:</a:t>
            </a:r>
            <a:endParaRPr/>
          </a:p>
          <a:p>
            <a:pPr indent="-317500" lvl="0" marL="457200" rtl="0" algn="l">
              <a:lnSpc>
                <a:spcPct val="115000"/>
              </a:lnSpc>
              <a:spcBef>
                <a:spcPts val="1000"/>
              </a:spcBef>
              <a:spcAft>
                <a:spcPts val="0"/>
              </a:spcAft>
              <a:buSzPts val="1400"/>
              <a:buChar char="●"/>
            </a:pPr>
            <a:r>
              <a:rPr b="1" lang="en-GB"/>
              <a:t>not replying</a:t>
            </a:r>
            <a:r>
              <a:rPr lang="en-GB"/>
              <a:t> to messages that come from people or organisations that you do not know</a:t>
            </a:r>
            <a:endParaRPr/>
          </a:p>
          <a:p>
            <a:pPr indent="-317500" lvl="0" marL="457200" rtl="0" algn="l">
              <a:lnSpc>
                <a:spcPct val="115000"/>
              </a:lnSpc>
              <a:spcBef>
                <a:spcPts val="1000"/>
              </a:spcBef>
              <a:spcAft>
                <a:spcPts val="0"/>
              </a:spcAft>
              <a:buSzPts val="1400"/>
              <a:buChar char="●"/>
            </a:pPr>
            <a:r>
              <a:rPr b="1" lang="en-GB"/>
              <a:t>turning off a device or app, or </a:t>
            </a:r>
            <a:r>
              <a:rPr b="1" lang="en-GB"/>
              <a:t>closing a window</a:t>
            </a:r>
            <a:r>
              <a:rPr lang="en-GB"/>
              <a:t> </a:t>
            </a:r>
            <a:r>
              <a:rPr lang="en-GB"/>
              <a:t>if you see something harmful </a:t>
            </a:r>
            <a:endParaRPr/>
          </a:p>
          <a:p>
            <a:pPr indent="-317500" lvl="0" marL="457200" rtl="0" algn="l">
              <a:spcBef>
                <a:spcPts val="1000"/>
              </a:spcBef>
              <a:spcAft>
                <a:spcPts val="0"/>
              </a:spcAft>
              <a:buSzPts val="1400"/>
              <a:buChar char="●"/>
            </a:pPr>
            <a:r>
              <a:rPr b="1" lang="en-GB"/>
              <a:t>not opening or resharing attachments/links </a:t>
            </a:r>
            <a:r>
              <a:rPr lang="en-GB"/>
              <a:t>you are not sure about (or asking a trusted adult first)</a:t>
            </a:r>
            <a:endParaRPr/>
          </a:p>
          <a:p>
            <a:pPr indent="-317500" lvl="0" marL="457200" rtl="0" algn="l">
              <a:lnSpc>
                <a:spcPct val="115000"/>
              </a:lnSpc>
              <a:spcBef>
                <a:spcPts val="0"/>
              </a:spcBef>
              <a:spcAft>
                <a:spcPts val="0"/>
              </a:spcAft>
              <a:buSzPts val="1400"/>
              <a:buChar char="●"/>
            </a:pPr>
            <a:r>
              <a:rPr b="1" lang="en-GB"/>
              <a:t>not</a:t>
            </a:r>
            <a:r>
              <a:rPr b="1" lang="en-GB"/>
              <a:t> sharing our device </a:t>
            </a:r>
            <a:r>
              <a:rPr b="1" lang="en-GB"/>
              <a:t>camera</a:t>
            </a:r>
            <a:r>
              <a:rPr b="1" lang="en-GB"/>
              <a:t> / webcam</a:t>
            </a:r>
            <a:r>
              <a:rPr lang="en-GB"/>
              <a:t> </a:t>
            </a:r>
            <a:r>
              <a:rPr lang="en-GB"/>
              <a:t>with people we do not know (e.g. video chat)</a:t>
            </a:r>
            <a:endParaRPr/>
          </a:p>
          <a:p>
            <a:pPr indent="0" lvl="0" marL="0" rtl="0" algn="l">
              <a:spcBef>
                <a:spcPts val="1000"/>
              </a:spcBef>
              <a:spcAft>
                <a:spcPts val="0"/>
              </a:spcAft>
              <a:buNone/>
            </a:pPr>
            <a:r>
              <a:rPr lang="en-GB"/>
              <a:t>Explain the existence of reporting tools on websites and how these can be used to block users and content.</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72" name="Google Shape;372;p5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73" name="Google Shape;373;p58"/>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74" name="Google Shape;374;p5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Harmful behaviour online</a:t>
            </a:r>
            <a:endParaRPr>
              <a:solidFill>
                <a:srgbClr val="073763"/>
              </a:solidFill>
            </a:endParaRPr>
          </a:p>
        </p:txBody>
      </p:sp>
      <p:sp>
        <p:nvSpPr>
          <p:cNvPr id="380" name="Google Shape;380;p5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 pupils that sometimes people might behave in ways online that might be harmful to us or other people.</a:t>
            </a:r>
            <a:endParaRPr/>
          </a:p>
          <a:p>
            <a:pPr indent="0" lvl="0" marL="0" rtl="0" algn="l">
              <a:spcBef>
                <a:spcPts val="1000"/>
              </a:spcBef>
              <a:spcAft>
                <a:spcPts val="0"/>
              </a:spcAft>
              <a:buNone/>
            </a:pPr>
            <a:r>
              <a:rPr lang="en-GB"/>
              <a:t>This can include:</a:t>
            </a:r>
            <a:endParaRPr/>
          </a:p>
          <a:p>
            <a:pPr indent="-317500" lvl="0" marL="457200" rtl="0" algn="l">
              <a:spcBef>
                <a:spcPts val="1000"/>
              </a:spcBef>
              <a:spcAft>
                <a:spcPts val="0"/>
              </a:spcAft>
              <a:buSzPts val="1400"/>
              <a:buChar char="●"/>
            </a:pPr>
            <a:r>
              <a:rPr b="1" lang="en-GB"/>
              <a:t>pressuring us</a:t>
            </a:r>
            <a:r>
              <a:rPr lang="en-GB"/>
              <a:t> eg. to send picture or videos, to meet offline, or share private information</a:t>
            </a:r>
            <a:endParaRPr/>
          </a:p>
          <a:p>
            <a:pPr indent="-317500" lvl="0" marL="457200" rtl="0" algn="l">
              <a:spcBef>
                <a:spcPts val="0"/>
              </a:spcBef>
              <a:spcAft>
                <a:spcPts val="0"/>
              </a:spcAft>
              <a:buSzPts val="1400"/>
              <a:buChar char="●"/>
            </a:pPr>
            <a:r>
              <a:rPr b="1" lang="en-GB"/>
              <a:t>sending us things that make us uncomfortable </a:t>
            </a:r>
            <a:r>
              <a:rPr lang="en-GB"/>
              <a:t>or that we think should not have been sent</a:t>
            </a:r>
            <a:endParaRPr/>
          </a:p>
          <a:p>
            <a:pPr indent="-317500" lvl="0" marL="457200" rtl="0" algn="l">
              <a:spcBef>
                <a:spcPts val="0"/>
              </a:spcBef>
              <a:spcAft>
                <a:spcPts val="0"/>
              </a:spcAft>
              <a:buSzPts val="1400"/>
              <a:buChar char="●"/>
            </a:pPr>
            <a:r>
              <a:rPr b="1" lang="en-GB"/>
              <a:t>bullying us</a:t>
            </a:r>
            <a:r>
              <a:rPr lang="en-GB"/>
              <a:t> by saying mean things or making us feel bad about ourselves</a:t>
            </a:r>
            <a:endParaRPr/>
          </a:p>
          <a:p>
            <a:pPr indent="0" lvl="0" marL="0" rtl="0" algn="l">
              <a:spcBef>
                <a:spcPts val="1000"/>
              </a:spcBef>
              <a:spcAft>
                <a:spcPts val="0"/>
              </a:spcAft>
              <a:buNone/>
            </a:pPr>
            <a:r>
              <a:rPr lang="en-GB"/>
              <a:t>Explain that it is always wrong for someone to behave like this, including friends and people we haven’t met.</a:t>
            </a:r>
            <a:endParaRPr/>
          </a:p>
          <a:p>
            <a:pPr indent="0" lvl="0" marL="457200" rtl="0" algn="l">
              <a:spcBef>
                <a:spcPts val="1000"/>
              </a:spcBef>
              <a:spcAft>
                <a:spcPts val="0"/>
              </a:spcAft>
              <a:buNone/>
            </a:pPr>
            <a:r>
              <a:rPr lang="en-GB">
                <a:solidFill>
                  <a:srgbClr val="FF0000"/>
                </a:solidFill>
              </a:rPr>
              <a:t>[may be too duplicative of cyberbullying content]</a:t>
            </a:r>
            <a:endParaRPr>
              <a:solidFill>
                <a:srgbClr val="FF0000"/>
              </a:solidFill>
            </a:endParaRPr>
          </a:p>
          <a:p>
            <a:pPr indent="0" lvl="0" marL="0" rtl="0" algn="l">
              <a:spcBef>
                <a:spcPts val="1000"/>
              </a:spcBef>
              <a:spcAft>
                <a:spcPts val="0"/>
              </a:spcAft>
              <a:buSzPts val="1100"/>
              <a:buNone/>
            </a:pPr>
            <a:r>
              <a:t/>
            </a:r>
            <a:endParaRPr/>
          </a:p>
        </p:txBody>
      </p:sp>
      <p:sp>
        <p:nvSpPr>
          <p:cNvPr id="381" name="Google Shape;381;p5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82" name="Google Shape;382;p59"/>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383" name="Google Shape;383;p5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Meeting people online</a:t>
            </a:r>
            <a:endParaRPr>
              <a:solidFill>
                <a:srgbClr val="073763"/>
              </a:solidFill>
            </a:endParaRPr>
          </a:p>
        </p:txBody>
      </p:sp>
      <p:sp>
        <p:nvSpPr>
          <p:cNvPr id="389" name="Google Shape;389;p6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Teachers should acknowledge that people often make friends with people that they do not know online. It is also common to meet someone new online through mutual friends.</a:t>
            </a:r>
            <a:endParaRPr/>
          </a:p>
          <a:p>
            <a:pPr indent="0" lvl="0" marL="0" rtl="0" algn="l">
              <a:spcBef>
                <a:spcPts val="1000"/>
              </a:spcBef>
              <a:spcAft>
                <a:spcPts val="0"/>
              </a:spcAft>
              <a:buNone/>
            </a:pPr>
            <a:r>
              <a:rPr lang="en-GB"/>
              <a:t>Social media sites often </a:t>
            </a:r>
            <a:r>
              <a:rPr lang="en-GB"/>
              <a:t>encourage</a:t>
            </a:r>
            <a:r>
              <a:rPr lang="en-GB"/>
              <a:t> us to add more ‘friends’, even suggesting people that we might know or want to add based on the data they store about our contacts. Add that </a:t>
            </a:r>
            <a:r>
              <a:rPr b="1" lang="en-GB"/>
              <a:t>we should be careful about who we add as a ‘friend’.</a:t>
            </a:r>
            <a:endParaRPr b="1"/>
          </a:p>
          <a:p>
            <a:pPr indent="0" lvl="0" marL="0" rtl="0" algn="l">
              <a:spcBef>
                <a:spcPts val="1000"/>
              </a:spcBef>
              <a:spcAft>
                <a:spcPts val="0"/>
              </a:spcAft>
              <a:buNone/>
            </a:pPr>
            <a:r>
              <a:rPr lang="en-GB"/>
              <a:t>Explain that while people do make friends online there are risks and important ways to stay safe online.</a:t>
            </a:r>
            <a:endParaRPr/>
          </a:p>
          <a:p>
            <a:pPr indent="0" lvl="0" marL="0" rtl="0" algn="l">
              <a:spcBef>
                <a:spcPts val="1000"/>
              </a:spcBef>
              <a:spcAft>
                <a:spcPts val="0"/>
              </a:spcAft>
              <a:buNone/>
            </a:pPr>
            <a:r>
              <a:rPr lang="en-GB">
                <a:solidFill>
                  <a:srgbClr val="FF0000"/>
                </a:solidFill>
              </a:rPr>
              <a:t>Ok to say all of this?</a:t>
            </a:r>
            <a:endParaRPr>
              <a:solidFill>
                <a:srgbClr val="FF0000"/>
              </a:solidFill>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90" name="Google Shape;390;p6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91" name="Google Shape;391;p6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392" name="Google Shape;392;p60"/>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Defining ‘strangers’ online</a:t>
            </a:r>
            <a:r>
              <a:rPr lang="en-GB">
                <a:solidFill>
                  <a:srgbClr val="073763"/>
                </a:solidFill>
              </a:rPr>
              <a:t> </a:t>
            </a:r>
            <a:endParaRPr>
              <a:solidFill>
                <a:srgbClr val="073763"/>
              </a:solidFill>
            </a:endParaRPr>
          </a:p>
        </p:txBody>
      </p:sp>
      <p:sp>
        <p:nvSpPr>
          <p:cNvPr id="398" name="Google Shape;398;p6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 that a ‘stranger’ online is anyone you haven’t met in person. This could be: </a:t>
            </a:r>
            <a:endParaRPr/>
          </a:p>
          <a:p>
            <a:pPr indent="-317500" lvl="0" marL="457200" rtl="0" algn="l">
              <a:spcBef>
                <a:spcPts val="0"/>
              </a:spcBef>
              <a:spcAft>
                <a:spcPts val="0"/>
              </a:spcAft>
              <a:buSzPts val="1400"/>
              <a:buChar char="●"/>
            </a:pPr>
            <a:r>
              <a:rPr lang="en-GB"/>
              <a:t>someone yo</a:t>
            </a:r>
            <a:r>
              <a:rPr lang="en-GB"/>
              <a:t>u do not know who contacts you on social media or joins a game you are playing</a:t>
            </a:r>
            <a:endParaRPr/>
          </a:p>
          <a:p>
            <a:pPr indent="-317500" lvl="0" marL="457200" rtl="0" algn="l">
              <a:spcBef>
                <a:spcPts val="0"/>
              </a:spcBef>
              <a:spcAft>
                <a:spcPts val="0"/>
              </a:spcAft>
              <a:buSzPts val="1400"/>
              <a:buChar char="●"/>
            </a:pPr>
            <a:r>
              <a:rPr lang="en-GB"/>
              <a:t>someone you have a friendship with online but have never met offline</a:t>
            </a:r>
            <a:endParaRPr/>
          </a:p>
          <a:p>
            <a:pPr indent="-317500" lvl="0" marL="457200" rtl="0" algn="l">
              <a:spcBef>
                <a:spcPts val="0"/>
              </a:spcBef>
              <a:spcAft>
                <a:spcPts val="0"/>
              </a:spcAft>
              <a:buSzPts val="1400"/>
              <a:buChar char="●"/>
            </a:pPr>
            <a:r>
              <a:rPr lang="en-GB"/>
              <a:t>someone who says they know you, your friends, or your family but that you have never met offline</a:t>
            </a:r>
            <a:endParaRPr/>
          </a:p>
          <a:p>
            <a:pPr indent="0" lvl="0" marL="0" rtl="0" algn="l">
              <a:spcBef>
                <a:spcPts val="0"/>
              </a:spcBef>
              <a:spcAft>
                <a:spcPts val="0"/>
              </a:spcAft>
              <a:buNone/>
            </a:pPr>
            <a:r>
              <a:rPr lang="en-GB">
                <a:solidFill>
                  <a:srgbClr val="FF0000"/>
                </a:solidFill>
              </a:rPr>
              <a:t>Teach that being </a:t>
            </a:r>
            <a:r>
              <a:rPr b="1" lang="en-GB">
                <a:solidFill>
                  <a:srgbClr val="FF0000"/>
                </a:solidFill>
              </a:rPr>
              <a:t>polite does not mean you have to reply to a stranger</a:t>
            </a:r>
            <a:r>
              <a:rPr lang="en-GB">
                <a:solidFill>
                  <a:srgbClr val="FF0000"/>
                </a:solidFill>
              </a:rPr>
              <a:t>. It is also not rude to stop talking to someone who makes you feel uncomfortable. </a:t>
            </a:r>
            <a:endParaRPr>
              <a:solidFill>
                <a:srgbClr val="FF0000"/>
              </a:solidFill>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399" name="Google Shape;399;p6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00" name="Google Shape;400;p6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401" name="Google Shape;401;p61"/>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Taking care with</a:t>
            </a:r>
            <a:r>
              <a:rPr lang="en-GB">
                <a:solidFill>
                  <a:srgbClr val="073763"/>
                </a:solidFill>
              </a:rPr>
              <a:t> strangers online</a:t>
            </a:r>
            <a:endParaRPr>
              <a:solidFill>
                <a:srgbClr val="073763"/>
              </a:solidFill>
            </a:endParaRPr>
          </a:p>
        </p:txBody>
      </p:sp>
      <p:sp>
        <p:nvSpPr>
          <p:cNvPr id="407" name="Google Shape;407;p6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Pupils should </a:t>
            </a:r>
            <a:r>
              <a:rPr b="1" lang="en-GB"/>
              <a:t>always tell a trusted adult</a:t>
            </a:r>
            <a:r>
              <a:rPr lang="en-GB"/>
              <a:t> if someone they do not know contacts them online</a:t>
            </a:r>
            <a:r>
              <a:rPr lang="en-GB"/>
              <a:t>. </a:t>
            </a:r>
            <a:r>
              <a:rPr lang="en-GB">
                <a:solidFill>
                  <a:srgbClr val="FF0000"/>
                </a:solidFill>
              </a:rPr>
              <a:t>[Ian should we delete this - ie is it unrealistic?]</a:t>
            </a:r>
            <a:endParaRPr>
              <a:solidFill>
                <a:srgbClr val="FF0000"/>
              </a:solidFill>
            </a:endParaRPr>
          </a:p>
          <a:p>
            <a:pPr indent="0" lvl="0" marL="0" rtl="0" algn="l">
              <a:spcBef>
                <a:spcPts val="1000"/>
              </a:spcBef>
              <a:spcAft>
                <a:spcPts val="0"/>
              </a:spcAft>
              <a:buNone/>
            </a:pPr>
            <a:r>
              <a:rPr lang="en-GB"/>
              <a:t>Teach that </a:t>
            </a:r>
            <a:r>
              <a:rPr b="1" lang="en-GB"/>
              <a:t>being polite does not mean you have to reply to a stranger</a:t>
            </a:r>
            <a:r>
              <a:rPr lang="en-GB"/>
              <a:t>. It is also not rude to stop talking to someone who makes you feel uncomfortable.</a:t>
            </a:r>
            <a:endParaRPr/>
          </a:p>
          <a:p>
            <a:pPr indent="0" lvl="0" marL="0" rtl="0" algn="l">
              <a:spcBef>
                <a:spcPts val="1000"/>
              </a:spcBef>
              <a:spcAft>
                <a:spcPts val="0"/>
              </a:spcAft>
              <a:buNone/>
            </a:pPr>
            <a:r>
              <a:rPr lang="en-GB"/>
              <a:t>Teach that some people with bad intentions will chat in a polite and kind way to get us to continue a conversation or give personal information.</a:t>
            </a:r>
            <a:endParaRPr/>
          </a:p>
          <a:p>
            <a:pPr indent="0" lvl="0" marL="0" rtl="0" algn="l">
              <a:spcBef>
                <a:spcPts val="1000"/>
              </a:spcBef>
              <a:spcAft>
                <a:spcPts val="0"/>
              </a:spcAft>
              <a:buClr>
                <a:schemeClr val="dk1"/>
              </a:buClr>
              <a:buSzPts val="1100"/>
              <a:buFont typeface="Arial"/>
              <a:buNone/>
            </a:pPr>
            <a:r>
              <a:rPr lang="en-GB"/>
              <a:t>Remind pupils that rules about talking to people offline apply online too e.g. you would not give personal details to a stranger at a bus stop. </a:t>
            </a:r>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08" name="Google Shape;408;p6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09" name="Google Shape;409;p6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410" name="Google Shape;410;p62"/>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Danger of meeting stranger</a:t>
            </a:r>
            <a:r>
              <a:rPr lang="en-GB">
                <a:solidFill>
                  <a:srgbClr val="073763"/>
                </a:solidFill>
              </a:rPr>
              <a:t>s (1)</a:t>
            </a:r>
            <a:endParaRPr>
              <a:solidFill>
                <a:srgbClr val="073763"/>
              </a:solidFill>
            </a:endParaRPr>
          </a:p>
        </p:txBody>
      </p:sp>
      <p:sp>
        <p:nvSpPr>
          <p:cNvPr id="416" name="Google Shape;416;p6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Emphasise the </a:t>
            </a:r>
            <a:r>
              <a:rPr b="1" lang="en-GB"/>
              <a:t>danger of meeting someone in person that you have only talked to online</a:t>
            </a:r>
            <a:r>
              <a:rPr lang="en-GB"/>
              <a:t> and that pupils must never do this. Pupils should </a:t>
            </a:r>
            <a:r>
              <a:rPr b="1" lang="en-GB"/>
              <a:t>always tell a trusted adult</a:t>
            </a:r>
            <a:r>
              <a:rPr lang="en-GB"/>
              <a:t> if:</a:t>
            </a:r>
            <a:endParaRPr/>
          </a:p>
          <a:p>
            <a:pPr indent="-317500" lvl="0" marL="457200" rtl="0" algn="l">
              <a:spcBef>
                <a:spcPts val="1000"/>
              </a:spcBef>
              <a:spcAft>
                <a:spcPts val="0"/>
              </a:spcAft>
              <a:buSzPts val="1400"/>
              <a:buChar char="●"/>
            </a:pPr>
            <a:r>
              <a:rPr lang="en-GB"/>
              <a:t>someone they do not know contacts them online or asks them to meet up in person</a:t>
            </a:r>
            <a:endParaRPr/>
          </a:p>
          <a:p>
            <a:pPr indent="-317500" lvl="0" marL="457200" rtl="0" algn="l">
              <a:lnSpc>
                <a:spcPct val="115000"/>
              </a:lnSpc>
              <a:spcBef>
                <a:spcPts val="0"/>
              </a:spcBef>
              <a:spcAft>
                <a:spcPts val="0"/>
              </a:spcAft>
              <a:buSzPts val="1400"/>
              <a:buChar char="●"/>
            </a:pPr>
            <a:r>
              <a:rPr lang="en-GB"/>
              <a:t>a friend they have only met online starts asking to meet them in person</a:t>
            </a:r>
            <a:endParaRPr/>
          </a:p>
          <a:p>
            <a:pPr indent="0" lvl="0" marL="0" rtl="0" algn="l">
              <a:spcBef>
                <a:spcPts val="1000"/>
              </a:spcBef>
              <a:spcAft>
                <a:spcPts val="0"/>
              </a:spcAft>
              <a:buNone/>
            </a:pPr>
            <a:r>
              <a:rPr lang="en-GB"/>
              <a:t>Emphasise that this is not telling tales. Dangerous people sometimes say not to tell parents about them and to keep things secret.</a:t>
            </a:r>
            <a:endParaRPr/>
          </a:p>
          <a:p>
            <a:pPr indent="0" lvl="0" marL="0" rtl="0" algn="l">
              <a:spcBef>
                <a:spcPts val="1000"/>
              </a:spcBef>
              <a:spcAft>
                <a:spcPts val="0"/>
              </a:spcAft>
              <a:buNone/>
            </a:pPr>
            <a:r>
              <a:rPr lang="en-GB">
                <a:solidFill>
                  <a:srgbClr val="FF0000"/>
                </a:solidFill>
              </a:rPr>
              <a:t>[Is this correct advice? Will recheck with SMEs also]</a:t>
            </a:r>
            <a:endParaRPr>
              <a:solidFill>
                <a:srgbClr val="FF0000"/>
              </a:solidFill>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17" name="Google Shape;417;p6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18" name="Google Shape;418;p6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419" name="Google Shape;419;p63"/>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1362300" y="2150850"/>
            <a:ext cx="64194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Teaching the new curriculum</a:t>
            </a:r>
            <a:endParaRPr>
              <a:solidFill>
                <a:srgbClr val="FFFFFF"/>
              </a:solidFill>
            </a:endParaRPr>
          </a:p>
        </p:txBody>
      </p:sp>
      <p:sp>
        <p:nvSpPr>
          <p:cNvPr id="124" name="Google Shape;12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6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Danger of meeting strangers (2)</a:t>
            </a:r>
            <a:endParaRPr>
              <a:solidFill>
                <a:srgbClr val="073763"/>
              </a:solidFill>
            </a:endParaRPr>
          </a:p>
        </p:txBody>
      </p:sp>
      <p:sp>
        <p:nvSpPr>
          <p:cNvPr id="425" name="Google Shape;425;p6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it is very </a:t>
            </a:r>
            <a:r>
              <a:rPr lang="en-GB"/>
              <a:t>dangerous</a:t>
            </a:r>
            <a:r>
              <a:rPr lang="en-GB"/>
              <a:t> to meet someone you have only spoken to online because they: </a:t>
            </a:r>
            <a:endParaRPr/>
          </a:p>
          <a:p>
            <a:pPr indent="-317500" lvl="0" marL="457200" rtl="0" algn="l">
              <a:spcBef>
                <a:spcPts val="1000"/>
              </a:spcBef>
              <a:spcAft>
                <a:spcPts val="0"/>
              </a:spcAft>
              <a:buSzPts val="1400"/>
              <a:buChar char="●"/>
            </a:pPr>
            <a:r>
              <a:rPr lang="en-GB"/>
              <a:t>might not be who they say they are - e.g. might be older, look very different, might be a criminal</a:t>
            </a:r>
            <a:endParaRPr/>
          </a:p>
          <a:p>
            <a:pPr indent="-317500" lvl="0" marL="457200" rtl="0" algn="l">
              <a:spcBef>
                <a:spcPts val="0"/>
              </a:spcBef>
              <a:spcAft>
                <a:spcPts val="0"/>
              </a:spcAft>
              <a:buSzPts val="1400"/>
              <a:buChar char="●"/>
            </a:pPr>
            <a:r>
              <a:rPr lang="en-GB"/>
              <a:t>might not be someone you can trust </a:t>
            </a:r>
            <a:endParaRPr/>
          </a:p>
          <a:p>
            <a:pPr indent="-317500" lvl="0" marL="457200" rtl="0" algn="l">
              <a:spcBef>
                <a:spcPts val="0"/>
              </a:spcBef>
              <a:spcAft>
                <a:spcPts val="0"/>
              </a:spcAft>
              <a:buSzPts val="1400"/>
              <a:buChar char="●"/>
            </a:pPr>
            <a:r>
              <a:rPr lang="en-GB"/>
              <a:t>might not be a good person </a:t>
            </a:r>
            <a:endParaRPr/>
          </a:p>
          <a:p>
            <a:pPr indent="-317500" lvl="0" marL="457200" rtl="0" algn="l">
              <a:spcBef>
                <a:spcPts val="0"/>
              </a:spcBef>
              <a:spcAft>
                <a:spcPts val="0"/>
              </a:spcAft>
              <a:buSzPts val="1400"/>
              <a:buChar char="●"/>
            </a:pPr>
            <a:r>
              <a:rPr lang="en-GB"/>
              <a:t>m</a:t>
            </a:r>
            <a:r>
              <a:rPr lang="en-GB"/>
              <a:t>ight say that you are meeting a group of people but could by lying</a:t>
            </a:r>
            <a:endParaRPr/>
          </a:p>
          <a:p>
            <a:pPr indent="0" lvl="0" marL="0" rtl="0" algn="l">
              <a:spcBef>
                <a:spcPts val="1000"/>
              </a:spcBef>
              <a:spcAft>
                <a:spcPts val="0"/>
              </a:spcAft>
              <a:buNone/>
            </a:pPr>
            <a:r>
              <a:rPr lang="en-GB"/>
              <a:t>This applies even if it is someone you have been chatting to for a long time who you feel like you know. </a:t>
            </a:r>
            <a:endParaRPr/>
          </a:p>
          <a:p>
            <a:pPr indent="0" lvl="0" marL="0" rtl="0" algn="l">
              <a:spcBef>
                <a:spcPts val="1000"/>
              </a:spcBef>
              <a:spcAft>
                <a:spcPts val="0"/>
              </a:spcAft>
              <a:buNone/>
            </a:pPr>
            <a:r>
              <a:rPr lang="en-GB"/>
              <a:t>Explain that bad people sometimes tell us we can trust and rely on them but this does not mean that we can.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26" name="Google Shape;426;p6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27" name="Google Shape;427;p6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
        <p:nvSpPr>
          <p:cNvPr id="428" name="Google Shape;428;p64"/>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No-blame approach</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34" name="Google Shape;434;p6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Ensure pupils understand that although there are steps we can take to reduce risks of online harms, it is never a child’s fault </a:t>
            </a:r>
            <a:r>
              <a:rPr lang="en-GB"/>
              <a:t>if something goes wrong for them online. </a:t>
            </a:r>
            <a:endParaRPr/>
          </a:p>
          <a:p>
            <a:pPr indent="0" lvl="0" marL="0" rtl="0" algn="l">
              <a:lnSpc>
                <a:spcPct val="115000"/>
              </a:lnSpc>
              <a:spcBef>
                <a:spcPts val="1000"/>
              </a:spcBef>
              <a:spcAft>
                <a:spcPts val="0"/>
              </a:spcAft>
              <a:buNone/>
            </a:pPr>
            <a:r>
              <a:rPr lang="en-GB"/>
              <a:t>We should never feel like we cannot ask for help because we are embarrassed or worried about getting into trouble. </a:t>
            </a:r>
            <a:endParaRPr/>
          </a:p>
          <a:p>
            <a:pPr indent="0" lvl="0" marL="0" rtl="0" algn="l">
              <a:lnSpc>
                <a:spcPct val="115000"/>
              </a:lnSpc>
              <a:spcBef>
                <a:spcPts val="1000"/>
              </a:spcBef>
              <a:spcAft>
                <a:spcPts val="0"/>
              </a:spcAft>
              <a:buNone/>
            </a:pPr>
            <a:r>
              <a:rPr lang="en-GB"/>
              <a:t>Teach that </a:t>
            </a:r>
            <a:r>
              <a:rPr b="1" lang="en-GB"/>
              <a:t>victim blaming is always wrong</a:t>
            </a:r>
            <a:r>
              <a:rPr lang="en-GB"/>
              <a:t>.</a:t>
            </a:r>
            <a:endParaRPr/>
          </a:p>
          <a:p>
            <a:pPr indent="0" lvl="0" marL="0" rtl="0" algn="l">
              <a:lnSpc>
                <a:spcPct val="115000"/>
              </a:lnSpc>
              <a:spcBef>
                <a:spcPts val="1000"/>
              </a:spcBef>
              <a:spcAft>
                <a:spcPts val="0"/>
              </a:spcAft>
              <a:buNone/>
            </a:pPr>
            <a:r>
              <a:rPr lang="en-GB"/>
              <a:t>Encourage pupils to feel confident and comfortable to report and ask for help in different situations.</a:t>
            </a:r>
            <a:endParaRPr>
              <a:solidFill>
                <a:srgbClr val="FF0000"/>
              </a:solidFill>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35" name="Google Shape;435;p6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36" name="Google Shape;436;p65"/>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37" name="Google Shape;437;p6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6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Asking for help with online issues </a:t>
            </a:r>
            <a:endParaRPr>
              <a:solidFill>
                <a:srgbClr val="073763"/>
              </a:solidFill>
            </a:endParaRPr>
          </a:p>
        </p:txBody>
      </p:sp>
      <p:sp>
        <p:nvSpPr>
          <p:cNvPr id="443" name="Google Shape;443;p6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that it is important to pay attention to how online interactions make us feel. </a:t>
            </a:r>
            <a:endParaRPr/>
          </a:p>
          <a:p>
            <a:pPr indent="0" lvl="0" marL="0" rtl="0" algn="l">
              <a:lnSpc>
                <a:spcPct val="115000"/>
              </a:lnSpc>
              <a:spcBef>
                <a:spcPts val="1000"/>
              </a:spcBef>
              <a:spcAft>
                <a:spcPts val="0"/>
              </a:spcAft>
              <a:buNone/>
            </a:pPr>
            <a:r>
              <a:rPr lang="en-GB"/>
              <a:t>Emphasise that if something we have seen online or a way we have been treated makes us feel upset or pressured we should </a:t>
            </a:r>
            <a:r>
              <a:rPr b="1" lang="en-GB"/>
              <a:t>always talk to a trusted adult </a:t>
            </a:r>
            <a:r>
              <a:rPr lang="en-GB"/>
              <a:t>to seek further help. Explain you we also do this if we know that someone else is upset by something online.</a:t>
            </a:r>
            <a:endParaRPr/>
          </a:p>
          <a:p>
            <a:pPr indent="0" lvl="0" marL="0" rtl="0" algn="l">
              <a:lnSpc>
                <a:spcPct val="115000"/>
              </a:lnSpc>
              <a:spcBef>
                <a:spcPts val="1000"/>
              </a:spcBef>
              <a:spcAft>
                <a:spcPts val="0"/>
              </a:spcAft>
              <a:buNone/>
            </a:pPr>
            <a:r>
              <a:rPr lang="en-GB"/>
              <a:t>Teach that a trusted adult may help us to report what has happened to help protect yourself and others.</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44" name="Google Shape;444;p6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45" name="Google Shape;445;p66"/>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a:t>
            </a:r>
            <a:r>
              <a:rPr i="1" lang="en-GB" sz="1600"/>
              <a:t>the rules and principles for keeping safe online, how to recognise risks, harmful content and contact, and how to report them. </a:t>
            </a:r>
            <a:br>
              <a:rPr i="1"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46" name="Google Shape;446;p6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Reporting to CEOP / Childline</a:t>
            </a:r>
            <a:endParaRPr>
              <a:solidFill>
                <a:srgbClr val="073763"/>
              </a:solidFill>
            </a:endParaRPr>
          </a:p>
        </p:txBody>
      </p:sp>
      <p:sp>
        <p:nvSpPr>
          <p:cNvPr id="452" name="Google Shape;452;p6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Teachers will be aware that </a:t>
            </a:r>
            <a:r>
              <a:rPr b="1" lang="en-GB"/>
              <a:t>inappropriate online contact with a child or images of child sexual abuse should be reported to CEOP</a:t>
            </a:r>
            <a:r>
              <a:rPr lang="en-GB"/>
              <a:t> (the National Crime Agency Child Exploitation and Online Protection Command). </a:t>
            </a:r>
            <a:endParaRPr/>
          </a:p>
          <a:p>
            <a:pPr indent="0" lvl="0" marL="0" rtl="0" algn="l">
              <a:spcBef>
                <a:spcPts val="1000"/>
              </a:spcBef>
              <a:spcAft>
                <a:spcPts val="0"/>
              </a:spcAft>
              <a:buNone/>
            </a:pPr>
            <a:r>
              <a:rPr lang="en-GB"/>
              <a:t>While reports may be made by a trusted adult, the </a:t>
            </a:r>
            <a:r>
              <a:rPr lang="en-GB" u="sng">
                <a:solidFill>
                  <a:schemeClr val="hlink"/>
                </a:solidFill>
                <a:hlinkClick r:id="rId3"/>
              </a:rPr>
              <a:t>CEOP website</a:t>
            </a:r>
            <a:r>
              <a:rPr lang="en-GB"/>
              <a:t> supports reports from children and young people.  </a:t>
            </a:r>
            <a:endParaRPr/>
          </a:p>
          <a:p>
            <a:pPr indent="0" lvl="0" marL="0" rtl="0" algn="l">
              <a:spcBef>
                <a:spcPts val="1000"/>
              </a:spcBef>
              <a:spcAft>
                <a:spcPts val="0"/>
              </a:spcAft>
              <a:buClr>
                <a:schemeClr val="dk1"/>
              </a:buClr>
              <a:buSzPts val="1100"/>
              <a:buFont typeface="Arial"/>
              <a:buNone/>
            </a:pPr>
            <a:r>
              <a:rPr lang="en-GB"/>
              <a:t>Ensure pupils are aware that they can </a:t>
            </a:r>
            <a:r>
              <a:rPr b="1" lang="en-GB"/>
              <a:t>report to CEOP</a:t>
            </a:r>
            <a:r>
              <a:rPr lang="en-GB"/>
              <a:t> or </a:t>
            </a:r>
            <a:r>
              <a:rPr b="1" lang="en-GB"/>
              <a:t>call Childline anonymously on 0800 1111</a:t>
            </a:r>
            <a:r>
              <a:rPr lang="en-GB"/>
              <a:t> (or message them online) if they have concerns.</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53" name="Google Shape;453;p6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54" name="Google Shape;454;p67"/>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55" name="Google Shape;455;p6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59" name="Shape 459"/>
        <p:cNvGrpSpPr/>
        <p:nvPr/>
      </p:nvGrpSpPr>
      <p:grpSpPr>
        <a:xfrm>
          <a:off x="0" y="0"/>
          <a:ext cx="0" cy="0"/>
          <a:chOff x="0" y="0"/>
          <a:chExt cx="0" cy="0"/>
        </a:xfrm>
      </p:grpSpPr>
      <p:sp>
        <p:nvSpPr>
          <p:cNvPr id="460" name="Google Shape;460;p6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Understanding online information</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61" name="Google Shape;461;p6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a:t>
            </a:r>
            <a:r>
              <a:rPr lang="en-GB"/>
              <a:t> that although there is lots of useful material on the internet, there is also material that is: </a:t>
            </a:r>
            <a:endParaRPr/>
          </a:p>
          <a:p>
            <a:pPr indent="-317500" lvl="0" marL="457200" rtl="0" algn="l">
              <a:lnSpc>
                <a:spcPct val="115000"/>
              </a:lnSpc>
              <a:spcBef>
                <a:spcPts val="1000"/>
              </a:spcBef>
              <a:spcAft>
                <a:spcPts val="0"/>
              </a:spcAft>
              <a:buSzPts val="1400"/>
              <a:buChar char="●"/>
            </a:pPr>
            <a:r>
              <a:rPr lang="en-GB"/>
              <a:t>poor quality and might be misleading</a:t>
            </a:r>
            <a:endParaRPr/>
          </a:p>
          <a:p>
            <a:pPr indent="-317500" lvl="0" marL="457200" rtl="0" algn="l">
              <a:lnSpc>
                <a:spcPct val="115000"/>
              </a:lnSpc>
              <a:spcBef>
                <a:spcPts val="0"/>
              </a:spcBef>
              <a:spcAft>
                <a:spcPts val="0"/>
              </a:spcAft>
              <a:buSzPts val="1400"/>
              <a:buChar char="●"/>
            </a:pPr>
            <a:r>
              <a:rPr lang="en-GB"/>
              <a:t>deliberately untrue</a:t>
            </a:r>
            <a:endParaRPr/>
          </a:p>
          <a:p>
            <a:pPr indent="-317500" lvl="0" marL="457200" rtl="0" algn="l">
              <a:lnSpc>
                <a:spcPct val="115000"/>
              </a:lnSpc>
              <a:spcBef>
                <a:spcPts val="0"/>
              </a:spcBef>
              <a:spcAft>
                <a:spcPts val="0"/>
              </a:spcAft>
              <a:buSzPts val="1400"/>
              <a:buChar char="●"/>
            </a:pPr>
            <a:r>
              <a:rPr lang="en-GB"/>
              <a:t>very wrong and illegal </a:t>
            </a:r>
            <a:endParaRPr/>
          </a:p>
          <a:p>
            <a:pPr indent="0" lvl="0" marL="0" rtl="0" algn="l">
              <a:spcBef>
                <a:spcPts val="1000"/>
              </a:spcBef>
              <a:spcAft>
                <a:spcPts val="0"/>
              </a:spcAft>
              <a:buNone/>
            </a:pPr>
            <a:r>
              <a:rPr lang="en-GB"/>
              <a:t>Teach that this includes images and videos (which can be altered) as well as written information. </a:t>
            </a:r>
            <a:endParaRPr/>
          </a:p>
          <a:p>
            <a:pPr indent="0" lvl="0" marL="0" rtl="0" algn="l">
              <a:spcBef>
                <a:spcPts val="1000"/>
              </a:spcBef>
              <a:spcAft>
                <a:spcPts val="0"/>
              </a:spcAft>
              <a:buNone/>
            </a:pPr>
            <a:r>
              <a:rPr lang="en-GB"/>
              <a:t>Explain that some material is </a:t>
            </a:r>
            <a:r>
              <a:rPr b="1" lang="en-GB"/>
              <a:t>designed to get us to do things</a:t>
            </a:r>
            <a:r>
              <a:rPr lang="en-GB"/>
              <a:t> like spend money, give away personal information, or to believe or do things that we would not otherwise believe or do.</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62" name="Google Shape;462;p6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63" name="Google Shape;463;p68"/>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64" name="Google Shape;464;p6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68" name="Shape 468"/>
        <p:cNvGrpSpPr/>
        <p:nvPr/>
      </p:nvGrpSpPr>
      <p:grpSpPr>
        <a:xfrm>
          <a:off x="0" y="0"/>
          <a:ext cx="0" cy="0"/>
          <a:chOff x="0" y="0"/>
          <a:chExt cx="0" cy="0"/>
        </a:xfrm>
      </p:grpSpPr>
      <p:sp>
        <p:nvSpPr>
          <p:cNvPr id="469" name="Google Shape;469;p6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Deciding what information to trust</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70" name="Google Shape;470;p6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Tell pupils about some of the </a:t>
            </a:r>
            <a:r>
              <a:rPr b="1" lang="en-GB"/>
              <a:t>ways people can find more reliable material online</a:t>
            </a:r>
            <a:r>
              <a:rPr lang="en-GB"/>
              <a:t>, including using a combination of the following: </a:t>
            </a:r>
            <a:endParaRPr/>
          </a:p>
          <a:p>
            <a:pPr indent="-317500" lvl="0" marL="457200" rtl="0" algn="l">
              <a:lnSpc>
                <a:spcPct val="115000"/>
              </a:lnSpc>
              <a:spcBef>
                <a:spcPts val="1000"/>
              </a:spcBef>
              <a:spcAft>
                <a:spcPts val="0"/>
              </a:spcAft>
              <a:buSzPts val="1400"/>
              <a:buChar char="●"/>
            </a:pPr>
            <a:r>
              <a:rPr lang="en-GB"/>
              <a:t>using reputable/trusted websites - e.g. includes lock symbol (protects any data you share), ‘https’ </a:t>
            </a:r>
            <a:r>
              <a:rPr lang="en-GB">
                <a:solidFill>
                  <a:srgbClr val="FF0000"/>
                </a:solidFill>
              </a:rPr>
              <a:t>[Check - the examples are more data security?]</a:t>
            </a:r>
            <a:endParaRPr baseline="-25000">
              <a:solidFill>
                <a:srgbClr val="FF0000"/>
              </a:solidFill>
            </a:endParaRPr>
          </a:p>
          <a:p>
            <a:pPr indent="-317500" lvl="0" marL="457200" rtl="0" algn="l">
              <a:lnSpc>
                <a:spcPct val="115000"/>
              </a:lnSpc>
              <a:spcBef>
                <a:spcPts val="0"/>
              </a:spcBef>
              <a:spcAft>
                <a:spcPts val="0"/>
              </a:spcAft>
              <a:buSzPts val="1400"/>
              <a:buChar char="●"/>
            </a:pPr>
            <a:r>
              <a:rPr lang="en-GB"/>
              <a:t>checking that information is up to date (e.g. publication date)</a:t>
            </a:r>
            <a:endParaRPr/>
          </a:p>
          <a:p>
            <a:pPr indent="-317500" lvl="0" marL="457200" rtl="0" algn="l">
              <a:lnSpc>
                <a:spcPct val="115000"/>
              </a:lnSpc>
              <a:spcBef>
                <a:spcPts val="0"/>
              </a:spcBef>
              <a:spcAft>
                <a:spcPts val="0"/>
              </a:spcAft>
              <a:buSzPts val="1400"/>
              <a:buChar char="●"/>
            </a:pPr>
            <a:r>
              <a:rPr lang="en-GB"/>
              <a:t>assessing whether information is factual or someone’s opinion </a:t>
            </a:r>
            <a:endParaRPr/>
          </a:p>
          <a:p>
            <a:pPr indent="-317500" lvl="0" marL="457200" rtl="0" algn="l">
              <a:lnSpc>
                <a:spcPct val="115000"/>
              </a:lnSpc>
              <a:spcBef>
                <a:spcPts val="0"/>
              </a:spcBef>
              <a:spcAft>
                <a:spcPts val="0"/>
              </a:spcAft>
              <a:buSzPts val="1400"/>
              <a:buChar char="●"/>
            </a:pPr>
            <a:r>
              <a:rPr lang="en-GB"/>
              <a:t>cross-checking other websites and offline sources </a:t>
            </a:r>
            <a:endParaRPr/>
          </a:p>
          <a:p>
            <a:pPr indent="-317500" lvl="0" marL="457200" rtl="0" algn="l">
              <a:spcBef>
                <a:spcPts val="0"/>
              </a:spcBef>
              <a:spcAft>
                <a:spcPts val="0"/>
              </a:spcAft>
              <a:buSzPts val="1400"/>
              <a:buChar char="●"/>
            </a:pPr>
            <a:r>
              <a:rPr lang="en-GB"/>
              <a:t>discussing what we have read or seen with others, such as peers, a trusted adult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71" name="Google Shape;471;p6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72" name="Google Shape;472;p69"/>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3. </a:t>
            </a:r>
            <a:r>
              <a:rPr i="1" lang="en-GB" sz="1600"/>
              <a:t>Know the rules and principles for keeping safe online, how to recognise risks, harmful content and contact, and how to report them. </a:t>
            </a:r>
            <a:br>
              <a:rPr i="1"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73" name="Google Shape;473;p6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77" name="Shape 477"/>
        <p:cNvGrpSpPr/>
        <p:nvPr/>
      </p:nvGrpSpPr>
      <p:grpSpPr>
        <a:xfrm>
          <a:off x="0" y="0"/>
          <a:ext cx="0" cy="0"/>
          <a:chOff x="0" y="0"/>
          <a:chExt cx="0" cy="0"/>
        </a:xfrm>
      </p:grpSpPr>
      <p:sp>
        <p:nvSpPr>
          <p:cNvPr id="478" name="Google Shape;478;p7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Critically a</a:t>
            </a:r>
            <a:r>
              <a:rPr lang="en-GB">
                <a:solidFill>
                  <a:srgbClr val="073763"/>
                </a:solidFill>
              </a:rPr>
              <a:t>ssessing information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79" name="Google Shape;479;p7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Encourage pupils to critically consider online material from sources such as news sites and open forums and begin to distinguish between reliable and unreliable information and images. </a:t>
            </a:r>
            <a:endParaRPr/>
          </a:p>
          <a:p>
            <a:pPr indent="0" lvl="0" marL="0" rtl="0" algn="l">
              <a:spcBef>
                <a:spcPts val="1000"/>
              </a:spcBef>
              <a:spcAft>
                <a:spcPts val="0"/>
              </a:spcAft>
              <a:buNone/>
            </a:pPr>
            <a:r>
              <a:rPr lang="en-GB"/>
              <a:t>Explain that a lot of forum and social media content is generated based on our previous interactions online. This means that our ‘feed’ of information can become an ‘echo chamber’ where we tend to get more of the same type of information or view.</a:t>
            </a:r>
            <a:r>
              <a:rPr lang="en-GB">
                <a:solidFill>
                  <a:srgbClr val="FF0000"/>
                </a:solidFill>
              </a:rPr>
              <a:t> [check - primary?]</a:t>
            </a:r>
            <a:endParaRPr>
              <a:solidFill>
                <a:srgbClr val="FF0000"/>
              </a:solidFill>
            </a:endParaRPr>
          </a:p>
          <a:p>
            <a:pPr indent="0" lvl="0" marL="0" rtl="0" algn="l">
              <a:spcBef>
                <a:spcPts val="1000"/>
              </a:spcBef>
              <a:spcAft>
                <a:spcPts val="0"/>
              </a:spcAft>
              <a:buClr>
                <a:schemeClr val="dk1"/>
              </a:buClr>
              <a:buSzPts val="1100"/>
              <a:buFont typeface="Arial"/>
              <a:buNone/>
            </a:pPr>
            <a:r>
              <a:rPr lang="en-GB">
                <a:solidFill>
                  <a:srgbClr val="38761D"/>
                </a:solidFill>
              </a:rPr>
              <a:t>Add that some search engines have ‘parental controls’ - special settings that mean that you should only see content that is appropriate for children. </a:t>
            </a:r>
            <a:endParaRPr>
              <a:solidFill>
                <a:srgbClr val="38761D"/>
              </a:solidFill>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80" name="Google Shape;480;p7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81" name="Google Shape;481;p70"/>
          <p:cNvSpPr txBox="1"/>
          <p:nvPr>
            <p:ph idx="2" type="body"/>
          </p:nvPr>
        </p:nvSpPr>
        <p:spPr>
          <a:xfrm>
            <a:off x="6178800" y="216425"/>
            <a:ext cx="2695200" cy="4008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4. Know how to critically consider their online friendships and sources of information including awareness of the risks associated with people they have never met.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82" name="Google Shape;482;p7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7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information is shared (1)</a:t>
            </a:r>
            <a:endParaRPr>
              <a:solidFill>
                <a:srgbClr val="073763"/>
              </a:solidFill>
            </a:endParaRPr>
          </a:p>
        </p:txBody>
      </p:sp>
      <p:sp>
        <p:nvSpPr>
          <p:cNvPr id="488" name="Google Shape;488;p7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that</a:t>
            </a:r>
            <a:r>
              <a:rPr lang="en-GB"/>
              <a:t> the internet is a series of connected computers. When data (information and images) is put on social media, for example, it is on the internet and could be viewed by lots of people.  </a:t>
            </a:r>
            <a:endParaRPr/>
          </a:p>
          <a:p>
            <a:pPr indent="0" lvl="0" marL="0" rtl="0" algn="l">
              <a:lnSpc>
                <a:spcPct val="115000"/>
              </a:lnSpc>
              <a:spcBef>
                <a:spcPts val="1000"/>
              </a:spcBef>
              <a:spcAft>
                <a:spcPts val="0"/>
              </a:spcAft>
              <a:buNone/>
            </a:pPr>
            <a:r>
              <a:rPr lang="en-GB"/>
              <a:t>Some websites have </a:t>
            </a:r>
            <a:r>
              <a:rPr b="1" lang="en-GB"/>
              <a:t>‘privacy settings’</a:t>
            </a:r>
            <a:r>
              <a:rPr lang="en-GB"/>
              <a:t> that help to control who sees what information that we share about ourselves. These can be very useful but they are not always 100% effective so </a:t>
            </a:r>
            <a:r>
              <a:rPr b="1" lang="en-GB"/>
              <a:t>we always need to be careful about what information we put online.</a:t>
            </a:r>
            <a:endParaRPr b="1"/>
          </a:p>
          <a:p>
            <a:pPr indent="0" lvl="0" marL="0" rtl="0" algn="l">
              <a:lnSpc>
                <a:spcPct val="115000"/>
              </a:lnSpc>
              <a:spcBef>
                <a:spcPts val="1000"/>
              </a:spcBef>
              <a:spcAft>
                <a:spcPts val="0"/>
              </a:spcAft>
              <a:buNone/>
            </a:pPr>
            <a:r>
              <a:rPr lang="en-GB"/>
              <a:t>Teach that if other people can see our information and images, they can be taken without our permission and shared with other people.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89" name="Google Shape;489;p7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90" name="Google Shape;490;p71"/>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5. </a:t>
            </a:r>
            <a:r>
              <a:rPr i="1" lang="en-GB" sz="1600"/>
              <a:t>Know how information and data is shared and used online.</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91" name="Google Shape;491;p71"/>
          <p:cNvSpPr txBox="1"/>
          <p:nvPr>
            <p:ph idx="2" type="body"/>
          </p:nvPr>
        </p:nvSpPr>
        <p:spPr>
          <a:xfrm>
            <a:off x="6178800" y="2696050"/>
            <a:ext cx="2695200" cy="1035600"/>
          </a:xfrm>
          <a:prstGeom prst="rect">
            <a:avLst/>
          </a:prstGeom>
          <a:no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1600"/>
              <a:t>TEACHING POINTS</a:t>
            </a:r>
            <a:endParaRPr sz="1600"/>
          </a:p>
          <a:p>
            <a:pPr indent="-330200" lvl="0" marL="457200" rtl="0" algn="l">
              <a:spcBef>
                <a:spcPts val="0"/>
              </a:spcBef>
              <a:spcAft>
                <a:spcPts val="0"/>
              </a:spcAft>
              <a:buSzPts val="1600"/>
              <a:buChar char="●"/>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492" name="Google Shape;492;p7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7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information is shared (2)</a:t>
            </a:r>
            <a:endParaRPr>
              <a:solidFill>
                <a:srgbClr val="073763"/>
              </a:solidFill>
            </a:endParaRPr>
          </a:p>
        </p:txBody>
      </p:sp>
      <p:sp>
        <p:nvSpPr>
          <p:cNvPr id="498" name="Google Shape;498;p7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we should never share (including sending on a mobile) information or images that we do not want others to see.</a:t>
            </a:r>
            <a:endParaRPr/>
          </a:p>
          <a:p>
            <a:pPr indent="0" lvl="0" marL="0" rtl="0" algn="l">
              <a:spcBef>
                <a:spcPts val="1000"/>
              </a:spcBef>
              <a:spcAft>
                <a:spcPts val="0"/>
              </a:spcAft>
              <a:buNone/>
            </a:pPr>
            <a:r>
              <a:rPr lang="en-GB"/>
              <a:t>Although you might just share with one person they could share the information or image further and in ways that are hard to control. </a:t>
            </a:r>
            <a:endParaRPr/>
          </a:p>
          <a:p>
            <a:pPr indent="0" lvl="0" marL="0" rtl="0" algn="l">
              <a:lnSpc>
                <a:spcPct val="115000"/>
              </a:lnSpc>
              <a:spcBef>
                <a:spcPts val="1000"/>
              </a:spcBef>
              <a:spcAft>
                <a:spcPts val="0"/>
              </a:spcAft>
              <a:buNone/>
            </a:pPr>
            <a:r>
              <a:rPr lang="en-GB"/>
              <a:t>It can be </a:t>
            </a:r>
            <a:r>
              <a:rPr lang="en-GB"/>
              <a:t>difficult</a:t>
            </a:r>
            <a:r>
              <a:rPr lang="en-GB"/>
              <a:t> to delete data that have been shared. However it is often possible to do something about it, and people should speak to a trusted adult if they are concerned about something related to them online.</a:t>
            </a:r>
            <a:endParaRPr/>
          </a:p>
          <a:p>
            <a:pPr indent="0" lvl="0" marL="0" rtl="0" algn="l">
              <a:lnSpc>
                <a:spcPct val="115000"/>
              </a:lnSpc>
              <a:spcBef>
                <a:spcPts val="1000"/>
              </a:spcBef>
              <a:spcAft>
                <a:spcPts val="0"/>
              </a:spcAft>
              <a:buNone/>
            </a:pPr>
            <a:r>
              <a:rPr lang="en-GB"/>
              <a:t>Teachers should be aware of law on ‘right to be forgotten’. SAFEGUARDING POLICY ALSO</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499" name="Google Shape;499;p7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00" name="Google Shape;500;p72"/>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5. </a:t>
            </a:r>
            <a:r>
              <a:rPr i="1" lang="en-GB" sz="1600"/>
              <a:t>Know how information and data is shared and used online.</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
        <p:nvSpPr>
          <p:cNvPr id="501" name="Google Shape;501;p7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73"/>
          <p:cNvSpPr txBox="1"/>
          <p:nvPr>
            <p:ph type="title"/>
          </p:nvPr>
        </p:nvSpPr>
        <p:spPr>
          <a:xfrm>
            <a:off x="2022750" y="2150850"/>
            <a:ext cx="50985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507" name="Google Shape;507;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08" name="Google Shape;508;p73"/>
          <p:cNvSpPr txBox="1"/>
          <p:nvPr>
            <p:ph idx="4294967295" type="body"/>
          </p:nvPr>
        </p:nvSpPr>
        <p:spPr>
          <a:xfrm>
            <a:off x="330200" y="3276600"/>
            <a:ext cx="8543700" cy="1099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t>STATUTORY GUIDANCE </a:t>
            </a:r>
            <a:br>
              <a:rPr b="1" lang="en-GB" sz="1600"/>
            </a:br>
            <a:r>
              <a:rPr i="1" lang="en-GB" sz="1800"/>
              <a:t>Schools should continue to develop knowledge on topics specified for primary as required and in addition cover the following content by the end of secondary. </a:t>
            </a:r>
            <a:r>
              <a:rPr lang="en-GB" sz="1800"/>
              <a:t>(p36)</a:t>
            </a:r>
            <a:endParaRPr sz="1800"/>
          </a:p>
          <a:p>
            <a:pPr indent="0" lvl="0" marL="0" rtl="0" algn="l">
              <a:lnSpc>
                <a:spcPct val="115000"/>
              </a:lnSpc>
              <a:spcBef>
                <a:spcPts val="1600"/>
              </a:spcBef>
              <a:spcAft>
                <a:spcPts val="0"/>
              </a:spcAft>
              <a:buSzPts val="1800"/>
              <a:buNone/>
            </a:pPr>
            <a:r>
              <a:t/>
            </a:r>
            <a:endParaRPr sz="1800"/>
          </a:p>
          <a:p>
            <a:pPr indent="0" lvl="0" marL="0" rtl="0" algn="l">
              <a:lnSpc>
                <a:spcPct val="115000"/>
              </a:lnSpc>
              <a:spcBef>
                <a:spcPts val="1600"/>
              </a:spcBef>
              <a:spcAft>
                <a:spcPts val="0"/>
              </a:spcAft>
              <a:buSzPts val="1800"/>
              <a:buNone/>
            </a:pPr>
            <a:r>
              <a:t/>
            </a:r>
            <a:endParaRPr sz="1800"/>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Related topics</a:t>
            </a:r>
            <a:endParaRPr>
              <a:solidFill>
                <a:srgbClr val="073763"/>
              </a:solidFill>
            </a:endParaRPr>
          </a:p>
        </p:txBody>
      </p:sp>
      <p:sp>
        <p:nvSpPr>
          <p:cNvPr id="130" name="Google Shape;130;p29"/>
          <p:cNvSpPr txBox="1"/>
          <p:nvPr>
            <p:ph idx="1" type="body"/>
          </p:nvPr>
        </p:nvSpPr>
        <p:spPr>
          <a:xfrm>
            <a:off x="270000" y="914400"/>
            <a:ext cx="735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Online relationships (primary) and Online and media (secondary) are closely related to the following topics:</a:t>
            </a:r>
            <a:endParaRPr sz="1800"/>
          </a:p>
          <a:p>
            <a:pPr indent="-342900" lvl="0" marL="457200" rtl="0" algn="l">
              <a:spcBef>
                <a:spcPts val="1600"/>
              </a:spcBef>
              <a:spcAft>
                <a:spcPts val="0"/>
              </a:spcAft>
              <a:buSzPts val="1800"/>
              <a:buChar char="●"/>
            </a:pPr>
            <a:r>
              <a:rPr lang="en-GB" sz="1800"/>
              <a:t>Internet safety and harms</a:t>
            </a:r>
            <a:endParaRPr sz="1800"/>
          </a:p>
          <a:p>
            <a:pPr indent="-342900" lvl="0" marL="457200" rtl="0" algn="l">
              <a:spcBef>
                <a:spcPts val="0"/>
              </a:spcBef>
              <a:spcAft>
                <a:spcPts val="0"/>
              </a:spcAft>
              <a:buSzPts val="1800"/>
              <a:buChar char="●"/>
            </a:pPr>
            <a:r>
              <a:rPr lang="en-GB" sz="1800"/>
              <a:t>Respectful relationships</a:t>
            </a:r>
            <a:endParaRPr sz="1800"/>
          </a:p>
          <a:p>
            <a:pPr indent="-342900" lvl="0" marL="457200" rtl="0" algn="l">
              <a:spcBef>
                <a:spcPts val="0"/>
              </a:spcBef>
              <a:spcAft>
                <a:spcPts val="0"/>
              </a:spcAft>
              <a:buSzPts val="1800"/>
              <a:buChar char="●"/>
            </a:pPr>
            <a:r>
              <a:rPr lang="en-GB" sz="1800"/>
              <a:t>Being safe</a:t>
            </a:r>
            <a:endParaRPr sz="1800"/>
          </a:p>
          <a:p>
            <a:pPr indent="-342900" lvl="0" marL="457200" rtl="0" algn="l">
              <a:spcBef>
                <a:spcPts val="0"/>
              </a:spcBef>
              <a:spcAft>
                <a:spcPts val="0"/>
              </a:spcAft>
              <a:buSzPts val="1800"/>
              <a:buChar char="●"/>
            </a:pPr>
            <a:r>
              <a:rPr lang="en-GB" sz="1800"/>
              <a:t>Mental wellbeing </a:t>
            </a:r>
            <a:endParaRPr sz="1800"/>
          </a:p>
          <a:p>
            <a:pPr indent="0" lvl="0" marL="0" rtl="0" algn="l">
              <a:spcBef>
                <a:spcPts val="1600"/>
              </a:spcBef>
              <a:spcAft>
                <a:spcPts val="0"/>
              </a:spcAft>
              <a:buNone/>
            </a:pPr>
            <a:r>
              <a:rPr lang="en-GB" sz="1800"/>
              <a:t>Therefore you should: </a:t>
            </a:r>
            <a:endParaRPr sz="1800"/>
          </a:p>
          <a:p>
            <a:pPr indent="-342900" lvl="0" marL="457200" rtl="0" algn="l">
              <a:spcBef>
                <a:spcPts val="1600"/>
              </a:spcBef>
              <a:spcAft>
                <a:spcPts val="0"/>
              </a:spcAft>
              <a:buSzPts val="1800"/>
              <a:buChar char="●"/>
            </a:pPr>
            <a:r>
              <a:rPr b="1" lang="en-GB" sz="1800"/>
              <a:t>consider</a:t>
            </a:r>
            <a:r>
              <a:rPr lang="en-GB" sz="1800"/>
              <a:t> </a:t>
            </a:r>
            <a:r>
              <a:rPr b="1" lang="en-GB" sz="1800"/>
              <a:t>thematic links </a:t>
            </a:r>
            <a:r>
              <a:rPr lang="en-GB" sz="1800"/>
              <a:t>when planning and delivering lessons</a:t>
            </a:r>
            <a:endParaRPr sz="1800"/>
          </a:p>
          <a:p>
            <a:pPr indent="-342900" lvl="0" marL="457200" rtl="0" algn="l">
              <a:spcBef>
                <a:spcPts val="0"/>
              </a:spcBef>
              <a:spcAft>
                <a:spcPts val="0"/>
              </a:spcAft>
              <a:buSzPts val="1800"/>
              <a:buChar char="●"/>
            </a:pPr>
            <a:r>
              <a:rPr lang="en-GB" sz="1800"/>
              <a:t>find ways to </a:t>
            </a:r>
            <a:r>
              <a:rPr b="1" lang="en-GB" sz="1800"/>
              <a:t>link knowledge and vocabulary </a:t>
            </a:r>
            <a:r>
              <a:rPr lang="en-GB" sz="1800"/>
              <a:t>across topics</a:t>
            </a:r>
            <a:endParaRPr sz="1800"/>
          </a:p>
          <a:p>
            <a:pPr indent="0" lvl="0" marL="0" rtl="0" algn="l">
              <a:spcBef>
                <a:spcPts val="1600"/>
              </a:spcBef>
              <a:spcAft>
                <a:spcPts val="1600"/>
              </a:spcAft>
              <a:buNone/>
            </a:pPr>
            <a:r>
              <a:t/>
            </a:r>
            <a:endParaRPr sz="1800"/>
          </a:p>
        </p:txBody>
      </p:sp>
      <p:sp>
        <p:nvSpPr>
          <p:cNvPr id="131" name="Google Shape;131;p29"/>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7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Opportunities </a:t>
            </a:r>
            <a:r>
              <a:rPr lang="en-GB">
                <a:solidFill>
                  <a:srgbClr val="073763"/>
                </a:solidFill>
              </a:rPr>
              <a:t>online (1)</a:t>
            </a:r>
            <a:endParaRPr>
              <a:solidFill>
                <a:srgbClr val="073763"/>
              </a:solidFill>
            </a:endParaRPr>
          </a:p>
        </p:txBody>
      </p:sp>
      <p:sp>
        <p:nvSpPr>
          <p:cNvPr id="514" name="Google Shape;514;p7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Teach pupils about a range of online opportunities including: </a:t>
            </a:r>
            <a:endParaRPr/>
          </a:p>
          <a:p>
            <a:pPr indent="-317500" lvl="0" marL="457200" rtl="0" algn="l">
              <a:spcBef>
                <a:spcPts val="1000"/>
              </a:spcBef>
              <a:spcAft>
                <a:spcPts val="0"/>
              </a:spcAft>
              <a:buSzPts val="1400"/>
              <a:buChar char="●"/>
            </a:pPr>
            <a:r>
              <a:rPr b="1" lang="en-GB"/>
              <a:t>socialising and building friendships </a:t>
            </a:r>
            <a:r>
              <a:rPr lang="en-GB"/>
              <a:t>(e.g. through games, using social media)</a:t>
            </a:r>
            <a:endParaRPr/>
          </a:p>
          <a:p>
            <a:pPr indent="-317500" lvl="0" marL="457200" rtl="0" algn="l">
              <a:spcBef>
                <a:spcPts val="0"/>
              </a:spcBef>
              <a:spcAft>
                <a:spcPts val="0"/>
              </a:spcAft>
              <a:buSzPts val="1400"/>
              <a:buChar char="●"/>
            </a:pPr>
            <a:r>
              <a:rPr b="1" lang="en-GB"/>
              <a:t>joining community or other groups </a:t>
            </a:r>
            <a:r>
              <a:rPr lang="en-GB"/>
              <a:t>(e.g. relating to sports, hobbies, volunteering)</a:t>
            </a:r>
            <a:endParaRPr/>
          </a:p>
          <a:p>
            <a:pPr indent="-317500" lvl="0" marL="457200" rtl="0" algn="l">
              <a:spcBef>
                <a:spcPts val="0"/>
              </a:spcBef>
              <a:spcAft>
                <a:spcPts val="0"/>
              </a:spcAft>
              <a:buSzPts val="1400"/>
              <a:buChar char="●"/>
            </a:pPr>
            <a:r>
              <a:rPr b="1" lang="en-GB"/>
              <a:t>learning from people across the world</a:t>
            </a:r>
            <a:endParaRPr b="1"/>
          </a:p>
          <a:p>
            <a:pPr indent="-317500" lvl="0" marL="457200" rtl="0" algn="l">
              <a:spcBef>
                <a:spcPts val="0"/>
              </a:spcBef>
              <a:spcAft>
                <a:spcPts val="0"/>
              </a:spcAft>
              <a:buSzPts val="1400"/>
              <a:buChar char="●"/>
            </a:pPr>
            <a:r>
              <a:rPr b="1" lang="en-GB"/>
              <a:t>researching topics</a:t>
            </a:r>
            <a:r>
              <a:rPr lang="en-GB"/>
              <a:t> (e.g. for homework or personal interest, personal development)</a:t>
            </a:r>
            <a:endParaRPr/>
          </a:p>
          <a:p>
            <a:pPr indent="-317500" lvl="0" marL="457200" rtl="0" algn="l">
              <a:spcBef>
                <a:spcPts val="0"/>
              </a:spcBef>
              <a:spcAft>
                <a:spcPts val="0"/>
              </a:spcAft>
              <a:buSzPts val="1400"/>
              <a:buChar char="●"/>
            </a:pPr>
            <a:r>
              <a:rPr b="1" lang="en-GB"/>
              <a:t>self-expression/identity</a:t>
            </a:r>
            <a:r>
              <a:rPr lang="en-GB"/>
              <a:t> (e.g. sharing appropriate information about ourselves, something we have achieved, or meeting people with a similar outlook)</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15" name="Google Shape;515;p7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16" name="Google Shape;516;p7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17" name="Google Shape;517;p74"/>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7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Opportunities online (2)</a:t>
            </a:r>
            <a:endParaRPr>
              <a:solidFill>
                <a:srgbClr val="073763"/>
              </a:solidFill>
            </a:endParaRPr>
          </a:p>
        </p:txBody>
      </p:sp>
      <p:sp>
        <p:nvSpPr>
          <p:cNvPr id="523" name="Google Shape;523;p7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Explain that as we get older many people also use the internet for other purposes such as:</a:t>
            </a:r>
            <a:endParaRPr/>
          </a:p>
          <a:p>
            <a:pPr indent="-317500" lvl="0" marL="457200" rtl="0" algn="l">
              <a:spcBef>
                <a:spcPts val="1000"/>
              </a:spcBef>
              <a:spcAft>
                <a:spcPts val="0"/>
              </a:spcAft>
              <a:buSzPts val="1400"/>
              <a:buChar char="●"/>
            </a:pPr>
            <a:r>
              <a:rPr lang="en-GB"/>
              <a:t>finding courses or jobs (as well as there being many jobs where online skills are needed)</a:t>
            </a:r>
            <a:endParaRPr/>
          </a:p>
          <a:p>
            <a:pPr indent="-317500" lvl="0" marL="457200" rtl="0" algn="l">
              <a:spcBef>
                <a:spcPts val="0"/>
              </a:spcBef>
              <a:spcAft>
                <a:spcPts val="0"/>
              </a:spcAft>
              <a:buSzPts val="1400"/>
              <a:buChar char="●"/>
            </a:pPr>
            <a:r>
              <a:rPr lang="en-GB"/>
              <a:t>buying and selling things online</a:t>
            </a:r>
            <a:endParaRPr/>
          </a:p>
          <a:p>
            <a:pPr indent="-317500" lvl="0" marL="457200" rtl="0" algn="l">
              <a:spcBef>
                <a:spcPts val="0"/>
              </a:spcBef>
              <a:spcAft>
                <a:spcPts val="0"/>
              </a:spcAft>
              <a:buSzPts val="1400"/>
              <a:buChar char="●"/>
            </a:pPr>
            <a:r>
              <a:rPr lang="en-GB"/>
              <a:t>applying for things like a driving licence, a passport or a benefit</a:t>
            </a:r>
            <a:endParaRPr/>
          </a:p>
          <a:p>
            <a:pPr indent="-317500" lvl="0" marL="457200" rtl="0" algn="l">
              <a:spcBef>
                <a:spcPts val="0"/>
              </a:spcBef>
              <a:spcAft>
                <a:spcPts val="0"/>
              </a:spcAft>
              <a:buSzPts val="1400"/>
              <a:buChar char="●"/>
            </a:pPr>
            <a:r>
              <a:rPr lang="en-GB"/>
              <a:t>registering to vote</a:t>
            </a:r>
            <a:endParaRPr/>
          </a:p>
          <a:p>
            <a:pPr indent="-317500" lvl="0" marL="457200" rtl="0" algn="l">
              <a:spcBef>
                <a:spcPts val="0"/>
              </a:spcBef>
              <a:spcAft>
                <a:spcPts val="0"/>
              </a:spcAft>
              <a:buSzPts val="1400"/>
              <a:buChar char="●"/>
            </a:pPr>
            <a:r>
              <a:rPr lang="en-GB"/>
              <a:t>publishing information, e.g. in a blog</a:t>
            </a:r>
            <a:endParaRPr/>
          </a:p>
          <a:p>
            <a:pPr indent="-317500" lvl="0" marL="457200" rtl="0" algn="l">
              <a:spcBef>
                <a:spcPts val="0"/>
              </a:spcBef>
              <a:spcAft>
                <a:spcPts val="0"/>
              </a:spcAft>
              <a:buSzPts val="1400"/>
              <a:buChar char="●"/>
            </a:pPr>
            <a:r>
              <a:rPr lang="en-GB"/>
              <a:t>entertainment, relaxation and learning new skills</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24" name="Google Shape;524;p7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25" name="Google Shape;525;p75"/>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26" name="Google Shape;526;p75"/>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7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Digital citizenship (1)</a:t>
            </a:r>
            <a:endParaRPr>
              <a:solidFill>
                <a:srgbClr val="073763"/>
              </a:solidFill>
            </a:endParaRPr>
          </a:p>
        </p:txBody>
      </p:sp>
      <p:sp>
        <p:nvSpPr>
          <p:cNvPr id="532" name="Google Shape;532;p7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the concept of digital citizenship. Teach that as a digital citizen we have rights and responsibilities similar to those we have offline.</a:t>
            </a:r>
            <a:endParaRPr/>
          </a:p>
          <a:p>
            <a:pPr indent="0" lvl="0" marL="0" rtl="0" algn="l">
              <a:spcBef>
                <a:spcPts val="1000"/>
              </a:spcBef>
              <a:spcAft>
                <a:spcPts val="0"/>
              </a:spcAft>
              <a:buNone/>
            </a:pPr>
            <a:r>
              <a:rPr lang="en-GB"/>
              <a:t>Teach about the rights we all have online such as:</a:t>
            </a:r>
            <a:endParaRPr/>
          </a:p>
          <a:p>
            <a:pPr indent="-317500" lvl="0" marL="457200" rtl="0" algn="l">
              <a:spcBef>
                <a:spcPts val="0"/>
              </a:spcBef>
              <a:spcAft>
                <a:spcPts val="0"/>
              </a:spcAft>
              <a:buSzPts val="1400"/>
              <a:buChar char="●"/>
            </a:pPr>
            <a:r>
              <a:rPr lang="en-GB"/>
              <a:t>privacy and security</a:t>
            </a:r>
            <a:endParaRPr/>
          </a:p>
          <a:p>
            <a:pPr indent="-317500" lvl="0" marL="457200" rtl="0" algn="l">
              <a:spcBef>
                <a:spcPts val="0"/>
              </a:spcBef>
              <a:spcAft>
                <a:spcPts val="0"/>
              </a:spcAft>
              <a:buSzPts val="1400"/>
              <a:buChar char="●"/>
            </a:pPr>
            <a:r>
              <a:rPr lang="en-GB"/>
              <a:t>access and inclusion</a:t>
            </a:r>
            <a:endParaRPr/>
          </a:p>
          <a:p>
            <a:pPr indent="-317500" lvl="0" marL="457200" rtl="0" algn="l">
              <a:spcBef>
                <a:spcPts val="0"/>
              </a:spcBef>
              <a:spcAft>
                <a:spcPts val="0"/>
              </a:spcAft>
              <a:buSzPts val="1400"/>
              <a:buChar char="●"/>
            </a:pPr>
            <a:r>
              <a:rPr lang="en-GB"/>
              <a:t>freedom of expression</a:t>
            </a:r>
            <a:endParaRPr/>
          </a:p>
          <a:p>
            <a:pPr indent="0" lvl="0" marL="0" rtl="0" algn="l">
              <a:spcBef>
                <a:spcPts val="1000"/>
              </a:spcBef>
              <a:spcAft>
                <a:spcPts val="0"/>
              </a:spcAft>
              <a:buNone/>
            </a:pPr>
            <a:r>
              <a:rPr lang="en-GB"/>
              <a:t>Explore what pupils can do to uphold these rights (for themselves and others) and what they can do if these rights are </a:t>
            </a:r>
            <a:r>
              <a:rPr lang="en-GB"/>
              <a:t>breached</a:t>
            </a:r>
            <a:r>
              <a:rPr lang="en-GB"/>
              <a:t> (including digital reporting tools)</a:t>
            </a:r>
            <a:endParaRPr/>
          </a:p>
          <a:p>
            <a:pPr indent="0" lvl="0" marL="0" rtl="0" algn="l">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33" name="Google Shape;533;p7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34" name="Google Shape;534;p7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35" name="Google Shape;535;p76"/>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7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Digital citizenship (2)</a:t>
            </a:r>
            <a:endParaRPr>
              <a:solidFill>
                <a:srgbClr val="073763"/>
              </a:solidFill>
            </a:endParaRPr>
          </a:p>
        </p:txBody>
      </p:sp>
      <p:sp>
        <p:nvSpPr>
          <p:cNvPr id="541" name="Google Shape;541;p7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rights come with responsibilities to guarantee a safe and fair digital environment for all.</a:t>
            </a:r>
            <a:endParaRPr/>
          </a:p>
          <a:p>
            <a:pPr indent="0" lvl="0" marL="0" rtl="0" algn="l">
              <a:spcBef>
                <a:spcPts val="1000"/>
              </a:spcBef>
              <a:spcAft>
                <a:spcPts val="0"/>
              </a:spcAft>
              <a:buNone/>
            </a:pPr>
            <a:r>
              <a:rPr lang="en-GB"/>
              <a:t>Explore the responsibilities of digital citizens including:</a:t>
            </a:r>
            <a:endParaRPr/>
          </a:p>
          <a:p>
            <a:pPr indent="-317500" lvl="0" marL="457200" rtl="0" algn="l">
              <a:spcBef>
                <a:spcPts val="1000"/>
              </a:spcBef>
              <a:spcAft>
                <a:spcPts val="0"/>
              </a:spcAft>
              <a:buSzPts val="1400"/>
              <a:buChar char="●"/>
            </a:pPr>
            <a:r>
              <a:rPr b="1" lang="en-GB"/>
              <a:t>being respectful of others </a:t>
            </a:r>
            <a:r>
              <a:rPr lang="en-GB"/>
              <a:t>- e.g. consciously considering their needs, rights, and wishes </a:t>
            </a:r>
            <a:endParaRPr/>
          </a:p>
          <a:p>
            <a:pPr indent="-317500" lvl="0" marL="457200" rtl="0" algn="l">
              <a:spcBef>
                <a:spcPts val="0"/>
              </a:spcBef>
              <a:spcAft>
                <a:spcPts val="0"/>
              </a:spcAft>
              <a:buSzPts val="1400"/>
              <a:buChar char="●"/>
            </a:pPr>
            <a:r>
              <a:rPr b="1" lang="en-GB"/>
              <a:t>being respectful of ourselves</a:t>
            </a:r>
            <a:r>
              <a:rPr lang="en-GB"/>
              <a:t> - e.g. valuing ourselves and maintaining our boundaries</a:t>
            </a:r>
            <a:endParaRPr/>
          </a:p>
          <a:p>
            <a:pPr indent="0" lvl="0" marL="0" rtl="0" algn="l">
              <a:spcBef>
                <a:spcPts val="1000"/>
              </a:spcBef>
              <a:spcAft>
                <a:spcPts val="0"/>
              </a:spcAft>
              <a:buNone/>
            </a:pPr>
            <a:r>
              <a:rPr lang="en-GB"/>
              <a:t>Emphasise that the same expectations of behaviour apply in online contexts as in offline contexts.</a:t>
            </a:r>
            <a:endParaRPr/>
          </a:p>
          <a:p>
            <a:pPr indent="0" lvl="0" marL="0" rtl="0" algn="l">
              <a:spcBef>
                <a:spcPts val="1000"/>
              </a:spcBef>
              <a:spcAft>
                <a:spcPts val="0"/>
              </a:spcAft>
              <a:buNone/>
            </a:pPr>
            <a:r>
              <a:rPr lang="en-GB"/>
              <a:t>Related topic: Respectful relationships</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42" name="Google Shape;542;p7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43" name="Google Shape;543;p7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44" name="Google Shape;544;p77"/>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548" name="Shape 548"/>
        <p:cNvGrpSpPr/>
        <p:nvPr/>
      </p:nvGrpSpPr>
      <p:grpSpPr>
        <a:xfrm>
          <a:off x="0" y="0"/>
          <a:ext cx="0" cy="0"/>
          <a:chOff x="0" y="0"/>
          <a:chExt cx="0" cy="0"/>
        </a:xfrm>
      </p:grpSpPr>
      <p:sp>
        <p:nvSpPr>
          <p:cNvPr id="549" name="Google Shape;549;p7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Using </a:t>
            </a:r>
            <a:r>
              <a:rPr lang="en-GB">
                <a:solidFill>
                  <a:srgbClr val="073763"/>
                </a:solidFill>
              </a:rPr>
              <a:t>appropriate</a:t>
            </a:r>
            <a:r>
              <a:rPr lang="en-GB">
                <a:solidFill>
                  <a:srgbClr val="073763"/>
                </a:solidFill>
              </a:rPr>
              <a:t> language online</a:t>
            </a:r>
            <a:endParaRPr>
              <a:solidFill>
                <a:srgbClr val="073763"/>
              </a:solidFill>
            </a:endParaRPr>
          </a:p>
        </p:txBody>
      </p:sp>
      <p:sp>
        <p:nvSpPr>
          <p:cNvPr id="550" name="Google Shape;550;p7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Explain that we sometimes need to choose different language when communicating with different people online. For example we might use:</a:t>
            </a:r>
            <a:endParaRPr/>
          </a:p>
          <a:p>
            <a:pPr indent="-317500" lvl="0" marL="457200" rtl="0" algn="l">
              <a:lnSpc>
                <a:spcPct val="115000"/>
              </a:lnSpc>
              <a:spcBef>
                <a:spcPts val="1000"/>
              </a:spcBef>
              <a:spcAft>
                <a:spcPts val="0"/>
              </a:spcAft>
              <a:buSzPts val="1400"/>
              <a:buChar char="●"/>
            </a:pPr>
            <a:r>
              <a:rPr b="1" lang="en-GB"/>
              <a:t>informal language</a:t>
            </a:r>
            <a:r>
              <a:rPr lang="en-GB"/>
              <a:t> including slang when chatting with friends (explore examples)</a:t>
            </a:r>
            <a:endParaRPr/>
          </a:p>
          <a:p>
            <a:pPr indent="-317500" lvl="0" marL="457200" rtl="0" algn="l">
              <a:lnSpc>
                <a:spcPct val="115000"/>
              </a:lnSpc>
              <a:spcBef>
                <a:spcPts val="0"/>
              </a:spcBef>
              <a:spcAft>
                <a:spcPts val="0"/>
              </a:spcAft>
              <a:buSzPts val="1400"/>
              <a:buChar char="●"/>
            </a:pPr>
            <a:r>
              <a:rPr b="1" lang="en-GB"/>
              <a:t>formal language</a:t>
            </a:r>
            <a:r>
              <a:rPr lang="en-GB"/>
              <a:t> when contacting a potential employer (explore examples)</a:t>
            </a:r>
            <a:endParaRPr/>
          </a:p>
          <a:p>
            <a:pPr indent="0" lvl="0" marL="0" rtl="0" algn="l">
              <a:lnSpc>
                <a:spcPct val="115000"/>
              </a:lnSpc>
              <a:spcBef>
                <a:spcPts val="1000"/>
              </a:spcBef>
              <a:spcAft>
                <a:spcPts val="0"/>
              </a:spcAft>
              <a:buNone/>
            </a:pPr>
            <a:r>
              <a:rPr lang="en-GB">
                <a:solidFill>
                  <a:srgbClr val="38761D"/>
                </a:solidFill>
              </a:rPr>
              <a:t>Also teach pupils that comments we post on social media can often be viewed by other people (including in the future). Many employers search for people’s social media profiles when selecting candidates for a job. </a:t>
            </a:r>
            <a:endParaRPr>
              <a:solidFill>
                <a:srgbClr val="38761D"/>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51" name="Google Shape;551;p7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52" name="Google Shape;552;p7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53" name="Google Shape;553;p78"/>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rPr i="1" lang="en-GB" sz="1600">
                <a:solidFill>
                  <a:srgbClr val="FF0000"/>
                </a:solidFill>
              </a:rPr>
              <a:t>Delete slide but for the final point in green?</a:t>
            </a:r>
            <a:endParaRPr i="1" sz="1600">
              <a:solidFill>
                <a:srgbClr val="FF0000"/>
              </a:solidFill>
            </a:endParaRPr>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7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Rules about online behaviour</a:t>
            </a:r>
            <a:endParaRPr>
              <a:solidFill>
                <a:srgbClr val="073763"/>
              </a:solidFill>
            </a:endParaRPr>
          </a:p>
        </p:txBody>
      </p:sp>
      <p:sp>
        <p:nvSpPr>
          <p:cNvPr id="559" name="Google Shape;559;p7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Explain that many online service providers, e.g. social m</a:t>
            </a:r>
            <a:r>
              <a:rPr lang="en-GB"/>
              <a:t>edia companies, have rules about acceptable and unacceptable behaviour on their sites. These form part of the </a:t>
            </a:r>
            <a:r>
              <a:rPr b="1" lang="en-GB"/>
              <a:t>terms and conditions</a:t>
            </a:r>
            <a:r>
              <a:rPr lang="en-GB"/>
              <a:t> of using their service.</a:t>
            </a:r>
            <a:endParaRPr/>
          </a:p>
          <a:p>
            <a:pPr indent="0" lvl="0" marL="0" rtl="0" algn="l">
              <a:lnSpc>
                <a:spcPct val="115000"/>
              </a:lnSpc>
              <a:spcBef>
                <a:spcPts val="1000"/>
              </a:spcBef>
              <a:spcAft>
                <a:spcPts val="0"/>
              </a:spcAft>
              <a:buNone/>
            </a:pPr>
            <a:r>
              <a:rPr lang="en-GB"/>
              <a:t>Explain that if someone violates a site’s terms, they can be stopped from using it and have their content removed.</a:t>
            </a:r>
            <a:r>
              <a:rPr lang="en-GB">
                <a:solidFill>
                  <a:srgbClr val="FF0000"/>
                </a:solidFill>
              </a:rPr>
              <a:t> </a:t>
            </a:r>
            <a:r>
              <a:rPr lang="en-GB"/>
              <a:t>Teach that some violations, such as </a:t>
            </a:r>
            <a:r>
              <a:rPr b="1" lang="en-GB"/>
              <a:t>abusive and threatening behaviour</a:t>
            </a:r>
            <a:r>
              <a:rPr lang="en-GB"/>
              <a:t>, can also be criminal: </a:t>
            </a:r>
            <a:r>
              <a:rPr lang="en-GB"/>
              <a:t> </a:t>
            </a:r>
            <a:r>
              <a:rPr lang="en-GB" u="sng">
                <a:solidFill>
                  <a:schemeClr val="hlink"/>
                </a:solidFill>
                <a:hlinkClick r:id="rId3"/>
              </a:rPr>
              <a:t>‘social media offences’ (Crown Prosecution Service)</a:t>
            </a:r>
            <a:r>
              <a:rPr lang="en-GB"/>
              <a:t>. </a:t>
            </a:r>
            <a:endParaRPr/>
          </a:p>
          <a:p>
            <a:pPr indent="0" lvl="0" marL="0" rtl="0" algn="l">
              <a:lnSpc>
                <a:spcPct val="115000"/>
              </a:lnSpc>
              <a:spcBef>
                <a:spcPts val="1000"/>
              </a:spcBef>
              <a:spcAft>
                <a:spcPts val="0"/>
              </a:spcAft>
              <a:buNone/>
            </a:pPr>
            <a:r>
              <a:rPr lang="en-GB"/>
              <a:t>Related topic </a:t>
            </a:r>
            <a:r>
              <a:rPr b="1" lang="en-GB"/>
              <a:t>‘Internet safety and harms’</a:t>
            </a:r>
            <a:r>
              <a:rPr lang="en-GB"/>
              <a:t> provides more information on bullying, abuse and harassment.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60" name="Google Shape;560;p7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61" name="Google Shape;561;p7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62" name="Google Shape;562;p79"/>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8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Online risks</a:t>
            </a:r>
            <a:endParaRPr>
              <a:solidFill>
                <a:srgbClr val="073763"/>
              </a:solidFill>
            </a:endParaRPr>
          </a:p>
        </p:txBody>
      </p:sp>
      <p:sp>
        <p:nvSpPr>
          <p:cNvPr id="568" name="Google Shape;568;p8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that along with the many positive opportunities the internet provides, there are some risks associated with being online. These include:</a:t>
            </a:r>
            <a:endParaRPr/>
          </a:p>
          <a:p>
            <a:pPr indent="-317500" lvl="0" marL="457200" rtl="0" algn="l">
              <a:lnSpc>
                <a:spcPct val="115000"/>
              </a:lnSpc>
              <a:spcBef>
                <a:spcPts val="1000"/>
              </a:spcBef>
              <a:spcAft>
                <a:spcPts val="0"/>
              </a:spcAft>
              <a:buSzPts val="1400"/>
              <a:buChar char="●"/>
            </a:pPr>
            <a:r>
              <a:rPr lang="en-GB"/>
              <a:t>people pretending to be someone they are not</a:t>
            </a:r>
            <a:endParaRPr/>
          </a:p>
          <a:p>
            <a:pPr indent="-317500" lvl="0" marL="457200" rtl="0" algn="l">
              <a:lnSpc>
                <a:spcPct val="115000"/>
              </a:lnSpc>
              <a:spcBef>
                <a:spcPts val="0"/>
              </a:spcBef>
              <a:spcAft>
                <a:spcPts val="0"/>
              </a:spcAft>
              <a:buSzPts val="1400"/>
              <a:buChar char="●"/>
            </a:pPr>
            <a:r>
              <a:rPr lang="en-GB"/>
              <a:t>malicious software being installed on our devices</a:t>
            </a:r>
            <a:endParaRPr/>
          </a:p>
          <a:p>
            <a:pPr indent="-317500" lvl="0" marL="457200" rtl="0" algn="l">
              <a:lnSpc>
                <a:spcPct val="115000"/>
              </a:lnSpc>
              <a:spcBef>
                <a:spcPts val="0"/>
              </a:spcBef>
              <a:spcAft>
                <a:spcPts val="0"/>
              </a:spcAft>
              <a:buSzPts val="1400"/>
              <a:buChar char="●"/>
            </a:pPr>
            <a:r>
              <a:rPr lang="en-GB"/>
              <a:t>being exposed to misinformation</a:t>
            </a:r>
            <a:endParaRPr/>
          </a:p>
          <a:p>
            <a:pPr indent="-317500" lvl="0" marL="457200" rtl="0" algn="l">
              <a:lnSpc>
                <a:spcPct val="115000"/>
              </a:lnSpc>
              <a:spcBef>
                <a:spcPts val="0"/>
              </a:spcBef>
              <a:spcAft>
                <a:spcPts val="0"/>
              </a:spcAft>
              <a:buSzPts val="1400"/>
              <a:buChar char="●"/>
            </a:pPr>
            <a:r>
              <a:rPr lang="en-GB"/>
              <a:t>being treated in a harmful or abusive way</a:t>
            </a:r>
            <a:endParaRPr/>
          </a:p>
          <a:p>
            <a:pPr indent="-317500" lvl="0" marL="457200" rtl="0" algn="l">
              <a:lnSpc>
                <a:spcPct val="115000"/>
              </a:lnSpc>
              <a:spcBef>
                <a:spcPts val="0"/>
              </a:spcBef>
              <a:spcAft>
                <a:spcPts val="0"/>
              </a:spcAft>
              <a:buSzPts val="1400"/>
              <a:buChar char="●"/>
            </a:pPr>
            <a:r>
              <a:rPr lang="en-GB"/>
              <a:t>having private material shared widely</a:t>
            </a:r>
            <a:endParaRPr/>
          </a:p>
          <a:p>
            <a:pPr indent="0" lvl="0" marL="0" rtl="0" algn="l">
              <a:lnSpc>
                <a:spcPct val="115000"/>
              </a:lnSpc>
              <a:spcBef>
                <a:spcPts val="1000"/>
              </a:spcBef>
              <a:spcAft>
                <a:spcPts val="0"/>
              </a:spcAft>
              <a:buNone/>
            </a:pPr>
            <a:r>
              <a:rPr lang="en-GB"/>
              <a:t>Teach that our wellbeing can also be affected by spending too much time online.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69" name="Google Shape;569;p8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70" name="Google Shape;570;p8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71" name="Google Shape;571;p80"/>
          <p:cNvSpPr txBox="1"/>
          <p:nvPr>
            <p:ph idx="2" type="body"/>
          </p:nvPr>
        </p:nvSpPr>
        <p:spPr>
          <a:xfrm>
            <a:off x="6178800" y="216425"/>
            <a:ext cx="2695200" cy="262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8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Risks of unknown people online</a:t>
            </a:r>
            <a:endParaRPr>
              <a:solidFill>
                <a:srgbClr val="073763"/>
              </a:solidFill>
            </a:endParaRPr>
          </a:p>
        </p:txBody>
      </p:sp>
      <p:sp>
        <p:nvSpPr>
          <p:cNvPr id="577" name="Google Shape;577;p8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Repeat and build on information taught in primary about the </a:t>
            </a:r>
            <a:r>
              <a:rPr lang="en-GB"/>
              <a:t>risks of interacting with people online who we do not know in our offline life (i.e. ‘strangers’), including: </a:t>
            </a:r>
            <a:endParaRPr/>
          </a:p>
          <a:p>
            <a:pPr indent="-317500" lvl="0" marL="457200" rtl="0" algn="l">
              <a:lnSpc>
                <a:spcPct val="115000"/>
              </a:lnSpc>
              <a:spcBef>
                <a:spcPts val="1000"/>
              </a:spcBef>
              <a:spcAft>
                <a:spcPts val="0"/>
              </a:spcAft>
              <a:buSzPts val="1400"/>
              <a:buChar char="●"/>
            </a:pPr>
            <a:r>
              <a:rPr lang="en-GB"/>
              <a:t>joining online groups that promote extreme views or misinformation </a:t>
            </a:r>
            <a:endParaRPr/>
          </a:p>
          <a:p>
            <a:pPr indent="-317500" lvl="0" marL="457200" rtl="0" algn="l">
              <a:lnSpc>
                <a:spcPct val="115000"/>
              </a:lnSpc>
              <a:spcBef>
                <a:spcPts val="0"/>
              </a:spcBef>
              <a:spcAft>
                <a:spcPts val="0"/>
              </a:spcAft>
              <a:buSzPts val="1400"/>
              <a:buChar char="●"/>
            </a:pPr>
            <a:r>
              <a:rPr lang="en-GB"/>
              <a:t>sharing personal information (including security information, daily routines, or images)</a:t>
            </a:r>
            <a:endParaRPr/>
          </a:p>
          <a:p>
            <a:pPr indent="-317500" lvl="0" marL="457200" rtl="0" algn="l">
              <a:spcBef>
                <a:spcPts val="0"/>
              </a:spcBef>
              <a:spcAft>
                <a:spcPts val="0"/>
              </a:spcAft>
              <a:buSzPts val="1400"/>
              <a:buChar char="●"/>
            </a:pPr>
            <a:r>
              <a:rPr lang="en-GB"/>
              <a:t>meeting people we have only spoken to online (e.g. threats, ‘sextortion’) </a:t>
            </a:r>
            <a:r>
              <a:rPr lang="en-GB">
                <a:solidFill>
                  <a:srgbClr val="FF0000"/>
                </a:solidFill>
              </a:rPr>
              <a:t>[CHECK]</a:t>
            </a:r>
            <a:endParaRPr/>
          </a:p>
          <a:p>
            <a:pPr indent="0" lvl="0" marL="0" rtl="0" algn="l">
              <a:lnSpc>
                <a:spcPct val="115000"/>
              </a:lnSpc>
              <a:spcBef>
                <a:spcPts val="1000"/>
              </a:spcBef>
              <a:spcAft>
                <a:spcPts val="0"/>
              </a:spcAft>
              <a:buNone/>
            </a:pPr>
            <a:r>
              <a:rPr lang="en-GB"/>
              <a:t>Also teach that people who are seeking to groom/radicalise others will often try to isolate them from their existing support network.</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78" name="Google Shape;578;p8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79" name="Google Shape;579;p81"/>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80" name="Google Shape;580;p81"/>
          <p:cNvSpPr txBox="1"/>
          <p:nvPr>
            <p:ph idx="2" type="body"/>
          </p:nvPr>
        </p:nvSpPr>
        <p:spPr>
          <a:xfrm>
            <a:off x="6178800" y="216425"/>
            <a:ext cx="2695200" cy="262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8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Meeting a new person safely</a:t>
            </a:r>
            <a:endParaRPr>
              <a:solidFill>
                <a:srgbClr val="073763"/>
              </a:solidFill>
            </a:endParaRPr>
          </a:p>
        </p:txBody>
      </p:sp>
      <p:sp>
        <p:nvSpPr>
          <p:cNvPr id="586" name="Google Shape;586;p8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a:solidFill>
                  <a:srgbClr val="CC0000"/>
                </a:solidFill>
              </a:rPr>
              <a:t>Ian - one SME says include something on this, another says not to. What’s your view? </a:t>
            </a:r>
            <a:endParaRPr>
              <a:solidFill>
                <a:srgbClr val="CC0000"/>
              </a:solidFill>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rPr lang="en-GB"/>
              <a:t>Childnet: </a:t>
            </a:r>
            <a:br>
              <a:rPr lang="en-GB"/>
            </a:br>
            <a:r>
              <a:rPr lang="en-GB"/>
              <a:t>for secondary - can include the question, how can you meet someone that you have only met online safely. Tell your parent and carer, meet in a public place.</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87" name="Google Shape;587;p8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88" name="Google Shape;588;p8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89" name="Google Shape;589;p82"/>
          <p:cNvSpPr txBox="1"/>
          <p:nvPr>
            <p:ph idx="2" type="body"/>
          </p:nvPr>
        </p:nvSpPr>
        <p:spPr>
          <a:xfrm>
            <a:off x="6178800" y="216425"/>
            <a:ext cx="2695200" cy="262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8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Digital footprint</a:t>
            </a:r>
            <a:endParaRPr>
              <a:solidFill>
                <a:srgbClr val="073763"/>
              </a:solidFill>
            </a:endParaRPr>
          </a:p>
        </p:txBody>
      </p:sp>
      <p:sp>
        <p:nvSpPr>
          <p:cNvPr id="595" name="Google Shape;595;p8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Introduce the concept of a ‘digital footprint’. Explain that a digital footprint can be thought of as </a:t>
            </a:r>
            <a:r>
              <a:rPr b="1" lang="en-GB"/>
              <a:t>a record of our online activities</a:t>
            </a:r>
            <a:r>
              <a:rPr lang="en-GB"/>
              <a:t> and can include: </a:t>
            </a:r>
            <a:endParaRPr/>
          </a:p>
          <a:p>
            <a:pPr indent="-317500" lvl="0" marL="457200" rtl="0" algn="l">
              <a:lnSpc>
                <a:spcPct val="115000"/>
              </a:lnSpc>
              <a:spcBef>
                <a:spcPts val="1000"/>
              </a:spcBef>
              <a:spcAft>
                <a:spcPts val="0"/>
              </a:spcAft>
              <a:buSzPts val="1400"/>
              <a:buChar char="●"/>
            </a:pPr>
            <a:r>
              <a:rPr lang="en-GB"/>
              <a:t>websites you’ve visited (explain trackers/cookies)</a:t>
            </a:r>
            <a:endParaRPr/>
          </a:p>
          <a:p>
            <a:pPr indent="-317500" lvl="0" marL="457200" rtl="0" algn="l">
              <a:lnSpc>
                <a:spcPct val="115000"/>
              </a:lnSpc>
              <a:spcBef>
                <a:spcPts val="0"/>
              </a:spcBef>
              <a:spcAft>
                <a:spcPts val="0"/>
              </a:spcAft>
              <a:buSzPts val="1400"/>
              <a:buChar char="●"/>
            </a:pPr>
            <a:r>
              <a:rPr lang="en-GB"/>
              <a:t>social media activity (e.g. likes and comments, even private ones)</a:t>
            </a:r>
            <a:endParaRPr/>
          </a:p>
          <a:p>
            <a:pPr indent="-317500" lvl="0" marL="457200" rtl="0" algn="l">
              <a:lnSpc>
                <a:spcPct val="115000"/>
              </a:lnSpc>
              <a:spcBef>
                <a:spcPts val="0"/>
              </a:spcBef>
              <a:spcAft>
                <a:spcPts val="0"/>
              </a:spcAft>
              <a:buSzPts val="1400"/>
              <a:buChar char="●"/>
            </a:pPr>
            <a:r>
              <a:rPr lang="en-GB"/>
              <a:t>images and blogs you’ve posted</a:t>
            </a:r>
            <a:endParaRPr/>
          </a:p>
          <a:p>
            <a:pPr indent="0" lvl="0" marL="0" rtl="0" algn="l">
              <a:lnSpc>
                <a:spcPct val="115000"/>
              </a:lnSpc>
              <a:spcBef>
                <a:spcPts val="1000"/>
              </a:spcBef>
              <a:spcAft>
                <a:spcPts val="0"/>
              </a:spcAft>
              <a:buNone/>
            </a:pPr>
            <a:r>
              <a:rPr lang="en-GB"/>
              <a:t>Explain that many of our online activities leave a trace that can be seen by other people (e.g. employers, scammers, potential friends) or used by companies to influence our own behaviour (e.g. targeted advertising)</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596" name="Google Shape;596;p8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97" name="Google Shape;597;p83"/>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98" name="Google Shape;598;p83"/>
          <p:cNvSpPr txBox="1"/>
          <p:nvPr>
            <p:ph idx="2" type="body"/>
          </p:nvPr>
        </p:nvSpPr>
        <p:spPr>
          <a:xfrm>
            <a:off x="6178800" y="216425"/>
            <a:ext cx="2695200" cy="262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73763"/>
                </a:solidFill>
              </a:rPr>
              <a:t>Recognising t</a:t>
            </a:r>
            <a:r>
              <a:rPr lang="en-GB">
                <a:solidFill>
                  <a:srgbClr val="073763"/>
                </a:solidFill>
              </a:rPr>
              <a:t>he role of the internet in pupils’ lives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37" name="Google Shape;137;p30"/>
          <p:cNvSpPr txBox="1"/>
          <p:nvPr>
            <p:ph idx="1" type="body"/>
          </p:nvPr>
        </p:nvSpPr>
        <p:spPr>
          <a:xfrm>
            <a:off x="270000" y="914400"/>
            <a:ext cx="7539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t>From September 2020 schools must have regard to the </a:t>
            </a:r>
            <a:r>
              <a:rPr b="1" lang="en-GB" sz="1800"/>
              <a:t>new statutory guidance</a:t>
            </a:r>
            <a:r>
              <a:rPr lang="en-GB" sz="1800"/>
              <a:t> for teaching about online relationships.</a:t>
            </a:r>
            <a:r>
              <a:rPr lang="en-GB" sz="1800"/>
              <a:t> The guidance explains the significant role the internet plays in pupils’ lives.</a:t>
            </a:r>
            <a:endParaRPr sz="1800"/>
          </a:p>
        </p:txBody>
      </p:sp>
      <p:sp>
        <p:nvSpPr>
          <p:cNvPr id="138" name="Google Shape;138;p30"/>
          <p:cNvSpPr txBox="1"/>
          <p:nvPr>
            <p:ph idx="1" type="body"/>
          </p:nvPr>
        </p:nvSpPr>
        <p:spPr>
          <a:xfrm>
            <a:off x="346200" y="2445000"/>
            <a:ext cx="7030500" cy="2025300"/>
          </a:xfrm>
          <a:prstGeom prst="rect">
            <a:avLst/>
          </a:prstGeom>
          <a:solidFill>
            <a:srgbClr val="CCCCCC"/>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600"/>
              <a:t>STATUTORY GUIDANCE</a:t>
            </a:r>
            <a:br>
              <a:rPr i="1" lang="en-GB" sz="1800"/>
            </a:br>
            <a:r>
              <a:rPr i="1" lang="en-GB" sz="1800"/>
              <a:t>Schools should be aware that for many young people the distinction between the online world and other aspects of life is less marked than for some adults. Young people often operate very freely in the online world and by secondary school age some are likely to be spending a substantial amount of time online. </a:t>
            </a:r>
            <a:r>
              <a:rPr lang="en-GB" sz="1800"/>
              <a:t>(p9)</a:t>
            </a:r>
            <a:endParaRPr sz="1800"/>
          </a:p>
          <a:p>
            <a:pPr indent="0" lvl="0" marL="0" rtl="0" algn="l">
              <a:spcBef>
                <a:spcPts val="1600"/>
              </a:spcBef>
              <a:spcAft>
                <a:spcPts val="1600"/>
              </a:spcAft>
              <a:buNone/>
            </a:pPr>
            <a:r>
              <a:t/>
            </a:r>
            <a:endParaRPr sz="1800"/>
          </a:p>
        </p:txBody>
      </p:sp>
      <p:sp>
        <p:nvSpPr>
          <p:cNvPr id="139" name="Google Shape;139;p30"/>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02" name="Shape 602"/>
        <p:cNvGrpSpPr/>
        <p:nvPr/>
      </p:nvGrpSpPr>
      <p:grpSpPr>
        <a:xfrm>
          <a:off x="0" y="0"/>
          <a:ext cx="0" cy="0"/>
          <a:chOff x="0" y="0"/>
          <a:chExt cx="0" cy="0"/>
        </a:xfrm>
      </p:grpSpPr>
      <p:sp>
        <p:nvSpPr>
          <p:cNvPr id="603" name="Google Shape;603;p8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Creating a positive digital footprint</a:t>
            </a:r>
            <a:endParaRPr>
              <a:solidFill>
                <a:srgbClr val="073763"/>
              </a:solidFill>
            </a:endParaRPr>
          </a:p>
        </p:txBody>
      </p:sp>
      <p:sp>
        <p:nvSpPr>
          <p:cNvPr id="604" name="Google Shape;604;p8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Encourage pupils to think about how they can build a positive digital footprint, e.g. by: </a:t>
            </a:r>
            <a:endParaRPr/>
          </a:p>
          <a:p>
            <a:pPr indent="-317500" lvl="0" marL="457200" rtl="0" algn="l">
              <a:spcBef>
                <a:spcPts val="1000"/>
              </a:spcBef>
              <a:spcAft>
                <a:spcPts val="0"/>
              </a:spcAft>
              <a:buSzPts val="1400"/>
              <a:buChar char="●"/>
            </a:pPr>
            <a:r>
              <a:rPr b="1" lang="en-GB"/>
              <a:t>respecting themselves and others</a:t>
            </a:r>
            <a:r>
              <a:rPr lang="en-GB"/>
              <a:t> in terms of the things they say and the images they post</a:t>
            </a:r>
            <a:endParaRPr/>
          </a:p>
          <a:p>
            <a:pPr indent="-317500" lvl="0" marL="457200" rtl="0" algn="l">
              <a:spcBef>
                <a:spcPts val="0"/>
              </a:spcBef>
              <a:spcAft>
                <a:spcPts val="0"/>
              </a:spcAft>
              <a:buSzPts val="1400"/>
              <a:buChar char="●"/>
            </a:pPr>
            <a:r>
              <a:rPr b="1" lang="en-GB"/>
              <a:t>contributing respectfully</a:t>
            </a:r>
            <a:r>
              <a:rPr lang="en-GB"/>
              <a:t> to online discussions</a:t>
            </a:r>
            <a:endParaRPr/>
          </a:p>
          <a:p>
            <a:pPr indent="-317500" lvl="0" marL="457200" rtl="0" algn="l">
              <a:spcBef>
                <a:spcPts val="0"/>
              </a:spcBef>
              <a:spcAft>
                <a:spcPts val="0"/>
              </a:spcAft>
              <a:buSzPts val="1400"/>
              <a:buChar char="●"/>
            </a:pPr>
            <a:r>
              <a:rPr b="1" lang="en-GB"/>
              <a:t>presenting their qualities and personality positively </a:t>
            </a:r>
            <a:r>
              <a:rPr lang="en-GB"/>
              <a:t>- e.g. in an online profile or blog</a:t>
            </a:r>
            <a:endParaRPr/>
          </a:p>
          <a:p>
            <a:pPr indent="0" lvl="0" marL="0" rtl="0" algn="l">
              <a:lnSpc>
                <a:spcPct val="115000"/>
              </a:lnSpc>
              <a:spcBef>
                <a:spcPts val="1000"/>
              </a:spcBef>
              <a:spcAft>
                <a:spcPts val="0"/>
              </a:spcAft>
              <a:buNone/>
            </a:pPr>
            <a:r>
              <a:rPr lang="en-GB"/>
              <a:t>Teach pupils that people can improve their digital footprint overtime even if they have previously shared or said things that they regret online. Building a footprint that shows positive personal qualities can be empowering.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05" name="Google Shape;605;p8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06" name="Google Shape;606;p8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07" name="Google Shape;607;p84"/>
          <p:cNvSpPr txBox="1"/>
          <p:nvPr>
            <p:ph idx="2" type="body"/>
          </p:nvPr>
        </p:nvSpPr>
        <p:spPr>
          <a:xfrm>
            <a:off x="6178800" y="216425"/>
            <a:ext cx="2695200" cy="2310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1. </a:t>
            </a:r>
            <a:r>
              <a:rPr i="1" lang="en-GB" sz="1600"/>
              <a:t>Know their rights, responsibilities and opportunities online, including that the same expectations of behaviour apply in all contexts, including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8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ADD MORE POSITIVES?</a:t>
            </a:r>
            <a:endParaRPr>
              <a:solidFill>
                <a:srgbClr val="073763"/>
              </a:solidFill>
            </a:endParaRPr>
          </a:p>
        </p:txBody>
      </p:sp>
      <p:sp>
        <p:nvSpPr>
          <p:cNvPr id="613" name="Google Shape;613;p8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[Note from childnet: There are lots of things you can share online (includes positives) and suggest starting with this and then include the negatives.}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solidFill>
                  <a:srgbClr val="FF0000"/>
                </a:solidFill>
              </a:rPr>
              <a:t>Ian do you think we should be including more on the positive side? I’m just aware of the overarching aims of the module and also its increasing length!</a:t>
            </a:r>
            <a:endParaRPr>
              <a:solidFill>
                <a:srgbClr val="FF0000"/>
              </a:solidFill>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14" name="Google Shape;614;p8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15" name="Google Shape;615;p85"/>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16" name="Google Shape;616;p85"/>
          <p:cNvSpPr txBox="1"/>
          <p:nvPr>
            <p:ph idx="2" type="body"/>
          </p:nvPr>
        </p:nvSpPr>
        <p:spPr>
          <a:xfrm>
            <a:off x="6178800" y="216425"/>
            <a:ext cx="2695200" cy="262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8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Sharing material online (1)</a:t>
            </a:r>
            <a:endParaRPr>
              <a:solidFill>
                <a:srgbClr val="073763"/>
              </a:solidFill>
            </a:endParaRPr>
          </a:p>
        </p:txBody>
      </p:sp>
      <p:sp>
        <p:nvSpPr>
          <p:cNvPr id="622" name="Google Shape;622;p8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Building on teaching in primary, explain that we should never share </a:t>
            </a:r>
            <a:r>
              <a:rPr lang="en-GB"/>
              <a:t>(including by text or webcam) </a:t>
            </a:r>
            <a:r>
              <a:rPr lang="en-GB"/>
              <a:t>information or images that we would not want shared further.</a:t>
            </a:r>
            <a:endParaRPr/>
          </a:p>
          <a:p>
            <a:pPr indent="0" lvl="0" marL="0" rtl="0" algn="l">
              <a:lnSpc>
                <a:spcPct val="115000"/>
              </a:lnSpc>
              <a:spcBef>
                <a:spcPts val="1000"/>
              </a:spcBef>
              <a:spcAft>
                <a:spcPts val="0"/>
              </a:spcAft>
              <a:buNone/>
            </a:pPr>
            <a:r>
              <a:rPr lang="en-GB"/>
              <a:t>This is because </a:t>
            </a:r>
            <a:r>
              <a:rPr b="1" lang="en-GB"/>
              <a:t>once something is shared someone else has a copy that they could share</a:t>
            </a:r>
            <a:r>
              <a:rPr lang="en-GB"/>
              <a:t> with others or repost online at any time in the future. It is also part of our ‘digital footprint’ and may be seen years later (for e.g. by an employer or university).</a:t>
            </a:r>
            <a:endParaRPr/>
          </a:p>
          <a:p>
            <a:pPr indent="0" lvl="0" marL="0" rtl="0" algn="l">
              <a:lnSpc>
                <a:spcPct val="115000"/>
              </a:lnSpc>
              <a:spcBef>
                <a:spcPts val="1000"/>
              </a:spcBef>
              <a:spcAft>
                <a:spcPts val="0"/>
              </a:spcAft>
              <a:buNone/>
            </a:pPr>
            <a:r>
              <a:rPr lang="en-GB"/>
              <a:t>Explain that this includes material that we share publicly online (e.g. by social media posts) as well as material that we share privately (e.g. by text or email).</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23" name="Google Shape;623;p8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24" name="Google Shape;624;p8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25" name="Google Shape;625;p86"/>
          <p:cNvSpPr txBox="1"/>
          <p:nvPr>
            <p:ph idx="2" type="body"/>
          </p:nvPr>
        </p:nvSpPr>
        <p:spPr>
          <a:xfrm>
            <a:off x="6178800" y="216425"/>
            <a:ext cx="2695200" cy="4169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spcBef>
                <a:spcPts val="0"/>
              </a:spcBef>
              <a:spcAft>
                <a:spcPts val="0"/>
              </a:spcAft>
              <a:buClr>
                <a:schemeClr val="dk1"/>
              </a:buClr>
              <a:buSzPts val="1100"/>
              <a:buFont typeface="Arial"/>
              <a:buNone/>
            </a:pPr>
            <a:r>
              <a:rPr i="1" lang="en-GB" sz="1600"/>
              <a:t>3. Know not to provide material to others that they would not want shared further and not to share personal material which is sent to them. </a:t>
            </a:r>
            <a:endParaRPr i="1" sz="1600">
              <a:solidFill>
                <a:schemeClr val="dk1"/>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8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Sharing material online (2)</a:t>
            </a:r>
            <a:endParaRPr>
              <a:solidFill>
                <a:srgbClr val="073763"/>
              </a:solidFill>
            </a:endParaRPr>
          </a:p>
        </p:txBody>
      </p:sp>
      <p:sp>
        <p:nvSpPr>
          <p:cNvPr id="631" name="Google Shape;631;p8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Remind pupils of their rights online including the right to  </a:t>
            </a:r>
            <a:r>
              <a:rPr b="1" lang="en-GB"/>
              <a:t>privacy and security</a:t>
            </a:r>
            <a:r>
              <a:rPr lang="en-GB"/>
              <a:t>. Explain that this means: </a:t>
            </a:r>
            <a:endParaRPr/>
          </a:p>
          <a:p>
            <a:pPr indent="-317500" lvl="0" marL="457200" rtl="0" algn="l">
              <a:lnSpc>
                <a:spcPct val="115000"/>
              </a:lnSpc>
              <a:spcBef>
                <a:spcPts val="1000"/>
              </a:spcBef>
              <a:spcAft>
                <a:spcPts val="0"/>
              </a:spcAft>
              <a:buSzPts val="1400"/>
              <a:buChar char="●"/>
            </a:pPr>
            <a:r>
              <a:rPr lang="en-GB"/>
              <a:t>no one has the right to access someone’s personal material without consent (e.g. through hacking)</a:t>
            </a:r>
            <a:endParaRPr/>
          </a:p>
          <a:p>
            <a:pPr indent="-317500" lvl="0" marL="457200" rtl="0" algn="l">
              <a:lnSpc>
                <a:spcPct val="115000"/>
              </a:lnSpc>
              <a:spcBef>
                <a:spcPts val="0"/>
              </a:spcBef>
              <a:spcAft>
                <a:spcPts val="0"/>
              </a:spcAft>
              <a:buSzPts val="1400"/>
              <a:buChar char="●"/>
            </a:pPr>
            <a:r>
              <a:rPr lang="en-GB"/>
              <a:t>no one has the right to share someone else’s personal material (e.g. private images/messages)</a:t>
            </a:r>
            <a:endParaRPr/>
          </a:p>
          <a:p>
            <a:pPr indent="-317500" lvl="0" marL="457200" rtl="0" algn="l">
              <a:lnSpc>
                <a:spcPct val="115000"/>
              </a:lnSpc>
              <a:spcBef>
                <a:spcPts val="0"/>
              </a:spcBef>
              <a:spcAft>
                <a:spcPts val="0"/>
              </a:spcAft>
              <a:buSzPts val="1400"/>
              <a:buChar char="●"/>
            </a:pPr>
            <a:r>
              <a:rPr lang="en-GB"/>
              <a:t>no one has the right to pressure someone to share personal material (their own or someone else’s)</a:t>
            </a:r>
            <a:endParaRPr/>
          </a:p>
          <a:p>
            <a:pPr indent="0" lvl="0" marL="0" rtl="0" algn="l">
              <a:lnSpc>
                <a:spcPct val="115000"/>
              </a:lnSpc>
              <a:spcBef>
                <a:spcPts val="1000"/>
              </a:spcBef>
              <a:spcAft>
                <a:spcPts val="0"/>
              </a:spcAft>
              <a:buNone/>
            </a:pPr>
            <a:r>
              <a:rPr lang="en-GB"/>
              <a:t>Teach that violating someone’s rights to privacy and security is a serious offence and can be criminal.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32" name="Google Shape;632;p8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33" name="Google Shape;633;p8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34" name="Google Shape;634;p87"/>
          <p:cNvSpPr txBox="1"/>
          <p:nvPr>
            <p:ph idx="2" type="body"/>
          </p:nvPr>
        </p:nvSpPr>
        <p:spPr>
          <a:xfrm>
            <a:off x="6178800" y="216425"/>
            <a:ext cx="2695200" cy="4169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spcBef>
                <a:spcPts val="0"/>
              </a:spcBef>
              <a:spcAft>
                <a:spcPts val="0"/>
              </a:spcAft>
              <a:buClr>
                <a:schemeClr val="dk1"/>
              </a:buClr>
              <a:buSzPts val="1100"/>
              <a:buNone/>
            </a:pPr>
            <a:r>
              <a:rPr i="1" lang="en-GB" sz="1600"/>
              <a:t>3. Know not to provide material to others that they would not want shared further and not to share personal material which is sent to them. </a:t>
            </a:r>
            <a:endParaRPr i="1" sz="1600">
              <a:solidFill>
                <a:schemeClr val="dk1"/>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638" name="Shape 638"/>
        <p:cNvGrpSpPr/>
        <p:nvPr/>
      </p:nvGrpSpPr>
      <p:grpSpPr>
        <a:xfrm>
          <a:off x="0" y="0"/>
          <a:ext cx="0" cy="0"/>
          <a:chOff x="0" y="0"/>
          <a:chExt cx="0" cy="0"/>
        </a:xfrm>
      </p:grpSpPr>
      <p:sp>
        <p:nvSpPr>
          <p:cNvPr id="639" name="Google Shape;639;p8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Support and ‘Right to be forgotten’</a:t>
            </a:r>
            <a:endParaRPr>
              <a:solidFill>
                <a:srgbClr val="073763"/>
              </a:solidFill>
            </a:endParaRPr>
          </a:p>
        </p:txBody>
      </p:sp>
      <p:sp>
        <p:nvSpPr>
          <p:cNvPr id="640" name="Google Shape;640;p8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Reassure pupils that if they are concerned about something shared online they should talk to a trusted adult </a:t>
            </a:r>
            <a:r>
              <a:rPr lang="en-GB"/>
              <a:t>to get support and help to get the material removed. This is not always easy but it is possible.</a:t>
            </a:r>
            <a:endParaRPr/>
          </a:p>
          <a:p>
            <a:pPr indent="0" lvl="0" marL="0" rtl="0" algn="l">
              <a:lnSpc>
                <a:spcPct val="115000"/>
              </a:lnSpc>
              <a:spcBef>
                <a:spcPts val="1000"/>
              </a:spcBef>
              <a:spcAft>
                <a:spcPts val="0"/>
              </a:spcAft>
              <a:buNone/>
            </a:pPr>
            <a:r>
              <a:rPr lang="en-GB"/>
              <a:t>T</a:t>
            </a:r>
            <a:r>
              <a:rPr lang="en-GB"/>
              <a:t>each pupils about the ‘right to be forgotten’. This means </a:t>
            </a:r>
            <a:r>
              <a:rPr b="1" lang="en-GB"/>
              <a:t>a ‘data processor’ has a legal responsibility to remove all data it holds about you</a:t>
            </a:r>
            <a:r>
              <a:rPr lang="en-GB"/>
              <a:t> </a:t>
            </a:r>
            <a:r>
              <a:rPr lang="en-GB"/>
              <a:t>if you request this. For example, a social media company could be asked to delete all copies of a photo on their platform.</a:t>
            </a:r>
            <a:endParaRPr/>
          </a:p>
          <a:p>
            <a:pPr indent="0" lvl="0" marL="0" rtl="0" algn="l">
              <a:lnSpc>
                <a:spcPct val="115000"/>
              </a:lnSpc>
              <a:spcBef>
                <a:spcPts val="1000"/>
              </a:spcBef>
              <a:spcAft>
                <a:spcPts val="0"/>
              </a:spcAft>
              <a:buNone/>
            </a:pPr>
            <a:r>
              <a:rPr lang="en-GB"/>
              <a:t>Explain that while you can ask other people to remove material, a ‘data processor’ must respond to a request.</a:t>
            </a:r>
            <a:endParaRPr>
              <a:solidFill>
                <a:schemeClr val="dk1"/>
              </a:solidFill>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41" name="Google Shape;641;p8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42" name="Google Shape;642;p8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43" name="Google Shape;643;p88"/>
          <p:cNvSpPr txBox="1"/>
          <p:nvPr>
            <p:ph idx="2" type="body"/>
          </p:nvPr>
        </p:nvSpPr>
        <p:spPr>
          <a:xfrm>
            <a:off x="6178800" y="216425"/>
            <a:ext cx="2695200" cy="262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rPr i="1" lang="en-GB" sz="1600">
                <a:solidFill>
                  <a:srgbClr val="FF0000"/>
                </a:solidFill>
              </a:rPr>
              <a:t>One SME said this was true, another says it isn’t. I may need to just delete this and we have added following slide. </a:t>
            </a:r>
            <a:endParaRPr i="1" sz="1600">
              <a:solidFill>
                <a:srgbClr val="FF0000"/>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47" name="Shape 647"/>
        <p:cNvGrpSpPr/>
        <p:nvPr/>
      </p:nvGrpSpPr>
      <p:grpSpPr>
        <a:xfrm>
          <a:off x="0" y="0"/>
          <a:ext cx="0" cy="0"/>
          <a:chOff x="0" y="0"/>
          <a:chExt cx="0" cy="0"/>
        </a:xfrm>
      </p:grpSpPr>
      <p:sp>
        <p:nvSpPr>
          <p:cNvPr id="648" name="Google Shape;648;p8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Removing material online</a:t>
            </a:r>
            <a:endParaRPr>
              <a:solidFill>
                <a:srgbClr val="073763"/>
              </a:solidFill>
            </a:endParaRPr>
          </a:p>
        </p:txBody>
      </p:sp>
      <p:sp>
        <p:nvSpPr>
          <p:cNvPr id="649" name="Google Shape;649;p8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that material that is shared about us by other people online, including potentially compromising material, can be hard to trace and difficult to remove.</a:t>
            </a:r>
            <a:endParaRPr/>
          </a:p>
          <a:p>
            <a:pPr indent="0" lvl="0" marL="0" rtl="0" algn="l">
              <a:lnSpc>
                <a:spcPct val="115000"/>
              </a:lnSpc>
              <a:spcBef>
                <a:spcPts val="1000"/>
              </a:spcBef>
              <a:spcAft>
                <a:spcPts val="0"/>
              </a:spcAft>
              <a:buNone/>
            </a:pPr>
            <a:r>
              <a:rPr lang="en-GB"/>
              <a:t>Explain that you have the right to ask for personal material to be removed (the </a:t>
            </a:r>
            <a:r>
              <a:rPr b="1" lang="en-GB"/>
              <a:t>‘right to be forgotten’ </a:t>
            </a:r>
            <a:r>
              <a:rPr lang="en-GB"/>
              <a:t>and the </a:t>
            </a:r>
            <a:r>
              <a:rPr b="1" lang="en-GB"/>
              <a:t>‘right to erasure’</a:t>
            </a:r>
            <a:r>
              <a:rPr lang="en-GB"/>
              <a:t>) but that there are limits and companies may not have to comply.</a:t>
            </a:r>
            <a:endParaRPr/>
          </a:p>
          <a:p>
            <a:pPr indent="0" lvl="0" marL="0" rtl="0" algn="l">
              <a:lnSpc>
                <a:spcPct val="115000"/>
              </a:lnSpc>
              <a:spcBef>
                <a:spcPts val="1000"/>
              </a:spcBef>
              <a:spcAft>
                <a:spcPts val="0"/>
              </a:spcAft>
              <a:buNone/>
            </a:pPr>
            <a:r>
              <a:rPr lang="en-GB"/>
              <a:t>Explain that even if material has been removed (e.g. private sexual images / ‘revenge porn’) it can be digitally altered and re-uploaded.</a:t>
            </a:r>
            <a:endParaRPr/>
          </a:p>
          <a:p>
            <a:pPr indent="0" lvl="0" marL="0" rtl="0" algn="l">
              <a:lnSpc>
                <a:spcPct val="115000"/>
              </a:lnSpc>
              <a:spcBef>
                <a:spcPts val="1000"/>
              </a:spcBef>
              <a:spcAft>
                <a:spcPts val="0"/>
              </a:spcAft>
              <a:buNone/>
            </a:pPr>
            <a:r>
              <a:rPr lang="en-GB">
                <a:solidFill>
                  <a:srgbClr val="FF0000"/>
                </a:solidFill>
              </a:rPr>
              <a:t>[tempted to remove this last bit - does it help to say it?]</a:t>
            </a:r>
            <a:endParaRPr>
              <a:solidFill>
                <a:srgbClr val="FF0000"/>
              </a:solidFill>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50" name="Google Shape;650;p8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51" name="Google Shape;651;p8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52" name="Google Shape;652;p89"/>
          <p:cNvSpPr txBox="1"/>
          <p:nvPr>
            <p:ph idx="2" type="body"/>
          </p:nvPr>
        </p:nvSpPr>
        <p:spPr>
          <a:xfrm>
            <a:off x="6178800" y="216425"/>
            <a:ext cx="2695200" cy="262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2. </a:t>
            </a:r>
            <a:r>
              <a:rPr i="1" lang="en-GB" sz="1600"/>
              <a:t>Know</a:t>
            </a:r>
            <a:r>
              <a:rPr lang="en-GB" sz="1600"/>
              <a:t> </a:t>
            </a:r>
            <a:r>
              <a:rPr i="1" lang="en-GB" sz="1600"/>
              <a:t>about online risks, including that any material someone provides to another has the potential to be shared online and the difficulty of removing potentially compromising material placed online.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9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When to get support </a:t>
            </a:r>
            <a:endParaRPr>
              <a:solidFill>
                <a:srgbClr val="073763"/>
              </a:solidFill>
            </a:endParaRPr>
          </a:p>
        </p:txBody>
      </p:sp>
      <p:sp>
        <p:nvSpPr>
          <p:cNvPr id="658" name="Google Shape;658;p9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that it is important to seek support if something you’ve done, seen, or experienced online is:</a:t>
            </a:r>
            <a:endParaRPr/>
          </a:p>
          <a:p>
            <a:pPr indent="-317500" lvl="0" marL="457200" rtl="0" algn="l">
              <a:lnSpc>
                <a:spcPct val="115000"/>
              </a:lnSpc>
              <a:spcBef>
                <a:spcPts val="1000"/>
              </a:spcBef>
              <a:spcAft>
                <a:spcPts val="0"/>
              </a:spcAft>
              <a:buSzPts val="1400"/>
              <a:buChar char="●"/>
            </a:pPr>
            <a:r>
              <a:rPr lang="en-GB"/>
              <a:t>making you anxious, sleepless, or concerned for your own / someone else’s safety or wellbeing </a:t>
            </a:r>
            <a:endParaRPr/>
          </a:p>
          <a:p>
            <a:pPr indent="-317500" lvl="0" marL="457200" rtl="0" algn="l">
              <a:lnSpc>
                <a:spcPct val="115000"/>
              </a:lnSpc>
              <a:spcBef>
                <a:spcPts val="0"/>
              </a:spcBef>
              <a:spcAft>
                <a:spcPts val="0"/>
              </a:spcAft>
              <a:buSzPts val="1400"/>
              <a:buChar char="●"/>
            </a:pPr>
            <a:r>
              <a:rPr lang="en-GB"/>
              <a:t>encouraging you or others to form more extreme views and isolate from close friends and/or family</a:t>
            </a:r>
            <a:endParaRPr/>
          </a:p>
          <a:p>
            <a:pPr indent="-317500" lvl="0" marL="457200" rtl="0" algn="l">
              <a:lnSpc>
                <a:spcPct val="115000"/>
              </a:lnSpc>
              <a:spcBef>
                <a:spcPts val="0"/>
              </a:spcBef>
              <a:spcAft>
                <a:spcPts val="0"/>
              </a:spcAft>
              <a:buSzPts val="1400"/>
              <a:buChar char="●"/>
            </a:pPr>
            <a:r>
              <a:rPr lang="en-GB"/>
              <a:t>possibly illegal, wrong, or harmful to yourself or others</a:t>
            </a:r>
            <a:endParaRPr/>
          </a:p>
          <a:p>
            <a:pPr indent="0" lvl="0" marL="0" rtl="0" algn="l">
              <a:lnSpc>
                <a:spcPct val="115000"/>
              </a:lnSpc>
              <a:spcBef>
                <a:spcPts val="1000"/>
              </a:spcBef>
              <a:spcAft>
                <a:spcPts val="0"/>
              </a:spcAft>
              <a:buNone/>
            </a:pPr>
            <a:r>
              <a:rPr lang="en-GB"/>
              <a:t>Explain that it is never too late or too early to get support.</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59" name="Google Shape;659;p9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60" name="Google Shape;660;p9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61" name="Google Shape;661;p90"/>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9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Where</a:t>
            </a:r>
            <a:r>
              <a:rPr lang="en-GB">
                <a:solidFill>
                  <a:srgbClr val="073763"/>
                </a:solidFill>
              </a:rPr>
              <a:t> to get support</a:t>
            </a:r>
            <a:endParaRPr>
              <a:solidFill>
                <a:srgbClr val="073763"/>
              </a:solidFill>
            </a:endParaRPr>
          </a:p>
        </p:txBody>
      </p:sp>
      <p:sp>
        <p:nvSpPr>
          <p:cNvPr id="667" name="Google Shape;667;p9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Give pupils a range of support options and explain the best option may depend on the severity and urgency of the issue they have experienced. </a:t>
            </a:r>
            <a:endParaRPr/>
          </a:p>
          <a:p>
            <a:pPr indent="0" lvl="0" marL="0" rtl="0" algn="l">
              <a:lnSpc>
                <a:spcPct val="115000"/>
              </a:lnSpc>
              <a:spcBef>
                <a:spcPts val="1000"/>
              </a:spcBef>
              <a:spcAft>
                <a:spcPts val="0"/>
              </a:spcAft>
              <a:buNone/>
            </a:pPr>
            <a:r>
              <a:rPr b="1" lang="en-GB"/>
              <a:t>In an emergency </a:t>
            </a:r>
            <a:r>
              <a:rPr lang="en-GB"/>
              <a:t>(where someone’s safety is immediate danger) can call the 999 emergency number. </a:t>
            </a:r>
            <a:endParaRPr/>
          </a:p>
          <a:p>
            <a:pPr indent="0" lvl="0" marL="0" rtl="0" algn="l">
              <a:lnSpc>
                <a:spcPct val="115000"/>
              </a:lnSpc>
              <a:spcBef>
                <a:spcPts val="1000"/>
              </a:spcBef>
              <a:spcAft>
                <a:spcPts val="0"/>
              </a:spcAft>
              <a:buNone/>
            </a:pPr>
            <a:r>
              <a:rPr b="1" lang="en-GB"/>
              <a:t>If you do not feel you can talk </a:t>
            </a:r>
            <a:r>
              <a:rPr lang="en-GB"/>
              <a:t>to other people you can call Childline </a:t>
            </a:r>
            <a:r>
              <a:rPr lang="en-GB"/>
              <a:t>anonymously</a:t>
            </a:r>
            <a:r>
              <a:rPr lang="en-GB"/>
              <a:t> on 0800 1111 to get support and potentially talk to an online counsellor.</a:t>
            </a:r>
            <a:endParaRPr/>
          </a:p>
          <a:p>
            <a:pPr indent="0" lvl="0" marL="0" rtl="0" algn="l">
              <a:spcBef>
                <a:spcPts val="1000"/>
              </a:spcBef>
              <a:spcAft>
                <a:spcPts val="0"/>
              </a:spcAft>
              <a:buClr>
                <a:schemeClr val="dk1"/>
              </a:buClr>
              <a:buSzPts val="1100"/>
              <a:buFont typeface="Arial"/>
              <a:buNone/>
            </a:pPr>
            <a:r>
              <a:rPr b="1" lang="en-GB"/>
              <a:t>For general support</a:t>
            </a:r>
            <a:r>
              <a:rPr lang="en-GB"/>
              <a:t>, advice and reassurance you can talk to a trusted adult.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68" name="Google Shape;668;p9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69" name="Google Shape;669;p91"/>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70" name="Google Shape;670;p91"/>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9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Where to report content/conduct (1)</a:t>
            </a:r>
            <a:endParaRPr>
              <a:solidFill>
                <a:srgbClr val="073763"/>
              </a:solidFill>
            </a:endParaRPr>
          </a:p>
        </p:txBody>
      </p:sp>
      <p:sp>
        <p:nvSpPr>
          <p:cNvPr id="676" name="Google Shape;676;p9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Teach pupils that harmful material and behaviour online can be reported in different ways, for example:</a:t>
            </a:r>
            <a:endParaRPr/>
          </a:p>
          <a:p>
            <a:pPr indent="-317500" lvl="0" marL="457200" rtl="0" algn="l">
              <a:spcBef>
                <a:spcPts val="0"/>
              </a:spcBef>
              <a:spcAft>
                <a:spcPts val="0"/>
              </a:spcAft>
              <a:buSzPts val="1400"/>
              <a:buChar char="●"/>
            </a:pPr>
            <a:r>
              <a:rPr lang="en-GB"/>
              <a:t>online scams can be reported to </a:t>
            </a:r>
            <a:r>
              <a:rPr lang="en-GB" u="sng">
                <a:solidFill>
                  <a:schemeClr val="hlink"/>
                </a:solidFill>
                <a:hlinkClick r:id="rId3"/>
              </a:rPr>
              <a:t>Crimestoppers</a:t>
            </a:r>
            <a:r>
              <a:rPr lang="en-GB"/>
              <a:t> </a:t>
            </a:r>
            <a:endParaRPr/>
          </a:p>
          <a:p>
            <a:pPr indent="-317500" lvl="0" marL="457200" rtl="0" algn="l">
              <a:spcBef>
                <a:spcPts val="0"/>
              </a:spcBef>
              <a:spcAft>
                <a:spcPts val="0"/>
              </a:spcAft>
              <a:buSzPts val="1400"/>
              <a:buChar char="●"/>
            </a:pPr>
            <a:r>
              <a:rPr lang="en-GB"/>
              <a:t>harmful content or conduct (e.g. on social media) can be reported to individual platforms and to </a:t>
            </a:r>
            <a:r>
              <a:rPr lang="en-GB" u="sng">
                <a:solidFill>
                  <a:schemeClr val="hlink"/>
                </a:solidFill>
                <a:hlinkClick r:id="rId4"/>
              </a:rPr>
              <a:t>Reportharmfulcontent.com</a:t>
            </a:r>
            <a:r>
              <a:rPr lang="en-GB"/>
              <a:t> </a:t>
            </a:r>
            <a:endParaRPr/>
          </a:p>
          <a:p>
            <a:pPr indent="-317500" lvl="0" marL="457200" rtl="0" algn="l">
              <a:spcBef>
                <a:spcPts val="0"/>
              </a:spcBef>
              <a:spcAft>
                <a:spcPts val="0"/>
              </a:spcAft>
              <a:buSzPts val="1400"/>
              <a:buChar char="●"/>
            </a:pPr>
            <a:r>
              <a:rPr lang="en-GB"/>
              <a:t>criminal content or conduct (e.g. grooming, radicalisation material) can be reported to the police</a:t>
            </a:r>
            <a:endParaRPr/>
          </a:p>
          <a:p>
            <a:pPr indent="0" lvl="0" marL="0" rtl="0" algn="l">
              <a:spcBef>
                <a:spcPts val="0"/>
              </a:spcBef>
              <a:spcAft>
                <a:spcPts val="0"/>
              </a:spcAft>
              <a:buClr>
                <a:schemeClr val="dk1"/>
              </a:buClr>
              <a:buSzPts val="1100"/>
              <a:buFont typeface="Arial"/>
              <a:buNone/>
            </a:pPr>
            <a:r>
              <a:rPr lang="en-GB"/>
              <a:t>Explain that a trusted adult may be able to help evaluate where to report content or conduct.</a:t>
            </a:r>
            <a:endParaRPr/>
          </a:p>
          <a:p>
            <a:pPr indent="0" lvl="0" marL="0" rtl="0" algn="l">
              <a:spcBef>
                <a:spcPts val="0"/>
              </a:spcBef>
              <a:spcAft>
                <a:spcPts val="0"/>
              </a:spcAft>
              <a:buClr>
                <a:schemeClr val="dk1"/>
              </a:buClr>
              <a:buSzPts val="1100"/>
              <a:buFont typeface="Arial"/>
              <a:buNone/>
            </a:pPr>
            <a:r>
              <a:rPr lang="en-GB">
                <a:solidFill>
                  <a:srgbClr val="FF0000"/>
                </a:solidFill>
              </a:rPr>
              <a:t>Can we refer people to these websites or not?</a:t>
            </a:r>
            <a:endParaRPr>
              <a:solidFill>
                <a:srgbClr val="FF0000"/>
              </a:solidFill>
            </a:endParaRPr>
          </a:p>
          <a:p>
            <a:pPr indent="0" lvl="0" marL="0" rtl="0" algn="l">
              <a:lnSpc>
                <a:spcPct val="115000"/>
              </a:lnSpc>
              <a:spcBef>
                <a:spcPts val="1000"/>
              </a:spcBef>
              <a:spcAft>
                <a:spcPts val="1600"/>
              </a:spcAft>
              <a:buSzPts val="1400"/>
              <a:buNone/>
            </a:pPr>
            <a:r>
              <a:t/>
            </a:r>
            <a:endParaRPr/>
          </a:p>
        </p:txBody>
      </p:sp>
      <p:sp>
        <p:nvSpPr>
          <p:cNvPr id="677" name="Google Shape;677;p9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78" name="Google Shape;678;p9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79" name="Google Shape;679;p92"/>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9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Where to report content/conduct (2)</a:t>
            </a:r>
            <a:endParaRPr>
              <a:solidFill>
                <a:srgbClr val="073763"/>
              </a:solidFill>
            </a:endParaRPr>
          </a:p>
        </p:txBody>
      </p:sp>
      <p:sp>
        <p:nvSpPr>
          <p:cNvPr id="685" name="Google Shape;685;p93"/>
          <p:cNvSpPr txBox="1"/>
          <p:nvPr>
            <p:ph idx="1" type="body"/>
          </p:nvPr>
        </p:nvSpPr>
        <p:spPr>
          <a:xfrm>
            <a:off x="270000" y="789000"/>
            <a:ext cx="59088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Teach that there are special places to report online sexual abuse of children (e.g. anyone under 18).</a:t>
            </a:r>
            <a:endParaRPr/>
          </a:p>
          <a:p>
            <a:pPr indent="0" lvl="0" marL="0" rtl="0" algn="l">
              <a:spcBef>
                <a:spcPts val="1000"/>
              </a:spcBef>
              <a:spcAft>
                <a:spcPts val="0"/>
              </a:spcAft>
              <a:buNone/>
            </a:pPr>
            <a:r>
              <a:rPr lang="en-GB"/>
              <a:t>To report an online image or video of child sexual abuse contact the Internet Watch Foundation [LINK]. Emphasise that viewing this material is illegal and suspected material should be reported immediately.</a:t>
            </a:r>
            <a:endParaRPr/>
          </a:p>
          <a:p>
            <a:pPr indent="0" lvl="0" marL="0" rtl="0" algn="l">
              <a:spcBef>
                <a:spcPts val="1000"/>
              </a:spcBef>
              <a:spcAft>
                <a:spcPts val="0"/>
              </a:spcAft>
              <a:buNone/>
            </a:pPr>
            <a:r>
              <a:rPr lang="en-GB"/>
              <a:t>To report inappropriate online contact with a child or other concerns to do with online child sexual abuse (e.g. videos on someone’s phone) contact CEOP [LINK].</a:t>
            </a:r>
            <a:endParaRPr/>
          </a:p>
          <a:p>
            <a:pPr indent="0" lvl="0" marL="0" rtl="0" algn="l">
              <a:spcBef>
                <a:spcPts val="1000"/>
              </a:spcBef>
              <a:spcAft>
                <a:spcPts val="0"/>
              </a:spcAft>
              <a:buClr>
                <a:schemeClr val="dk1"/>
              </a:buClr>
              <a:buSzPts val="1100"/>
              <a:buFont typeface="Arial"/>
              <a:buNone/>
            </a:pPr>
            <a:r>
              <a:rPr lang="en-GB"/>
              <a:t>Ensure pupils are aware that they call Childline anonymously on 0800 1111 if they have concerns.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1000"/>
              </a:spcBef>
              <a:spcAft>
                <a:spcPts val="1600"/>
              </a:spcAft>
              <a:buSzPts val="1400"/>
              <a:buNone/>
            </a:pPr>
            <a:r>
              <a:t/>
            </a:r>
            <a:endParaRPr/>
          </a:p>
        </p:txBody>
      </p:sp>
      <p:sp>
        <p:nvSpPr>
          <p:cNvPr id="686" name="Google Shape;686;p9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87" name="Google Shape;687;p93"/>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88" name="Google Shape;688;p93"/>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rPr i="1" lang="en-GB" sz="1600">
                <a:solidFill>
                  <a:srgbClr val="FF0000"/>
                </a:solidFill>
              </a:rPr>
              <a:t>This slide might replace the next one. Need SMEs to reach consensus on this issue. </a:t>
            </a:r>
            <a:endParaRPr i="1" sz="1600">
              <a:solidFill>
                <a:srgbClr val="FF0000"/>
              </a:solidFill>
            </a:endParaRPr>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Primary and secondary teaching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45" name="Google Shape;145;p31"/>
          <p:cNvSpPr txBox="1"/>
          <p:nvPr>
            <p:ph idx="1" type="body"/>
          </p:nvPr>
        </p:nvSpPr>
        <p:spPr>
          <a:xfrm>
            <a:off x="270000" y="914400"/>
            <a:ext cx="7458000" cy="8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Some slides in this training have a </a:t>
            </a:r>
            <a:r>
              <a:rPr b="1" lang="en-GB" sz="1800">
                <a:solidFill>
                  <a:srgbClr val="E06666"/>
                </a:solidFill>
              </a:rPr>
              <a:t>Primary</a:t>
            </a:r>
            <a:r>
              <a:rPr lang="en-GB" sz="1800"/>
              <a:t> or </a:t>
            </a:r>
            <a:r>
              <a:rPr b="1" lang="en-GB" sz="1800">
                <a:solidFill>
                  <a:srgbClr val="6D9EEB"/>
                </a:solidFill>
              </a:rPr>
              <a:t>Secondary</a:t>
            </a:r>
            <a:r>
              <a:rPr lang="en-GB" sz="1800"/>
              <a:t> label to indicate that the material is usually first introduced in that phase.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46" name="Google Shape;146;p31"/>
          <p:cNvSpPr txBox="1"/>
          <p:nvPr>
            <p:ph idx="12" type="sldNum"/>
          </p:nvPr>
        </p:nvSpPr>
        <p:spPr>
          <a:xfrm>
            <a:off x="4290975" y="4810975"/>
            <a:ext cx="3720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47" name="Google Shape;147;p31"/>
          <p:cNvSpPr txBox="1"/>
          <p:nvPr>
            <p:ph idx="1" type="body"/>
          </p:nvPr>
        </p:nvSpPr>
        <p:spPr>
          <a:xfrm>
            <a:off x="270000" y="2861800"/>
            <a:ext cx="7458000" cy="19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GB" sz="1800"/>
              <a:t>Using your knowledge of your pupils and school community you can:</a:t>
            </a:r>
            <a:endParaRPr sz="1800"/>
          </a:p>
          <a:p>
            <a:pPr indent="-342900" lvl="0" marL="457200" rtl="0" algn="l">
              <a:spcBef>
                <a:spcPts val="1000"/>
              </a:spcBef>
              <a:spcAft>
                <a:spcPts val="0"/>
              </a:spcAft>
              <a:buSzPts val="1800"/>
              <a:buChar char="●"/>
            </a:pPr>
            <a:r>
              <a:rPr lang="en-GB" sz="1800"/>
              <a:t>introduce secondary content in primary with pupils who are ready </a:t>
            </a:r>
            <a:endParaRPr sz="1800"/>
          </a:p>
          <a:p>
            <a:pPr indent="-342900" lvl="0" marL="457200" rtl="0" algn="l">
              <a:spcBef>
                <a:spcPts val="0"/>
              </a:spcBef>
              <a:spcAft>
                <a:spcPts val="0"/>
              </a:spcAft>
              <a:buSzPts val="1800"/>
              <a:buChar char="●"/>
            </a:pPr>
            <a:r>
              <a:rPr lang="en-GB" sz="1800"/>
              <a:t>teach the primary content in early secondary lessons to pupils who need to build knowledge before secondary content is taught</a:t>
            </a:r>
            <a:endParaRPr/>
          </a:p>
          <a:p>
            <a:pPr indent="0" lvl="0" marL="0" rtl="0" algn="l">
              <a:spcBef>
                <a:spcPts val="1600"/>
              </a:spcBef>
              <a:spcAft>
                <a:spcPts val="0"/>
              </a:spcAft>
              <a:buClr>
                <a:schemeClr val="dk1"/>
              </a:buClr>
              <a:buSzPts val="1400"/>
              <a:buFont typeface="Arial"/>
              <a:buNone/>
            </a:pPr>
            <a:r>
              <a:t/>
            </a:r>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48" name="Google Shape;148;p31"/>
          <p:cNvSpPr txBox="1"/>
          <p:nvPr>
            <p:ph idx="1" type="body"/>
          </p:nvPr>
        </p:nvSpPr>
        <p:spPr>
          <a:xfrm>
            <a:off x="270000" y="1752600"/>
            <a:ext cx="7458000" cy="10488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GB" sz="1600"/>
              <a:t>STATUTORY GUIDANCE</a:t>
            </a:r>
            <a:br>
              <a:rPr b="1" lang="en-GB" sz="1600"/>
            </a:br>
            <a:r>
              <a:rPr i="1" lang="en-GB" sz="1800"/>
              <a:t>Schools have flexibility to design and plan age-appropriate subject content. </a:t>
            </a:r>
            <a:r>
              <a:rPr lang="en-GB" sz="1800"/>
              <a:t>(p31)</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692" name="Shape 692"/>
        <p:cNvGrpSpPr/>
        <p:nvPr/>
      </p:nvGrpSpPr>
      <p:grpSpPr>
        <a:xfrm>
          <a:off x="0" y="0"/>
          <a:ext cx="0" cy="0"/>
          <a:chOff x="0" y="0"/>
          <a:chExt cx="0" cy="0"/>
        </a:xfrm>
      </p:grpSpPr>
      <p:sp>
        <p:nvSpPr>
          <p:cNvPr id="693" name="Google Shape;693;p9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Reporting to CEOP / Childline / IWF</a:t>
            </a:r>
            <a:endParaRPr>
              <a:solidFill>
                <a:srgbClr val="073763"/>
              </a:solidFill>
            </a:endParaRPr>
          </a:p>
        </p:txBody>
      </p:sp>
      <p:sp>
        <p:nvSpPr>
          <p:cNvPr id="694" name="Google Shape;694;p94"/>
          <p:cNvSpPr txBox="1"/>
          <p:nvPr>
            <p:ph idx="1" type="body"/>
          </p:nvPr>
        </p:nvSpPr>
        <p:spPr>
          <a:xfrm>
            <a:off x="270000" y="789000"/>
            <a:ext cx="604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 that </a:t>
            </a:r>
            <a:r>
              <a:rPr b="1" lang="en-GB"/>
              <a:t>inappropriate online contact with a child or images of child sexual abuse can be reported to CEOP</a:t>
            </a:r>
            <a:r>
              <a:rPr lang="en-GB"/>
              <a:t> (the National Crime Agency Child Exploitation and Online Protection Command).</a:t>
            </a:r>
            <a:endParaRPr>
              <a:solidFill>
                <a:srgbClr val="FF0000"/>
              </a:solidFill>
            </a:endParaRPr>
          </a:p>
          <a:p>
            <a:pPr indent="0" lvl="0" marL="0" rtl="0" algn="l">
              <a:spcBef>
                <a:spcPts val="0"/>
              </a:spcBef>
              <a:spcAft>
                <a:spcPts val="0"/>
              </a:spcAft>
              <a:buNone/>
            </a:pPr>
            <a:r>
              <a:rPr lang="en-GB"/>
              <a:t>While in many instances reports may be made by a trusted adult, the </a:t>
            </a:r>
            <a:r>
              <a:rPr lang="en-GB" u="sng">
                <a:solidFill>
                  <a:schemeClr val="accent5"/>
                </a:solidFill>
                <a:hlinkClick r:id="rId3"/>
              </a:rPr>
              <a:t>CEOP website</a:t>
            </a:r>
            <a:r>
              <a:rPr lang="en-GB"/>
              <a:t> supports reports from children and young people.  </a:t>
            </a:r>
            <a:endParaRPr/>
          </a:p>
          <a:p>
            <a:pPr indent="0" lvl="0" marL="0" rtl="0" algn="l">
              <a:spcBef>
                <a:spcPts val="0"/>
              </a:spcBef>
              <a:spcAft>
                <a:spcPts val="0"/>
              </a:spcAft>
              <a:buNone/>
            </a:pPr>
            <a:r>
              <a:rPr lang="en-GB"/>
              <a:t>Ensure pupils are aware that they can </a:t>
            </a:r>
            <a:r>
              <a:rPr b="1" lang="en-GB"/>
              <a:t>report to CEOP</a:t>
            </a:r>
            <a:r>
              <a:rPr lang="en-GB"/>
              <a:t> or </a:t>
            </a:r>
            <a:r>
              <a:rPr b="1" lang="en-GB"/>
              <a:t>call Childline anonymously on 0800 1111</a:t>
            </a:r>
            <a:r>
              <a:rPr lang="en-GB"/>
              <a:t> if they have concerns.</a:t>
            </a:r>
            <a:endParaRPr/>
          </a:p>
          <a:p>
            <a:pPr indent="0" lvl="0" marL="0" rtl="0" algn="l">
              <a:spcBef>
                <a:spcPts val="0"/>
              </a:spcBef>
              <a:spcAft>
                <a:spcPts val="0"/>
              </a:spcAft>
              <a:buNone/>
            </a:pPr>
            <a:r>
              <a:rPr lang="en-GB"/>
              <a:t>Teach that child sexual abuse content that is accidentally seen can also be reported to the </a:t>
            </a:r>
            <a:r>
              <a:rPr lang="en-GB" u="sng">
                <a:solidFill>
                  <a:schemeClr val="hlink"/>
                </a:solidFill>
                <a:hlinkClick r:id="rId4"/>
              </a:rPr>
              <a:t>Internet Watch Foundation</a:t>
            </a:r>
            <a:r>
              <a:rPr lang="en-GB"/>
              <a:t>.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695" name="Google Shape;695;p9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96" name="Google Shape;696;p9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697" name="Google Shape;697;p94"/>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rPr i="1" lang="en-GB" sz="1600">
                <a:solidFill>
                  <a:srgbClr val="FF0000"/>
                </a:solidFill>
              </a:rPr>
              <a:t>SMEs giving me quite different takes on this - I will try to get them to clarify and reach a consensus. So will either delete this slide or the next one. </a:t>
            </a:r>
            <a:endParaRPr i="1" sz="1600">
              <a:solidFill>
                <a:srgbClr val="FF0000"/>
              </a:solidFill>
            </a:endParaRPr>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9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Strategies to manage online issues</a:t>
            </a:r>
            <a:endParaRPr>
              <a:solidFill>
                <a:srgbClr val="073763"/>
              </a:solidFill>
            </a:endParaRPr>
          </a:p>
        </p:txBody>
      </p:sp>
      <p:sp>
        <p:nvSpPr>
          <p:cNvPr id="703" name="Google Shape;703;p9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Teach pupils that there are strategies they can use to deal with some issues online. These include: </a:t>
            </a:r>
            <a:endParaRPr/>
          </a:p>
          <a:p>
            <a:pPr indent="-317500" lvl="0" marL="457200" rtl="0" algn="l">
              <a:spcBef>
                <a:spcPts val="1000"/>
              </a:spcBef>
              <a:spcAft>
                <a:spcPts val="0"/>
              </a:spcAft>
              <a:buSzPts val="1400"/>
              <a:buChar char="●"/>
            </a:pPr>
            <a:r>
              <a:rPr b="1" lang="en-GB"/>
              <a:t>using p</a:t>
            </a:r>
            <a:r>
              <a:rPr b="1" lang="en-GB"/>
              <a:t>rivacy settings</a:t>
            </a:r>
            <a:r>
              <a:rPr lang="en-GB"/>
              <a:t> to restrict who can view your data</a:t>
            </a:r>
            <a:endParaRPr/>
          </a:p>
          <a:p>
            <a:pPr indent="-317500" lvl="0" marL="457200" rtl="0" algn="l">
              <a:spcBef>
                <a:spcPts val="0"/>
              </a:spcBef>
              <a:spcAft>
                <a:spcPts val="0"/>
              </a:spcAft>
              <a:buSzPts val="1400"/>
              <a:buChar char="●"/>
            </a:pPr>
            <a:r>
              <a:rPr b="1" lang="en-GB"/>
              <a:t>‘b</a:t>
            </a:r>
            <a:r>
              <a:rPr b="1" lang="en-GB"/>
              <a:t>locking’ individuals</a:t>
            </a:r>
            <a:r>
              <a:rPr lang="en-GB"/>
              <a:t> - e.g. phone numbers or on social  media</a:t>
            </a:r>
            <a:endParaRPr/>
          </a:p>
          <a:p>
            <a:pPr indent="-317500" lvl="0" marL="457200" rtl="0" algn="l">
              <a:spcBef>
                <a:spcPts val="0"/>
              </a:spcBef>
              <a:spcAft>
                <a:spcPts val="0"/>
              </a:spcAft>
              <a:buSzPts val="1400"/>
              <a:buChar char="●"/>
            </a:pPr>
            <a:r>
              <a:rPr b="1" lang="en-GB"/>
              <a:t>using safety settings</a:t>
            </a:r>
            <a:r>
              <a:rPr lang="en-GB"/>
              <a:t> to reduce the risk of </a:t>
            </a:r>
            <a:r>
              <a:rPr lang="en-GB"/>
              <a:t>viewing</a:t>
            </a:r>
            <a:r>
              <a:rPr lang="en-GB"/>
              <a:t> harmful content</a:t>
            </a:r>
            <a:endParaRPr/>
          </a:p>
          <a:p>
            <a:pPr indent="-317500" lvl="0" marL="457200" rtl="0" algn="l">
              <a:spcBef>
                <a:spcPts val="0"/>
              </a:spcBef>
              <a:spcAft>
                <a:spcPts val="0"/>
              </a:spcAft>
              <a:buSzPts val="1400"/>
              <a:buChar char="●"/>
            </a:pPr>
            <a:r>
              <a:rPr b="1" lang="en-GB"/>
              <a:t>‘muting’ notifications</a:t>
            </a:r>
            <a:r>
              <a:rPr lang="en-GB"/>
              <a:t> on social media or message groups, e.g. if they are overwhelming</a:t>
            </a:r>
            <a:endParaRPr/>
          </a:p>
          <a:p>
            <a:pPr indent="-317500" lvl="0" marL="457200" rtl="0" algn="l">
              <a:spcBef>
                <a:spcPts val="0"/>
              </a:spcBef>
              <a:spcAft>
                <a:spcPts val="0"/>
              </a:spcAft>
              <a:buSzPts val="1400"/>
              <a:buChar char="●"/>
            </a:pPr>
            <a:r>
              <a:rPr b="1" lang="en-GB"/>
              <a:t>limiting time online</a:t>
            </a:r>
            <a:r>
              <a:rPr lang="en-GB"/>
              <a:t> or only going online at certain times, e.g. to improve your mental wellbeing</a:t>
            </a:r>
            <a:endParaRPr/>
          </a:p>
          <a:p>
            <a:pPr indent="0" lvl="0" marL="0" rtl="0" algn="l">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04" name="Google Shape;704;p9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05" name="Google Shape;705;p95"/>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06" name="Google Shape;706;p95"/>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9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Reduce stigma and victim </a:t>
            </a:r>
            <a:r>
              <a:rPr lang="en-GB">
                <a:solidFill>
                  <a:srgbClr val="073763"/>
                </a:solidFill>
              </a:rPr>
              <a:t>blaming</a:t>
            </a:r>
            <a:endParaRPr>
              <a:solidFill>
                <a:srgbClr val="073763"/>
              </a:solidFill>
            </a:endParaRPr>
          </a:p>
        </p:txBody>
      </p:sp>
      <p:sp>
        <p:nvSpPr>
          <p:cNvPr id="712" name="Google Shape;712;p9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Ensure pupils understand that although there are steps we can take to reduce risks of online harms, </a:t>
            </a:r>
            <a:r>
              <a:rPr b="1" lang="en-GB"/>
              <a:t>it is never a child or young person’s fault </a:t>
            </a:r>
            <a:r>
              <a:rPr lang="en-GB"/>
              <a:t>if they are harassed or targeted online.</a:t>
            </a:r>
            <a:endParaRPr/>
          </a:p>
          <a:p>
            <a:pPr indent="0" lvl="0" marL="0" rtl="0" algn="l">
              <a:spcBef>
                <a:spcPts val="1000"/>
              </a:spcBef>
              <a:spcAft>
                <a:spcPts val="0"/>
              </a:spcAft>
              <a:buClr>
                <a:schemeClr val="dk1"/>
              </a:buClr>
              <a:buSzPts val="1100"/>
              <a:buFont typeface="Arial"/>
              <a:buNone/>
            </a:pPr>
            <a:r>
              <a:rPr lang="en-GB"/>
              <a:t>For example, alongside teaching pupils about the ‘right to be forgotten’ remind them that blaming a victim is always wrong. This includes criticising someone for sharing an image of themselves that other people have  re-shared.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13" name="Google Shape;713;p9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14" name="Google Shape;714;p9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15" name="Google Shape;715;p96"/>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4.</a:t>
            </a:r>
            <a:r>
              <a:rPr i="1" lang="en-GB" sz="1600"/>
              <a:t> Know what to do and where to get support to report material or manage issues online.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9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Harmful online content </a:t>
            </a:r>
            <a:endParaRPr>
              <a:solidFill>
                <a:srgbClr val="073763"/>
              </a:solidFill>
            </a:endParaRPr>
          </a:p>
        </p:txBody>
      </p:sp>
      <p:sp>
        <p:nvSpPr>
          <p:cNvPr id="721" name="Google Shape;721;p9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GB"/>
              <a:t>Building on primary, teach pupils that sometimes content online might be harmful to us or other people. </a:t>
            </a:r>
            <a:endParaRPr/>
          </a:p>
          <a:p>
            <a:pPr indent="0" lvl="0" marL="0" rtl="0" algn="l">
              <a:spcBef>
                <a:spcPts val="1000"/>
              </a:spcBef>
              <a:spcAft>
                <a:spcPts val="0"/>
              </a:spcAft>
              <a:buNone/>
            </a:pPr>
            <a:r>
              <a:rPr lang="en-GB"/>
              <a:t>Explain that this can include:</a:t>
            </a:r>
            <a:endParaRPr/>
          </a:p>
          <a:p>
            <a:pPr indent="-317500" lvl="0" marL="457200" rtl="0" algn="l">
              <a:spcBef>
                <a:spcPts val="1000"/>
              </a:spcBef>
              <a:spcAft>
                <a:spcPts val="0"/>
              </a:spcAft>
              <a:buSzPts val="1400"/>
              <a:buChar char="●"/>
            </a:pPr>
            <a:r>
              <a:rPr lang="en-GB"/>
              <a:t>content that glorifies </a:t>
            </a:r>
            <a:r>
              <a:rPr b="1" lang="en-GB"/>
              <a:t>violence</a:t>
            </a:r>
            <a:r>
              <a:rPr lang="en-GB"/>
              <a:t> (including sexual violence in pornography)</a:t>
            </a:r>
            <a:endParaRPr/>
          </a:p>
          <a:p>
            <a:pPr indent="-317500" lvl="0" marL="457200" rtl="0" algn="l">
              <a:spcBef>
                <a:spcPts val="0"/>
              </a:spcBef>
              <a:spcAft>
                <a:spcPts val="0"/>
              </a:spcAft>
              <a:buSzPts val="1400"/>
              <a:buChar char="●"/>
            </a:pPr>
            <a:r>
              <a:rPr lang="en-GB"/>
              <a:t>content that has been </a:t>
            </a:r>
            <a:r>
              <a:rPr b="1" lang="en-GB"/>
              <a:t>shared without consent</a:t>
            </a:r>
            <a:endParaRPr b="1"/>
          </a:p>
          <a:p>
            <a:pPr indent="-317500" lvl="0" marL="457200" rtl="0" algn="l">
              <a:spcBef>
                <a:spcPts val="0"/>
              </a:spcBef>
              <a:spcAft>
                <a:spcPts val="0"/>
              </a:spcAft>
              <a:buSzPts val="1400"/>
              <a:buChar char="●"/>
            </a:pPr>
            <a:r>
              <a:rPr lang="en-GB"/>
              <a:t>content that contains </a:t>
            </a:r>
            <a:r>
              <a:rPr b="1" lang="en-GB"/>
              <a:t>misinformation</a:t>
            </a:r>
            <a:r>
              <a:rPr lang="en-GB"/>
              <a:t> or extreme views promoting prejudice or violence</a:t>
            </a:r>
            <a:endParaRPr/>
          </a:p>
          <a:p>
            <a:pPr indent="-317500" lvl="0" marL="457200" rtl="0" algn="l">
              <a:spcBef>
                <a:spcPts val="0"/>
              </a:spcBef>
              <a:spcAft>
                <a:spcPts val="0"/>
              </a:spcAft>
              <a:buSzPts val="1400"/>
              <a:buChar char="●"/>
            </a:pPr>
            <a:r>
              <a:rPr lang="en-GB"/>
              <a:t>content containing </a:t>
            </a:r>
            <a:r>
              <a:rPr b="1" lang="en-GB"/>
              <a:t>malicious software</a:t>
            </a:r>
            <a:r>
              <a:rPr lang="en-GB"/>
              <a:t> (malware)</a:t>
            </a:r>
            <a:endParaRPr/>
          </a:p>
          <a:p>
            <a:pPr indent="0" lvl="0" marL="0" rtl="0" algn="l">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22" name="Google Shape;722;p9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23" name="Google Shape;723;p9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24" name="Google Shape;724;p97"/>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5. </a:t>
            </a:r>
            <a:r>
              <a:rPr i="1" lang="en-GB" sz="1600"/>
              <a:t>Know the impact of viewing harmful content.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9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Impacts of harmful content </a:t>
            </a:r>
            <a:endParaRPr>
              <a:solidFill>
                <a:srgbClr val="073763"/>
              </a:solidFill>
            </a:endParaRPr>
          </a:p>
        </p:txBody>
      </p:sp>
      <p:sp>
        <p:nvSpPr>
          <p:cNvPr id="730" name="Google Shape;730;p9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Explain that viewing harmful online content can have serious and long-lasting impacts. For example it can:</a:t>
            </a:r>
            <a:endParaRPr/>
          </a:p>
          <a:p>
            <a:pPr indent="-317500" lvl="0" marL="457200" rtl="0" algn="l">
              <a:spcBef>
                <a:spcPts val="1000"/>
              </a:spcBef>
              <a:spcAft>
                <a:spcPts val="0"/>
              </a:spcAft>
              <a:buSzPts val="1400"/>
              <a:buChar char="●"/>
            </a:pPr>
            <a:r>
              <a:rPr lang="en-GB"/>
              <a:t>violate our rights and the rights of others (e.g. to privacy, security, dignity)</a:t>
            </a:r>
            <a:endParaRPr/>
          </a:p>
          <a:p>
            <a:pPr indent="-317500" lvl="0" marL="457200" rtl="0" algn="l">
              <a:spcBef>
                <a:spcPts val="0"/>
              </a:spcBef>
              <a:spcAft>
                <a:spcPts val="0"/>
              </a:spcAft>
              <a:buSzPts val="1400"/>
              <a:buChar char="●"/>
            </a:pPr>
            <a:r>
              <a:rPr lang="en-GB"/>
              <a:t>affect our wellbeing and safety (and that of others)</a:t>
            </a:r>
            <a:endParaRPr/>
          </a:p>
          <a:p>
            <a:pPr indent="-317500" lvl="0" marL="457200" rtl="0" algn="l">
              <a:spcBef>
                <a:spcPts val="0"/>
              </a:spcBef>
              <a:spcAft>
                <a:spcPts val="0"/>
              </a:spcAft>
              <a:buSzPts val="1400"/>
              <a:buChar char="●"/>
            </a:pPr>
            <a:r>
              <a:rPr lang="en-GB"/>
              <a:t>influence our perception and attitudes about what is acceptable (‘social norms’)</a:t>
            </a:r>
            <a:endParaRPr/>
          </a:p>
          <a:p>
            <a:pPr indent="-317500" lvl="0" marL="457200" rtl="0" algn="l">
              <a:spcBef>
                <a:spcPts val="0"/>
              </a:spcBef>
              <a:spcAft>
                <a:spcPts val="0"/>
              </a:spcAft>
              <a:buSzPts val="1400"/>
              <a:buChar char="●"/>
            </a:pPr>
            <a:r>
              <a:rPr lang="en-GB"/>
              <a:t>influence our behaviour (towards ourselves and others)</a:t>
            </a:r>
            <a:endParaRPr/>
          </a:p>
          <a:p>
            <a:pPr indent="0" lvl="0" marL="0" rtl="0" algn="l">
              <a:spcBef>
                <a:spcPts val="1000"/>
              </a:spcBef>
              <a:spcAft>
                <a:spcPts val="0"/>
              </a:spcAft>
              <a:buNone/>
            </a:pPr>
            <a:r>
              <a:rPr lang="en-GB"/>
              <a:t>Teach that some forms of harmful online content can be illegal and that viewing or sharing them can be a crime.</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31" name="Google Shape;731;p9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32" name="Google Shape;732;p9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33" name="Google Shape;733;p98"/>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5. </a:t>
            </a:r>
            <a:r>
              <a:rPr i="1" lang="en-GB" sz="1600"/>
              <a:t>Know the impact of viewing harmful content.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9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Sexually explicit material </a:t>
            </a:r>
            <a:endParaRPr>
              <a:solidFill>
                <a:srgbClr val="073763"/>
              </a:solidFill>
            </a:endParaRPr>
          </a:p>
        </p:txBody>
      </p:sp>
      <p:sp>
        <p:nvSpPr>
          <p:cNvPr id="739" name="Google Shape;739;p9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 that sexually explicit material such as pornography presents a distorted picture of sexual behaviour. For example, pornography:</a:t>
            </a:r>
            <a:endParaRPr/>
          </a:p>
          <a:p>
            <a:pPr indent="-317500" lvl="0" marL="457200" rtl="0" algn="l">
              <a:lnSpc>
                <a:spcPct val="115000"/>
              </a:lnSpc>
              <a:spcBef>
                <a:spcPts val="1000"/>
              </a:spcBef>
              <a:spcAft>
                <a:spcPts val="0"/>
              </a:spcAft>
              <a:buSzPts val="1400"/>
              <a:buChar char="●"/>
            </a:pPr>
            <a:r>
              <a:rPr lang="en-GB"/>
              <a:t>focuses on sexual acts that ‘look good’ or dramatic/exciting</a:t>
            </a:r>
            <a:endParaRPr/>
          </a:p>
          <a:p>
            <a:pPr indent="-317500" lvl="0" marL="457200" rtl="0" algn="l">
              <a:lnSpc>
                <a:spcPct val="115000"/>
              </a:lnSpc>
              <a:spcBef>
                <a:spcPts val="0"/>
              </a:spcBef>
              <a:spcAft>
                <a:spcPts val="0"/>
              </a:spcAft>
              <a:buSzPts val="1400"/>
              <a:buChar char="●"/>
            </a:pPr>
            <a:r>
              <a:rPr lang="en-GB"/>
              <a:t>rarely shows how people can protect themselves from STIs (e.g. condom use, dental dams)</a:t>
            </a:r>
            <a:endParaRPr/>
          </a:p>
          <a:p>
            <a:pPr indent="-317500" lvl="0" marL="457200" rtl="0" algn="l">
              <a:lnSpc>
                <a:spcPct val="115000"/>
              </a:lnSpc>
              <a:spcBef>
                <a:spcPts val="0"/>
              </a:spcBef>
              <a:spcAft>
                <a:spcPts val="0"/>
              </a:spcAft>
              <a:buSzPts val="1400"/>
              <a:buChar char="●"/>
            </a:pPr>
            <a:r>
              <a:rPr lang="en-GB"/>
              <a:t>rarely shows how people can communicate consent and boundaries</a:t>
            </a:r>
            <a:endParaRPr/>
          </a:p>
          <a:p>
            <a:pPr indent="0" lvl="0" marL="0" rtl="0" algn="l">
              <a:lnSpc>
                <a:spcPct val="115000"/>
              </a:lnSpc>
              <a:spcBef>
                <a:spcPts val="1000"/>
              </a:spcBef>
              <a:spcAft>
                <a:spcPts val="0"/>
              </a:spcAft>
              <a:buNone/>
            </a:pPr>
            <a:r>
              <a:rPr lang="en-GB"/>
              <a:t>Related topic ‘Intimate relationships’ provides more information on STIs and consent.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40" name="Google Shape;740;p9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41" name="Google Shape;741;p9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42" name="Google Shape;742;p99"/>
          <p:cNvSpPr txBox="1"/>
          <p:nvPr>
            <p:ph idx="2" type="body"/>
          </p:nvPr>
        </p:nvSpPr>
        <p:spPr>
          <a:xfrm>
            <a:off x="6178800" y="216425"/>
            <a:ext cx="2695200" cy="32088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6. </a:t>
            </a:r>
            <a:r>
              <a:rPr i="1" lang="en-GB" sz="1600"/>
              <a:t>Know that specifically sexually explicit material e.g. pornography presents a distorted picture of sexual behaviours, can damage the way people see themselves in relation to others and negatively affect how they behave towards sexual partners.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10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Pornography and sexual norms</a:t>
            </a:r>
            <a:endParaRPr>
              <a:solidFill>
                <a:srgbClr val="073763"/>
              </a:solidFill>
            </a:endParaRPr>
          </a:p>
        </p:txBody>
      </p:sp>
      <p:sp>
        <p:nvSpPr>
          <p:cNvPr id="748" name="Google Shape;748;p10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Explain that pornography can affect our understandings and expectations of sex (‘sexual norms’). This can:</a:t>
            </a:r>
            <a:endParaRPr/>
          </a:p>
          <a:p>
            <a:pPr indent="-317500" lvl="0" marL="457200" rtl="0" algn="l">
              <a:lnSpc>
                <a:spcPct val="115000"/>
              </a:lnSpc>
              <a:spcBef>
                <a:spcPts val="1000"/>
              </a:spcBef>
              <a:spcAft>
                <a:spcPts val="0"/>
              </a:spcAft>
              <a:buSzPts val="1400"/>
              <a:buChar char="●"/>
            </a:pPr>
            <a:r>
              <a:rPr b="1" lang="en-GB"/>
              <a:t>create</a:t>
            </a:r>
            <a:r>
              <a:rPr lang="en-GB"/>
              <a:t> </a:t>
            </a:r>
            <a:r>
              <a:rPr b="1" lang="en-GB"/>
              <a:t>damaging expectations</a:t>
            </a:r>
            <a:r>
              <a:rPr lang="en-GB"/>
              <a:t> of ourselves and others (e.g. about what our bodies should look like/do, or what people should find pleasurable)</a:t>
            </a:r>
            <a:endParaRPr/>
          </a:p>
          <a:p>
            <a:pPr indent="-317500" lvl="0" marL="457200" rtl="0" algn="l">
              <a:lnSpc>
                <a:spcPct val="115000"/>
              </a:lnSpc>
              <a:spcBef>
                <a:spcPts val="0"/>
              </a:spcBef>
              <a:spcAft>
                <a:spcPts val="0"/>
              </a:spcAft>
              <a:buSzPts val="1400"/>
              <a:buChar char="●"/>
            </a:pPr>
            <a:r>
              <a:rPr b="1" lang="en-GB"/>
              <a:t>negatively affect how we behave</a:t>
            </a:r>
            <a:r>
              <a:rPr lang="en-GB"/>
              <a:t> towards sexual partners (.e.g. by ‘normalising’ disrespectful, aggressive, and violent behaviour)</a:t>
            </a:r>
            <a:endParaRPr/>
          </a:p>
          <a:p>
            <a:pPr indent="0" lvl="0" marL="0" rtl="0" algn="l">
              <a:lnSpc>
                <a:spcPct val="115000"/>
              </a:lnSpc>
              <a:spcBef>
                <a:spcPts val="1000"/>
              </a:spcBef>
              <a:spcAft>
                <a:spcPts val="0"/>
              </a:spcAft>
              <a:buNone/>
            </a:pPr>
            <a:r>
              <a:rPr lang="en-GB"/>
              <a:t>Teach the some pornography can also promote damaging stereotypes (e.g. about race and gender).</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49" name="Google Shape;749;p10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50" name="Google Shape;750;p10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51" name="Google Shape;751;p100"/>
          <p:cNvSpPr txBox="1"/>
          <p:nvPr>
            <p:ph idx="2" type="body"/>
          </p:nvPr>
        </p:nvSpPr>
        <p:spPr>
          <a:xfrm>
            <a:off x="6178800" y="216425"/>
            <a:ext cx="2695200" cy="32088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6. </a:t>
            </a:r>
            <a:r>
              <a:rPr i="1" lang="en-GB" sz="1600"/>
              <a:t>Know that specifically sexually explicit material e.g. pornography presents a distorted picture of sexual behaviours, can damage the way people see themselves in relation to others and negatively affect how they behave towards sexual partners.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10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Further harms of pornography</a:t>
            </a:r>
            <a:endParaRPr>
              <a:solidFill>
                <a:srgbClr val="073763"/>
              </a:solidFill>
            </a:endParaRPr>
          </a:p>
        </p:txBody>
      </p:sp>
      <p:sp>
        <p:nvSpPr>
          <p:cNvPr id="757" name="Google Shape;757;p10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that pornography can be harmful in its:</a:t>
            </a:r>
            <a:endParaRPr/>
          </a:p>
          <a:p>
            <a:pPr indent="-317500" lvl="0" marL="457200" rtl="0" algn="l">
              <a:lnSpc>
                <a:spcPct val="115000"/>
              </a:lnSpc>
              <a:spcBef>
                <a:spcPts val="1000"/>
              </a:spcBef>
              <a:spcAft>
                <a:spcPts val="0"/>
              </a:spcAft>
              <a:buSzPts val="1400"/>
              <a:buChar char="●"/>
            </a:pPr>
            <a:r>
              <a:rPr b="1" lang="en-GB"/>
              <a:t>production</a:t>
            </a:r>
            <a:r>
              <a:rPr lang="en-GB"/>
              <a:t> (e.g. someone can be hurt making it) </a:t>
            </a:r>
            <a:endParaRPr/>
          </a:p>
          <a:p>
            <a:pPr indent="-317500" lvl="0" marL="457200" rtl="0" algn="l">
              <a:lnSpc>
                <a:spcPct val="115000"/>
              </a:lnSpc>
              <a:spcBef>
                <a:spcPts val="0"/>
              </a:spcBef>
              <a:spcAft>
                <a:spcPts val="0"/>
              </a:spcAft>
              <a:buSzPts val="1400"/>
              <a:buChar char="●"/>
            </a:pPr>
            <a:r>
              <a:rPr b="1" lang="en-GB"/>
              <a:t>distribution</a:t>
            </a:r>
            <a:r>
              <a:rPr lang="en-GB"/>
              <a:t> (e.g. someone’s private sexual images can be put on a porn site without consent)</a:t>
            </a:r>
            <a:endParaRPr/>
          </a:p>
          <a:p>
            <a:pPr indent="-317500" lvl="0" marL="457200" rtl="0" algn="l">
              <a:lnSpc>
                <a:spcPct val="115000"/>
              </a:lnSpc>
              <a:spcBef>
                <a:spcPts val="0"/>
              </a:spcBef>
              <a:spcAft>
                <a:spcPts val="0"/>
              </a:spcAft>
              <a:buSzPts val="1400"/>
              <a:buChar char="●"/>
            </a:pPr>
            <a:r>
              <a:rPr b="1" lang="en-GB"/>
              <a:t>consumption</a:t>
            </a:r>
            <a:r>
              <a:rPr lang="en-GB"/>
              <a:t> (e.g. someone might become addicted or need to use porn to feel good)</a:t>
            </a:r>
            <a:endParaRPr/>
          </a:p>
          <a:p>
            <a:pPr indent="0" lvl="0" marL="0" rtl="0" algn="l">
              <a:lnSpc>
                <a:spcPct val="115000"/>
              </a:lnSpc>
              <a:spcBef>
                <a:spcPts val="1000"/>
              </a:spcBef>
              <a:spcAft>
                <a:spcPts val="0"/>
              </a:spcAft>
              <a:buNone/>
            </a:pPr>
            <a:r>
              <a:rPr lang="en-GB"/>
              <a:t>Teach that if you or someone you know is or might be harmed by pornography it is important to </a:t>
            </a:r>
            <a:r>
              <a:rPr b="1" lang="en-GB"/>
              <a:t>seek support</a:t>
            </a:r>
            <a:r>
              <a:rPr lang="en-GB"/>
              <a:t>, even if you have been accessing age-restricted content.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58" name="Google Shape;758;p10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59" name="Google Shape;759;p101"/>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60" name="Google Shape;760;p101"/>
          <p:cNvSpPr txBox="1"/>
          <p:nvPr>
            <p:ph idx="2" type="body"/>
          </p:nvPr>
        </p:nvSpPr>
        <p:spPr>
          <a:xfrm>
            <a:off x="6178800" y="216425"/>
            <a:ext cx="2695200" cy="32088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6. </a:t>
            </a:r>
            <a:r>
              <a:rPr i="1" lang="en-GB" sz="1600"/>
              <a:t>Know that specifically sexually explicit material e.g. pornography presents a distorted picture of sexual behaviours, can damage the way people see themselves in relation to others and negatively affect how they behave towards sexual partners.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10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Indecent images of children (1)</a:t>
            </a:r>
            <a:endParaRPr>
              <a:solidFill>
                <a:srgbClr val="073763"/>
              </a:solidFill>
            </a:endParaRPr>
          </a:p>
        </p:txBody>
      </p:sp>
      <p:sp>
        <p:nvSpPr>
          <p:cNvPr id="766" name="Google Shape;766;p102"/>
          <p:cNvSpPr txBox="1"/>
          <p:nvPr>
            <p:ph idx="1" type="body"/>
          </p:nvPr>
        </p:nvSpPr>
        <p:spPr>
          <a:xfrm>
            <a:off x="270000" y="789000"/>
            <a:ext cx="601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Teach pupils that it is a criminal offence to: </a:t>
            </a:r>
            <a:endParaRPr/>
          </a:p>
          <a:p>
            <a:pPr indent="-317500" lvl="0" marL="457200" rtl="0" algn="l">
              <a:spcBef>
                <a:spcPts val="1000"/>
              </a:spcBef>
              <a:spcAft>
                <a:spcPts val="0"/>
              </a:spcAft>
              <a:buSzPts val="1400"/>
              <a:buChar char="●"/>
            </a:pPr>
            <a:r>
              <a:rPr b="1" lang="en-GB"/>
              <a:t>take ‘indecent’ (that is, sexual) photos</a:t>
            </a:r>
            <a:r>
              <a:rPr lang="en-GB"/>
              <a:t> or videos of someone under 18 (even if it is of yourself)</a:t>
            </a:r>
            <a:endParaRPr/>
          </a:p>
          <a:p>
            <a:pPr indent="-317500" lvl="0" marL="457200" rtl="0" algn="l">
              <a:spcBef>
                <a:spcPts val="0"/>
              </a:spcBef>
              <a:spcAft>
                <a:spcPts val="0"/>
              </a:spcAft>
              <a:buSzPts val="1400"/>
              <a:buChar char="●"/>
            </a:pPr>
            <a:r>
              <a:rPr b="1" lang="en-GB"/>
              <a:t>share such images</a:t>
            </a:r>
            <a:r>
              <a:rPr lang="en-GB"/>
              <a:t> with others (even if the recipients are the same age) </a:t>
            </a:r>
            <a:endParaRPr/>
          </a:p>
          <a:p>
            <a:pPr indent="-317500" lvl="0" marL="457200" rtl="0" algn="l">
              <a:spcBef>
                <a:spcPts val="0"/>
              </a:spcBef>
              <a:spcAft>
                <a:spcPts val="0"/>
              </a:spcAft>
              <a:buSzPts val="1400"/>
              <a:buChar char="●"/>
            </a:pPr>
            <a:r>
              <a:rPr b="1" lang="en-GB"/>
              <a:t>possess, store or download</a:t>
            </a:r>
            <a:r>
              <a:rPr lang="en-GB"/>
              <a:t> these images, even if the individual is aware of it or you have not actually ‘viewed’ it (e.g. it was sent to you and there is a copy on your device)</a:t>
            </a:r>
            <a:endParaRPr/>
          </a:p>
          <a:p>
            <a:pPr indent="-317500" lvl="0" marL="457200" rtl="0" algn="l">
              <a:spcBef>
                <a:spcPts val="0"/>
              </a:spcBef>
              <a:spcAft>
                <a:spcPts val="0"/>
              </a:spcAft>
              <a:buSzPts val="1400"/>
              <a:buChar char="●"/>
            </a:pPr>
            <a:r>
              <a:rPr b="1" lang="en-GB"/>
              <a:t>request such images</a:t>
            </a:r>
            <a:r>
              <a:rPr lang="en-GB"/>
              <a:t> from someone under 18 if you are over 18 </a:t>
            </a:r>
            <a:r>
              <a:rPr lang="en-GB">
                <a:solidFill>
                  <a:srgbClr val="FF0000"/>
                </a:solidFill>
              </a:rPr>
              <a:t>[CHECK - what if you are under 18?]</a:t>
            </a:r>
            <a:endParaRPr>
              <a:solidFill>
                <a:srgbClr val="FF0000"/>
              </a:solidFill>
            </a:endParaRPr>
          </a:p>
          <a:p>
            <a:pPr indent="0" lvl="0" marL="0" rtl="0" algn="l">
              <a:spcBef>
                <a:spcPts val="100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67" name="Google Shape;767;p10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68" name="Google Shape;768;p10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69" name="Google Shape;769;p102"/>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7. </a:t>
            </a:r>
            <a:r>
              <a:rPr i="1" lang="en-GB" sz="1600"/>
              <a:t>Know that sharing and viewing indecent images of children (including those created by children) is a criminal offence which carries severe penalties including jail.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p10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Indecent images of children (2)</a:t>
            </a:r>
            <a:endParaRPr>
              <a:solidFill>
                <a:srgbClr val="073763"/>
              </a:solidFill>
            </a:endParaRPr>
          </a:p>
        </p:txBody>
      </p:sp>
      <p:sp>
        <p:nvSpPr>
          <p:cNvPr id="775" name="Google Shape;775;p10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that these offences can carry severe penalties including prison. </a:t>
            </a:r>
            <a:endParaRPr/>
          </a:p>
          <a:p>
            <a:pPr indent="0" lvl="0" marL="0" rtl="0" algn="l">
              <a:lnSpc>
                <a:spcPct val="115000"/>
              </a:lnSpc>
              <a:spcBef>
                <a:spcPts val="1000"/>
              </a:spcBef>
              <a:spcAft>
                <a:spcPts val="0"/>
              </a:spcAft>
              <a:buNone/>
            </a:pPr>
            <a:r>
              <a:rPr lang="en-GB"/>
              <a:t>Explain that the law is there to protect young people and if images have been taken of yourself and shared by yourself the police can choose to record the offence and not pursue it further. </a:t>
            </a:r>
            <a:endParaRPr/>
          </a:p>
          <a:p>
            <a:pPr indent="0" lvl="0" marL="0" rtl="0" algn="l">
              <a:lnSpc>
                <a:spcPct val="115000"/>
              </a:lnSpc>
              <a:spcBef>
                <a:spcPts val="1000"/>
              </a:spcBef>
              <a:spcAft>
                <a:spcPts val="0"/>
              </a:spcAft>
              <a:buNone/>
            </a:pPr>
            <a:r>
              <a:rPr lang="en-GB"/>
              <a:t>Explain that young people can help to fight this crime by reporting material to the police, NCA CEOP and IWF.</a:t>
            </a:r>
            <a:endParaRPr/>
          </a:p>
          <a:p>
            <a:pPr indent="0" lvl="0" marL="0" rtl="0" algn="l">
              <a:lnSpc>
                <a:spcPct val="115000"/>
              </a:lnSpc>
              <a:spcBef>
                <a:spcPts val="1000"/>
              </a:spcBef>
              <a:spcAft>
                <a:spcPts val="0"/>
              </a:spcAft>
              <a:buNone/>
            </a:pPr>
            <a:r>
              <a:rPr lang="en-GB"/>
              <a:t>Teacher reference: </a:t>
            </a:r>
            <a:r>
              <a:rPr lang="en-GB" u="sng">
                <a:solidFill>
                  <a:schemeClr val="hlink"/>
                </a:solidFill>
                <a:hlinkClick r:id="rId3"/>
              </a:rPr>
              <a:t>Indecent images of children: guidance for young people (GOV.UK)</a:t>
            </a:r>
            <a:r>
              <a:rPr lang="en-GB"/>
              <a:t>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76" name="Google Shape;776;p10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77" name="Google Shape;777;p103"/>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78" name="Google Shape;778;p103"/>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7. </a:t>
            </a:r>
            <a:r>
              <a:rPr i="1" lang="en-GB" sz="1600"/>
              <a:t>Know that sharing and viewing indecent images of children (including those created by children) is a criminal offence which carries severe penalties including jail.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Pupils with SEND</a:t>
            </a:r>
            <a:endParaRPr>
              <a:solidFill>
                <a:srgbClr val="073763"/>
              </a:solidFill>
            </a:endParaRPr>
          </a:p>
        </p:txBody>
      </p:sp>
      <p:sp>
        <p:nvSpPr>
          <p:cNvPr id="154" name="Google Shape;154;p32"/>
          <p:cNvSpPr txBox="1"/>
          <p:nvPr>
            <p:ph idx="1" type="body"/>
          </p:nvPr>
        </p:nvSpPr>
        <p:spPr>
          <a:xfrm>
            <a:off x="270000" y="914400"/>
            <a:ext cx="7851300" cy="3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You will need to </a:t>
            </a:r>
            <a:r>
              <a:rPr b="1" lang="en-GB" sz="1800"/>
              <a:t>plan lessons to allow all pupils to access and practise the core knowledge</a:t>
            </a:r>
            <a:r>
              <a:rPr lang="en-GB" sz="1800"/>
              <a:t>, using your expertise as you normally would.</a:t>
            </a:r>
            <a:endParaRPr sz="1800"/>
          </a:p>
          <a:p>
            <a:pPr indent="0" lvl="0" marL="0" rtl="0" algn="l">
              <a:spcBef>
                <a:spcPts val="1600"/>
              </a:spcBef>
              <a:spcAft>
                <a:spcPts val="1600"/>
              </a:spcAft>
              <a:buNone/>
            </a:pPr>
            <a:r>
              <a:rPr lang="en-GB" sz="1800"/>
              <a:t>Y</a:t>
            </a:r>
            <a:r>
              <a:rPr lang="en-GB" sz="1800"/>
              <a:t>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t>, section 8.)</a:t>
            </a:r>
            <a:endParaRPr b="1" sz="1800"/>
          </a:p>
        </p:txBody>
      </p:sp>
      <p:sp>
        <p:nvSpPr>
          <p:cNvPr id="155" name="Google Shape;155;p32"/>
          <p:cNvSpPr txBox="1"/>
          <p:nvPr/>
        </p:nvSpPr>
        <p:spPr>
          <a:xfrm>
            <a:off x="270000" y="3015475"/>
            <a:ext cx="8410800" cy="17955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2"/>
                </a:solidFill>
              </a:rPr>
              <a:t>STATUTORY GUIDANCE</a:t>
            </a:r>
            <a:endParaRPr b="1" sz="1600">
              <a:solidFill>
                <a:schemeClr val="dk2"/>
              </a:solidFill>
            </a:endParaRPr>
          </a:p>
          <a:p>
            <a:pPr indent="0" lvl="0" marL="0" rtl="0" algn="l">
              <a:spcBef>
                <a:spcPts val="0"/>
              </a:spcBef>
              <a:spcAft>
                <a:spcPts val="0"/>
              </a:spcAft>
              <a:buNone/>
            </a:pPr>
            <a:r>
              <a:rPr i="1" lang="en-GB" sz="1800">
                <a:solidFill>
                  <a:schemeClr val="dk2"/>
                </a:solidFil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a:t>
            </a:r>
            <a:r>
              <a:rPr lang="en-GB" sz="1800">
                <a:solidFill>
                  <a:schemeClr val="dk2"/>
                </a:solidFill>
              </a:rPr>
              <a:t>(p15)</a:t>
            </a:r>
            <a:endParaRPr sz="1800">
              <a:solidFill>
                <a:schemeClr val="dk2"/>
              </a:solidFill>
            </a:endParaRPr>
          </a:p>
        </p:txBody>
      </p:sp>
      <p:sp>
        <p:nvSpPr>
          <p:cNvPr id="156" name="Google Shape;156;p32"/>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10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data is generated and used</a:t>
            </a:r>
            <a:endParaRPr>
              <a:solidFill>
                <a:srgbClr val="073763"/>
              </a:solidFill>
            </a:endParaRPr>
          </a:p>
        </p:txBody>
      </p:sp>
      <p:sp>
        <p:nvSpPr>
          <p:cNvPr id="784" name="Google Shape;784;p10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Teach pupils</a:t>
            </a:r>
            <a:r>
              <a:rPr lang="en-GB"/>
              <a:t> how information and data online is:</a:t>
            </a:r>
            <a:endParaRPr/>
          </a:p>
          <a:p>
            <a:pPr indent="-317500" lvl="0" marL="457200" rtl="0" algn="l">
              <a:lnSpc>
                <a:spcPct val="115000"/>
              </a:lnSpc>
              <a:spcBef>
                <a:spcPts val="1000"/>
              </a:spcBef>
              <a:spcAft>
                <a:spcPts val="0"/>
              </a:spcAft>
              <a:buSzPts val="1400"/>
              <a:buChar char="●"/>
            </a:pPr>
            <a:r>
              <a:rPr b="1" lang="en-GB"/>
              <a:t>generated</a:t>
            </a:r>
            <a:r>
              <a:rPr lang="en-GB"/>
              <a:t> - e.g. ways in which people can create content or make copies</a:t>
            </a:r>
            <a:endParaRPr/>
          </a:p>
          <a:p>
            <a:pPr indent="-317500" lvl="0" marL="457200" rtl="0" algn="l">
              <a:lnSpc>
                <a:spcPct val="115000"/>
              </a:lnSpc>
              <a:spcBef>
                <a:spcPts val="0"/>
              </a:spcBef>
              <a:spcAft>
                <a:spcPts val="0"/>
              </a:spcAft>
              <a:buSzPts val="1400"/>
              <a:buChar char="●"/>
            </a:pPr>
            <a:r>
              <a:rPr b="1" lang="en-GB"/>
              <a:t>collected</a:t>
            </a:r>
            <a:r>
              <a:rPr lang="en-GB"/>
              <a:t> - e.g. how servers collect and store data, including from ‘cookies’ that monitor user activity </a:t>
            </a:r>
            <a:endParaRPr/>
          </a:p>
          <a:p>
            <a:pPr indent="-317500" lvl="0" marL="457200" rtl="0" algn="l">
              <a:lnSpc>
                <a:spcPct val="115000"/>
              </a:lnSpc>
              <a:spcBef>
                <a:spcPts val="0"/>
              </a:spcBef>
              <a:spcAft>
                <a:spcPts val="0"/>
              </a:spcAft>
              <a:buSzPts val="1400"/>
              <a:buChar char="●"/>
            </a:pPr>
            <a:r>
              <a:rPr b="1" lang="en-GB"/>
              <a:t>shared</a:t>
            </a:r>
            <a:r>
              <a:rPr lang="en-GB"/>
              <a:t> - e.g. ways in which content can be shared by individuals or organisations and the reasons people do this </a:t>
            </a:r>
            <a:endParaRPr/>
          </a:p>
          <a:p>
            <a:pPr indent="-317500" lvl="0" marL="457200" rtl="0" algn="l">
              <a:lnSpc>
                <a:spcPct val="115000"/>
              </a:lnSpc>
              <a:spcBef>
                <a:spcPts val="0"/>
              </a:spcBef>
              <a:spcAft>
                <a:spcPts val="0"/>
              </a:spcAft>
              <a:buSzPts val="1400"/>
              <a:buChar char="●"/>
            </a:pPr>
            <a:r>
              <a:rPr b="1" lang="en-GB"/>
              <a:t>used</a:t>
            </a:r>
            <a:r>
              <a:rPr lang="en-GB"/>
              <a:t> - e.g. how data is used by companies for </a:t>
            </a:r>
            <a:r>
              <a:rPr lang="en-GB"/>
              <a:t>financial</a:t>
            </a:r>
            <a:r>
              <a:rPr lang="en-GB"/>
              <a:t> </a:t>
            </a:r>
            <a:r>
              <a:rPr lang="en-GB"/>
              <a:t>purposes, or by fraudsters to create fake profiles, targeted advertising etc</a:t>
            </a:r>
            <a:endParaRPr/>
          </a:p>
          <a:p>
            <a:pPr indent="0" lvl="0" marL="0" rtl="0" algn="l">
              <a:lnSpc>
                <a:spcPct val="115000"/>
              </a:lnSpc>
              <a:spcBef>
                <a:spcPts val="0"/>
              </a:spcBef>
              <a:spcAft>
                <a:spcPts val="0"/>
              </a:spcAft>
              <a:buNone/>
            </a:pPr>
            <a:r>
              <a:rPr lang="en-GB">
                <a:solidFill>
                  <a:srgbClr val="FF0000"/>
                </a:solidFill>
              </a:rPr>
              <a:t>Unsure of the intention and scope of stat point? Include something on this in primary also?</a:t>
            </a:r>
            <a:endParaRPr>
              <a:solidFill>
                <a:srgbClr val="FF0000"/>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1600"/>
              </a:spcAft>
              <a:buSzPts val="1400"/>
              <a:buNone/>
            </a:pPr>
            <a:r>
              <a:t/>
            </a:r>
            <a:endParaRPr/>
          </a:p>
        </p:txBody>
      </p:sp>
      <p:sp>
        <p:nvSpPr>
          <p:cNvPr id="785" name="Google Shape;785;p10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86" name="Google Shape;786;p10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787" name="Google Shape;787;p104"/>
          <p:cNvSpPr txBox="1"/>
          <p:nvPr>
            <p:ph idx="2" type="body"/>
          </p:nvPr>
        </p:nvSpPr>
        <p:spPr>
          <a:xfrm>
            <a:off x="6178800" y="216425"/>
            <a:ext cx="2695200" cy="15672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lang="en-GB" sz="1600"/>
              <a:t>8. </a:t>
            </a:r>
            <a:r>
              <a:rPr i="1" lang="en-GB" sz="1600"/>
              <a:t>Know how information and data is generated, collected, shared and used online.</a:t>
            </a:r>
            <a:endParaRPr i="1"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0"/>
              </a:spcBef>
              <a:spcAft>
                <a:spcPts val="0"/>
              </a:spcAft>
              <a:buClr>
                <a:schemeClr val="dk1"/>
              </a:buClr>
              <a:buSzPts val="1100"/>
              <a:buNone/>
            </a:pPr>
            <a:r>
              <a:t/>
            </a:r>
            <a:endParaRPr i="1" sz="1600"/>
          </a:p>
          <a:p>
            <a:pPr indent="0" lvl="0" marL="0" rtl="0" algn="l">
              <a:lnSpc>
                <a:spcPct val="115000"/>
              </a:lnSpc>
              <a:spcBef>
                <a:spcPts val="1600"/>
              </a:spcBef>
              <a:spcAft>
                <a:spcPts val="0"/>
              </a:spcAft>
              <a:buClr>
                <a:schemeClr val="dk1"/>
              </a:buClr>
              <a:buSzPts val="1100"/>
              <a:buFont typeface="Arial"/>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Google Shape;792;p105"/>
          <p:cNvSpPr txBox="1"/>
          <p:nvPr>
            <p:ph type="title"/>
          </p:nvPr>
        </p:nvSpPr>
        <p:spPr>
          <a:xfrm>
            <a:off x="1747200" y="2150850"/>
            <a:ext cx="58962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Examples of g</a:t>
            </a:r>
            <a:r>
              <a:rPr lang="en-GB">
                <a:solidFill>
                  <a:srgbClr val="FFFFFF"/>
                </a:solidFill>
              </a:rPr>
              <a:t>ood practice</a:t>
            </a:r>
            <a:endParaRPr>
              <a:solidFill>
                <a:srgbClr val="FFFFFF"/>
              </a:solidFill>
            </a:endParaRPr>
          </a:p>
        </p:txBody>
      </p:sp>
      <p:sp>
        <p:nvSpPr>
          <p:cNvPr id="793" name="Google Shape;793;p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Google Shape;798;p106"/>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99" name="Google Shape;799;p106"/>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t>The following are just some of the approaches you might consider  when preparing to teach about ‘online relationships’ and ‘online and media’. </a:t>
            </a:r>
            <a:endParaRPr/>
          </a:p>
          <a:p>
            <a:pPr indent="0" lvl="0" marL="0" marR="0" rtl="0" algn="l">
              <a:lnSpc>
                <a:spcPct val="115000"/>
              </a:lnSpc>
              <a:spcBef>
                <a:spcPts val="1600"/>
              </a:spcBef>
              <a:spcAft>
                <a:spcPts val="0"/>
              </a:spcAft>
              <a:buNone/>
            </a:pPr>
            <a:r>
              <a:rPr lang="en-GB"/>
              <a:t>You will need to adapt these approaches to ensure they are age appropriate and developmentally appropriate for your pupils.</a:t>
            </a:r>
            <a:endParaRPr/>
          </a:p>
          <a:p>
            <a:pPr indent="0" lvl="0" marL="457200" rtl="0" algn="l">
              <a:lnSpc>
                <a:spcPct val="115000"/>
              </a:lnSpc>
              <a:spcBef>
                <a:spcPts val="1600"/>
              </a:spcBef>
              <a:spcAft>
                <a:spcPts val="1600"/>
              </a:spcAft>
              <a:buSzPts val="1400"/>
              <a:buNone/>
            </a:pPr>
            <a:r>
              <a:t/>
            </a:r>
            <a:endParaRPr sz="1800"/>
          </a:p>
        </p:txBody>
      </p:sp>
      <p:sp>
        <p:nvSpPr>
          <p:cNvPr id="800" name="Google Shape;800;p106"/>
          <p:cNvSpPr txBox="1"/>
          <p:nvPr>
            <p:ph idx="12" type="sldNum"/>
          </p:nvPr>
        </p:nvSpPr>
        <p:spPr>
          <a:xfrm>
            <a:off x="8787600" y="47784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801" name="Google Shape;801;p106"/>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107"/>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a:t>
            </a:r>
            <a:r>
              <a:rPr lang="en-GB">
                <a:solidFill>
                  <a:srgbClr val="073763"/>
                </a:solidFill>
              </a:rPr>
              <a:t>practice approaches</a:t>
            </a:r>
            <a:r>
              <a:rPr lang="en-GB">
                <a:solidFill>
                  <a:srgbClr val="073763"/>
                </a:solidFill>
              </a:rPr>
              <a:t> (1)</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07" name="Google Shape;807;p107"/>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Ensure information is taught at the right time</a:t>
            </a:r>
            <a:r>
              <a:rPr lang="en-GB" sz="1800"/>
              <a:t> so that pupils are not lacking the knowledge they need to make informed decisions when they encounter issues online.</a:t>
            </a:r>
            <a:endParaRPr sz="1800"/>
          </a:p>
          <a:p>
            <a:pPr indent="0" lvl="0" marL="0" rtl="0" algn="l">
              <a:spcBef>
                <a:spcPts val="1000"/>
              </a:spcBef>
              <a:spcAft>
                <a:spcPts val="0"/>
              </a:spcAft>
              <a:buClr>
                <a:schemeClr val="dk1"/>
              </a:buClr>
              <a:buSzPts val="1100"/>
              <a:buFont typeface="Arial"/>
              <a:buNone/>
            </a:pPr>
            <a:r>
              <a:rPr b="1" lang="en-GB" sz="1800"/>
              <a:t>Embed the school’s own policies on internet use, bullying and personal devices,</a:t>
            </a:r>
            <a:r>
              <a:rPr lang="en-GB" sz="1800"/>
              <a:t> ensuring pupils and parents are aware of the rules and consequences. </a:t>
            </a:r>
            <a:endParaRPr sz="1800">
              <a:solidFill>
                <a:srgbClr val="FF0000"/>
              </a:solidFill>
            </a:endParaRPr>
          </a:p>
          <a:p>
            <a:pPr indent="0" lvl="0" marL="0" rtl="0" algn="l">
              <a:spcBef>
                <a:spcPts val="1000"/>
              </a:spcBef>
              <a:spcAft>
                <a:spcPts val="0"/>
              </a:spcAft>
              <a:buClr>
                <a:schemeClr val="dk1"/>
              </a:buClr>
              <a:buSzPts val="1100"/>
              <a:buFont typeface="Arial"/>
              <a:buNone/>
            </a:pPr>
            <a:r>
              <a:rPr b="1" lang="en-GB" sz="1800"/>
              <a:t>Ensure language and advice de-stigmatises victims </a:t>
            </a:r>
            <a:r>
              <a:rPr lang="en-GB" sz="1800"/>
              <a:t>of online harms and creates a culture where people feel able to seek help. </a:t>
            </a:r>
            <a:endParaRPr sz="1800"/>
          </a:p>
          <a:p>
            <a:pPr indent="0" lvl="0" marL="0" rtl="0" algn="l">
              <a:spcBef>
                <a:spcPts val="1000"/>
              </a:spcBef>
              <a:spcAft>
                <a:spcPts val="0"/>
              </a:spcAft>
              <a:buClr>
                <a:schemeClr val="dk1"/>
              </a:buClr>
              <a:buSzPts val="1100"/>
              <a:buFont typeface="Arial"/>
              <a:buNone/>
            </a:pPr>
            <a:r>
              <a:rPr b="1" lang="en-GB" sz="1800"/>
              <a:t>Use the concept of ‘digital citizenship’</a:t>
            </a:r>
            <a:r>
              <a:rPr lang="en-GB" sz="1800"/>
              <a:t> to explore issues such as rights, responsibilities and the law.</a:t>
            </a:r>
            <a:endParaRPr sz="1800"/>
          </a:p>
          <a:p>
            <a:pPr indent="0" lvl="0" marL="0" rtl="0" algn="l">
              <a:spcBef>
                <a:spcPts val="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0" rtl="0" algn="l">
              <a:spcBef>
                <a:spcPts val="0"/>
              </a:spcBef>
              <a:spcAft>
                <a:spcPts val="0"/>
              </a:spcAft>
              <a:buNone/>
            </a:pPr>
            <a:r>
              <a:t/>
            </a:r>
            <a:endParaRPr b="1"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808" name="Google Shape;808;p107"/>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809" name="Google Shape;809;p107"/>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108"/>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a:t>
            </a:r>
            <a:r>
              <a:rPr lang="en-GB">
                <a:solidFill>
                  <a:srgbClr val="073763"/>
                </a:solidFill>
              </a:rPr>
              <a:t>practice approaches</a:t>
            </a:r>
            <a:r>
              <a:rPr lang="en-GB">
                <a:solidFill>
                  <a:srgbClr val="073763"/>
                </a:solidFill>
              </a:rPr>
              <a:t> (2)</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15" name="Google Shape;815;p108"/>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Celebrate positive online relationships/activities/achievements</a:t>
            </a:r>
            <a:r>
              <a:rPr lang="en-GB" sz="1800"/>
              <a:t> - e.g. encouraging pupils to write a blog for the school website, or interact with friends or their community. </a:t>
            </a:r>
            <a:endParaRPr sz="1800"/>
          </a:p>
          <a:p>
            <a:pPr indent="0" lvl="0" marL="0" rtl="0" algn="l">
              <a:spcBef>
                <a:spcPts val="1000"/>
              </a:spcBef>
              <a:spcAft>
                <a:spcPts val="0"/>
              </a:spcAft>
              <a:buNone/>
            </a:pPr>
            <a:r>
              <a:rPr b="1" lang="en-GB" sz="1800"/>
              <a:t>Embed age-appropriate opportunities for pupils to explore the online world </a:t>
            </a:r>
            <a:r>
              <a:rPr lang="en-GB" sz="1800"/>
              <a:t>across the curriculum so that they can build skills, knowledge and confidence. </a:t>
            </a:r>
            <a:endParaRPr sz="1800"/>
          </a:p>
          <a:p>
            <a:pPr indent="0" lvl="0" marL="0" rtl="0" algn="l">
              <a:spcBef>
                <a:spcPts val="1000"/>
              </a:spcBef>
              <a:spcAft>
                <a:spcPts val="0"/>
              </a:spcAft>
              <a:buNone/>
            </a:pPr>
            <a:r>
              <a:rPr b="1" lang="en-GB" sz="1800"/>
              <a:t>Encourage pupils to problem-solve when they have problems online</a:t>
            </a:r>
            <a:r>
              <a:rPr lang="en-GB" sz="1800"/>
              <a:t>, both using taught strategies and knowing when they must seek help from an adult. </a:t>
            </a:r>
            <a:endParaRPr sz="1800"/>
          </a:p>
          <a:p>
            <a:pPr indent="0" lvl="0" marL="0" rtl="0" algn="l">
              <a:spcBef>
                <a:spcPts val="0"/>
              </a:spcBef>
              <a:spcAft>
                <a:spcPts val="0"/>
              </a:spcAft>
              <a:buClr>
                <a:schemeClr val="dk1"/>
              </a:buClr>
              <a:buSzPts val="1100"/>
              <a:buFont typeface="Arial"/>
              <a:buNone/>
            </a:pPr>
            <a:r>
              <a:t/>
            </a:r>
            <a:endParaRPr sz="1800"/>
          </a:p>
          <a:p>
            <a:pPr indent="0" lvl="0" marL="0" rtl="0" algn="l">
              <a:lnSpc>
                <a:spcPct val="100000"/>
              </a:lnSpc>
              <a:spcBef>
                <a:spcPts val="100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816" name="Google Shape;816;p108"/>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817" name="Google Shape;817;p108"/>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109"/>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a:t>
            </a:r>
            <a:r>
              <a:rPr lang="en-GB">
                <a:solidFill>
                  <a:srgbClr val="073763"/>
                </a:solidFill>
              </a:rPr>
              <a:t>practice approaches</a:t>
            </a:r>
            <a:r>
              <a:rPr lang="en-GB">
                <a:solidFill>
                  <a:srgbClr val="073763"/>
                </a:solidFill>
              </a:rPr>
              <a:t> (3)</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23" name="Google Shape;823;p109"/>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Encourage pupils to think about how their ‘digital footprint’ can be a part of their identity</a:t>
            </a:r>
            <a:r>
              <a:rPr lang="en-GB" sz="1800"/>
              <a:t> and the ways in which they express themselves in positive ways.</a:t>
            </a:r>
            <a:endParaRPr sz="1800"/>
          </a:p>
          <a:p>
            <a:pPr indent="0" lvl="0" marL="0" rtl="0" algn="l">
              <a:spcBef>
                <a:spcPts val="1000"/>
              </a:spcBef>
              <a:spcAft>
                <a:spcPts val="0"/>
              </a:spcAft>
              <a:buNone/>
            </a:pPr>
            <a:r>
              <a:rPr b="1" lang="en-GB" sz="1800"/>
              <a:t>Create opportunities for pupils to reflect</a:t>
            </a:r>
            <a:r>
              <a:rPr lang="en-GB" sz="1800"/>
              <a:t> on how different interactions online make them feel. </a:t>
            </a:r>
            <a:endParaRPr sz="1800"/>
          </a:p>
          <a:p>
            <a:pPr indent="0" lvl="0" marL="0" rtl="0" algn="l">
              <a:spcBef>
                <a:spcPts val="1000"/>
              </a:spcBef>
              <a:spcAft>
                <a:spcPts val="0"/>
              </a:spcAft>
              <a:buNone/>
            </a:pPr>
            <a:r>
              <a:rPr b="1" lang="en-GB" sz="1800"/>
              <a:t>Embed teaching on online safety across the curriculum</a:t>
            </a:r>
            <a:r>
              <a:rPr lang="en-GB" sz="1800"/>
              <a:t>, and encourage conversations about online issues and online lives. </a:t>
            </a:r>
            <a:endParaRPr sz="1800"/>
          </a:p>
          <a:p>
            <a:pPr indent="0" lvl="0" marL="0" rtl="0" algn="l">
              <a:spcBef>
                <a:spcPts val="100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a:p>
            <a:pPr indent="0" lvl="0" marL="0" rtl="0" algn="l">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0" rtl="0" algn="l">
              <a:spcBef>
                <a:spcPts val="0"/>
              </a:spcBef>
              <a:spcAft>
                <a:spcPts val="0"/>
              </a:spcAft>
              <a:buNone/>
            </a:pPr>
            <a:r>
              <a:t/>
            </a:r>
            <a:endParaRPr b="1"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824" name="Google Shape;824;p109"/>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825" name="Google Shape;825;p109"/>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110"/>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a:t>
            </a:r>
            <a:r>
              <a:rPr lang="en-GB">
                <a:solidFill>
                  <a:srgbClr val="073763"/>
                </a:solidFill>
              </a:rPr>
              <a:t>practice approaches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31" name="Google Shape;831;p110"/>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GB" sz="1800"/>
              <a:t>celebrate appropriate relevant events, for eg Safer Internet Day www.saferinternetday.org.uk  in February of each year.</a:t>
            </a:r>
            <a:endParaRPr sz="1800">
              <a:solidFill>
                <a:srgbClr val="FF0000"/>
              </a:solidFill>
            </a:endParaRPr>
          </a:p>
          <a:p>
            <a:pPr indent="0" lvl="0" marL="0" rtl="0" algn="l">
              <a:spcBef>
                <a:spcPts val="100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a:p>
            <a:pPr indent="0" lvl="0" marL="0" rtl="0" algn="l">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0" rtl="0" algn="l">
              <a:spcBef>
                <a:spcPts val="0"/>
              </a:spcBef>
              <a:spcAft>
                <a:spcPts val="0"/>
              </a:spcAft>
              <a:buNone/>
            </a:pPr>
            <a:r>
              <a:t/>
            </a:r>
            <a:endParaRPr b="1"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832" name="Google Shape;832;p110"/>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833" name="Google Shape;833;p110"/>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111"/>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a:t>
            </a:r>
            <a:r>
              <a:rPr lang="en-GB">
                <a:solidFill>
                  <a:srgbClr val="073763"/>
                </a:solidFill>
              </a:rPr>
              <a:t>urther information</a:t>
            </a:r>
            <a:endParaRPr>
              <a:solidFill>
                <a:srgbClr val="073763"/>
              </a:solidFill>
            </a:endParaRPr>
          </a:p>
        </p:txBody>
      </p:sp>
      <p:sp>
        <p:nvSpPr>
          <p:cNvPr id="839" name="Google Shape;839;p111"/>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t>Teachers should be familiar with (and where appropriate refer pupils to) the following: </a:t>
            </a:r>
            <a:endParaRPr sz="1800"/>
          </a:p>
          <a:p>
            <a:pPr indent="0" lvl="0" marL="0" rtl="0" algn="l">
              <a:lnSpc>
                <a:spcPct val="115000"/>
              </a:lnSpc>
              <a:spcBef>
                <a:spcPts val="0"/>
              </a:spcBef>
              <a:spcAft>
                <a:spcPts val="0"/>
              </a:spcAft>
              <a:buNone/>
            </a:pPr>
            <a:r>
              <a:t/>
            </a:r>
            <a:endParaRPr sz="1800"/>
          </a:p>
          <a:p>
            <a:pPr indent="-342900" lvl="0" marL="457200" rtl="0" algn="l">
              <a:spcBef>
                <a:spcPts val="0"/>
              </a:spcBef>
              <a:spcAft>
                <a:spcPts val="0"/>
              </a:spcAft>
              <a:buSzPts val="1800"/>
              <a:buChar char="●"/>
            </a:pPr>
            <a:r>
              <a:rPr lang="en-GB" sz="1800" u="sng">
                <a:solidFill>
                  <a:schemeClr val="hlink"/>
                </a:solidFill>
                <a:hlinkClick r:id="rId3"/>
              </a:rPr>
              <a:t>NCA CEOP</a:t>
            </a:r>
            <a:r>
              <a:rPr lang="en-GB" sz="1800"/>
              <a:t> </a:t>
            </a:r>
            <a:endParaRPr sz="1800"/>
          </a:p>
          <a:p>
            <a:pPr indent="0" lvl="0" marL="0" rtl="0" algn="l">
              <a:spcBef>
                <a:spcPts val="1600"/>
              </a:spcBef>
              <a:spcAft>
                <a:spcPts val="0"/>
              </a:spcAft>
              <a:buNone/>
            </a:pPr>
            <a:r>
              <a:rPr lang="en-GB" sz="1800">
                <a:solidFill>
                  <a:srgbClr val="FF0000"/>
                </a:solidFill>
              </a:rPr>
              <a:t>[What would you advise we include here for primary/</a:t>
            </a:r>
            <a:r>
              <a:rPr lang="en-GB" sz="1800">
                <a:solidFill>
                  <a:srgbClr val="FF0000"/>
                </a:solidFill>
              </a:rPr>
              <a:t>secondary</a:t>
            </a:r>
            <a:r>
              <a:rPr lang="en-GB" sz="1800">
                <a:solidFill>
                  <a:srgbClr val="FF0000"/>
                </a:solidFill>
              </a:rPr>
              <a:t>?]</a:t>
            </a:r>
            <a:endParaRPr sz="1800">
              <a:solidFill>
                <a:srgbClr val="FF0000"/>
              </a:solidFill>
            </a:endParaRPr>
          </a:p>
          <a:p>
            <a:pPr indent="0" lvl="0" marL="0" rtl="0" algn="l">
              <a:spcBef>
                <a:spcPts val="1600"/>
              </a:spcBef>
              <a:spcAft>
                <a:spcPts val="0"/>
              </a:spcAft>
              <a:buNone/>
            </a:pPr>
            <a:r>
              <a:rPr lang="en-GB" sz="1800">
                <a:solidFill>
                  <a:srgbClr val="FF0000"/>
                </a:solidFill>
              </a:rPr>
              <a:t>Will: CEOP. Their website Thinkuknow for primary and secondary as they have age appropriate information</a:t>
            </a:r>
            <a:endParaRPr sz="1800">
              <a:solidFill>
                <a:srgbClr val="FF0000"/>
              </a:solidFill>
            </a:endParaRPr>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None/>
            </a:pPr>
            <a:r>
              <a:t/>
            </a:r>
            <a:endParaRPr>
              <a:solidFill>
                <a:schemeClr val="dk1"/>
              </a:solidFill>
            </a:endParaRPr>
          </a:p>
        </p:txBody>
      </p:sp>
      <p:sp>
        <p:nvSpPr>
          <p:cNvPr id="840" name="Google Shape;840;p111"/>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
        <p:nvSpPr>
          <p:cNvPr id="841" name="Google Shape;841;p111"/>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Google Shape;846;p112"/>
          <p:cNvSpPr txBox="1"/>
          <p:nvPr>
            <p:ph type="title"/>
          </p:nvPr>
        </p:nvSpPr>
        <p:spPr>
          <a:xfrm>
            <a:off x="641550" y="2150850"/>
            <a:ext cx="78609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A</a:t>
            </a:r>
            <a:r>
              <a:rPr lang="en-GB">
                <a:solidFill>
                  <a:srgbClr val="FFFFFF"/>
                </a:solidFill>
              </a:rPr>
              <a:t>ctivities and templates for trainers</a:t>
            </a:r>
            <a:endParaRPr>
              <a:solidFill>
                <a:srgbClr val="FFFFFF"/>
              </a:solidFill>
            </a:endParaRPr>
          </a:p>
        </p:txBody>
      </p:sp>
      <p:sp>
        <p:nvSpPr>
          <p:cNvPr id="847" name="Google Shape;847;p1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Google Shape;852;p113"/>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About these activities and templates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53" name="Google Shape;853;p113"/>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Subject leads can use the following templates and training activities to plan training on teaching the new curriculum topics. </a:t>
            </a:r>
            <a:endParaRPr sz="1800"/>
          </a:p>
          <a:p>
            <a:pPr indent="0" lvl="0" marL="0" rtl="0" algn="l">
              <a:spcBef>
                <a:spcPts val="1600"/>
              </a:spcBef>
              <a:spcAft>
                <a:spcPts val="0"/>
              </a:spcAft>
              <a:buNone/>
            </a:pPr>
            <a:r>
              <a:rPr lang="en-GB" sz="1800"/>
              <a:t>You can: </a:t>
            </a:r>
            <a:endParaRPr sz="1800"/>
          </a:p>
          <a:p>
            <a:pPr indent="-342900" lvl="0" marL="457200" rtl="0" algn="l">
              <a:spcBef>
                <a:spcPts val="1600"/>
              </a:spcBef>
              <a:spcAft>
                <a:spcPts val="0"/>
              </a:spcAft>
              <a:buSzPts val="1800"/>
              <a:buChar char="●"/>
            </a:pPr>
            <a:r>
              <a:rPr b="1" lang="en-GB" sz="1800"/>
              <a:t>add information to slides</a:t>
            </a:r>
            <a:r>
              <a:rPr lang="en-GB" sz="1800"/>
              <a:t> - eg about your school provision  </a:t>
            </a:r>
            <a:endParaRPr sz="1800"/>
          </a:p>
          <a:p>
            <a:pPr indent="-342900" lvl="0" marL="457200" rtl="0" algn="l">
              <a:spcBef>
                <a:spcPts val="0"/>
              </a:spcBef>
              <a:spcAft>
                <a:spcPts val="0"/>
              </a:spcAft>
              <a:buSzPts val="1800"/>
              <a:buChar char="●"/>
            </a:pPr>
            <a:r>
              <a:rPr b="1" lang="en-GB" sz="1800"/>
              <a:t>move slides</a:t>
            </a:r>
            <a:r>
              <a:rPr lang="en-GB" sz="1800"/>
              <a:t> - e.g. ‘Rate your confidence (before training)’ - to the point in the presentation where you want to carry out that activity</a:t>
            </a:r>
            <a:endParaRPr sz="1800"/>
          </a:p>
          <a:p>
            <a:pPr indent="-342900" lvl="0" marL="457200" rtl="0" algn="l">
              <a:spcBef>
                <a:spcPts val="0"/>
              </a:spcBef>
              <a:spcAft>
                <a:spcPts val="0"/>
              </a:spcAft>
              <a:buSzPts val="1800"/>
              <a:buChar char="●"/>
            </a:pPr>
            <a:r>
              <a:rPr b="1" lang="en-GB" sz="1800"/>
              <a:t>delete slides</a:t>
            </a:r>
            <a:r>
              <a:rPr lang="en-GB" sz="1800"/>
              <a:t> if you are not covering those curriculum elements at this time </a:t>
            </a:r>
            <a:endParaRPr sz="1800"/>
          </a:p>
        </p:txBody>
      </p:sp>
      <p:sp>
        <p:nvSpPr>
          <p:cNvPr id="854" name="Google Shape;854;p113"/>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Teacher wellbeing</a:t>
            </a:r>
            <a:endParaRPr>
              <a:solidFill>
                <a:srgbClr val="073763"/>
              </a:solidFill>
            </a:endParaRPr>
          </a:p>
        </p:txBody>
      </p:sp>
      <p:sp>
        <p:nvSpPr>
          <p:cNvPr id="162" name="Google Shape;162;p33"/>
          <p:cNvSpPr txBox="1"/>
          <p:nvPr>
            <p:ph idx="1" type="body"/>
          </p:nvPr>
        </p:nvSpPr>
        <p:spPr>
          <a:xfrm>
            <a:off x="270000" y="914400"/>
            <a:ext cx="79473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new curriculum covers a wide range of topics, some of which individual teachers might find personally challenging in different ways. </a:t>
            </a:r>
            <a:endParaRPr sz="1800"/>
          </a:p>
          <a:p>
            <a:pPr indent="0" lvl="0" marL="0" rtl="0" algn="l">
              <a:spcBef>
                <a:spcPts val="1600"/>
              </a:spcBef>
              <a:spcAft>
                <a:spcPts val="0"/>
              </a:spcAft>
              <a:buNone/>
            </a:pPr>
            <a:r>
              <a:rPr lang="en-GB" sz="1800"/>
              <a:t>It is important to feel you can ask for support or raise questions if: </a:t>
            </a:r>
            <a:endParaRPr sz="1800"/>
          </a:p>
          <a:p>
            <a:pPr indent="-342900" lvl="0" marL="457200" rtl="0" algn="l">
              <a:spcBef>
                <a:spcPts val="1600"/>
              </a:spcBef>
              <a:spcAft>
                <a:spcPts val="0"/>
              </a:spcAft>
              <a:buSzPts val="1800"/>
              <a:buChar char="●"/>
            </a:pPr>
            <a:r>
              <a:rPr b="1" lang="en-GB" sz="1800"/>
              <a:t>you have personal experience</a:t>
            </a:r>
            <a:r>
              <a:rPr lang="en-GB" sz="1800"/>
              <a:t> of a topic which makes teaching that content </a:t>
            </a:r>
            <a:r>
              <a:rPr lang="en-GB" sz="1800"/>
              <a:t>particularly</a:t>
            </a:r>
            <a:r>
              <a:rPr lang="en-GB" sz="1800"/>
              <a:t> challenging for you</a:t>
            </a:r>
            <a:endParaRPr sz="1800"/>
          </a:p>
          <a:p>
            <a:pPr indent="-342900" lvl="0" marL="457200" rtl="0" algn="l">
              <a:spcBef>
                <a:spcPts val="0"/>
              </a:spcBef>
              <a:spcAft>
                <a:spcPts val="0"/>
              </a:spcAft>
              <a:buSzPts val="1800"/>
              <a:buChar char="●"/>
            </a:pPr>
            <a:r>
              <a:rPr b="1" lang="en-GB" sz="1800"/>
              <a:t>you have personal views</a:t>
            </a:r>
            <a:r>
              <a:rPr lang="en-GB" sz="1800"/>
              <a:t> on a topic that mean you need to discuss how you can ensure the teaching is delivered objectively</a:t>
            </a:r>
            <a:endParaRPr sz="1800"/>
          </a:p>
          <a:p>
            <a:pPr indent="0" lvl="0" marL="0" rtl="0" algn="l">
              <a:spcBef>
                <a:spcPts val="1600"/>
              </a:spcBef>
              <a:spcAft>
                <a:spcPts val="0"/>
              </a:spcAft>
              <a:buNone/>
            </a:pPr>
            <a:r>
              <a:rPr lang="en-GB" sz="1800"/>
              <a:t>Talk to your line manager, in the first instance, if you do need support.  </a:t>
            </a:r>
            <a:endParaRPr sz="1800"/>
          </a:p>
          <a:p>
            <a:pPr indent="0" lvl="0" marL="0" rtl="0" algn="l">
              <a:spcBef>
                <a:spcPts val="1600"/>
              </a:spcBef>
              <a:spcAft>
                <a:spcPts val="0"/>
              </a:spcAft>
              <a:buNone/>
            </a:pPr>
            <a:r>
              <a:t/>
            </a:r>
            <a:endParaRPr sz="1800"/>
          </a:p>
          <a:p>
            <a:pPr indent="0" lvl="0" marL="0" rtl="0" algn="l">
              <a:spcBef>
                <a:spcPts val="0"/>
              </a:spcBef>
              <a:spcAft>
                <a:spcPts val="0"/>
              </a:spcAft>
              <a:buNone/>
            </a:pPr>
            <a:r>
              <a:t/>
            </a:r>
            <a:endParaRPr sz="1800"/>
          </a:p>
        </p:txBody>
      </p:sp>
      <p:sp>
        <p:nvSpPr>
          <p:cNvPr id="163" name="Google Shape;163;p33"/>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1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Training activity: </a:t>
            </a:r>
            <a:endParaRPr>
              <a:solidFill>
                <a:srgbClr val="073763"/>
              </a:solidFill>
            </a:endParaRPr>
          </a:p>
          <a:p>
            <a:pPr indent="0" lvl="0" marL="0" rtl="0" algn="ctr">
              <a:spcBef>
                <a:spcPts val="0"/>
              </a:spcBef>
              <a:spcAft>
                <a:spcPts val="0"/>
              </a:spcAft>
              <a:buNone/>
            </a:pPr>
            <a:r>
              <a:rPr lang="en-GB">
                <a:solidFill>
                  <a:srgbClr val="073763"/>
                </a:solidFill>
              </a:rPr>
              <a:t>Rate your confidence</a:t>
            </a:r>
            <a:endParaRPr>
              <a:solidFill>
                <a:srgbClr val="073763"/>
              </a:solidFill>
            </a:endParaRPr>
          </a:p>
        </p:txBody>
      </p:sp>
      <p:sp>
        <p:nvSpPr>
          <p:cNvPr id="860" name="Google Shape;860;p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115"/>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Trainer notes: Rate your confidence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66" name="Google Shape;866;p115"/>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Ask your colleagues to rate confidence before and after topic training using the slides in this deck.</a:t>
            </a:r>
            <a:endParaRPr sz="1800"/>
          </a:p>
          <a:p>
            <a:pPr indent="0" lvl="0" marL="0" rtl="0" algn="l">
              <a:spcBef>
                <a:spcPts val="1600"/>
              </a:spcBef>
              <a:spcAft>
                <a:spcPts val="0"/>
              </a:spcAft>
              <a:buNone/>
            </a:pPr>
            <a:r>
              <a:rPr b="1" lang="en-GB" sz="2200"/>
              <a:t>Before training</a:t>
            </a:r>
            <a:br>
              <a:rPr lang="en-GB" sz="1800"/>
            </a:br>
            <a:r>
              <a:rPr lang="en-GB" sz="1800"/>
              <a:t>Ask teachers to think about where they currently fit on the scale. </a:t>
            </a:r>
            <a:endParaRPr sz="1800"/>
          </a:p>
          <a:p>
            <a:pPr indent="0" lvl="0" marL="0" rtl="0" algn="l">
              <a:spcBef>
                <a:spcPts val="1600"/>
              </a:spcBef>
              <a:spcAft>
                <a:spcPts val="0"/>
              </a:spcAft>
              <a:buNone/>
            </a:pPr>
            <a:r>
              <a:rPr b="1" lang="en-GB" sz="2200"/>
              <a:t>After</a:t>
            </a:r>
            <a:r>
              <a:rPr b="1" lang="en-GB" sz="2200"/>
              <a:t> training</a:t>
            </a:r>
            <a:br>
              <a:rPr lang="en-GB" sz="1800"/>
            </a:br>
            <a:r>
              <a:rPr lang="en-GB" sz="1800"/>
              <a:t>Ask teachers to rate their confidence again and talk about changes. You might want to repeat this activity at later check ins.</a:t>
            </a:r>
            <a:endParaRPr sz="1800"/>
          </a:p>
          <a:p>
            <a:pPr indent="0" lvl="0" marL="0" rtl="0" algn="l">
              <a:spcBef>
                <a:spcPts val="1600"/>
              </a:spcBef>
              <a:spcAft>
                <a:spcPts val="0"/>
              </a:spcAft>
              <a:buNone/>
            </a:pPr>
            <a:r>
              <a:rPr lang="en-GB" sz="1800"/>
              <a:t>If teachers still rate confidence as low, discuss ways you can develop their subject knowledge, offer peer support etc.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867" name="Google Shape;867;p115"/>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Google Shape;872;p116"/>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2400">
                <a:solidFill>
                  <a:srgbClr val="434343"/>
                </a:solidFill>
              </a:rPr>
              <a:t>How do you feel about teaching this topic? </a:t>
            </a:r>
            <a:endParaRPr b="1" sz="2400">
              <a:solidFill>
                <a:srgbClr val="434343"/>
              </a:solidFill>
            </a:endParaRPr>
          </a:p>
        </p:txBody>
      </p:sp>
      <p:cxnSp>
        <p:nvCxnSpPr>
          <p:cNvPr id="873" name="Google Shape;873;p116"/>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874" name="Google Shape;874;p116"/>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875" name="Google Shape;875;p116"/>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876" name="Google Shape;876;p116"/>
          <p:cNvGraphicFramePr/>
          <p:nvPr/>
        </p:nvGraphicFramePr>
        <p:xfrm>
          <a:off x="850650" y="3474650"/>
          <a:ext cx="3000000" cy="3000000"/>
        </p:xfrm>
        <a:graphic>
          <a:graphicData uri="http://schemas.openxmlformats.org/drawingml/2006/table">
            <a:tbl>
              <a:tblPr>
                <a:noFill/>
                <a:tableStyleId>{DF164F74-C802-4425-8BFA-20A3B98CF0F9}</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877" name="Google Shape;877;p116"/>
          <p:cNvSpPr txBox="1"/>
          <p:nvPr>
            <p:ph type="title"/>
          </p:nvPr>
        </p:nvSpPr>
        <p:spPr>
          <a:xfrm>
            <a:off x="270000" y="216425"/>
            <a:ext cx="856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Rate your confidence (before training)</a:t>
            </a:r>
            <a:endParaRPr b="1">
              <a:solidFill>
                <a:srgbClr val="073763"/>
              </a:solidFill>
            </a:endParaRPr>
          </a:p>
          <a:p>
            <a:pPr indent="0" lvl="0" marL="0" rtl="0" algn="l">
              <a:spcBef>
                <a:spcPts val="0"/>
              </a:spcBef>
              <a:spcAft>
                <a:spcPts val="0"/>
              </a:spcAft>
              <a:buNone/>
            </a:pPr>
            <a:r>
              <a:t/>
            </a:r>
            <a:endParaRPr>
              <a:solidFill>
                <a:srgbClr val="073763"/>
              </a:solidFill>
            </a:endParaRPr>
          </a:p>
        </p:txBody>
      </p:sp>
      <p:sp>
        <p:nvSpPr>
          <p:cNvPr id="878" name="Google Shape;878;p116"/>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117"/>
          <p:cNvSpPr txBox="1"/>
          <p:nvPr>
            <p:ph type="title"/>
          </p:nvPr>
        </p:nvSpPr>
        <p:spPr>
          <a:xfrm>
            <a:off x="270000" y="216425"/>
            <a:ext cx="856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a:t>
            </a:r>
            <a:r>
              <a:rPr lang="en-GB">
                <a:solidFill>
                  <a:srgbClr val="073763"/>
                </a:solidFill>
              </a:rPr>
              <a:t>ate your confidence (after training) </a:t>
            </a:r>
            <a:endParaRPr>
              <a:solidFill>
                <a:srgbClr val="073763"/>
              </a:solidFill>
            </a:endParaRPr>
          </a:p>
        </p:txBody>
      </p:sp>
      <p:sp>
        <p:nvSpPr>
          <p:cNvPr id="884" name="Google Shape;884;p117"/>
          <p:cNvSpPr txBox="1"/>
          <p:nvPr/>
        </p:nvSpPr>
        <p:spPr>
          <a:xfrm>
            <a:off x="311700" y="1067938"/>
            <a:ext cx="8520600" cy="350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GB" sz="2400">
                <a:solidFill>
                  <a:srgbClr val="434343"/>
                </a:solidFill>
              </a:rPr>
              <a:t>How do you feel now? What support/info could help? </a:t>
            </a:r>
            <a:endParaRPr b="1" sz="2400">
              <a:solidFill>
                <a:srgbClr val="434343"/>
              </a:solidFill>
            </a:endParaRPr>
          </a:p>
          <a:p>
            <a:pPr indent="0" lvl="0" marL="0" rtl="0" algn="l">
              <a:lnSpc>
                <a:spcPct val="115000"/>
              </a:lnSpc>
              <a:spcBef>
                <a:spcPts val="1600"/>
              </a:spcBef>
              <a:spcAft>
                <a:spcPts val="1600"/>
              </a:spcAft>
              <a:buNone/>
            </a:pPr>
            <a:r>
              <a:t/>
            </a:r>
            <a:endParaRPr sz="2400">
              <a:solidFill>
                <a:srgbClr val="434343"/>
              </a:solidFill>
            </a:endParaRPr>
          </a:p>
        </p:txBody>
      </p:sp>
      <p:cxnSp>
        <p:nvCxnSpPr>
          <p:cNvPr id="885" name="Google Shape;885;p117"/>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886" name="Google Shape;886;p117"/>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887" name="Google Shape;887;p117"/>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888" name="Google Shape;888;p117"/>
          <p:cNvGraphicFramePr/>
          <p:nvPr/>
        </p:nvGraphicFramePr>
        <p:xfrm>
          <a:off x="850650" y="3474650"/>
          <a:ext cx="3000000" cy="3000000"/>
        </p:xfrm>
        <a:graphic>
          <a:graphicData uri="http://schemas.openxmlformats.org/drawingml/2006/table">
            <a:tbl>
              <a:tblPr>
                <a:noFill/>
                <a:tableStyleId>{DF164F74-C802-4425-8BFA-20A3B98CF0F9}</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889" name="Google Shape;889;p117"/>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1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t>
            </a:r>
            <a:r>
              <a:rPr lang="en-GB">
                <a:solidFill>
                  <a:srgbClr val="073763"/>
                </a:solidFill>
              </a:rPr>
              <a:t>Our school’ templates</a:t>
            </a:r>
            <a:endParaRPr>
              <a:solidFill>
                <a:srgbClr val="073763"/>
              </a:solidFill>
            </a:endParaRPr>
          </a:p>
        </p:txBody>
      </p:sp>
      <p:sp>
        <p:nvSpPr>
          <p:cNvPr id="895" name="Google Shape;895;p1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119"/>
          <p:cNvSpPr txBox="1"/>
          <p:nvPr>
            <p:ph type="title"/>
          </p:nvPr>
        </p:nvSpPr>
        <p:spPr>
          <a:xfrm>
            <a:off x="270000" y="216425"/>
            <a:ext cx="900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‘Online’ support at </a:t>
            </a:r>
            <a:r>
              <a:rPr lang="en-GB">
                <a:solidFill>
                  <a:srgbClr val="FF0000"/>
                </a:solidFill>
              </a:rPr>
              <a:t>[school name]</a:t>
            </a:r>
            <a:r>
              <a:rPr lang="en-GB">
                <a:solidFill>
                  <a:srgbClr val="FF0000"/>
                </a:solidFill>
              </a:rPr>
              <a:t>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01" name="Google Shape;901;p119"/>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434343"/>
                </a:solidFill>
              </a:rPr>
              <a:t>Our leads </a:t>
            </a:r>
            <a:endParaRPr b="1" sz="2200">
              <a:solidFill>
                <a:srgbClr val="434343"/>
              </a:solidFill>
            </a:endParaRPr>
          </a:p>
          <a:p>
            <a:pPr indent="0" lvl="0" marL="0" rtl="0" algn="l">
              <a:spcBef>
                <a:spcPts val="0"/>
              </a:spcBef>
              <a:spcAft>
                <a:spcPts val="0"/>
              </a:spcAft>
              <a:buNone/>
            </a:pPr>
            <a:r>
              <a:rPr lang="en-GB" sz="1800">
                <a:solidFill>
                  <a:srgbClr val="FF0000"/>
                </a:solidFill>
              </a:rPr>
              <a:t>[Names, contact details of first aid leads]</a:t>
            </a:r>
            <a:endParaRPr sz="1800">
              <a:solidFill>
                <a:srgbClr val="FF0000"/>
              </a:solidFill>
            </a:endParaRPr>
          </a:p>
          <a:p>
            <a:pPr indent="0" lvl="0" marL="0" rtl="0" algn="l">
              <a:spcBef>
                <a:spcPts val="1000"/>
              </a:spcBef>
              <a:spcAft>
                <a:spcPts val="0"/>
              </a:spcAft>
              <a:buNone/>
            </a:pPr>
            <a:r>
              <a:rPr b="1" lang="en-GB" sz="2200">
                <a:solidFill>
                  <a:srgbClr val="434343"/>
                </a:solidFill>
              </a:rPr>
              <a:t>Our policies</a:t>
            </a:r>
            <a:endParaRPr b="1" sz="2200">
              <a:solidFill>
                <a:srgbClr val="434343"/>
              </a:solidFill>
            </a:endParaRPr>
          </a:p>
          <a:p>
            <a:pPr indent="0" lvl="0" marL="0" rtl="0" algn="l">
              <a:spcBef>
                <a:spcPts val="0"/>
              </a:spcBef>
              <a:spcAft>
                <a:spcPts val="0"/>
              </a:spcAft>
              <a:buNone/>
            </a:pPr>
            <a:r>
              <a:rPr lang="en-GB" sz="1800">
                <a:solidFill>
                  <a:srgbClr val="FF0000"/>
                </a:solidFill>
              </a:rPr>
              <a:t>[Add details - eg school policy on PSHE, training opportunities]</a:t>
            </a:r>
            <a:endParaRPr sz="1800">
              <a:solidFill>
                <a:srgbClr val="FF0000"/>
              </a:solidFill>
            </a:endParaRPr>
          </a:p>
          <a:p>
            <a:pPr indent="0" lvl="0" marL="0" rtl="0" algn="l">
              <a:spcBef>
                <a:spcPts val="1600"/>
              </a:spcBef>
              <a:spcAft>
                <a:spcPts val="0"/>
              </a:spcAft>
              <a:buNone/>
            </a:pPr>
            <a:r>
              <a:rPr b="1" lang="en-GB" sz="2200">
                <a:solidFill>
                  <a:srgbClr val="434343"/>
                </a:solidFill>
              </a:rPr>
              <a:t>Specialist support</a:t>
            </a:r>
            <a:br>
              <a:rPr b="1" lang="en-GB" sz="2200">
                <a:solidFill>
                  <a:srgbClr val="434343"/>
                </a:solidFill>
              </a:rPr>
            </a:br>
            <a:r>
              <a:rPr lang="en-GB" sz="1800">
                <a:solidFill>
                  <a:srgbClr val="FF0000"/>
                </a:solidFill>
              </a:rPr>
              <a:t>[Add details - eg providers school already works with]</a:t>
            </a:r>
            <a:endParaRPr sz="1800">
              <a:solidFill>
                <a:srgbClr val="FF0000"/>
              </a:solidFill>
            </a:endParaRPr>
          </a:p>
          <a:p>
            <a:pPr indent="0" lvl="0" marL="0" rtl="0" algn="l">
              <a:spcBef>
                <a:spcPts val="1600"/>
              </a:spcBef>
              <a:spcAft>
                <a:spcPts val="0"/>
              </a:spcAft>
              <a:buClr>
                <a:schemeClr val="dk1"/>
              </a:buClr>
              <a:buSzPts val="1100"/>
              <a:buFont typeface="Arial"/>
              <a:buNone/>
            </a:pPr>
            <a:r>
              <a:rPr b="1" lang="en-GB" sz="2200">
                <a:solidFill>
                  <a:srgbClr val="434343"/>
                </a:solidFill>
              </a:rPr>
              <a:t>Other information </a:t>
            </a:r>
            <a:endParaRPr b="1" sz="2200">
              <a:solidFill>
                <a:srgbClr val="434343"/>
              </a:solidFill>
            </a:endParaRPr>
          </a:p>
          <a:p>
            <a:pPr indent="0" lvl="0" marL="0" rtl="0" algn="l">
              <a:spcBef>
                <a:spcPts val="0"/>
              </a:spcBef>
              <a:spcAft>
                <a:spcPts val="0"/>
              </a:spcAft>
              <a:buNone/>
            </a:pPr>
            <a:r>
              <a:rPr lang="en-GB" sz="1800">
                <a:solidFill>
                  <a:srgbClr val="FF0000"/>
                </a:solidFill>
              </a:rPr>
              <a:t>[Add resources]</a:t>
            </a:r>
            <a:br>
              <a:rPr lang="en-GB" sz="1800">
                <a:solidFill>
                  <a:srgbClr val="434343"/>
                </a:solidFill>
              </a:rPr>
            </a:br>
            <a:endParaRPr b="1" sz="2200">
              <a:solidFill>
                <a:srgbClr val="FF0000"/>
              </a:solidFill>
            </a:endParaRPr>
          </a:p>
          <a:p>
            <a:pPr indent="0" lvl="0" marL="0" rtl="0" algn="l">
              <a:spcBef>
                <a:spcPts val="1600"/>
              </a:spcBef>
              <a:spcAft>
                <a:spcPts val="1600"/>
              </a:spcAft>
              <a:buNone/>
            </a:pPr>
            <a:r>
              <a:t/>
            </a:r>
            <a:endParaRPr sz="1800">
              <a:solidFill>
                <a:srgbClr val="434343"/>
              </a:solidFill>
            </a:endParaRPr>
          </a:p>
        </p:txBody>
      </p:sp>
      <p:sp>
        <p:nvSpPr>
          <p:cNvPr id="902" name="Google Shape;902;p119"/>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6" name="Shape 906"/>
        <p:cNvGrpSpPr/>
        <p:nvPr/>
      </p:nvGrpSpPr>
      <p:grpSpPr>
        <a:xfrm>
          <a:off x="0" y="0"/>
          <a:ext cx="0" cy="0"/>
          <a:chOff x="0" y="0"/>
          <a:chExt cx="0" cy="0"/>
        </a:xfrm>
      </p:grpSpPr>
      <p:sp>
        <p:nvSpPr>
          <p:cNvPr id="907" name="Google Shape;907;p120"/>
          <p:cNvSpPr txBox="1"/>
          <p:nvPr>
            <p:ph type="title"/>
          </p:nvPr>
        </p:nvSpPr>
        <p:spPr>
          <a:xfrm>
            <a:off x="270000" y="216425"/>
            <a:ext cx="875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‘Online’ teaching at </a:t>
            </a:r>
            <a:r>
              <a:rPr lang="en-GB">
                <a:solidFill>
                  <a:srgbClr val="FF0000"/>
                </a:solidFill>
              </a:rPr>
              <a:t>[school name] </a:t>
            </a:r>
            <a:endParaRPr>
              <a:solidFill>
                <a:srgbClr val="FF0000"/>
              </a:solidFill>
              <a:highlight>
                <a:srgbClr val="FFFF00"/>
              </a:highlight>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08" name="Google Shape;908;p120"/>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Ways in which we already teach about </a:t>
            </a:r>
            <a:r>
              <a:rPr lang="en-GB" sz="1800">
                <a:solidFill>
                  <a:srgbClr val="FF0000"/>
                </a:solidFill>
              </a:rPr>
              <a:t>[online relationships / online and media]</a:t>
            </a:r>
            <a:r>
              <a:rPr lang="en-GB" sz="1800"/>
              <a:t> at our school:</a:t>
            </a:r>
            <a:endParaRPr sz="1800"/>
          </a:p>
          <a:p>
            <a:pPr indent="-342900" lvl="0" marL="457200" rtl="0" algn="l">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0" lvl="0" marL="0" rtl="0" algn="l">
              <a:spcBef>
                <a:spcPts val="1600"/>
              </a:spcBef>
              <a:spcAft>
                <a:spcPts val="0"/>
              </a:spcAft>
              <a:buNone/>
            </a:pPr>
            <a:r>
              <a:t/>
            </a:r>
            <a:endParaRPr b="1" sz="2200">
              <a:solidFill>
                <a:srgbClr val="434343"/>
              </a:solidFill>
            </a:endParaRPr>
          </a:p>
          <a:p>
            <a:pPr indent="0" lvl="0" marL="0" rtl="0" algn="l">
              <a:spcBef>
                <a:spcPts val="1600"/>
              </a:spcBef>
              <a:spcAft>
                <a:spcPts val="0"/>
              </a:spcAft>
              <a:buNone/>
            </a:pPr>
            <a:r>
              <a:t/>
            </a:r>
            <a:endParaRPr sz="1800">
              <a:solidFill>
                <a:srgbClr val="FF0000"/>
              </a:solidFill>
            </a:endParaRPr>
          </a:p>
          <a:p>
            <a:pPr indent="0" lvl="0" marL="0" rtl="0" algn="l">
              <a:spcBef>
                <a:spcPts val="1600"/>
              </a:spcBef>
              <a:spcAft>
                <a:spcPts val="0"/>
              </a:spcAft>
              <a:buNone/>
            </a:pPr>
            <a:r>
              <a:t/>
            </a:r>
            <a:endParaRPr b="1" sz="2200">
              <a:solidFill>
                <a:srgbClr val="FF0000"/>
              </a:solidFill>
            </a:endParaRPr>
          </a:p>
          <a:p>
            <a:pPr indent="0" lvl="0" marL="0" rtl="0" algn="l">
              <a:spcBef>
                <a:spcPts val="1600"/>
              </a:spcBef>
              <a:spcAft>
                <a:spcPts val="1600"/>
              </a:spcAft>
              <a:buNone/>
            </a:pPr>
            <a:r>
              <a:t/>
            </a:r>
            <a:endParaRPr sz="1800">
              <a:solidFill>
                <a:srgbClr val="434343"/>
              </a:solidFill>
            </a:endParaRPr>
          </a:p>
        </p:txBody>
      </p:sp>
      <p:sp>
        <p:nvSpPr>
          <p:cNvPr id="909" name="Google Shape;909;p120"/>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3" name="Shape 913"/>
        <p:cNvGrpSpPr/>
        <p:nvPr/>
      </p:nvGrpSpPr>
      <p:grpSpPr>
        <a:xfrm>
          <a:off x="0" y="0"/>
          <a:ext cx="0" cy="0"/>
          <a:chOff x="0" y="0"/>
          <a:chExt cx="0" cy="0"/>
        </a:xfrm>
      </p:grpSpPr>
      <p:sp>
        <p:nvSpPr>
          <p:cNvPr id="914" name="Google Shape;914;p1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Training a</a:t>
            </a:r>
            <a:r>
              <a:rPr lang="en-GB">
                <a:solidFill>
                  <a:srgbClr val="073763"/>
                </a:solidFill>
              </a:rPr>
              <a:t>ctivity: </a:t>
            </a:r>
            <a:endParaRPr>
              <a:solidFill>
                <a:srgbClr val="073763"/>
              </a:solidFill>
            </a:endParaRPr>
          </a:p>
          <a:p>
            <a:pPr indent="0" lvl="0" marL="0" rtl="0" algn="ctr">
              <a:spcBef>
                <a:spcPts val="0"/>
              </a:spcBef>
              <a:spcAft>
                <a:spcPts val="0"/>
              </a:spcAft>
              <a:buNone/>
            </a:pPr>
            <a:r>
              <a:rPr lang="en-GB">
                <a:solidFill>
                  <a:srgbClr val="073763"/>
                </a:solidFill>
              </a:rPr>
              <a:t>Dealing with difficult questions</a:t>
            </a:r>
            <a:endParaRPr>
              <a:solidFill>
                <a:srgbClr val="073763"/>
              </a:solidFill>
            </a:endParaRPr>
          </a:p>
        </p:txBody>
      </p:sp>
      <p:sp>
        <p:nvSpPr>
          <p:cNvPr id="915" name="Google Shape;915;p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122"/>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 (Trainer notes)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21" name="Google Shape;921;p122"/>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Use the following slides in your training to help teachers:</a:t>
            </a:r>
            <a:endParaRPr sz="1800"/>
          </a:p>
          <a:p>
            <a:pPr indent="-342900" lvl="0" marL="457200" rtl="0" algn="l">
              <a:spcBef>
                <a:spcPts val="1600"/>
              </a:spcBef>
              <a:spcAft>
                <a:spcPts val="0"/>
              </a:spcAft>
              <a:buSzPts val="1800"/>
              <a:buChar char="●"/>
            </a:pPr>
            <a:r>
              <a:rPr b="1" lang="en-GB" sz="1800"/>
              <a:t>share concerns</a:t>
            </a:r>
            <a:r>
              <a:rPr lang="en-GB" sz="1800"/>
              <a:t> about questions they could be asked by pupils</a:t>
            </a:r>
            <a:endParaRPr sz="1800"/>
          </a:p>
          <a:p>
            <a:pPr indent="-342900" lvl="0" marL="457200" rtl="0" algn="l">
              <a:spcBef>
                <a:spcPts val="0"/>
              </a:spcBef>
              <a:spcAft>
                <a:spcPts val="0"/>
              </a:spcAft>
              <a:buSzPts val="1800"/>
              <a:buChar char="●"/>
            </a:pPr>
            <a:r>
              <a:rPr b="1" lang="en-GB" sz="1800"/>
              <a:t>strategise</a:t>
            </a:r>
            <a:r>
              <a:rPr lang="en-GB" sz="1800"/>
              <a:t> ways to avoid and answer such questions</a:t>
            </a:r>
            <a:endParaRPr sz="1800"/>
          </a:p>
          <a:p>
            <a:pPr indent="0" lvl="0" marL="0" rtl="0" algn="l">
              <a:spcBef>
                <a:spcPts val="1600"/>
              </a:spcBef>
              <a:spcAft>
                <a:spcPts val="0"/>
              </a:spcAft>
              <a:buNone/>
            </a:pPr>
            <a:r>
              <a:t/>
            </a:r>
            <a:endParaRPr sz="1800">
              <a:solidFill>
                <a:srgbClr val="FF0000"/>
              </a:solidFill>
            </a:endParaRPr>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922" name="Google Shape;922;p122"/>
          <p:cNvSpPr txBox="1"/>
          <p:nvPr>
            <p:ph idx="12" type="sldNum"/>
          </p:nvPr>
        </p:nvSpPr>
        <p:spPr>
          <a:xfrm>
            <a:off x="8650800" y="4815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123"/>
          <p:cNvSpPr/>
          <p:nvPr/>
        </p:nvSpPr>
        <p:spPr>
          <a:xfrm>
            <a:off x="645450" y="12707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 you say?</a:t>
            </a:r>
            <a:endParaRPr b="0" i="0" sz="2000" u="none" cap="none" strike="noStrike">
              <a:solidFill>
                <a:srgbClr val="000000"/>
              </a:solidFill>
              <a:latin typeface="Arial"/>
              <a:ea typeface="Arial"/>
              <a:cs typeface="Arial"/>
              <a:sym typeface="Arial"/>
            </a:endParaRPr>
          </a:p>
        </p:txBody>
      </p:sp>
      <p:sp>
        <p:nvSpPr>
          <p:cNvPr id="928" name="Google Shape;928;p123"/>
          <p:cNvSpPr/>
          <p:nvPr/>
        </p:nvSpPr>
        <p:spPr>
          <a:xfrm>
            <a:off x="5820325" y="1270750"/>
            <a:ext cx="28725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latin typeface="Arial"/>
                <a:ea typeface="Arial"/>
                <a:cs typeface="Arial"/>
                <a:sym typeface="Arial"/>
              </a:rPr>
              <a:t>What wouldn’t you say?</a:t>
            </a:r>
            <a:endParaRPr b="0" i="0" sz="2000" u="none" cap="none" strike="noStrike">
              <a:latin typeface="Arial"/>
              <a:ea typeface="Arial"/>
              <a:cs typeface="Arial"/>
              <a:sym typeface="Arial"/>
            </a:endParaRPr>
          </a:p>
        </p:txBody>
      </p:sp>
      <p:sp>
        <p:nvSpPr>
          <p:cNvPr id="929" name="Google Shape;929;p123"/>
          <p:cNvSpPr/>
          <p:nvPr/>
        </p:nvSpPr>
        <p:spPr>
          <a:xfrm>
            <a:off x="645450" y="36318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Follow up</a:t>
            </a:r>
            <a:endParaRPr b="0" i="0" sz="2000" u="none" cap="none" strike="noStrike">
              <a:solidFill>
                <a:srgbClr val="000000"/>
              </a:solidFill>
              <a:latin typeface="Arial"/>
              <a:ea typeface="Arial"/>
              <a:cs typeface="Arial"/>
              <a:sym typeface="Arial"/>
            </a:endParaRPr>
          </a:p>
        </p:txBody>
      </p:sp>
      <p:sp>
        <p:nvSpPr>
          <p:cNvPr id="930" name="Google Shape;930;p123"/>
          <p:cNvSpPr/>
          <p:nvPr/>
        </p:nvSpPr>
        <p:spPr>
          <a:xfrm>
            <a:off x="5935250" y="3631850"/>
            <a:ext cx="27576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How could this have been prevented?</a:t>
            </a:r>
            <a:endParaRPr b="0" i="0" sz="2000" u="none" cap="none" strike="noStrike">
              <a:solidFill>
                <a:srgbClr val="000000"/>
              </a:solidFill>
              <a:latin typeface="Arial"/>
              <a:ea typeface="Arial"/>
              <a:cs typeface="Arial"/>
              <a:sym typeface="Arial"/>
            </a:endParaRPr>
          </a:p>
        </p:txBody>
      </p:sp>
      <p:sp>
        <p:nvSpPr>
          <p:cNvPr id="931" name="Google Shape;931;p123"/>
          <p:cNvSpPr/>
          <p:nvPr/>
        </p:nvSpPr>
        <p:spPr>
          <a:xfrm>
            <a:off x="1461250" y="2234450"/>
            <a:ext cx="6419100" cy="11964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000">
                <a:solidFill>
                  <a:srgbClr val="FF0000"/>
                </a:solidFill>
              </a:rPr>
              <a:t>[Prepare ‘difficult’ questions to discuss in training or give teachers a blank version to fill with their own Qs]</a:t>
            </a:r>
            <a:endParaRPr b="0" sz="2000" u="none" cap="none" strike="noStrike">
              <a:solidFill>
                <a:srgbClr val="FF0000"/>
              </a:solidFill>
              <a:latin typeface="Arial"/>
              <a:ea typeface="Arial"/>
              <a:cs typeface="Arial"/>
              <a:sym typeface="Arial"/>
            </a:endParaRPr>
          </a:p>
        </p:txBody>
      </p:sp>
      <p:sp>
        <p:nvSpPr>
          <p:cNvPr id="932" name="Google Shape;932;p123"/>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 (1)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33" name="Google Shape;933;p1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