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3.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4.xml" ContentType="application/vnd.openxmlformats-officedocument.presentationml.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5.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36">
          <p15:clr>
            <a:srgbClr val="9AA0A6"/>
          </p15:clr>
        </p15:guide>
        <p15:guide id="4" orient="horz" pos="3116">
          <p15:clr>
            <a:srgbClr val="9AA0A6"/>
          </p15:clr>
        </p15:guide>
        <p15:guide id="5" pos="5590">
          <p15:clr>
            <a:srgbClr val="9AA0A6"/>
          </p15:clr>
        </p15:guide>
        <p15:guide id="6" pos="2031">
          <p15:clr>
            <a:srgbClr val="9AA0A6"/>
          </p15:clr>
        </p15:guide>
        <p15:guide id="7" pos="170">
          <p15:clr>
            <a:srgbClr val="9AA0A6"/>
          </p15:clr>
        </p15:guide>
        <p15:guide id="8" pos="3729">
          <p15:clr>
            <a:srgbClr val="9AA0A6"/>
          </p15:clr>
        </p15:guide>
        <p15:guide id="9" pos="3808">
          <p15:clr>
            <a:srgbClr val="9AA0A6"/>
          </p15:clr>
        </p15:guide>
        <p15:guide id="10" pos="4699">
          <p15:clr>
            <a:srgbClr val="9AA0A6"/>
          </p15:clr>
        </p15:guide>
        <p15:guide id="11" orient="horz" pos="497">
          <p15:clr>
            <a:srgbClr val="9AA0A6"/>
          </p15:clr>
        </p15:guide>
        <p15:guide id="12" orient="horz" pos="576">
          <p15:clr>
            <a:srgbClr val="9AA0A6"/>
          </p15:clr>
        </p15:guide>
        <p15:guide id="13" pos="1101">
          <p15:clr>
            <a:srgbClr val="9AA0A6"/>
          </p15:clr>
        </p15:guide>
        <p15:guide id="14" orient="horz" pos="1304">
          <p15:clr>
            <a:srgbClr val="9AA0A6"/>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haBUmIzmNZGzo+71UqLzulZkiYd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i Odoherty" initials="" lastIdx="4" clrIdx="0"/>
  <p:cmAuthor id="1" name="Liz Griffin" initials="" lastIdx="2" clrIdx="1"/>
  <p:cmAuthor id="2" name="Victoria Brazier"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52C08F-F115-423A-8609-2F731C422663}">
  <a:tblStyle styleId="{7F52C08F-F115-423A-8609-2F731C42266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82477DD-A71E-45C0-9208-7405F53C58C6}"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94" y="132"/>
      </p:cViewPr>
      <p:guideLst>
        <p:guide orient="horz" pos="1620"/>
        <p:guide pos="2880"/>
        <p:guide orient="horz" pos="136"/>
        <p:guide orient="horz" pos="3116"/>
        <p:guide pos="5590"/>
        <p:guide pos="2031"/>
        <p:guide pos="170"/>
        <p:guide pos="3729"/>
        <p:guide pos="3808"/>
        <p:guide pos="4699"/>
        <p:guide orient="horz" pos="497"/>
        <p:guide orient="horz" pos="576"/>
        <p:guide pos="1101"/>
        <p:guide orient="horz" pos="13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3-12T10:09:26.473" idx="1">
    <p:pos x="170" y="1396"/>
    <p:text>Not sure what's meant to be here?</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GStxi5c"/>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0-03-12T10:10:27.517" idx="2">
    <p:pos x="170" y="576"/>
    <p:text>is this meant to link to the Stat Guidance page that says this? If not, seems unnecessary</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GStxi5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0-03-12T15:34:32.591" idx="3">
    <p:pos x="170" y="657"/>
    <p:text>We said earlier the average period was 3 - 8 days, so unsure how we can later say that lasting longer that 7 days is an issue? +liz.griffin@digital.education.gov.uk do you remember which SME did which slides on this point, and how we can verify?</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GStxi9Q"/>
      </p:ext>
    </p:extLst>
  </p:cm>
  <p:cm authorId="1" dt="2020-03-12T15:34:32.591" idx="1">
    <p:pos x="170" y="657"/>
    <p:text>Doc from workshop here but can't see reference to 7 days so maybe Cat followed up direct. https://docs.google.com/document/d/1_vvY5unVJtJ9TDmAX6G5iLBflkhaCsrZRLRURlqZLy0/edit
I think that something could be both within average ranges but also an issue.</p:text>
    <p:extLst>
      <p:ext uri="{C676402C-5697-4E1C-873F-D02D1690AC5C}">
        <p15:threadingInfo xmlns:p15="http://schemas.microsoft.com/office/powerpoint/2012/main" timeZoneBias="0">
          <p15:parentCm authorId="0" idx="3"/>
        </p15:threadingInfo>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JMQtVU4"/>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3-12T15:44:45.899" idx="1">
    <p:pos x="170" y="455"/>
    <p:text>Where do these stats come from (comment from Richard)</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JMQtVUw"/>
      </p:ext>
    </p:extLst>
  </p:cm>
  <p:cm authorId="1" dt="2020-03-12T15:44:45.899" idx="2">
    <p:pos x="170" y="455"/>
    <p:text>This was from the SME Cat worked with (https://docs.google.com/document/d/1_vvY5unVJtJ9TDmAX6G5iLBflkhaCsrZRLRURlqZLy0/edit) and I can see the endometriosis figure is on their site also, with a source. I think we can defo follow up with SME re sources when there's time. 
We might also want to just discuss as a team what level of detail is relevant here - ie the stat point is re menstrual wellbeing and although poor health is defo inherent in that I wonder if realistically teachers will have time to teach about any of these conditions in enough detail for them to be helpful. Maybe it is just giving a list or maybe it's calling out a couple of things, particularly heavy bleeding but then making it clear that there are other conditions and how you'd know about them or similar. Think this list is ok too. Just thoughts really.</p:text>
    <p:extLst>
      <p:ext uri="{C676402C-5697-4E1C-873F-D02D1690AC5C}">
        <p15:threadingInfo xmlns:p15="http://schemas.microsoft.com/office/powerpoint/2012/main" timeZoneBias="0">
          <p15:parentCm authorId="2" idx="1"/>
        </p15:threadingInfo>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JMQtVVw"/>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20-03-12T11:10:26.198" idx="4">
    <p:pos x="6000" y="0"/>
    <p:text>Are these blank because SME's are meant to come back to us with examples?</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GStxi9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f18746b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7f18746b4f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7f18746b4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7f18746b4f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7f18746b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g7f18746b4f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4" name="Google Shape;504;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8" name="Google Shape;578;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9" name="Google Shape;589;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0" name="Google Shape;630;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7" name="Google Shape;647;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5" name="Google Shape;655;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8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7" name="Google Shape;47;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7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7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7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8" name="Google Shape;2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7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7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7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7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4" name="Google Shape;44;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v.uk/government/publications/relationships-education-relationships-and-sex-education-rse-and-health-education/physical-health-and-mental-wellbeing-primary-and-secondar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hs.uk/live-well/sexual-health/stages-of-puberty-what-happens-to-boys-and-girl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nhs.uk/live-well/sexual-health/five-penis-fact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government/publications/relationships-education-relationships-and-sex-education-rse-and-health-educ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nhs.uk/conditions/periods/starting-period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gov.uk/government/publications/relationships-education-relationships-and-sex-education-rse-and-health-education/physical-health-and-mental-wellbeing-primary-and-secondar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v.uk/government/publications/send-code-of-practice-0-to-2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1593725"/>
            <a:ext cx="8520600" cy="97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a:solidFill>
                  <a:srgbClr val="073763"/>
                </a:solidFill>
              </a:rPr>
              <a:t>Changing adolescent body</a:t>
            </a:r>
            <a:endParaRPr>
              <a:solidFill>
                <a:srgbClr val="073763"/>
              </a:solidFill>
            </a:endParaRPr>
          </a:p>
        </p:txBody>
      </p:sp>
      <p:sp>
        <p:nvSpPr>
          <p:cNvPr id="55" name="Google Shape;55;p1"/>
          <p:cNvSpPr txBox="1">
            <a:spLocks noGrp="1"/>
          </p:cNvSpPr>
          <p:nvPr>
            <p:ph type="subTitle" idx="1"/>
          </p:nvPr>
        </p:nvSpPr>
        <p:spPr>
          <a:xfrm>
            <a:off x="1547949" y="2784710"/>
            <a:ext cx="6368143" cy="569100"/>
          </a:xfrm>
          <a:prstGeom prst="rect">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a:solidFill>
                  <a:srgbClr val="073763"/>
                </a:solidFill>
              </a:rPr>
              <a:t>Part of: Physical health and mental wellbeing</a:t>
            </a:r>
            <a:endParaRPr sz="2400">
              <a:solidFill>
                <a:srgbClr val="073763"/>
              </a:solidFill>
            </a:endParaRPr>
          </a:p>
        </p:txBody>
      </p:sp>
      <p:sp>
        <p:nvSpPr>
          <p:cNvPr id="56" name="Google Shape;56;p1"/>
          <p:cNvSpPr txBox="1">
            <a:spLocks noGrp="1"/>
          </p:cNvSpPr>
          <p:nvPr>
            <p:ph type="subTitle" idx="1"/>
          </p:nvPr>
        </p:nvSpPr>
        <p:spPr>
          <a:xfrm>
            <a:off x="4643875" y="4421050"/>
            <a:ext cx="1608600" cy="4980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6D9EEB"/>
                </a:solidFill>
              </a:rPr>
              <a:t>Secondary</a:t>
            </a:r>
            <a:endParaRPr sz="2000">
              <a:solidFill>
                <a:srgbClr val="6D9EEB"/>
              </a:solidFill>
            </a:endParaRPr>
          </a:p>
        </p:txBody>
      </p:sp>
      <p:sp>
        <p:nvSpPr>
          <p:cNvPr id="57" name="Google Shape;57;p1"/>
          <p:cNvSpPr txBox="1">
            <a:spLocks noGrp="1"/>
          </p:cNvSpPr>
          <p:nvPr>
            <p:ph type="subTitle" idx="1"/>
          </p:nvPr>
        </p:nvSpPr>
        <p:spPr>
          <a:xfrm>
            <a:off x="3242100" y="4421050"/>
            <a:ext cx="1257900" cy="4980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E06666"/>
                </a:solidFill>
              </a:rPr>
              <a:t>Primary</a:t>
            </a:r>
            <a:endParaRPr sz="2000">
              <a:solidFill>
                <a:srgbClr val="E06666"/>
              </a:solidFill>
            </a:endParaRPr>
          </a:p>
        </p:txBody>
      </p:sp>
      <p:sp>
        <p:nvSpPr>
          <p:cNvPr id="58" name="Google Shape;58;p1"/>
          <p:cNvSpPr txBox="1">
            <a:spLocks noGrp="1"/>
          </p:cNvSpPr>
          <p:nvPr>
            <p:ph type="subTitle" idx="1"/>
          </p:nvPr>
        </p:nvSpPr>
        <p:spPr>
          <a:xfrm>
            <a:off x="7397250" y="4497250"/>
            <a:ext cx="1486200" cy="49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59" name="Google Shape;59;p1"/>
          <p:cNvSpPr txBox="1">
            <a:spLocks noGrp="1"/>
          </p:cNvSpPr>
          <p:nvPr>
            <p:ph type="ctrTitle"/>
          </p:nvPr>
        </p:nvSpPr>
        <p:spPr>
          <a:xfrm>
            <a:off x="311700" y="679325"/>
            <a:ext cx="8520600" cy="97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000">
                <a:solidFill>
                  <a:srgbClr val="073763"/>
                </a:solidFill>
              </a:rPr>
              <a:t>Training module</a:t>
            </a:r>
            <a:endParaRPr sz="30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Safeguarding</a:t>
            </a:r>
            <a:endParaRPr>
              <a:solidFill>
                <a:srgbClr val="073763"/>
              </a:solidFill>
            </a:endParaRPr>
          </a:p>
        </p:txBody>
      </p:sp>
      <p:sp>
        <p:nvSpPr>
          <p:cNvPr id="121" name="Google Shape;121;p10"/>
          <p:cNvSpPr txBox="1">
            <a:spLocks noGrp="1"/>
          </p:cNvSpPr>
          <p:nvPr>
            <p:ph type="body" idx="1"/>
          </p:nvPr>
        </p:nvSpPr>
        <p:spPr>
          <a:xfrm>
            <a:off x="270000" y="914400"/>
            <a:ext cx="79473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marL="0" lvl="0" indent="0" algn="l" rtl="0">
              <a:lnSpc>
                <a:spcPct val="115000"/>
              </a:lnSpc>
              <a:spcBef>
                <a:spcPts val="1600"/>
              </a:spcBef>
              <a:spcAft>
                <a:spcPts val="0"/>
              </a:spcAft>
              <a:buSzPts val="1400"/>
              <a:buNone/>
            </a:pPr>
            <a:r>
              <a:rPr lang="en-GB" sz="1800"/>
              <a:t>Also make sure you follow safeguarding procedures, including:</a:t>
            </a:r>
            <a:endParaRPr sz="1800"/>
          </a:p>
          <a:p>
            <a:pPr marL="457200" lvl="0" indent="-342900" algn="l" rtl="0">
              <a:lnSpc>
                <a:spcPct val="115000"/>
              </a:lnSpc>
              <a:spcBef>
                <a:spcPts val="1600"/>
              </a:spcBef>
              <a:spcAft>
                <a:spcPts val="0"/>
              </a:spcAft>
              <a:buSzPts val="1800"/>
              <a:buChar char="●"/>
            </a:pPr>
            <a:r>
              <a:rPr lang="en-GB" sz="1800" b="1"/>
              <a:t>setting ground rules</a:t>
            </a:r>
            <a:r>
              <a:rPr lang="en-GB" sz="1800"/>
              <a:t> for lessons, where needed, particularly around not sharing personal information</a:t>
            </a:r>
            <a:endParaRPr sz="1800"/>
          </a:p>
          <a:p>
            <a:pPr marL="457200" lvl="0" indent="-342900" algn="l" rtl="0">
              <a:lnSpc>
                <a:spcPct val="115000"/>
              </a:lnSpc>
              <a:spcBef>
                <a:spcPts val="0"/>
              </a:spcBef>
              <a:spcAft>
                <a:spcPts val="0"/>
              </a:spcAft>
              <a:buSzPts val="1800"/>
              <a:buChar char="●"/>
            </a:pPr>
            <a:r>
              <a:rPr lang="en-GB" sz="1800" b="1"/>
              <a:t>stopping discussions if personal information is shared</a:t>
            </a:r>
            <a:r>
              <a:rPr lang="en-GB" sz="1800"/>
              <a:t> in lessons and following up with pupils later where needed</a:t>
            </a:r>
            <a:endParaRPr sz="1800"/>
          </a:p>
          <a:p>
            <a:pPr marL="457200" lvl="0" indent="-342900" algn="l" rtl="0">
              <a:lnSpc>
                <a:spcPct val="115000"/>
              </a:lnSpc>
              <a:spcBef>
                <a:spcPts val="0"/>
              </a:spcBef>
              <a:spcAft>
                <a:spcPts val="0"/>
              </a:spcAft>
              <a:buSzPts val="1800"/>
              <a:buChar char="●"/>
            </a:pPr>
            <a:r>
              <a:rPr lang="en-GB" sz="1800" b="1"/>
              <a:t>not promising confidentiality</a:t>
            </a:r>
            <a:r>
              <a:rPr lang="en-GB" sz="1800"/>
              <a:t> if a pupil confides something concerning</a:t>
            </a:r>
            <a:endParaRPr sz="1800"/>
          </a:p>
          <a:p>
            <a:pPr marL="457200" lvl="0" indent="-342900" algn="l" rtl="0">
              <a:lnSpc>
                <a:spcPct val="115000"/>
              </a:lnSpc>
              <a:spcBef>
                <a:spcPts val="0"/>
              </a:spcBef>
              <a:spcAft>
                <a:spcPts val="0"/>
              </a:spcAft>
              <a:buSzPts val="1800"/>
              <a:buChar char="●"/>
            </a:pPr>
            <a:r>
              <a:rPr lang="en-GB" sz="1800" b="1"/>
              <a:t>telling pupils they can ask for help </a:t>
            </a:r>
            <a:r>
              <a:rPr lang="en-GB" sz="1800"/>
              <a:t>and they will be taken seriously</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0"/>
              </a:spcBef>
              <a:spcAft>
                <a:spcPts val="0"/>
              </a:spcAft>
              <a:buSzPts val="1400"/>
              <a:buNone/>
            </a:pPr>
            <a:endParaRPr sz="1800"/>
          </a:p>
        </p:txBody>
      </p:sp>
      <p:sp>
        <p:nvSpPr>
          <p:cNvPr id="122" name="Google Shape;122;p10"/>
          <p:cNvSpPr txBox="1">
            <a:spLocks noGrp="1"/>
          </p:cNvSpPr>
          <p:nvPr>
            <p:ph type="sldNum" idx="12"/>
          </p:nvPr>
        </p:nvSpPr>
        <p:spPr>
          <a:xfrm>
            <a:off x="4269400" y="4810975"/>
            <a:ext cx="393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Create class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28" name="Google Shape;128;p11"/>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Clear class ground rules can help when teaching about sensitive topics. They also support confidentiality and safeguarding of pupils. </a:t>
            </a:r>
            <a:endParaRPr sz="1800"/>
          </a:p>
          <a:p>
            <a:pPr marL="0" lvl="0" indent="0" algn="l" rtl="0">
              <a:lnSpc>
                <a:spcPct val="115000"/>
              </a:lnSpc>
              <a:spcBef>
                <a:spcPts val="1600"/>
              </a:spcBef>
              <a:spcAft>
                <a:spcPts val="0"/>
              </a:spcAft>
              <a:buSzPts val="1400"/>
              <a:buNone/>
            </a:pPr>
            <a:r>
              <a:rPr lang="en-GB" sz="1800"/>
              <a:t>Good practice is for ground rules to be: </a:t>
            </a:r>
            <a:endParaRPr sz="1800"/>
          </a:p>
          <a:p>
            <a:pPr marL="457200" lvl="0" indent="-342900" algn="l" rtl="0">
              <a:lnSpc>
                <a:spcPct val="115000"/>
              </a:lnSpc>
              <a:spcBef>
                <a:spcPts val="1600"/>
              </a:spcBef>
              <a:spcAft>
                <a:spcPts val="0"/>
              </a:spcAft>
              <a:buSzPts val="1800"/>
              <a:buChar char="●"/>
            </a:pPr>
            <a:r>
              <a:rPr lang="en-GB" sz="1800" b="1"/>
              <a:t>discussed</a:t>
            </a:r>
            <a:r>
              <a:rPr lang="en-GB" sz="1800"/>
              <a:t> and understood by all</a:t>
            </a:r>
            <a:endParaRPr sz="1800"/>
          </a:p>
          <a:p>
            <a:pPr marL="457200" lvl="0" indent="-342900" algn="l" rtl="0">
              <a:lnSpc>
                <a:spcPct val="115000"/>
              </a:lnSpc>
              <a:spcBef>
                <a:spcPts val="0"/>
              </a:spcBef>
              <a:spcAft>
                <a:spcPts val="0"/>
              </a:spcAft>
              <a:buSzPts val="1800"/>
              <a:buChar char="●"/>
            </a:pPr>
            <a:r>
              <a:rPr lang="en-GB" sz="1800" b="1"/>
              <a:t>clear</a:t>
            </a:r>
            <a:r>
              <a:rPr lang="en-GB" sz="1800"/>
              <a:t> and practical</a:t>
            </a:r>
            <a:endParaRPr sz="1800"/>
          </a:p>
          <a:p>
            <a:pPr marL="457200" lvl="0" indent="-342900" algn="l" rtl="0">
              <a:lnSpc>
                <a:spcPct val="115000"/>
              </a:lnSpc>
              <a:spcBef>
                <a:spcPts val="0"/>
              </a:spcBef>
              <a:spcAft>
                <a:spcPts val="0"/>
              </a:spcAft>
              <a:buSzPts val="1800"/>
              <a:buChar char="●"/>
            </a:pPr>
            <a:r>
              <a:rPr lang="en-GB" sz="1800" b="1"/>
              <a:t>modelled</a:t>
            </a:r>
            <a:r>
              <a:rPr lang="en-GB" sz="1800"/>
              <a:t> by the teacher</a:t>
            </a:r>
            <a:endParaRPr sz="1800"/>
          </a:p>
          <a:p>
            <a:pPr marL="457200" lvl="0" indent="-342900" algn="l" rtl="0">
              <a:lnSpc>
                <a:spcPct val="115000"/>
              </a:lnSpc>
              <a:spcBef>
                <a:spcPts val="0"/>
              </a:spcBef>
              <a:spcAft>
                <a:spcPts val="0"/>
              </a:spcAft>
              <a:buSzPts val="1800"/>
              <a:buChar char="●"/>
            </a:pPr>
            <a:r>
              <a:rPr lang="en-GB" sz="1800" b="1"/>
              <a:t>followed</a:t>
            </a:r>
            <a:r>
              <a:rPr lang="en-GB" sz="1800"/>
              <a:t> consistently and enforced </a:t>
            </a:r>
            <a:endParaRPr sz="1800"/>
          </a:p>
          <a:p>
            <a:pPr marL="457200" lvl="0" indent="-342900" algn="l" rtl="0">
              <a:lnSpc>
                <a:spcPct val="115000"/>
              </a:lnSpc>
              <a:spcBef>
                <a:spcPts val="0"/>
              </a:spcBef>
              <a:spcAft>
                <a:spcPts val="0"/>
              </a:spcAft>
              <a:buSzPts val="1800"/>
              <a:buChar char="●"/>
            </a:pPr>
            <a:r>
              <a:rPr lang="en-GB" sz="1800" b="1"/>
              <a:t>updated</a:t>
            </a:r>
            <a:r>
              <a:rPr lang="en-GB" sz="1800"/>
              <a:t> when needed</a:t>
            </a:r>
            <a:endParaRPr sz="1800"/>
          </a:p>
          <a:p>
            <a:pPr marL="457200" lvl="0" indent="-342900" algn="l" rtl="0">
              <a:lnSpc>
                <a:spcPct val="115000"/>
              </a:lnSpc>
              <a:spcBef>
                <a:spcPts val="0"/>
              </a:spcBef>
              <a:spcAft>
                <a:spcPts val="0"/>
              </a:spcAft>
              <a:buSzPts val="1800"/>
              <a:buChar char="●"/>
            </a:pPr>
            <a:r>
              <a:rPr lang="en-GB" sz="1800" b="1"/>
              <a:t>visible</a:t>
            </a:r>
            <a:r>
              <a:rPr lang="en-GB" sz="1800"/>
              <a:t> in lessons (for example, posters)</a:t>
            </a:r>
            <a:endParaRPr sz="1800"/>
          </a:p>
          <a:p>
            <a:pPr marL="0" lvl="0" indent="0" algn="l" rtl="0">
              <a:lnSpc>
                <a:spcPct val="115000"/>
              </a:lnSpc>
              <a:spcBef>
                <a:spcPts val="1600"/>
              </a:spcBef>
              <a:spcAft>
                <a:spcPts val="1600"/>
              </a:spcAft>
              <a:buSzPts val="1400"/>
              <a:buNone/>
            </a:pPr>
            <a:endParaRPr sz="1800"/>
          </a:p>
        </p:txBody>
      </p:sp>
      <p:sp>
        <p:nvSpPr>
          <p:cNvPr id="129" name="Google Shape;129;p11"/>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Example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35" name="Google Shape;135;p12"/>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b="1"/>
              <a:t>Respect privacy</a:t>
            </a:r>
            <a:r>
              <a:rPr lang="en-GB" sz="1800"/>
              <a:t>. We can discuss examples but don’t use names or descriptions that identify anyone, including ourselves. We never put anyone ‘on the spot’.</a:t>
            </a:r>
            <a:endParaRPr sz="1800"/>
          </a:p>
          <a:p>
            <a:pPr marL="0" lvl="0" indent="0" algn="l" rtl="0">
              <a:lnSpc>
                <a:spcPct val="115000"/>
              </a:lnSpc>
              <a:spcBef>
                <a:spcPts val="1600"/>
              </a:spcBef>
              <a:spcAft>
                <a:spcPts val="0"/>
              </a:spcAft>
              <a:buClr>
                <a:schemeClr val="dk1"/>
              </a:buClr>
              <a:buSzPts val="1100"/>
              <a:buFont typeface="Arial"/>
              <a:buNone/>
            </a:pPr>
            <a:r>
              <a:rPr lang="en-GB" sz="1800" b="1"/>
              <a:t>Listen to others</a:t>
            </a:r>
            <a:r>
              <a:rPr lang="en-GB" sz="1800"/>
              <a:t>. It’s okay to challenge a view or disagree, but we listen properly before making assumptions or deciding how to respond. Everyone has the right to feel listened to. </a:t>
            </a:r>
            <a:endParaRPr sz="1800"/>
          </a:p>
          <a:p>
            <a:pPr marL="0" lvl="0" indent="0" algn="l" rtl="0">
              <a:lnSpc>
                <a:spcPct val="115000"/>
              </a:lnSpc>
              <a:spcBef>
                <a:spcPts val="1600"/>
              </a:spcBef>
              <a:spcAft>
                <a:spcPts val="0"/>
              </a:spcAft>
              <a:buClr>
                <a:schemeClr val="dk1"/>
              </a:buClr>
              <a:buSzPts val="1100"/>
              <a:buFont typeface="Arial"/>
              <a:buNone/>
            </a:pPr>
            <a:r>
              <a:rPr lang="en-GB" sz="1800" b="1"/>
              <a:t>No judgement</a:t>
            </a:r>
            <a:r>
              <a:rPr lang="en-GB" sz="1800"/>
              <a:t>. We can explore beliefs and misunderstandings about a topic without fear of being judged. </a:t>
            </a:r>
            <a:endParaRPr sz="1800"/>
          </a:p>
          <a:p>
            <a:pPr marL="0" lvl="0" indent="0" algn="l" rtl="0">
              <a:lnSpc>
                <a:spcPct val="115000"/>
              </a:lnSpc>
              <a:spcBef>
                <a:spcPts val="1600"/>
              </a:spcBef>
              <a:spcAft>
                <a:spcPts val="1600"/>
              </a:spcAft>
              <a:buClr>
                <a:schemeClr val="dk1"/>
              </a:buClr>
              <a:buSzPts val="1100"/>
              <a:buFont typeface="Arial"/>
              <a:buNone/>
            </a:pPr>
            <a:r>
              <a:rPr lang="en-GB" sz="1800" b="1"/>
              <a:t>Right to pass</a:t>
            </a:r>
            <a:r>
              <a:rPr lang="en-GB" sz="1800"/>
              <a:t>. Every pupil has the right to choose not to answer a question or join the discussion if a topic makes them uncomfortable.</a:t>
            </a:r>
            <a:endParaRPr sz="1800"/>
          </a:p>
        </p:txBody>
      </p:sp>
      <p:sp>
        <p:nvSpPr>
          <p:cNvPr id="136" name="Google Shape;136;p12"/>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2327550" y="2150850"/>
            <a:ext cx="4488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142" name="Google Shape;14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4"/>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Primary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48" name="Google Shape;148;p14"/>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t>You may also want to refer to the statutory guidance for </a:t>
            </a:r>
            <a:r>
              <a:rPr lang="en-GB" sz="1800" u="sng">
                <a:solidFill>
                  <a:schemeClr val="accent5"/>
                </a:solidFill>
                <a:hlinkClick r:id="rId3"/>
              </a:rPr>
              <a:t>physical health and mental wellbeing</a:t>
            </a:r>
            <a:r>
              <a:rPr lang="en-GB" sz="1800"/>
              <a:t>.</a:t>
            </a: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Clr>
                <a:schemeClr val="dk1"/>
              </a:buClr>
              <a:buSzPts val="1100"/>
              <a:buFont typeface="Arial"/>
              <a:buNone/>
            </a:pPr>
            <a:endParaRPr sz="1800"/>
          </a:p>
        </p:txBody>
      </p:sp>
      <p:sp>
        <p:nvSpPr>
          <p:cNvPr id="149" name="Google Shape;149;p14"/>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Introducing puberty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55" name="Google Shape;155;p15"/>
          <p:cNvSpPr txBox="1">
            <a:spLocks noGrp="1"/>
          </p:cNvSpPr>
          <p:nvPr>
            <p:ph type="body" idx="1"/>
          </p:nvPr>
        </p:nvSpPr>
        <p:spPr>
          <a:xfrm>
            <a:off x="270000" y="683275"/>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Explain</a:t>
            </a:r>
            <a:r>
              <a:rPr lang="en-GB" sz="1800" b="1"/>
              <a:t> </a:t>
            </a:r>
            <a:r>
              <a:rPr lang="en-GB" sz="1800"/>
              <a:t>that puberty is part of the human life cycle. It is the process of a child transitioning into an adult and </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become</a:t>
            </a:r>
            <a:r>
              <a:rPr lang="en-GB" sz="1800"/>
              <a:t> fertile (usually).</a:t>
            </a:r>
            <a:r>
              <a:rPr lang="en-GB"/>
              <a:t> </a:t>
            </a:r>
            <a:endParaRPr/>
          </a:p>
          <a:p>
            <a:pPr marL="0" lvl="0" indent="0" algn="l" rtl="0">
              <a:lnSpc>
                <a:spcPct val="115000"/>
              </a:lnSpc>
              <a:spcBef>
                <a:spcPts val="1600"/>
              </a:spcBef>
              <a:spcAft>
                <a:spcPts val="0"/>
              </a:spcAft>
              <a:buSzPts val="1400"/>
              <a:buNone/>
            </a:pPr>
            <a:r>
              <a:rPr lang="en-GB" sz="1800"/>
              <a:t>Puberty is triggered by hormones.</a:t>
            </a:r>
            <a:r>
              <a:rPr lang="en-GB"/>
              <a:t> </a:t>
            </a:r>
            <a:r>
              <a:rPr lang="en-GB" sz="1800"/>
              <a:t>It happens at a different time for individuals and can last for up to 4 years. Puberty can start between the ages of 8 to 13 (with girls usually starting earlier than boys).</a:t>
            </a:r>
            <a:endParaRPr/>
          </a:p>
          <a:p>
            <a:pPr marL="0" lvl="0" indent="0" algn="l" rtl="0">
              <a:lnSpc>
                <a:spcPct val="115000"/>
              </a:lnSpc>
              <a:spcBef>
                <a:spcPts val="1600"/>
              </a:spcBef>
              <a:spcAft>
                <a:spcPts val="0"/>
              </a:spcAft>
              <a:buClr>
                <a:schemeClr val="dk1"/>
              </a:buClr>
              <a:buSzPts val="1100"/>
              <a:buNone/>
            </a:pPr>
            <a:r>
              <a:rPr lang="en-GB" sz="1800"/>
              <a:t>Reference: </a:t>
            </a:r>
            <a:r>
              <a:rPr lang="en-GB" sz="1800" u="sng">
                <a:solidFill>
                  <a:schemeClr val="accent5"/>
                </a:solidFill>
                <a:hlinkClick r:id="rId3"/>
              </a:rPr>
              <a:t>NHS: stages of puberty</a:t>
            </a:r>
            <a:endParaRPr sz="1800"/>
          </a:p>
          <a:p>
            <a:pPr marL="0" lvl="0" indent="0" algn="l" rtl="0">
              <a:lnSpc>
                <a:spcPct val="115000"/>
              </a:lnSpc>
              <a:spcBef>
                <a:spcPts val="1600"/>
              </a:spcBef>
              <a:spcAft>
                <a:spcPts val="1600"/>
              </a:spcAft>
              <a:buSzPts val="1400"/>
              <a:buNone/>
            </a:pPr>
            <a:endParaRPr sz="1800"/>
          </a:p>
        </p:txBody>
      </p:sp>
      <p:sp>
        <p:nvSpPr>
          <p:cNvPr id="156" name="Google Shape;156;p15"/>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157" name="Google Shape;157;p15"/>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15</a:t>
            </a:fld>
            <a:endParaRPr/>
          </a:p>
        </p:txBody>
      </p:sp>
      <p:sp>
        <p:nvSpPr>
          <p:cNvPr id="158" name="Google Shape;158;p15"/>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159" name="Google Shape;159;p15"/>
          <p:cNvSpPr txBox="1">
            <a:spLocks noGrp="1"/>
          </p:cNvSpPr>
          <p:nvPr>
            <p:ph type="body" idx="2"/>
          </p:nvPr>
        </p:nvSpPr>
        <p:spPr>
          <a:xfrm>
            <a:off x="6178800" y="2843350"/>
            <a:ext cx="2695200" cy="1287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Link with science</a:t>
            </a:r>
            <a:endParaRPr sz="1600"/>
          </a:p>
          <a:p>
            <a:pPr marL="457200" lvl="0" indent="-330200" algn="l" rtl="0">
              <a:lnSpc>
                <a:spcPct val="115000"/>
              </a:lnSpc>
              <a:spcBef>
                <a:spcPts val="0"/>
              </a:spcBef>
              <a:spcAft>
                <a:spcPts val="0"/>
              </a:spcAft>
              <a:buSzPts val="1600"/>
              <a:buChar char="●"/>
            </a:pPr>
            <a:r>
              <a:rPr lang="en-GB" sz="1600"/>
              <a:t>Physical/emotional development</a:t>
            </a:r>
            <a:endParaRPr sz="1600"/>
          </a:p>
          <a:p>
            <a:pPr marL="0" lvl="0" indent="0" algn="l" rtl="0">
              <a:lnSpc>
                <a:spcPct val="115000"/>
              </a:lnSpc>
              <a:spcBef>
                <a:spcPts val="1600"/>
              </a:spcBef>
              <a:spcAft>
                <a:spcPts val="0"/>
              </a:spcAft>
              <a:buClr>
                <a:schemeClr val="dk1"/>
              </a:buClr>
              <a:buSzPts val="1100"/>
              <a:buFont typeface="Arial"/>
              <a:buNone/>
            </a:pPr>
            <a:endParaRPr sz="1600" b="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Length of puberty</a:t>
            </a:r>
            <a:endParaRPr>
              <a:solidFill>
                <a:srgbClr val="073763"/>
              </a:solidFill>
            </a:endParaRPr>
          </a:p>
        </p:txBody>
      </p:sp>
      <p:sp>
        <p:nvSpPr>
          <p:cNvPr id="165" name="Google Shape;165;p16"/>
          <p:cNvSpPr txBox="1">
            <a:spLocks noGrp="1"/>
          </p:cNvSpPr>
          <p:nvPr>
            <p:ph type="body" idx="1"/>
          </p:nvPr>
        </p:nvSpPr>
        <p:spPr>
          <a:xfrm>
            <a:off x="270000" y="888102"/>
            <a:ext cx="5775600"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older pupils that factors that can affect the age and length of puberty include:</a:t>
            </a:r>
            <a:endParaRPr/>
          </a:p>
          <a:p>
            <a:pPr marL="285750" lvl="0" indent="-285750" algn="l" rtl="0">
              <a:lnSpc>
                <a:spcPct val="115000"/>
              </a:lnSpc>
              <a:spcBef>
                <a:spcPts val="1600"/>
              </a:spcBef>
              <a:spcAft>
                <a:spcPts val="0"/>
              </a:spcAft>
              <a:buSzPts val="1400"/>
              <a:buChar char="●"/>
            </a:pPr>
            <a:r>
              <a:rPr lang="en-GB" sz="1800"/>
              <a:t>some medical treatments and medicines including sex hormones</a:t>
            </a:r>
            <a:endParaRPr/>
          </a:p>
          <a:p>
            <a:pPr marL="285750" lvl="0" indent="-285750" algn="l" rtl="0">
              <a:lnSpc>
                <a:spcPct val="115000"/>
              </a:lnSpc>
              <a:spcBef>
                <a:spcPts val="1600"/>
              </a:spcBef>
              <a:spcAft>
                <a:spcPts val="0"/>
              </a:spcAft>
              <a:buSzPts val="1400"/>
              <a:buChar char="●"/>
            </a:pPr>
            <a:r>
              <a:rPr lang="en-GB" sz="1800"/>
              <a:t>alcohol and other drugs</a:t>
            </a:r>
            <a:endParaRPr/>
          </a:p>
          <a:p>
            <a:pPr marL="285750" lvl="0" indent="-285750" algn="l" rtl="0">
              <a:lnSpc>
                <a:spcPct val="115000"/>
              </a:lnSpc>
              <a:spcBef>
                <a:spcPts val="1600"/>
              </a:spcBef>
              <a:spcAft>
                <a:spcPts val="0"/>
              </a:spcAft>
              <a:buSzPts val="1400"/>
              <a:buChar char="●"/>
            </a:pPr>
            <a:r>
              <a:rPr lang="en-GB" sz="1800"/>
              <a:t>poor physical or mental health</a:t>
            </a:r>
            <a:endParaRPr/>
          </a:p>
          <a:p>
            <a:pPr marL="285750" lvl="0" indent="-285750" algn="l" rtl="0">
              <a:lnSpc>
                <a:spcPct val="115000"/>
              </a:lnSpc>
              <a:spcBef>
                <a:spcPts val="1600"/>
              </a:spcBef>
              <a:spcAft>
                <a:spcPts val="0"/>
              </a:spcAft>
              <a:buSzPts val="1400"/>
              <a:buChar char="●"/>
            </a:pPr>
            <a:r>
              <a:rPr lang="en-GB" sz="1800"/>
              <a:t>diet</a:t>
            </a:r>
            <a:endParaRPr/>
          </a:p>
          <a:p>
            <a:pPr marL="285750" lvl="0" indent="-285750" algn="l" rtl="0">
              <a:lnSpc>
                <a:spcPct val="115000"/>
              </a:lnSpc>
              <a:spcBef>
                <a:spcPts val="1600"/>
              </a:spcBef>
              <a:spcAft>
                <a:spcPts val="0"/>
              </a:spcAft>
              <a:buSzPts val="1400"/>
              <a:buChar char="●"/>
            </a:pPr>
            <a:r>
              <a:rPr lang="en-GB" sz="1800"/>
              <a:t>stress </a:t>
            </a:r>
            <a:endParaRPr/>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p:txBody>
      </p:sp>
      <p:sp>
        <p:nvSpPr>
          <p:cNvPr id="166" name="Google Shape;166;p16"/>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167" name="Google Shape;167;p16"/>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16</a:t>
            </a:fld>
            <a:endParaRPr/>
          </a:p>
        </p:txBody>
      </p:sp>
      <p:sp>
        <p:nvSpPr>
          <p:cNvPr id="168" name="Google Shape;168;p16"/>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169" name="Google Shape;169;p16"/>
          <p:cNvSpPr txBox="1">
            <a:spLocks noGrp="1"/>
          </p:cNvSpPr>
          <p:nvPr>
            <p:ph type="body" idx="2"/>
          </p:nvPr>
        </p:nvSpPr>
        <p:spPr>
          <a:xfrm>
            <a:off x="6178800" y="2843350"/>
            <a:ext cx="2695200" cy="7272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Puberty and health</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Signs of puberty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75" name="Google Shape;175;p17"/>
          <p:cNvSpPr txBox="1">
            <a:spLocks noGrp="1"/>
          </p:cNvSpPr>
          <p:nvPr>
            <p:ph type="body" idx="1"/>
          </p:nvPr>
        </p:nvSpPr>
        <p:spPr>
          <a:xfrm>
            <a:off x="270000" y="683275"/>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that a lot of the physical changes that happen during puberty are common to boys and girls. </a:t>
            </a:r>
            <a:endParaRPr/>
          </a:p>
          <a:p>
            <a:pPr marL="0" lvl="0" indent="0" algn="l" rtl="0">
              <a:lnSpc>
                <a:spcPct val="115000"/>
              </a:lnSpc>
              <a:spcBef>
                <a:spcPts val="1600"/>
              </a:spcBef>
              <a:spcAft>
                <a:spcPts val="0"/>
              </a:spcAft>
              <a:buSzPts val="1400"/>
              <a:buNone/>
            </a:pPr>
            <a:r>
              <a:rPr lang="en-GB" sz="1800"/>
              <a:t>Explain to pupils that they may notice sudden growth in feet and hands. This can indicate the start of puberty. </a:t>
            </a:r>
            <a:endParaRPr/>
          </a:p>
          <a:p>
            <a:pPr marL="0" lvl="0" indent="0" algn="l" rtl="0">
              <a:lnSpc>
                <a:spcPct val="115000"/>
              </a:lnSpc>
              <a:spcBef>
                <a:spcPts val="1600"/>
              </a:spcBef>
              <a:spcAft>
                <a:spcPts val="0"/>
              </a:spcAft>
              <a:buSzPts val="1400"/>
              <a:buNone/>
            </a:pPr>
            <a:r>
              <a:rPr lang="en-GB" sz="1800"/>
              <a:t>Other external changes that pupils may notice include:</a:t>
            </a:r>
            <a:endParaRPr/>
          </a:p>
          <a:p>
            <a:pPr marL="285750" lvl="0" indent="-285750" algn="l" rtl="0">
              <a:lnSpc>
                <a:spcPct val="115000"/>
              </a:lnSpc>
              <a:spcBef>
                <a:spcPts val="1600"/>
              </a:spcBef>
              <a:spcAft>
                <a:spcPts val="0"/>
              </a:spcAft>
              <a:buSzPts val="1400"/>
              <a:buChar char="●"/>
            </a:pPr>
            <a:r>
              <a:rPr lang="en-GB" sz="1800"/>
              <a:t>growing pubic hair</a:t>
            </a:r>
            <a:endParaRPr/>
          </a:p>
          <a:p>
            <a:pPr marL="285750" lvl="0" indent="-285750" algn="l" rtl="0">
              <a:lnSpc>
                <a:spcPct val="115000"/>
              </a:lnSpc>
              <a:spcBef>
                <a:spcPts val="1600"/>
              </a:spcBef>
              <a:spcAft>
                <a:spcPts val="0"/>
              </a:spcAft>
              <a:buSzPts val="1400"/>
              <a:buChar char="●"/>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sweating</a:t>
            </a:r>
            <a:r>
              <a:rPr lang="en-GB" sz="1800"/>
              <a:t> more and in different places, like under the arms  </a:t>
            </a:r>
            <a:endParaRPr/>
          </a:p>
          <a:p>
            <a:pPr marL="285750" lvl="0" indent="-285750" algn="l" rtl="0">
              <a:lnSpc>
                <a:spcPct val="115000"/>
              </a:lnSpc>
              <a:spcBef>
                <a:spcPts val="1600"/>
              </a:spcBef>
              <a:spcAft>
                <a:spcPts val="0"/>
              </a:spcAft>
              <a:buSzPts val="1400"/>
              <a:buChar char="●"/>
            </a:pPr>
            <a:r>
              <a:rPr lang="en-GB" sz="1800"/>
              <a:t>skin starts producing extra oil (sebum) and they may start getting spots</a:t>
            </a:r>
            <a:endParaRPr/>
          </a:p>
          <a:p>
            <a:pPr marL="0" lvl="0" indent="0" algn="l" rtl="0">
              <a:lnSpc>
                <a:spcPct val="115000"/>
              </a:lnSpc>
              <a:spcBef>
                <a:spcPts val="1600"/>
              </a:spcBef>
              <a:spcAft>
                <a:spcPts val="1600"/>
              </a:spcAft>
              <a:buSzPts val="1400"/>
              <a:buNone/>
            </a:pPr>
            <a:endParaRPr sz="1800"/>
          </a:p>
        </p:txBody>
      </p:sp>
      <p:sp>
        <p:nvSpPr>
          <p:cNvPr id="176" name="Google Shape;176;p17"/>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177" name="Google Shape;177;p17"/>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17</a:t>
            </a:fld>
            <a:endParaRPr/>
          </a:p>
        </p:txBody>
      </p:sp>
      <p:sp>
        <p:nvSpPr>
          <p:cNvPr id="178" name="Google Shape;178;p17"/>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179" name="Google Shape;179;p17"/>
          <p:cNvSpPr txBox="1">
            <a:spLocks noGrp="1"/>
          </p:cNvSpPr>
          <p:nvPr>
            <p:ph type="body" idx="2"/>
          </p:nvPr>
        </p:nvSpPr>
        <p:spPr>
          <a:xfrm>
            <a:off x="6178800" y="2843350"/>
            <a:ext cx="2695200" cy="9969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Growth and physical development</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Signs of puberty in girls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85" name="Google Shape;185;p18"/>
          <p:cNvSpPr txBox="1">
            <a:spLocks noGrp="1"/>
          </p:cNvSpPr>
          <p:nvPr>
            <p:ph type="body" idx="1"/>
          </p:nvPr>
        </p:nvSpPr>
        <p:spPr>
          <a:xfrm>
            <a:off x="270000" y="683275"/>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pupils that girls may also notice that their:</a:t>
            </a:r>
            <a:endParaRPr/>
          </a:p>
          <a:p>
            <a:pPr marL="285750" lvl="0" indent="-285750" algn="l" rtl="0">
              <a:lnSpc>
                <a:spcPct val="115000"/>
              </a:lnSpc>
              <a:spcBef>
                <a:spcPts val="1600"/>
              </a:spcBef>
              <a:spcAft>
                <a:spcPts val="0"/>
              </a:spcAft>
              <a:buSzPts val="1400"/>
              <a:buChar char="●"/>
            </a:pPr>
            <a:r>
              <a:rPr lang="en-GB" sz="1800"/>
              <a:t>breasts start developing (this is mainly in girls but some boys may also experience breast development) </a:t>
            </a:r>
            <a:endParaRPr/>
          </a:p>
          <a:p>
            <a:pPr marL="285750" lvl="0" indent="-285750" algn="l" rtl="0">
              <a:lnSpc>
                <a:spcPct val="115000"/>
              </a:lnSpc>
              <a:spcBef>
                <a:spcPts val="1600"/>
              </a:spcBef>
              <a:spcAft>
                <a:spcPts val="0"/>
              </a:spcAft>
              <a:buSzPts val="1400"/>
              <a:buChar char="●"/>
            </a:pPr>
            <a:r>
              <a:rPr lang="en-GB" sz="1800"/>
              <a:t>hips widen</a:t>
            </a:r>
            <a:endParaRPr/>
          </a:p>
          <a:p>
            <a:pPr marL="285750" lvl="0" indent="-285750" algn="l" rtl="0">
              <a:lnSpc>
                <a:spcPct val="115000"/>
              </a:lnSpc>
              <a:spcBef>
                <a:spcPts val="1600"/>
              </a:spcBef>
              <a:spcAft>
                <a:spcPts val="0"/>
              </a:spcAft>
              <a:buSzPts val="1400"/>
              <a:buChar char="●"/>
            </a:pPr>
            <a:r>
              <a:rPr lang="en-GB" sz="1800"/>
              <a:t>genitalia becomes bigger (vulva growth)</a:t>
            </a:r>
            <a:endParaRPr/>
          </a:p>
          <a:p>
            <a:pPr marL="0" lvl="0" indent="0" algn="l" rtl="0">
              <a:lnSpc>
                <a:spcPct val="115000"/>
              </a:lnSpc>
              <a:spcBef>
                <a:spcPts val="1600"/>
              </a:spcBef>
              <a:spcAft>
                <a:spcPts val="0"/>
              </a:spcAft>
              <a:buSzPts val="1400"/>
              <a:buNone/>
            </a:pPr>
            <a:r>
              <a:rPr lang="en-GB" sz="1800"/>
              <a:t>Explain that hormones are responsible for these changes. </a:t>
            </a:r>
            <a:endParaRPr/>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186" name="Google Shape;186;p18"/>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187" name="Google Shape;187;p18"/>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18</a:t>
            </a:fld>
            <a:endParaRPr/>
          </a:p>
        </p:txBody>
      </p:sp>
      <p:sp>
        <p:nvSpPr>
          <p:cNvPr id="188" name="Google Shape;188;p18"/>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189" name="Google Shape;189;p18"/>
          <p:cNvSpPr txBox="1">
            <a:spLocks noGrp="1"/>
          </p:cNvSpPr>
          <p:nvPr>
            <p:ph type="body" idx="2"/>
          </p:nvPr>
        </p:nvSpPr>
        <p:spPr>
          <a:xfrm>
            <a:off x="6178800" y="2843350"/>
            <a:ext cx="2695200" cy="12777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Anatomy </a:t>
            </a:r>
            <a:endParaRPr sz="1600"/>
          </a:p>
          <a:p>
            <a:pPr marL="457200" lvl="0" indent="-330200" algn="l" rtl="0">
              <a:lnSpc>
                <a:spcPct val="115000"/>
              </a:lnSpc>
              <a:spcBef>
                <a:spcPts val="0"/>
              </a:spcBef>
              <a:spcAft>
                <a:spcPts val="0"/>
              </a:spcAft>
              <a:buSzPts val="1600"/>
              <a:buChar char="●"/>
            </a:pPr>
            <a:r>
              <a:rPr lang="en-GB" sz="1600"/>
              <a:t>Developing body</a:t>
            </a:r>
            <a:endParaRPr sz="1600"/>
          </a:p>
          <a:p>
            <a:pPr marL="457200" lvl="0" indent="-330200" algn="l" rtl="0">
              <a:lnSpc>
                <a:spcPct val="115000"/>
              </a:lnSpc>
              <a:spcBef>
                <a:spcPts val="0"/>
              </a:spcBef>
              <a:spcAft>
                <a:spcPts val="0"/>
              </a:spcAft>
              <a:buSzPts val="1600"/>
              <a:buChar char="●"/>
            </a:pPr>
            <a:r>
              <a:rPr lang="en-GB" sz="1600"/>
              <a:t>Influence of hormones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Signs of puberty in boys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95" name="Google Shape;195;p19"/>
          <p:cNvSpPr txBox="1">
            <a:spLocks noGrp="1"/>
          </p:cNvSpPr>
          <p:nvPr>
            <p:ph type="body" idx="1"/>
          </p:nvPr>
        </p:nvSpPr>
        <p:spPr>
          <a:xfrm>
            <a:off x="270000" y="683275"/>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pupils that boys may also notice:</a:t>
            </a:r>
            <a:endParaRPr/>
          </a:p>
          <a:p>
            <a:pPr marL="285750" lvl="0" indent="-285750" algn="l" rtl="0">
              <a:lnSpc>
                <a:spcPct val="115000"/>
              </a:lnSpc>
              <a:spcBef>
                <a:spcPts val="1600"/>
              </a:spcBef>
              <a:spcAft>
                <a:spcPts val="0"/>
              </a:spcAft>
              <a:buSzPts val="1400"/>
              <a:buChar char="●"/>
            </a:pPr>
            <a:r>
              <a:rPr lang="en-GB" sz="1800"/>
              <a:t>facial hair growth</a:t>
            </a:r>
            <a:endParaRPr/>
          </a:p>
          <a:p>
            <a:pPr marL="285750" lvl="0" indent="-285750" algn="l" rtl="0">
              <a:lnSpc>
                <a:spcPct val="115000"/>
              </a:lnSpc>
              <a:spcBef>
                <a:spcPts val="1600"/>
              </a:spcBef>
              <a:spcAft>
                <a:spcPts val="0"/>
              </a:spcAft>
              <a:buSzPts val="1400"/>
              <a:buChar char="●"/>
            </a:pPr>
            <a:r>
              <a:rPr lang="en-GB" sz="1800"/>
              <a:t>enlargement of larynx, known as an ‘Adam’s apple’ (mainly boys)</a:t>
            </a:r>
            <a:endParaRPr/>
          </a:p>
          <a:p>
            <a:pPr marL="285750" lvl="0" indent="-285750" algn="l" rtl="0">
              <a:lnSpc>
                <a:spcPct val="115000"/>
              </a:lnSpc>
              <a:spcBef>
                <a:spcPts val="1600"/>
              </a:spcBef>
              <a:spcAft>
                <a:spcPts val="0"/>
              </a:spcAft>
              <a:buSzPts val="1400"/>
              <a:buChar char="●"/>
            </a:pPr>
            <a:r>
              <a:rPr lang="en-GB" sz="1800"/>
              <a:t>muscle growth </a:t>
            </a:r>
            <a:endParaRPr/>
          </a:p>
          <a:p>
            <a:pPr marL="285750" lvl="0" indent="-285750" algn="l" rtl="0">
              <a:lnSpc>
                <a:spcPct val="115000"/>
              </a:lnSpc>
              <a:spcBef>
                <a:spcPts val="1600"/>
              </a:spcBef>
              <a:spcAft>
                <a:spcPts val="0"/>
              </a:spcAft>
              <a:buSzPts val="1400"/>
              <a:buChar char="●"/>
            </a:pPr>
            <a:r>
              <a:rPr lang="en-GB" sz="1800"/>
              <a:t>genitalia becomes bigger (testis growth followed by </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penis</a:t>
            </a:r>
            <a:r>
              <a:rPr lang="en-GB" sz="1800"/>
              <a:t> growth)</a:t>
            </a:r>
            <a:endParaRPr/>
          </a:p>
          <a:p>
            <a:pPr marL="0" lvl="0" indent="0" algn="l" rtl="0">
              <a:lnSpc>
                <a:spcPct val="115000"/>
              </a:lnSpc>
              <a:spcBef>
                <a:spcPts val="1600"/>
              </a:spcBef>
              <a:spcAft>
                <a:spcPts val="1600"/>
              </a:spcAft>
              <a:buSzPts val="1400"/>
              <a:buNone/>
            </a:pPr>
            <a:endParaRPr sz="1800"/>
          </a:p>
        </p:txBody>
      </p:sp>
      <p:sp>
        <p:nvSpPr>
          <p:cNvPr id="196" name="Google Shape;196;p19"/>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197" name="Google Shape;197;p19"/>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19</a:t>
            </a:fld>
            <a:endParaRPr/>
          </a:p>
        </p:txBody>
      </p:sp>
      <p:sp>
        <p:nvSpPr>
          <p:cNvPr id="198" name="Google Shape;198;p19"/>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199" name="Google Shape;199;p19"/>
          <p:cNvSpPr txBox="1">
            <a:spLocks noGrp="1"/>
          </p:cNvSpPr>
          <p:nvPr>
            <p:ph type="body" idx="2"/>
          </p:nvPr>
        </p:nvSpPr>
        <p:spPr>
          <a:xfrm>
            <a:off x="6178800" y="2843350"/>
            <a:ext cx="2695200" cy="12882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Anatomy </a:t>
            </a:r>
            <a:endParaRPr sz="1600"/>
          </a:p>
          <a:p>
            <a:pPr marL="457200" lvl="0" indent="-330200" algn="l" rtl="0">
              <a:lnSpc>
                <a:spcPct val="115000"/>
              </a:lnSpc>
              <a:spcBef>
                <a:spcPts val="0"/>
              </a:spcBef>
              <a:spcAft>
                <a:spcPts val="0"/>
              </a:spcAft>
              <a:buSzPts val="1600"/>
              <a:buChar char="●"/>
            </a:pPr>
            <a:r>
              <a:rPr lang="en-GB" sz="1600"/>
              <a:t>Developing body </a:t>
            </a:r>
            <a:endParaRPr sz="1600"/>
          </a:p>
          <a:p>
            <a:pPr marL="457200" lvl="0" indent="-330200" algn="l" rtl="0">
              <a:lnSpc>
                <a:spcPct val="115000"/>
              </a:lnSpc>
              <a:spcBef>
                <a:spcPts val="0"/>
              </a:spcBef>
              <a:spcAft>
                <a:spcPts val="0"/>
              </a:spcAft>
              <a:buSzPts val="1600"/>
              <a:buChar char="●"/>
            </a:pPr>
            <a:r>
              <a:rPr lang="en-GB" sz="1600"/>
              <a:t>Influence of hormones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Contents</a:t>
            </a:r>
            <a:endParaRPr>
              <a:solidFill>
                <a:srgbClr val="073763"/>
              </a:solidFill>
            </a:endParaRPr>
          </a:p>
        </p:txBody>
      </p:sp>
      <p:sp>
        <p:nvSpPr>
          <p:cNvPr id="65" name="Google Shape;65;p2"/>
          <p:cNvSpPr txBox="1">
            <a:spLocks noGrp="1"/>
          </p:cNvSpPr>
          <p:nvPr>
            <p:ph type="sldNum" idx="12"/>
          </p:nvPr>
        </p:nvSpPr>
        <p:spPr>
          <a:xfrm>
            <a:off x="4402575" y="4810975"/>
            <a:ext cx="260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a:t>
            </a:fld>
            <a:endParaRPr/>
          </a:p>
        </p:txBody>
      </p:sp>
      <p:graphicFrame>
        <p:nvGraphicFramePr>
          <p:cNvPr id="66" name="Google Shape;66;p2"/>
          <p:cNvGraphicFramePr/>
          <p:nvPr/>
        </p:nvGraphicFramePr>
        <p:xfrm>
          <a:off x="270000" y="914395"/>
          <a:ext cx="3000000" cy="3000000"/>
        </p:xfrm>
        <a:graphic>
          <a:graphicData uri="http://schemas.openxmlformats.org/drawingml/2006/table">
            <a:tbl>
              <a:tblPr>
                <a:noFill/>
                <a:tableStyleId>{7F52C08F-F115-423A-8609-2F731C422663}</a:tableStyleId>
              </a:tblPr>
              <a:tblGrid>
                <a:gridCol w="737400">
                  <a:extLst>
                    <a:ext uri="{9D8B030D-6E8A-4147-A177-3AD203B41FA5}">
                      <a16:colId xmlns:a16="http://schemas.microsoft.com/office/drawing/2014/main" val="20000"/>
                    </a:ext>
                  </a:extLst>
                </a:gridCol>
                <a:gridCol w="6452400">
                  <a:extLst>
                    <a:ext uri="{9D8B030D-6E8A-4147-A177-3AD203B41FA5}">
                      <a16:colId xmlns:a16="http://schemas.microsoft.com/office/drawing/2014/main" val="20001"/>
                    </a:ext>
                  </a:extLst>
                </a:gridCol>
              </a:tblGrid>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  3</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About this training module</a:t>
                      </a:r>
                      <a:r>
                        <a:rPr lang="en-GB" sz="2200" u="none" strike="noStrike" cap="none">
                          <a:solidFill>
                            <a:srgbClr val="FF0000"/>
                          </a:solidFill>
                        </a:rPr>
                        <a:t> </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  4</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Teaching the new curriculum</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13</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b="1" u="none" strike="noStrike" cap="none">
                          <a:solidFill>
                            <a:srgbClr val="073763"/>
                          </a:solidFill>
                        </a:rPr>
                        <a:t>Primary curriculum </a:t>
                      </a:r>
                      <a:endParaRPr sz="2200" b="1"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28</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b="1" u="none" strike="noStrike" cap="none">
                          <a:solidFill>
                            <a:srgbClr val="073763"/>
                          </a:solidFill>
                        </a:rPr>
                        <a:t>Secondary curriculum </a:t>
                      </a:r>
                      <a:endParaRPr sz="2200" b="1"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37</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Examples of good practice</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42</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rgbClr val="073763"/>
                          </a:solidFill>
                        </a:rPr>
                        <a:t>Activities and templates for trainers</a:t>
                      </a:r>
                      <a:endParaRPr sz="2200" u="none" strike="noStrike" cap="none">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Understanding the penis</a:t>
            </a:r>
            <a:endParaRPr>
              <a:solidFill>
                <a:srgbClr val="073763"/>
              </a:solidFill>
            </a:endParaRPr>
          </a:p>
        </p:txBody>
      </p:sp>
      <p:sp>
        <p:nvSpPr>
          <p:cNvPr id="205" name="Google Shape;205;p20"/>
          <p:cNvSpPr txBox="1">
            <a:spLocks noGrp="1"/>
          </p:cNvSpPr>
          <p:nvPr>
            <p:ph type="body" idx="1"/>
          </p:nvPr>
        </p:nvSpPr>
        <p:spPr>
          <a:xfrm>
            <a:off x="315000" y="859134"/>
            <a:ext cx="5775600"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that everyone’s genitals are different. </a:t>
            </a:r>
            <a:endParaRPr/>
          </a:p>
          <a:p>
            <a:pPr marL="0" lvl="0" indent="0" algn="l" rtl="0">
              <a:lnSpc>
                <a:spcPct val="115000"/>
              </a:lnSpc>
              <a:spcBef>
                <a:spcPts val="1600"/>
              </a:spcBef>
              <a:spcAft>
                <a:spcPts val="0"/>
              </a:spcAft>
              <a:buSzPts val="1400"/>
              <a:buNone/>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People’s</a:t>
            </a:r>
            <a:r>
              <a:rPr lang="en-GB" sz="1800"/>
              <a:t> penises and testes are different sizes and it’s normal for someone’s testes to be of slightly different sizes or hang at different heights. </a:t>
            </a:r>
            <a:endParaRPr/>
          </a:p>
          <a:p>
            <a:pPr marL="0" lvl="0" indent="0" algn="l" rtl="0">
              <a:lnSpc>
                <a:spcPct val="115000"/>
              </a:lnSpc>
              <a:spcBef>
                <a:spcPts val="1600"/>
              </a:spcBef>
              <a:spcAft>
                <a:spcPts val="0"/>
              </a:spcAft>
              <a:buSzPts val="1400"/>
              <a:buNone/>
            </a:pPr>
            <a:r>
              <a:rPr lang="en-GB" sz="1800"/>
              <a:t>Explain that males:</a:t>
            </a:r>
            <a:endParaRPr/>
          </a:p>
          <a:p>
            <a:pPr marL="285750" lvl="0" indent="-285750" algn="l" rtl="0">
              <a:lnSpc>
                <a:spcPct val="115000"/>
              </a:lnSpc>
              <a:spcBef>
                <a:spcPts val="1600"/>
              </a:spcBef>
              <a:spcAft>
                <a:spcPts val="0"/>
              </a:spcAft>
              <a:buSzPts val="1400"/>
              <a:buChar char="●"/>
            </a:pPr>
            <a:r>
              <a:rPr lang="en-GB" sz="1800"/>
              <a:t>have testes which produce sperm from puberty</a:t>
            </a:r>
            <a:endParaRPr/>
          </a:p>
          <a:p>
            <a:pPr marL="285750" lvl="0" indent="-285750" algn="l" rtl="0">
              <a:lnSpc>
                <a:spcPct val="115000"/>
              </a:lnSpc>
              <a:spcBef>
                <a:spcPts val="1600"/>
              </a:spcBef>
              <a:spcAft>
                <a:spcPts val="0"/>
              </a:spcAft>
              <a:buSzPts val="1400"/>
              <a:buChar char="●"/>
            </a:pPr>
            <a:r>
              <a:rPr lang="en-GB" sz="1800"/>
              <a:t>can produce sperm throughout their life</a:t>
            </a:r>
            <a:endParaRPr/>
          </a:p>
          <a:p>
            <a:pPr marL="0" lvl="0" indent="0" algn="l" rtl="0">
              <a:lnSpc>
                <a:spcPct val="115000"/>
              </a:lnSpc>
              <a:spcBef>
                <a:spcPts val="1600"/>
              </a:spcBef>
              <a:spcAft>
                <a:spcPts val="0"/>
              </a:spcAft>
              <a:buSzPts val="1400"/>
              <a:buNone/>
            </a:pPr>
            <a:endParaRPr sz="1800"/>
          </a:p>
        </p:txBody>
      </p:sp>
      <p:sp>
        <p:nvSpPr>
          <p:cNvPr id="206" name="Google Shape;206;p20"/>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07" name="Google Shape;207;p20"/>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20</a:t>
            </a:fld>
            <a:endParaRPr/>
          </a:p>
        </p:txBody>
      </p:sp>
      <p:sp>
        <p:nvSpPr>
          <p:cNvPr id="208" name="Google Shape;208;p20"/>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09" name="Google Shape;209;p20"/>
          <p:cNvSpPr txBox="1">
            <a:spLocks noGrp="1"/>
          </p:cNvSpPr>
          <p:nvPr>
            <p:ph type="body" idx="2"/>
          </p:nvPr>
        </p:nvSpPr>
        <p:spPr>
          <a:xfrm>
            <a:off x="6178800" y="2843350"/>
            <a:ext cx="2695200" cy="12948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Anatomy </a:t>
            </a:r>
            <a:endParaRPr sz="1600"/>
          </a:p>
          <a:p>
            <a:pPr marL="457200" lvl="0" indent="-330200" algn="l" rtl="0">
              <a:spcBef>
                <a:spcPts val="0"/>
              </a:spcBef>
              <a:spcAft>
                <a:spcPts val="0"/>
              </a:spcAft>
              <a:buSzPts val="1600"/>
              <a:buChar char="●"/>
            </a:pPr>
            <a:r>
              <a:rPr lang="en-GB" sz="1600"/>
              <a:t>Developing body </a:t>
            </a:r>
            <a:endParaRPr sz="1600"/>
          </a:p>
          <a:p>
            <a:pPr marL="457200" lvl="0" indent="-330200" algn="l" rtl="0">
              <a:spcBef>
                <a:spcPts val="0"/>
              </a:spcBef>
              <a:spcAft>
                <a:spcPts val="0"/>
              </a:spcAft>
              <a:buSzPts val="1600"/>
              <a:buChar char="●"/>
            </a:pPr>
            <a:r>
              <a:rPr lang="en-GB" sz="1600"/>
              <a:t>Influence of hormones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Erections</a:t>
            </a:r>
            <a:endParaRPr>
              <a:solidFill>
                <a:srgbClr val="073763"/>
              </a:solidFill>
            </a:endParaRPr>
          </a:p>
        </p:txBody>
      </p:sp>
      <p:sp>
        <p:nvSpPr>
          <p:cNvPr id="215" name="Google Shape;215;p21"/>
          <p:cNvSpPr txBox="1">
            <a:spLocks noGrp="1"/>
          </p:cNvSpPr>
          <p:nvPr>
            <p:ph type="body" idx="1"/>
          </p:nvPr>
        </p:nvSpPr>
        <p:spPr>
          <a:xfrm>
            <a:off x="315000" y="789125"/>
            <a:ext cx="5775600"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that an erection happens w</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hen vessels in the penis fill with blood.</a:t>
            </a:r>
            <a:endParaRPr/>
          </a:p>
          <a:p>
            <a:pPr marL="0" lvl="0" indent="0" algn="l" rtl="0">
              <a:lnSpc>
                <a:spcPct val="115000"/>
              </a:lnSpc>
              <a:spcBef>
                <a:spcPts val="1600"/>
              </a:spcBef>
              <a:spcAft>
                <a:spcPts val="0"/>
              </a:spcAft>
              <a:buSzPts val="1400"/>
              <a:buNone/>
            </a:pPr>
            <a:r>
              <a:rPr lang="en-GB" sz="1800"/>
              <a:t>Erections are natural and can happen when: </a:t>
            </a:r>
            <a:endParaRPr/>
          </a:p>
          <a:p>
            <a:pPr marL="285750" lvl="0" indent="-285750" algn="l" rtl="0">
              <a:lnSpc>
                <a:spcPct val="115000"/>
              </a:lnSpc>
              <a:spcBef>
                <a:spcPts val="1600"/>
              </a:spcBef>
              <a:spcAft>
                <a:spcPts val="0"/>
              </a:spcAft>
              <a:buSzPts val="1400"/>
              <a:buChar char="●"/>
            </a:pPr>
            <a:r>
              <a:rPr lang="en-GB" sz="1800"/>
              <a:t>someone is sexually aroused </a:t>
            </a:r>
            <a:endParaRPr sz="1800"/>
          </a:p>
          <a:p>
            <a:pPr marL="285750" lvl="0" indent="-285750" algn="l" rtl="0">
              <a:lnSpc>
                <a:spcPct val="115000"/>
              </a:lnSpc>
              <a:spcBef>
                <a:spcPts val="1600"/>
              </a:spcBef>
              <a:spcAft>
                <a:spcPts val="0"/>
              </a:spcAft>
              <a:buSzPts val="1400"/>
              <a:buChar char="●"/>
            </a:pPr>
            <a:r>
              <a:rPr lang="en-GB" sz="1800"/>
              <a:t>when the bladder is full (sometimes)</a:t>
            </a:r>
            <a:endParaRPr/>
          </a:p>
          <a:p>
            <a:pPr marL="285750" lvl="0" indent="-285750" algn="l" rtl="0">
              <a:lnSpc>
                <a:spcPct val="115000"/>
              </a:lnSpc>
              <a:spcBef>
                <a:spcPts val="1600"/>
              </a:spcBef>
              <a:spcAft>
                <a:spcPts val="0"/>
              </a:spcAft>
              <a:buSzPts val="1400"/>
              <a:buChar char="●"/>
            </a:pPr>
            <a:r>
              <a:rPr lang="en-GB" sz="1800"/>
              <a:t>someone is sleeping (potentially several times a night)</a:t>
            </a:r>
            <a:endParaRPr sz="1800"/>
          </a:p>
          <a:p>
            <a:pPr marL="285750" lvl="0" indent="-285750" algn="l" rtl="0">
              <a:lnSpc>
                <a:spcPct val="115000"/>
              </a:lnSpc>
              <a:spcBef>
                <a:spcPts val="1600"/>
              </a:spcBef>
              <a:spcAft>
                <a:spcPts val="0"/>
              </a:spcAft>
              <a:buSzPts val="1400"/>
              <a:buChar char="●"/>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at</a:t>
            </a:r>
            <a:r>
              <a:rPr lang="en-GB" sz="1800"/>
              <a:t> other times, and sometimes without us knowing why</a:t>
            </a:r>
            <a:endParaRPr/>
          </a:p>
        </p:txBody>
      </p:sp>
      <p:sp>
        <p:nvSpPr>
          <p:cNvPr id="216" name="Google Shape;216;p21"/>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17" name="Google Shape;217;p21"/>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21</a:t>
            </a:fld>
            <a:endParaRPr/>
          </a:p>
        </p:txBody>
      </p:sp>
      <p:sp>
        <p:nvSpPr>
          <p:cNvPr id="218" name="Google Shape;218;p21"/>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19" name="Google Shape;219;p21"/>
          <p:cNvSpPr txBox="1">
            <a:spLocks noGrp="1"/>
          </p:cNvSpPr>
          <p:nvPr>
            <p:ph type="body" idx="2"/>
          </p:nvPr>
        </p:nvSpPr>
        <p:spPr>
          <a:xfrm>
            <a:off x="6178800" y="2843350"/>
            <a:ext cx="2695200" cy="9909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Understanding our bodies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Ejaculation</a:t>
            </a:r>
            <a:endParaRPr>
              <a:solidFill>
                <a:srgbClr val="073763"/>
              </a:solidFill>
            </a:endParaRPr>
          </a:p>
        </p:txBody>
      </p:sp>
      <p:sp>
        <p:nvSpPr>
          <p:cNvPr id="225" name="Google Shape;225;p22"/>
          <p:cNvSpPr txBox="1">
            <a:spLocks noGrp="1"/>
          </p:cNvSpPr>
          <p:nvPr>
            <p:ph type="body" idx="1"/>
          </p:nvPr>
        </p:nvSpPr>
        <p:spPr>
          <a:xfrm>
            <a:off x="315000" y="789125"/>
            <a:ext cx="5775600"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that an ejaculation happens when the penis is stimulated and when someone has an orgasm and sperm is released from the head of the penis. </a:t>
            </a:r>
            <a:endParaRPr/>
          </a:p>
          <a:p>
            <a:pPr marL="0" lvl="0" indent="0" algn="l" rtl="0">
              <a:lnSpc>
                <a:spcPct val="115000"/>
              </a:lnSpc>
              <a:spcBef>
                <a:spcPts val="1600"/>
              </a:spcBef>
              <a:spcAft>
                <a:spcPts val="0"/>
              </a:spcAft>
              <a:buSzPts val="1400"/>
              <a:buNone/>
            </a:pPr>
            <a:r>
              <a:rPr lang="en-GB" sz="1800"/>
              <a:t>This can take different lengths of time. The amount and strength of the ejaculation varies.</a:t>
            </a:r>
            <a:endParaRPr/>
          </a:p>
          <a:p>
            <a:pPr marL="0" lvl="0" indent="0" algn="l" rtl="0">
              <a:lnSpc>
                <a:spcPct val="115000"/>
              </a:lnSpc>
              <a:spcBef>
                <a:spcPts val="1600"/>
              </a:spcBef>
              <a:spcAft>
                <a:spcPts val="0"/>
              </a:spcAft>
              <a:buSzPts val="1400"/>
              <a:buNone/>
            </a:pPr>
            <a:r>
              <a:rPr lang="en-GB" sz="1800"/>
              <a:t>Explain about ‘wet dreams’, where people may have erections during their sleep and wake up having ejaculated. </a:t>
            </a:r>
            <a:endParaRPr/>
          </a:p>
          <a:p>
            <a:pPr marL="0" lvl="0" indent="0" algn="l" rtl="0">
              <a:lnSpc>
                <a:spcPct val="115000"/>
              </a:lnSpc>
              <a:spcBef>
                <a:spcPts val="1600"/>
              </a:spcBef>
              <a:spcAft>
                <a:spcPts val="0"/>
              </a:spcAft>
              <a:buSzPts val="1400"/>
              <a:buNone/>
            </a:pPr>
            <a:r>
              <a:rPr lang="en-GB" sz="1800"/>
              <a:t>Reference: </a:t>
            </a:r>
            <a:r>
              <a:rPr lang="en-GB" sz="1800" u="sng">
                <a:solidFill>
                  <a:schemeClr val="accent5"/>
                </a:solidFill>
                <a:hlinkClick r:id="rId3"/>
              </a:rPr>
              <a:t>NHS: 5 penis facts</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p:txBody>
      </p:sp>
      <p:sp>
        <p:nvSpPr>
          <p:cNvPr id="226" name="Google Shape;226;p22"/>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27" name="Google Shape;227;p22"/>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22</a:t>
            </a:fld>
            <a:endParaRPr/>
          </a:p>
        </p:txBody>
      </p:sp>
      <p:sp>
        <p:nvSpPr>
          <p:cNvPr id="228" name="Google Shape;228;p22"/>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29" name="Google Shape;229;p22"/>
          <p:cNvSpPr txBox="1">
            <a:spLocks noGrp="1"/>
          </p:cNvSpPr>
          <p:nvPr>
            <p:ph type="body" idx="2"/>
          </p:nvPr>
        </p:nvSpPr>
        <p:spPr>
          <a:xfrm>
            <a:off x="6178800" y="2843350"/>
            <a:ext cx="2695200" cy="10065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Understanding our bodies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Pubic</a:t>
            </a:r>
            <a:r>
              <a:rPr lang="en-GB">
                <a:solidFill>
                  <a:srgbClr val="073763"/>
                </a:solidFill>
              </a:rPr>
              <a:t> hair</a:t>
            </a:r>
            <a:endParaRPr>
              <a:solidFill>
                <a:srgbClr val="073763"/>
              </a:solidFill>
            </a:endParaRPr>
          </a:p>
        </p:txBody>
      </p:sp>
      <p:sp>
        <p:nvSpPr>
          <p:cNvPr id="235" name="Google Shape;235;p23"/>
          <p:cNvSpPr txBox="1">
            <a:spLocks noGrp="1"/>
          </p:cNvSpPr>
          <p:nvPr>
            <p:ph type="body" idx="1"/>
          </p:nvPr>
        </p:nvSpPr>
        <p:spPr>
          <a:xfrm>
            <a:off x="270000" y="902483"/>
            <a:ext cx="5161134"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pupils that it is a natural part of sexual maturity to grow pubic hair around the genitalia and underarm. </a:t>
            </a:r>
            <a:endParaRPr/>
          </a:p>
          <a:p>
            <a:pPr marL="0" lvl="0" indent="0" algn="l" rtl="0">
              <a:lnSpc>
                <a:spcPct val="115000"/>
              </a:lnSpc>
              <a:spcBef>
                <a:spcPts val="1600"/>
              </a:spcBef>
              <a:spcAft>
                <a:spcPts val="0"/>
              </a:spcAft>
              <a:buSzPts val="1400"/>
              <a:buNone/>
            </a:pPr>
            <a:r>
              <a:rPr lang="en-GB" sz="1800"/>
              <a:t>Explain that it doesn’t need to be removed for hygiene reasons. </a:t>
            </a:r>
            <a:endParaRPr/>
          </a:p>
          <a:p>
            <a:pPr marL="0" lvl="0" indent="0" algn="l" rtl="0">
              <a:lnSpc>
                <a:spcPct val="115000"/>
              </a:lnSpc>
              <a:spcBef>
                <a:spcPts val="1600"/>
              </a:spcBef>
              <a:spcAft>
                <a:spcPts val="1600"/>
              </a:spcAft>
              <a:buSzPts val="1400"/>
              <a:buNone/>
            </a:pPr>
            <a:endParaRPr sz="1800"/>
          </a:p>
        </p:txBody>
      </p:sp>
      <p:sp>
        <p:nvSpPr>
          <p:cNvPr id="236" name="Google Shape;236;p23"/>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37" name="Google Shape;237;p23"/>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23</a:t>
            </a:fld>
            <a:endParaRPr/>
          </a:p>
        </p:txBody>
      </p:sp>
      <p:sp>
        <p:nvSpPr>
          <p:cNvPr id="238" name="Google Shape;238;p23"/>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39" name="Google Shape;239;p23"/>
          <p:cNvSpPr txBox="1">
            <a:spLocks noGrp="1"/>
          </p:cNvSpPr>
          <p:nvPr>
            <p:ph type="body" idx="2"/>
          </p:nvPr>
        </p:nvSpPr>
        <p:spPr>
          <a:xfrm>
            <a:off x="6178800" y="2843350"/>
            <a:ext cx="2695200" cy="1311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Understanding our bodies</a:t>
            </a:r>
            <a:endParaRPr sz="1600"/>
          </a:p>
          <a:p>
            <a:pPr marL="457200" lvl="0" indent="-330200" algn="l" rtl="0">
              <a:lnSpc>
                <a:spcPct val="115000"/>
              </a:lnSpc>
              <a:spcBef>
                <a:spcPts val="0"/>
              </a:spcBef>
              <a:spcAft>
                <a:spcPts val="0"/>
              </a:spcAft>
              <a:buSzPts val="1600"/>
              <a:buChar char="●"/>
            </a:pPr>
            <a:r>
              <a:rPr lang="en-GB" sz="1600"/>
              <a:t>Personal choice</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Internal changes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45" name="Google Shape;245;p24"/>
          <p:cNvSpPr txBox="1">
            <a:spLocks noGrp="1"/>
          </p:cNvSpPr>
          <p:nvPr>
            <p:ph type="body" idx="1"/>
          </p:nvPr>
        </p:nvSpPr>
        <p:spPr>
          <a:xfrm>
            <a:off x="270000" y="686100"/>
            <a:ext cx="5865599"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pupils about internal changes that are happening as part of puberty. Explain that inside their bodies their ovaries and testes (gonads) are developing, resulting in a number of changes:</a:t>
            </a:r>
            <a:endParaRPr/>
          </a:p>
          <a:p>
            <a:pPr marL="285750" lvl="0" indent="-285750" algn="l" rtl="0">
              <a:lnSpc>
                <a:spcPct val="115000"/>
              </a:lnSpc>
              <a:spcBef>
                <a:spcPts val="1600"/>
              </a:spcBef>
              <a:spcAft>
                <a:spcPts val="0"/>
              </a:spcAft>
              <a:buSzPts val="1400"/>
              <a:buChar char="●"/>
            </a:pPr>
            <a:r>
              <a:rPr lang="en-GB" sz="1800"/>
              <a:t>ovaries start to release progesterone and oestrogen </a:t>
            </a:r>
            <a:endParaRPr/>
          </a:p>
          <a:p>
            <a:pPr marL="285750" lvl="0" indent="-285750" algn="l" rtl="0">
              <a:lnSpc>
                <a:spcPct val="115000"/>
              </a:lnSpc>
              <a:spcBef>
                <a:spcPts val="1600"/>
              </a:spcBef>
              <a:spcAft>
                <a:spcPts val="0"/>
              </a:spcAft>
              <a:buSzPts val="1400"/>
              <a:buChar char="●"/>
            </a:pPr>
            <a:r>
              <a:rPr lang="en-GB" sz="1800"/>
              <a:t>ovaries maturing leads to the first ovulation and the start of the menstrual cycle, which includes the first period </a:t>
            </a:r>
            <a:endParaRPr/>
          </a:p>
          <a:p>
            <a:pPr marL="285750" lvl="0" indent="-285750" algn="l" rtl="0">
              <a:lnSpc>
                <a:spcPct val="115000"/>
              </a:lnSpc>
              <a:spcBef>
                <a:spcPts val="1600"/>
              </a:spcBef>
              <a:spcAft>
                <a:spcPts val="0"/>
              </a:spcAft>
              <a:buSzPts val="1400"/>
              <a:buChar char="●"/>
            </a:pPr>
            <a:r>
              <a:rPr lang="en-GB" sz="1800"/>
              <a:t>testes release testosterone </a:t>
            </a:r>
            <a:endParaRPr/>
          </a:p>
          <a:p>
            <a:pPr marL="285750" lvl="0" indent="-285750" algn="l" rtl="0">
              <a:lnSpc>
                <a:spcPct val="115000"/>
              </a:lnSpc>
              <a:spcBef>
                <a:spcPts val="1600"/>
              </a:spcBef>
              <a:spcAft>
                <a:spcPts val="0"/>
              </a:spcAft>
              <a:buSzPts val="1400"/>
              <a:buChar char="●"/>
            </a:pPr>
            <a:r>
              <a:rPr lang="en-GB" sz="1800"/>
              <a:t>testes maturing leads to sperm production</a:t>
            </a:r>
            <a:endParaRPr/>
          </a:p>
        </p:txBody>
      </p:sp>
      <p:sp>
        <p:nvSpPr>
          <p:cNvPr id="246" name="Google Shape;246;p24"/>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47" name="Google Shape;247;p24"/>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24</a:t>
            </a:fld>
            <a:endParaRPr/>
          </a:p>
        </p:txBody>
      </p:sp>
      <p:sp>
        <p:nvSpPr>
          <p:cNvPr id="248" name="Google Shape;248;p24"/>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49" name="Google Shape;249;p24"/>
          <p:cNvSpPr txBox="1">
            <a:spLocks noGrp="1"/>
          </p:cNvSpPr>
          <p:nvPr>
            <p:ph type="body" idx="2"/>
          </p:nvPr>
        </p:nvSpPr>
        <p:spPr>
          <a:xfrm>
            <a:off x="6178800" y="2843350"/>
            <a:ext cx="2695200" cy="100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Developing body </a:t>
            </a:r>
            <a:endParaRPr sz="1600"/>
          </a:p>
          <a:p>
            <a:pPr marL="457200" lvl="0" indent="-330200" algn="l" rtl="0">
              <a:spcBef>
                <a:spcPts val="0"/>
              </a:spcBef>
              <a:spcAft>
                <a:spcPts val="0"/>
              </a:spcAft>
              <a:buSzPts val="1600"/>
              <a:buChar char="●"/>
            </a:pPr>
            <a:r>
              <a:rPr lang="en-GB" sz="1600"/>
              <a:t>Influence of hormones</a:t>
            </a:r>
            <a:endParaRPr sz="1600" b="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Fertility and choice </a:t>
            </a:r>
            <a:endParaRPr>
              <a:solidFill>
                <a:srgbClr val="073763"/>
              </a:solidFill>
            </a:endParaRPr>
          </a:p>
        </p:txBody>
      </p:sp>
      <p:sp>
        <p:nvSpPr>
          <p:cNvPr id="255" name="Google Shape;255;p25"/>
          <p:cNvSpPr txBox="1">
            <a:spLocks noGrp="1"/>
          </p:cNvSpPr>
          <p:nvPr>
            <p:ph type="body" idx="1"/>
          </p:nvPr>
        </p:nvSpPr>
        <p:spPr>
          <a:xfrm>
            <a:off x="269999" y="683275"/>
            <a:ext cx="5865599"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Producing sperm and starting to ovulate signal fertility. Teach younger pupils that:</a:t>
            </a:r>
            <a:endParaRPr/>
          </a:p>
          <a:p>
            <a:pPr marL="285750" lvl="0" indent="-285750" algn="l" rtl="0">
              <a:lnSpc>
                <a:spcPct val="115000"/>
              </a:lnSpc>
              <a:spcBef>
                <a:spcPts val="1600"/>
              </a:spcBef>
              <a:spcAft>
                <a:spcPts val="0"/>
              </a:spcAft>
              <a:buSzPts val="1400"/>
              <a:buChar char="●"/>
            </a:pPr>
            <a:r>
              <a:rPr lang="en-GB" sz="1800"/>
              <a:t>a sperm and an egg is needed to make a baby</a:t>
            </a:r>
            <a:endParaRPr/>
          </a:p>
          <a:p>
            <a:pPr marL="285750" lvl="0" indent="-285750" algn="l" rtl="0">
              <a:lnSpc>
                <a:spcPct val="115000"/>
              </a:lnSpc>
              <a:spcBef>
                <a:spcPts val="1600"/>
              </a:spcBef>
              <a:spcAft>
                <a:spcPts val="0"/>
              </a:spcAft>
              <a:buSzPts val="1400"/>
              <a:buChar char="●"/>
            </a:pPr>
            <a:r>
              <a:rPr lang="en-GB" sz="1800"/>
              <a:t>some people will reproduce at some point in their life and some people won’t </a:t>
            </a:r>
            <a:endParaRPr/>
          </a:p>
          <a:p>
            <a:pPr marL="0" lvl="0" indent="0" algn="l" rtl="0">
              <a:lnSpc>
                <a:spcPct val="115000"/>
              </a:lnSpc>
              <a:spcBef>
                <a:spcPts val="1600"/>
              </a:spcBef>
              <a:spcAft>
                <a:spcPts val="0"/>
              </a:spcAft>
              <a:buSzPts val="1400"/>
              <a:buNone/>
            </a:pPr>
            <a:r>
              <a:rPr lang="en-GB" sz="1800"/>
              <a:t>Teach older pupils that:</a:t>
            </a:r>
            <a:endParaRPr/>
          </a:p>
          <a:p>
            <a:pPr marL="285750" lvl="0" indent="-285750" algn="l" rtl="0">
              <a:lnSpc>
                <a:spcPct val="115000"/>
              </a:lnSpc>
              <a:spcBef>
                <a:spcPts val="1600"/>
              </a:spcBef>
              <a:spcAft>
                <a:spcPts val="0"/>
              </a:spcAft>
              <a:buSzPts val="1400"/>
              <a:buChar char="●"/>
            </a:pPr>
            <a:r>
              <a:rPr lang="en-GB" sz="1800"/>
              <a:t>there are ways of controlling fertility</a:t>
            </a:r>
            <a:endParaRPr sz="1800"/>
          </a:p>
          <a:p>
            <a:pPr marL="285750" lvl="0" indent="-285750" algn="l" rtl="0">
              <a:lnSpc>
                <a:spcPct val="115000"/>
              </a:lnSpc>
              <a:spcBef>
                <a:spcPts val="1600"/>
              </a:spcBef>
              <a:spcAft>
                <a:spcPts val="0"/>
              </a:spcAft>
              <a:buSzPts val="1400"/>
              <a:buChar char="●"/>
            </a:pPr>
            <a:r>
              <a:rPr lang="en-GB" sz="1800"/>
              <a:t>there are ways of preserving fertility </a:t>
            </a:r>
            <a:endParaRPr sz="1800"/>
          </a:p>
          <a:p>
            <a:pPr marL="285750" lvl="0" indent="-285750" algn="l" rtl="0">
              <a:lnSpc>
                <a:spcPct val="115000"/>
              </a:lnSpc>
              <a:spcBef>
                <a:spcPts val="1600"/>
              </a:spcBef>
              <a:spcAft>
                <a:spcPts val="0"/>
              </a:spcAft>
              <a:buSzPts val="1400"/>
              <a:buChar char="●"/>
            </a:pPr>
            <a:r>
              <a:rPr lang="en-GB" sz="1800"/>
              <a:t>Conception can happen internally or through IVF </a:t>
            </a:r>
            <a:endParaRPr sz="1800"/>
          </a:p>
          <a:p>
            <a:pPr marL="0" lvl="0" indent="0" algn="l" rtl="0">
              <a:lnSpc>
                <a:spcPct val="115000"/>
              </a:lnSpc>
              <a:spcBef>
                <a:spcPts val="1600"/>
              </a:spcBef>
              <a:spcAft>
                <a:spcPts val="1600"/>
              </a:spcAft>
              <a:buSzPts val="1400"/>
              <a:buNone/>
            </a:pPr>
            <a:endParaRPr sz="1800"/>
          </a:p>
        </p:txBody>
      </p:sp>
      <p:sp>
        <p:nvSpPr>
          <p:cNvPr id="256" name="Google Shape;256;p25"/>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57" name="Google Shape;257;p25"/>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25</a:t>
            </a:fld>
            <a:endParaRPr/>
          </a:p>
        </p:txBody>
      </p:sp>
      <p:sp>
        <p:nvSpPr>
          <p:cNvPr id="258" name="Google Shape;258;p25"/>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59" name="Google Shape;259;p25"/>
          <p:cNvSpPr txBox="1">
            <a:spLocks noGrp="1"/>
          </p:cNvSpPr>
          <p:nvPr>
            <p:ph type="body" idx="2"/>
          </p:nvPr>
        </p:nvSpPr>
        <p:spPr>
          <a:xfrm>
            <a:off x="6178800" y="2843350"/>
            <a:ext cx="2695200" cy="12675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Human reproduction </a:t>
            </a:r>
            <a:endParaRPr sz="1600"/>
          </a:p>
          <a:p>
            <a:pPr marL="457200" lvl="0" indent="-330200" algn="l" rtl="0">
              <a:lnSpc>
                <a:spcPct val="115000"/>
              </a:lnSpc>
              <a:spcBef>
                <a:spcPts val="0"/>
              </a:spcBef>
              <a:spcAft>
                <a:spcPts val="0"/>
              </a:spcAft>
              <a:buSzPts val="1600"/>
              <a:buChar char="●"/>
            </a:pPr>
            <a:r>
              <a:rPr lang="en-GB" sz="1600"/>
              <a:t>Fertility and conception</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7f18746b4f_0_25"/>
          <p:cNvSpPr txBox="1">
            <a:spLocks noGrp="1"/>
          </p:cNvSpPr>
          <p:nvPr>
            <p:ph type="title"/>
          </p:nvPr>
        </p:nvSpPr>
        <p:spPr>
          <a:xfrm>
            <a:off x="270000" y="216425"/>
            <a:ext cx="5865600" cy="106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Fertility and physical and emotional maturity </a:t>
            </a:r>
            <a:endParaRPr>
              <a:solidFill>
                <a:srgbClr val="073763"/>
              </a:solidFill>
            </a:endParaRPr>
          </a:p>
        </p:txBody>
      </p:sp>
      <p:sp>
        <p:nvSpPr>
          <p:cNvPr id="265" name="Google Shape;265;g7f18746b4f_0_25"/>
          <p:cNvSpPr txBox="1">
            <a:spLocks noGrp="1"/>
          </p:cNvSpPr>
          <p:nvPr>
            <p:ph type="body" idx="1"/>
          </p:nvPr>
        </p:nvSpPr>
        <p:spPr>
          <a:xfrm>
            <a:off x="269999" y="683275"/>
            <a:ext cx="586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endParaRPr sz="1800"/>
          </a:p>
          <a:p>
            <a:pPr marL="0" lvl="0" indent="0" algn="l" rtl="0">
              <a:lnSpc>
                <a:spcPct val="115000"/>
              </a:lnSpc>
              <a:spcBef>
                <a:spcPts val="1600"/>
              </a:spcBef>
              <a:spcAft>
                <a:spcPts val="0"/>
              </a:spcAft>
              <a:buNone/>
            </a:pPr>
            <a:r>
              <a:rPr lang="en-GB" sz="1800"/>
              <a:t>Explain that girls are still growing throughout puberty and there are fewer health risks with pregnancies that occur once puberty is complete</a:t>
            </a:r>
            <a:endParaRPr sz="1800"/>
          </a:p>
          <a:p>
            <a:pPr marL="0" lvl="0" indent="0" algn="l" rtl="0">
              <a:lnSpc>
                <a:spcPct val="115000"/>
              </a:lnSpc>
              <a:spcBef>
                <a:spcPts val="1600"/>
              </a:spcBef>
              <a:spcAft>
                <a:spcPts val="0"/>
              </a:spcAft>
              <a:buNone/>
            </a:pPr>
            <a:r>
              <a:rPr lang="en-GB" sz="1800"/>
              <a:t>Emotional readiness and choice of when the right time to have a child is.</a:t>
            </a:r>
            <a:endParaRPr sz="1800"/>
          </a:p>
          <a:p>
            <a:pPr marL="0" lvl="0" indent="0" algn="l" rtl="0">
              <a:lnSpc>
                <a:spcPct val="115000"/>
              </a:lnSpc>
              <a:spcBef>
                <a:spcPts val="1600"/>
              </a:spcBef>
              <a:spcAft>
                <a:spcPts val="1600"/>
              </a:spcAft>
              <a:buSzPts val="1400"/>
              <a:buNone/>
            </a:pPr>
            <a:endParaRPr sz="1800"/>
          </a:p>
        </p:txBody>
      </p:sp>
      <p:sp>
        <p:nvSpPr>
          <p:cNvPr id="266" name="Google Shape;266;g7f18746b4f_0_25"/>
          <p:cNvSpPr txBox="1">
            <a:spLocks noGrp="1"/>
          </p:cNvSpPr>
          <p:nvPr>
            <p:ph type="body" idx="2"/>
          </p:nvPr>
        </p:nvSpPr>
        <p:spPr>
          <a:xfrm>
            <a:off x="6178800" y="216425"/>
            <a:ext cx="2695200" cy="24744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67" name="Google Shape;267;g7f18746b4f_0_25"/>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26</a:t>
            </a:fld>
            <a:endParaRPr/>
          </a:p>
        </p:txBody>
      </p:sp>
      <p:sp>
        <p:nvSpPr>
          <p:cNvPr id="268" name="Google Shape;268;g7f18746b4f_0_25"/>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69" name="Google Shape;269;g7f18746b4f_0_25"/>
          <p:cNvSpPr txBox="1">
            <a:spLocks noGrp="1"/>
          </p:cNvSpPr>
          <p:nvPr>
            <p:ph type="body" idx="2"/>
          </p:nvPr>
        </p:nvSpPr>
        <p:spPr>
          <a:xfrm>
            <a:off x="6178800" y="2843350"/>
            <a:ext cx="2695200" cy="12675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Human reproduction </a:t>
            </a:r>
            <a:endParaRPr sz="1600"/>
          </a:p>
          <a:p>
            <a:pPr marL="457200" lvl="0" indent="-330200" algn="l" rtl="0">
              <a:lnSpc>
                <a:spcPct val="115000"/>
              </a:lnSpc>
              <a:spcBef>
                <a:spcPts val="0"/>
              </a:spcBef>
              <a:spcAft>
                <a:spcPts val="0"/>
              </a:spcAft>
              <a:buSzPts val="1600"/>
              <a:buChar char="●"/>
            </a:pPr>
            <a:r>
              <a:rPr lang="en-GB" sz="1600"/>
              <a:t>Fertility and conception</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Emotional changes during puberty</a:t>
            </a:r>
            <a:endParaRPr>
              <a:solidFill>
                <a:srgbClr val="073763"/>
              </a:solidFill>
            </a:endParaRPr>
          </a:p>
        </p:txBody>
      </p:sp>
      <p:sp>
        <p:nvSpPr>
          <p:cNvPr id="275" name="Google Shape;275;p26"/>
          <p:cNvSpPr txBox="1">
            <a:spLocks noGrp="1"/>
          </p:cNvSpPr>
          <p:nvPr>
            <p:ph type="body" idx="1"/>
          </p:nvPr>
        </p:nvSpPr>
        <p:spPr>
          <a:xfrm>
            <a:off x="270000" y="849085"/>
            <a:ext cx="5775600" cy="360548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pupils that everyone feels differently about puberty. </a:t>
            </a:r>
            <a:endParaRPr/>
          </a:p>
          <a:p>
            <a:pPr marL="0" lvl="0" indent="0" algn="l" rtl="0">
              <a:lnSpc>
                <a:spcPct val="115000"/>
              </a:lnSpc>
              <a:spcBef>
                <a:spcPts val="1600"/>
              </a:spcBef>
              <a:spcAft>
                <a:spcPts val="0"/>
              </a:spcAft>
              <a:buSzPts val="1400"/>
              <a:buNone/>
            </a:pPr>
            <a:r>
              <a:rPr lang="en-GB" sz="1800"/>
              <a:t>Some pupils may be anxious about puberty and while others may feel excited, nervous or embarrassed. </a:t>
            </a:r>
            <a:endParaRPr/>
          </a:p>
          <a:p>
            <a:pPr marL="0" lvl="0" indent="0" algn="l" rtl="0">
              <a:lnSpc>
                <a:spcPct val="115000"/>
              </a:lnSpc>
              <a:spcBef>
                <a:spcPts val="1600"/>
              </a:spcBef>
              <a:spcAft>
                <a:spcPts val="0"/>
              </a:spcAft>
              <a:buSzPts val="1400"/>
              <a:buNone/>
            </a:pPr>
            <a:r>
              <a:rPr lang="en-GB" sz="1800"/>
              <a:t>Explain this is a time of growing independence. </a:t>
            </a:r>
            <a:endParaRPr/>
          </a:p>
          <a:p>
            <a:pPr marL="0" lvl="0" indent="0" algn="l" rtl="0">
              <a:lnSpc>
                <a:spcPct val="115000"/>
              </a:lnSpc>
              <a:spcBef>
                <a:spcPts val="1600"/>
              </a:spcBef>
              <a:spcAft>
                <a:spcPts val="0"/>
              </a:spcAft>
              <a:buSzPts val="1400"/>
              <a:buNone/>
            </a:pPr>
            <a:endParaRPr sz="1800"/>
          </a:p>
        </p:txBody>
      </p:sp>
      <p:sp>
        <p:nvSpPr>
          <p:cNvPr id="276" name="Google Shape;276;p26"/>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77" name="Google Shape;277;p26"/>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27</a:t>
            </a:fld>
            <a:endParaRPr/>
          </a:p>
        </p:txBody>
      </p:sp>
      <p:sp>
        <p:nvSpPr>
          <p:cNvPr id="278" name="Google Shape;278;p26"/>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79" name="Google Shape;279;p26"/>
          <p:cNvSpPr txBox="1">
            <a:spLocks noGrp="1"/>
          </p:cNvSpPr>
          <p:nvPr>
            <p:ph type="body" idx="2"/>
          </p:nvPr>
        </p:nvSpPr>
        <p:spPr>
          <a:xfrm>
            <a:off x="6178800" y="2843350"/>
            <a:ext cx="2695200" cy="15441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Understanding our emotions</a:t>
            </a:r>
            <a:endParaRPr sz="1600"/>
          </a:p>
          <a:p>
            <a:pPr marL="457200" lvl="0" indent="-330200" algn="l" rtl="0">
              <a:lnSpc>
                <a:spcPct val="115000"/>
              </a:lnSpc>
              <a:spcBef>
                <a:spcPts val="0"/>
              </a:spcBef>
              <a:spcAft>
                <a:spcPts val="0"/>
              </a:spcAft>
              <a:buSzPts val="1600"/>
              <a:buChar char="●"/>
            </a:pPr>
            <a:r>
              <a:rPr lang="en-GB" sz="1600"/>
              <a:t>Gender identity</a:t>
            </a:r>
            <a:endParaRPr sz="1600"/>
          </a:p>
          <a:p>
            <a:pPr marL="457200" lvl="0" indent="-330200" algn="l" rtl="0">
              <a:lnSpc>
                <a:spcPct val="115000"/>
              </a:lnSpc>
              <a:spcBef>
                <a:spcPts val="0"/>
              </a:spcBef>
              <a:spcAft>
                <a:spcPts val="0"/>
              </a:spcAft>
              <a:buSzPts val="1600"/>
              <a:buChar char="●"/>
            </a:pPr>
            <a:r>
              <a:rPr lang="en-GB" sz="1600"/>
              <a:t>Mental wellbeing</a:t>
            </a: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Changing behaviour</a:t>
            </a:r>
            <a:endParaRPr>
              <a:solidFill>
                <a:srgbClr val="073763"/>
              </a:solidFill>
            </a:endParaRPr>
          </a:p>
        </p:txBody>
      </p:sp>
      <p:sp>
        <p:nvSpPr>
          <p:cNvPr id="285" name="Google Shape;285;p27"/>
          <p:cNvSpPr txBox="1">
            <a:spLocks noGrp="1"/>
          </p:cNvSpPr>
          <p:nvPr>
            <p:ph type="body" idx="1"/>
          </p:nvPr>
        </p:nvSpPr>
        <p:spPr>
          <a:xfrm>
            <a:off x="270000" y="789125"/>
            <a:ext cx="5775600"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The body goes through many changes during puberty. Explain that this is because of the hormonal changes to the body and brain. </a:t>
            </a:r>
            <a:endParaRPr/>
          </a:p>
          <a:p>
            <a:pPr marL="0" lvl="0" indent="0" algn="l" rtl="0">
              <a:lnSpc>
                <a:spcPct val="115000"/>
              </a:lnSpc>
              <a:spcBef>
                <a:spcPts val="1600"/>
              </a:spcBef>
              <a:spcAft>
                <a:spcPts val="0"/>
              </a:spcAft>
              <a:buSzPts val="1400"/>
              <a:buNone/>
            </a:pPr>
            <a:r>
              <a:rPr lang="en-GB" sz="1800"/>
              <a:t>For example, during puberty people often have raised levels of cortisol (the ‘stress hormone’) and this can cause changes in:</a:t>
            </a:r>
            <a:endParaRPr/>
          </a:p>
          <a:p>
            <a:pPr marL="285750" lvl="0" indent="-285750" algn="l" rtl="0">
              <a:lnSpc>
                <a:spcPct val="115000"/>
              </a:lnSpc>
              <a:spcBef>
                <a:spcPts val="1600"/>
              </a:spcBef>
              <a:spcAft>
                <a:spcPts val="0"/>
              </a:spcAft>
              <a:buSzPts val="1400"/>
              <a:buChar char="●"/>
            </a:pPr>
            <a:r>
              <a:rPr lang="en-GB" sz="1800"/>
              <a:t>social behaviour, such as susceptibility to peer pressure</a:t>
            </a:r>
            <a:endParaRPr/>
          </a:p>
          <a:p>
            <a:pPr marL="285750" lvl="0" indent="-285750" algn="l" rtl="0">
              <a:lnSpc>
                <a:spcPct val="115000"/>
              </a:lnSpc>
              <a:spcBef>
                <a:spcPts val="1600"/>
              </a:spcBef>
              <a:spcAft>
                <a:spcPts val="0"/>
              </a:spcAft>
              <a:buSzPts val="1400"/>
              <a:buChar char="●"/>
            </a:pPr>
            <a:r>
              <a:rPr lang="en-GB" sz="1800"/>
              <a:t>ability to cope with emotions and stressful situations</a:t>
            </a:r>
            <a:endParaRPr/>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p:txBody>
      </p:sp>
      <p:sp>
        <p:nvSpPr>
          <p:cNvPr id="286" name="Google Shape;286;p27"/>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87" name="Google Shape;287;p27"/>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28</a:t>
            </a:fld>
            <a:endParaRPr/>
          </a:p>
        </p:txBody>
      </p:sp>
      <p:sp>
        <p:nvSpPr>
          <p:cNvPr id="288" name="Google Shape;288;p27"/>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89" name="Google Shape;289;p27"/>
          <p:cNvSpPr txBox="1">
            <a:spLocks noGrp="1"/>
          </p:cNvSpPr>
          <p:nvPr>
            <p:ph type="body" idx="2"/>
          </p:nvPr>
        </p:nvSpPr>
        <p:spPr>
          <a:xfrm>
            <a:off x="6178800" y="2843350"/>
            <a:ext cx="2695200" cy="1317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Understanding our emotions</a:t>
            </a:r>
            <a:endParaRPr sz="1600"/>
          </a:p>
          <a:p>
            <a:pPr marL="457200" lvl="0" indent="-330200" algn="l" rtl="0">
              <a:lnSpc>
                <a:spcPct val="115000"/>
              </a:lnSpc>
              <a:spcBef>
                <a:spcPts val="0"/>
              </a:spcBef>
              <a:spcAft>
                <a:spcPts val="0"/>
              </a:spcAft>
              <a:buSzPts val="1600"/>
              <a:buChar char="●"/>
            </a:pPr>
            <a:r>
              <a:rPr lang="en-GB" sz="1600"/>
              <a:t>Influence of hormones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Teaching about menstruation</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95" name="Google Shape;295;p28"/>
          <p:cNvSpPr txBox="1">
            <a:spLocks noGrp="1"/>
          </p:cNvSpPr>
          <p:nvPr>
            <p:ph type="body" idx="1"/>
          </p:nvPr>
        </p:nvSpPr>
        <p:spPr>
          <a:xfrm>
            <a:off x="331950" y="914400"/>
            <a:ext cx="5070600" cy="191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Schools should make sure pupils have the facts about puberty and menstruation before it actually starts. </a:t>
            </a:r>
            <a:endParaRPr/>
          </a:p>
          <a:p>
            <a:pPr marL="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296" name="Google Shape;296;p28"/>
          <p:cNvSpPr txBox="1">
            <a:spLocks noGrp="1"/>
          </p:cNvSpPr>
          <p:nvPr>
            <p:ph type="sldNum" idx="12"/>
          </p:nvPr>
        </p:nvSpPr>
        <p:spPr>
          <a:xfrm>
            <a:off x="4290975" y="4810975"/>
            <a:ext cx="3720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29</a:t>
            </a:fld>
            <a:endParaRPr/>
          </a:p>
        </p:txBody>
      </p:sp>
      <p:sp>
        <p:nvSpPr>
          <p:cNvPr id="297" name="Google Shape;297;p28"/>
          <p:cNvSpPr txBox="1">
            <a:spLocks noGrp="1"/>
          </p:cNvSpPr>
          <p:nvPr>
            <p:ph type="body" idx="1"/>
          </p:nvPr>
        </p:nvSpPr>
        <p:spPr>
          <a:xfrm>
            <a:off x="5563550" y="884700"/>
            <a:ext cx="3112500" cy="36378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STATUTORY GUIDANCE</a:t>
            </a:r>
            <a:br>
              <a:rPr lang="en-GB" sz="1600" b="1"/>
            </a:br>
            <a:r>
              <a:rPr lang="en-GB" sz="1800"/>
              <a:t>Puberty including menstruation should be covered in Health Education and should, as far as possible, be addressed before onset. This should ensure male and female pupils are prepared for changes they and their peers will experience.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2" name="Google Shape;72;p3"/>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This non-statutory training module supplements the </a:t>
            </a:r>
            <a:r>
              <a:rPr lang="en-GB" sz="1800" u="sng">
                <a:solidFill>
                  <a:schemeClr val="accent5"/>
                </a:solidFill>
                <a:hlinkClick r:id="rId3"/>
              </a:rPr>
              <a:t>statutory guidance</a:t>
            </a:r>
            <a:r>
              <a:rPr lang="en-GB" sz="1800"/>
              <a:t> on teaching about the changing adolescent body, which schools should read in full.</a:t>
            </a:r>
            <a:endParaRPr sz="1800"/>
          </a:p>
          <a:p>
            <a:pPr marL="0" lvl="0" indent="0" algn="l" rtl="0">
              <a:lnSpc>
                <a:spcPct val="115000"/>
              </a:lnSpc>
              <a:spcBef>
                <a:spcPts val="1600"/>
              </a:spcBef>
              <a:spcAft>
                <a:spcPts val="0"/>
              </a:spcAft>
              <a:buSzPts val="1400"/>
              <a:buNone/>
            </a:pPr>
            <a:r>
              <a:rPr lang="en-GB" sz="1800"/>
              <a:t>Schools can choose whether and how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marL="0" lvl="0" indent="0" algn="l" rtl="0">
              <a:lnSpc>
                <a:spcPct val="115000"/>
              </a:lnSpc>
              <a:spcBef>
                <a:spcPts val="1600"/>
              </a:spcBef>
              <a:spcAft>
                <a:spcPts val="1600"/>
              </a:spcAft>
              <a:buSzPts val="1400"/>
              <a:buNone/>
            </a:pPr>
            <a:r>
              <a:rPr lang="en-GB" sz="1800" b="1"/>
              <a:t>Subject leads</a:t>
            </a:r>
            <a:r>
              <a:rPr lang="en-GB" sz="1800"/>
              <a:t> using this presentation in training should also refer to the ‘Activities and templates for trainers’ section.</a:t>
            </a:r>
            <a:endParaRPr sz="1800"/>
          </a:p>
        </p:txBody>
      </p:sp>
      <p:sp>
        <p:nvSpPr>
          <p:cNvPr id="73" name="Google Shape;73;p3"/>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Starting your period</a:t>
            </a:r>
            <a:endParaRPr>
              <a:solidFill>
                <a:srgbClr val="073763"/>
              </a:solidFill>
            </a:endParaRPr>
          </a:p>
        </p:txBody>
      </p:sp>
      <p:sp>
        <p:nvSpPr>
          <p:cNvPr id="303" name="Google Shape;303;p29"/>
          <p:cNvSpPr txBox="1">
            <a:spLocks noGrp="1"/>
          </p:cNvSpPr>
          <p:nvPr>
            <p:ph type="body" idx="1"/>
          </p:nvPr>
        </p:nvSpPr>
        <p:spPr>
          <a:xfrm>
            <a:off x="309162" y="861952"/>
            <a:ext cx="5604293"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Explain to younger pupils that as females go through puberty they start their periods. </a:t>
            </a:r>
            <a:endParaRPr/>
          </a:p>
          <a:p>
            <a:pPr marL="0" lvl="0" indent="0" algn="l" rtl="0">
              <a:lnSpc>
                <a:spcPct val="115000"/>
              </a:lnSpc>
              <a:spcBef>
                <a:spcPts val="1600"/>
              </a:spcBef>
              <a:spcAft>
                <a:spcPts val="0"/>
              </a:spcAft>
              <a:buSzPts val="1400"/>
              <a:buNone/>
            </a:pPr>
            <a:r>
              <a:rPr lang="en-GB" sz="1800"/>
              <a:t>Make sure pupils understand what a period is and that they will bleed through the vagina/cervix. </a:t>
            </a:r>
            <a:endParaRPr/>
          </a:p>
          <a:p>
            <a:pPr marL="0" lvl="0" indent="0" algn="l" rtl="0">
              <a:lnSpc>
                <a:spcPct val="115000"/>
              </a:lnSpc>
              <a:spcBef>
                <a:spcPts val="1600"/>
              </a:spcBef>
              <a:spcAft>
                <a:spcPts val="0"/>
              </a:spcAft>
              <a:buSzPts val="1400"/>
              <a:buNone/>
            </a:pPr>
            <a:r>
              <a:rPr lang="en-GB" sz="1800"/>
              <a:t>Teach pupils that people might start their periods at a very different age range and that all females experience this. </a:t>
            </a:r>
            <a:endParaRPr/>
          </a:p>
          <a:p>
            <a:pPr marL="0" lvl="0" indent="0" algn="l" rtl="0">
              <a:lnSpc>
                <a:spcPct val="115000"/>
              </a:lnSpc>
              <a:spcBef>
                <a:spcPts val="1600"/>
              </a:spcBef>
              <a:spcAft>
                <a:spcPts val="0"/>
              </a:spcAft>
              <a:buSzPts val="1400"/>
              <a:buNone/>
            </a:pPr>
            <a:r>
              <a:rPr lang="en-GB" sz="1800"/>
              <a:t>Teach older pupils about the menstruation products they can use to catch the blood to manage this. </a:t>
            </a:r>
            <a:endParaRPr/>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p:txBody>
      </p:sp>
      <p:sp>
        <p:nvSpPr>
          <p:cNvPr id="304" name="Google Shape;304;p29"/>
          <p:cNvSpPr txBox="1">
            <a:spLocks noGrp="1"/>
          </p:cNvSpPr>
          <p:nvPr>
            <p:ph type="body" idx="2"/>
          </p:nvPr>
        </p:nvSpPr>
        <p:spPr>
          <a:xfrm>
            <a:off x="6178800" y="216425"/>
            <a:ext cx="2695200" cy="1612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about menstrual wellbeing including the key facts about the menstrual cycle. </a:t>
            </a:r>
            <a:endParaRPr sz="1800"/>
          </a:p>
          <a:p>
            <a:pPr marL="0" lvl="0" indent="0" algn="l" rtl="0">
              <a:lnSpc>
                <a:spcPct val="115000"/>
              </a:lnSpc>
              <a:spcBef>
                <a:spcPts val="1600"/>
              </a:spcBef>
              <a:spcAft>
                <a:spcPts val="1600"/>
              </a:spcAft>
              <a:buSzPts val="1400"/>
              <a:buNone/>
            </a:pPr>
            <a:endParaRPr sz="1800"/>
          </a:p>
        </p:txBody>
      </p:sp>
      <p:sp>
        <p:nvSpPr>
          <p:cNvPr id="305" name="Google Shape;305;p29"/>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30</a:t>
            </a:fld>
            <a:endParaRPr/>
          </a:p>
        </p:txBody>
      </p:sp>
      <p:sp>
        <p:nvSpPr>
          <p:cNvPr id="306" name="Google Shape;306;p29"/>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07" name="Google Shape;307;p29"/>
          <p:cNvSpPr txBox="1">
            <a:spLocks noGrp="1"/>
          </p:cNvSpPr>
          <p:nvPr>
            <p:ph type="body" idx="2"/>
          </p:nvPr>
        </p:nvSpPr>
        <p:spPr>
          <a:xfrm>
            <a:off x="6178800" y="2007750"/>
            <a:ext cx="2695200" cy="1266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Developing body </a:t>
            </a:r>
            <a:endParaRPr sz="1600"/>
          </a:p>
          <a:p>
            <a:pPr marL="457200" lvl="0" indent="-330200" algn="l" rtl="0">
              <a:lnSpc>
                <a:spcPct val="115000"/>
              </a:lnSpc>
              <a:spcBef>
                <a:spcPts val="0"/>
              </a:spcBef>
              <a:spcAft>
                <a:spcPts val="0"/>
              </a:spcAft>
              <a:buSzPts val="1600"/>
              <a:buChar char="●"/>
            </a:pPr>
            <a:r>
              <a:rPr lang="en-GB" sz="1600"/>
              <a:t>Menstruation </a:t>
            </a:r>
            <a:endParaRPr sz="1600"/>
          </a:p>
          <a:p>
            <a:pPr marL="457200" lvl="0" indent="-330200" algn="l" rtl="0">
              <a:lnSpc>
                <a:spcPct val="115000"/>
              </a:lnSpc>
              <a:spcBef>
                <a:spcPts val="0"/>
              </a:spcBef>
              <a:spcAft>
                <a:spcPts val="0"/>
              </a:spcAft>
              <a:buSzPts val="1600"/>
              <a:buChar char="●"/>
            </a:pPr>
            <a:r>
              <a:rPr lang="en-GB" sz="1600"/>
              <a:t>Self-care</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Starting your </a:t>
            </a:r>
            <a:r>
              <a:rPr lang="en-GB">
                <a:solidFill>
                  <a:srgbClr val="073763"/>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period</a:t>
            </a:r>
            <a:r>
              <a:rPr lang="en-GB">
                <a:solidFill>
                  <a:srgbClr val="073763"/>
                </a:solidFill>
              </a:rPr>
              <a:t> </a:t>
            </a:r>
            <a:endParaRPr>
              <a:solidFill>
                <a:srgbClr val="073763"/>
              </a:solidFill>
            </a:endParaRPr>
          </a:p>
        </p:txBody>
      </p:sp>
      <p:sp>
        <p:nvSpPr>
          <p:cNvPr id="313" name="Google Shape;313;p30"/>
          <p:cNvSpPr txBox="1">
            <a:spLocks noGrp="1"/>
          </p:cNvSpPr>
          <p:nvPr>
            <p:ph type="body" idx="1"/>
          </p:nvPr>
        </p:nvSpPr>
        <p:spPr>
          <a:xfrm>
            <a:off x="270000" y="932291"/>
            <a:ext cx="5412343"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younger pupils that although we call it bleeding, it looks a bit different from when you cut yourself. It may be a slightly different colour and may have lumps in it. </a:t>
            </a:r>
            <a:endParaRPr/>
          </a:p>
          <a:p>
            <a:pPr marL="0" lvl="0" indent="0" algn="l" rtl="0">
              <a:lnSpc>
                <a:spcPct val="115000"/>
              </a:lnSpc>
              <a:spcBef>
                <a:spcPts val="1600"/>
              </a:spcBef>
              <a:spcAft>
                <a:spcPts val="0"/>
              </a:spcAft>
              <a:buSzPts val="1400"/>
              <a:buNone/>
            </a:pPr>
            <a:r>
              <a:rPr lang="en-GB" sz="1800"/>
              <a:t>Sometimes you can have pain around your stomach with your periods. Whilst this might be uncomfortable it shouldn’t interfere with your day to day activities. </a:t>
            </a:r>
            <a:endParaRPr/>
          </a:p>
          <a:p>
            <a:pPr marL="0" lvl="0" indent="0" algn="l" rtl="0">
              <a:lnSpc>
                <a:spcPct val="115000"/>
              </a:lnSpc>
              <a:spcBef>
                <a:spcPts val="1600"/>
              </a:spcBef>
              <a:spcAft>
                <a:spcPts val="0"/>
              </a:spcAft>
              <a:buSzPts val="1400"/>
              <a:buNone/>
            </a:pPr>
            <a:r>
              <a:rPr lang="en-GB" sz="1800"/>
              <a:t>Reference: </a:t>
            </a:r>
            <a:r>
              <a:rPr lang="en-GB" sz="1800" u="sng">
                <a:solidFill>
                  <a:schemeClr val="accent5"/>
                </a:solidFill>
                <a:hlinkClick r:id="rId3"/>
              </a:rPr>
              <a:t>NHS: starting your periods</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p:txBody>
      </p:sp>
      <p:sp>
        <p:nvSpPr>
          <p:cNvPr id="314" name="Google Shape;314;p30"/>
          <p:cNvSpPr txBox="1">
            <a:spLocks noGrp="1"/>
          </p:cNvSpPr>
          <p:nvPr>
            <p:ph type="body" idx="2"/>
          </p:nvPr>
        </p:nvSpPr>
        <p:spPr>
          <a:xfrm>
            <a:off x="6178800" y="216425"/>
            <a:ext cx="2695200" cy="1612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about menstrual wellbeing including the key facts about the menstrual cycle. </a:t>
            </a: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15" name="Google Shape;315;p30"/>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31</a:t>
            </a:fld>
            <a:endParaRPr/>
          </a:p>
        </p:txBody>
      </p:sp>
      <p:sp>
        <p:nvSpPr>
          <p:cNvPr id="316" name="Google Shape;316;p30"/>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17" name="Google Shape;317;p30"/>
          <p:cNvSpPr txBox="1">
            <a:spLocks noGrp="1"/>
          </p:cNvSpPr>
          <p:nvPr>
            <p:ph type="body" idx="2"/>
          </p:nvPr>
        </p:nvSpPr>
        <p:spPr>
          <a:xfrm>
            <a:off x="6178800" y="1981625"/>
            <a:ext cx="2695200" cy="10527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spcBef>
                <a:spcPts val="0"/>
              </a:spcBef>
              <a:spcAft>
                <a:spcPts val="0"/>
              </a:spcAft>
              <a:buSzPts val="1600"/>
              <a:buChar char="●"/>
            </a:pPr>
            <a:r>
              <a:rPr lang="en-GB" sz="1600"/>
              <a:t>Developing body </a:t>
            </a:r>
            <a:endParaRPr sz="1600"/>
          </a:p>
          <a:p>
            <a:pPr marL="457200" lvl="0" indent="-330200" algn="l" rtl="0">
              <a:spcBef>
                <a:spcPts val="0"/>
              </a:spcBef>
              <a:spcAft>
                <a:spcPts val="0"/>
              </a:spcAft>
              <a:buSzPts val="1600"/>
              <a:buChar char="●"/>
            </a:pPr>
            <a:r>
              <a:rPr lang="en-GB" sz="1600"/>
              <a:t>Menstruation </a:t>
            </a:r>
            <a:endParaRPr sz="1600" b="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Starting your period </a:t>
            </a:r>
            <a:endParaRPr/>
          </a:p>
        </p:txBody>
      </p:sp>
      <p:sp>
        <p:nvSpPr>
          <p:cNvPr id="323" name="Google Shape;323;p31"/>
          <p:cNvSpPr txBox="1">
            <a:spLocks noGrp="1"/>
          </p:cNvSpPr>
          <p:nvPr>
            <p:ph type="body" idx="1"/>
          </p:nvPr>
        </p:nvSpPr>
        <p:spPr>
          <a:xfrm>
            <a:off x="217750" y="920924"/>
            <a:ext cx="5775600" cy="301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pupils that their first few periods may be different from the ones later in their life. </a:t>
            </a:r>
            <a:endParaRPr/>
          </a:p>
          <a:p>
            <a:pPr marL="0" lvl="0" indent="0" algn="l" rtl="0">
              <a:lnSpc>
                <a:spcPct val="115000"/>
              </a:lnSpc>
              <a:spcBef>
                <a:spcPts val="1600"/>
              </a:spcBef>
              <a:spcAft>
                <a:spcPts val="0"/>
              </a:spcAft>
              <a:buSzPts val="1400"/>
              <a:buNone/>
            </a:pPr>
            <a:r>
              <a:rPr lang="en-GB" sz="1800"/>
              <a:t>When you first start your </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periods</a:t>
            </a:r>
            <a:r>
              <a:rPr lang="en-GB" sz="1800"/>
              <a:t> they may have different lengths between them. </a:t>
            </a:r>
            <a:endParaRPr/>
          </a:p>
          <a:p>
            <a:pPr marL="0" lvl="0" indent="0" algn="l" rtl="0">
              <a:lnSpc>
                <a:spcPct val="115000"/>
              </a:lnSpc>
              <a:spcBef>
                <a:spcPts val="1600"/>
              </a:spcBef>
              <a:spcAft>
                <a:spcPts val="0"/>
              </a:spcAft>
              <a:buSzPts val="1400"/>
              <a:buNone/>
            </a:pPr>
            <a:r>
              <a:rPr lang="en-GB" sz="1800"/>
              <a:t>Some people may find them more painful. This should settle down after a few months. If not, you can speak to a nurse or doctor. </a:t>
            </a:r>
            <a:endParaRPr/>
          </a:p>
        </p:txBody>
      </p:sp>
      <p:sp>
        <p:nvSpPr>
          <p:cNvPr id="324" name="Google Shape;324;p31"/>
          <p:cNvSpPr txBox="1">
            <a:spLocks noGrp="1"/>
          </p:cNvSpPr>
          <p:nvPr>
            <p:ph type="body" idx="2"/>
          </p:nvPr>
        </p:nvSpPr>
        <p:spPr>
          <a:xfrm>
            <a:off x="6178800" y="216425"/>
            <a:ext cx="2695200" cy="1684221"/>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about menstrual wellbeing including the key facts about the menstrual cycle. </a:t>
            </a: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25" name="Google Shape;325;p31"/>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32</a:t>
            </a:fld>
            <a:endParaRPr/>
          </a:p>
        </p:txBody>
      </p:sp>
      <p:sp>
        <p:nvSpPr>
          <p:cNvPr id="326" name="Google Shape;326;p31"/>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27" name="Google Shape;327;p31"/>
          <p:cNvSpPr txBox="1">
            <a:spLocks noGrp="1"/>
          </p:cNvSpPr>
          <p:nvPr>
            <p:ph type="body" idx="2"/>
          </p:nvPr>
        </p:nvSpPr>
        <p:spPr>
          <a:xfrm>
            <a:off x="6178800" y="2053049"/>
            <a:ext cx="2695200" cy="13044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spcBef>
                <a:spcPts val="0"/>
              </a:spcBef>
              <a:spcAft>
                <a:spcPts val="0"/>
              </a:spcAft>
              <a:buSzPts val="1600"/>
              <a:buChar char="●"/>
            </a:pPr>
            <a:r>
              <a:rPr lang="en-GB" sz="1600"/>
              <a:t>Developing body </a:t>
            </a:r>
            <a:endParaRPr sz="1600"/>
          </a:p>
          <a:p>
            <a:pPr marL="457200" lvl="0" indent="-330200" algn="l" rtl="0">
              <a:spcBef>
                <a:spcPts val="0"/>
              </a:spcBef>
              <a:spcAft>
                <a:spcPts val="0"/>
              </a:spcAft>
              <a:buSzPts val="1600"/>
              <a:buChar char="●"/>
            </a:pPr>
            <a:r>
              <a:rPr lang="en-GB" sz="1600"/>
              <a:t>Menstruation </a:t>
            </a:r>
            <a:endParaRPr sz="1600"/>
          </a:p>
          <a:p>
            <a:pPr marL="457200" lvl="0" indent="-330200" algn="l" rtl="0">
              <a:spcBef>
                <a:spcPts val="0"/>
              </a:spcBef>
              <a:spcAft>
                <a:spcPts val="0"/>
              </a:spcAft>
              <a:buSzPts val="1600"/>
              <a:buChar char="●"/>
            </a:pPr>
            <a:r>
              <a:rPr lang="en-GB" sz="1600"/>
              <a:t>Menstrual cycle</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Menstrual cycle</a:t>
            </a:r>
            <a:endParaRPr>
              <a:solidFill>
                <a:srgbClr val="073763"/>
              </a:solidFill>
            </a:endParaRPr>
          </a:p>
        </p:txBody>
      </p:sp>
      <p:sp>
        <p:nvSpPr>
          <p:cNvPr id="333" name="Google Shape;333;p32"/>
          <p:cNvSpPr txBox="1">
            <a:spLocks noGrp="1"/>
          </p:cNvSpPr>
          <p:nvPr>
            <p:ph type="body" idx="1"/>
          </p:nvPr>
        </p:nvSpPr>
        <p:spPr>
          <a:xfrm>
            <a:off x="270000" y="932301"/>
            <a:ext cx="5775600" cy="369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older pupils that the menstrual cycle is stimulated by your hormones. It’s a series of changes taking place in your ovaries and womb.</a:t>
            </a:r>
            <a:endParaRPr/>
          </a:p>
          <a:p>
            <a:pPr marL="0" lvl="0" indent="0" algn="l" rtl="0">
              <a:lnSpc>
                <a:spcPct val="115000"/>
              </a:lnSpc>
              <a:spcBef>
                <a:spcPts val="1600"/>
              </a:spcBef>
              <a:spcAft>
                <a:spcPts val="0"/>
              </a:spcAft>
              <a:buSzPts val="1400"/>
              <a:buNone/>
            </a:pPr>
            <a:r>
              <a:rPr lang="en-GB" sz="1800"/>
              <a:t>The average menstrual cycle length is 25 to 32 days and an average period lasts 3 to 8 days. </a:t>
            </a:r>
            <a:endParaRPr/>
          </a:p>
          <a:p>
            <a:pPr marL="0" lvl="0" indent="0" algn="l" rtl="0">
              <a:lnSpc>
                <a:spcPct val="115000"/>
              </a:lnSpc>
              <a:spcBef>
                <a:spcPts val="1600"/>
              </a:spcBef>
              <a:spcAft>
                <a:spcPts val="0"/>
              </a:spcAft>
              <a:buSzPts val="1400"/>
              <a:buNone/>
            </a:pPr>
            <a:r>
              <a:rPr lang="en-GB" sz="1800"/>
              <a:t>Explain that the flow may </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vary</a:t>
            </a:r>
            <a:r>
              <a:rPr lang="en-GB" sz="1800"/>
              <a:t> and most people will need to change their period products every 3 to 4 hours. There are different products available for different volumes.</a:t>
            </a:r>
            <a:endParaRPr/>
          </a:p>
          <a:p>
            <a:pPr marL="0" lvl="0" indent="0" algn="l" rtl="0">
              <a:lnSpc>
                <a:spcPct val="115000"/>
              </a:lnSpc>
              <a:spcBef>
                <a:spcPts val="1600"/>
              </a:spcBef>
              <a:spcAft>
                <a:spcPts val="0"/>
              </a:spcAft>
              <a:buSzPts val="1400"/>
              <a:buNone/>
            </a:pPr>
            <a:endParaRPr sz="1800"/>
          </a:p>
        </p:txBody>
      </p:sp>
      <p:sp>
        <p:nvSpPr>
          <p:cNvPr id="334" name="Google Shape;334;p32"/>
          <p:cNvSpPr txBox="1">
            <a:spLocks noGrp="1"/>
          </p:cNvSpPr>
          <p:nvPr>
            <p:ph type="body" idx="2"/>
          </p:nvPr>
        </p:nvSpPr>
        <p:spPr>
          <a:xfrm>
            <a:off x="6178800" y="216425"/>
            <a:ext cx="2695200" cy="1612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about menstrual wellbeing including the key facts about the menstrual cycle. </a:t>
            </a: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35" name="Google Shape;335;p32"/>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33</a:t>
            </a:fld>
            <a:endParaRPr/>
          </a:p>
        </p:txBody>
      </p:sp>
      <p:sp>
        <p:nvSpPr>
          <p:cNvPr id="336" name="Google Shape;336;p32"/>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37" name="Google Shape;337;p32"/>
          <p:cNvSpPr txBox="1">
            <a:spLocks noGrp="1"/>
          </p:cNvSpPr>
          <p:nvPr>
            <p:ph type="body" idx="2"/>
          </p:nvPr>
        </p:nvSpPr>
        <p:spPr>
          <a:xfrm>
            <a:off x="6178800" y="1958348"/>
            <a:ext cx="2695200" cy="1290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spcBef>
                <a:spcPts val="0"/>
              </a:spcBef>
              <a:spcAft>
                <a:spcPts val="0"/>
              </a:spcAft>
              <a:buSzPts val="1600"/>
              <a:buChar char="●"/>
            </a:pPr>
            <a:r>
              <a:rPr lang="en-GB" sz="1600"/>
              <a:t>Developing body </a:t>
            </a:r>
            <a:endParaRPr sz="1600"/>
          </a:p>
          <a:p>
            <a:pPr marL="457200" lvl="0" indent="-330200" algn="l" rtl="0">
              <a:spcBef>
                <a:spcPts val="0"/>
              </a:spcBef>
              <a:spcAft>
                <a:spcPts val="0"/>
              </a:spcAft>
              <a:buSzPts val="1600"/>
              <a:buChar char="●"/>
            </a:pPr>
            <a:r>
              <a:rPr lang="en-GB" sz="1600"/>
              <a:t>Menstruation </a:t>
            </a:r>
            <a:endParaRPr sz="1600"/>
          </a:p>
          <a:p>
            <a:pPr marL="457200" lvl="0" indent="-330200" algn="l" rtl="0">
              <a:spcBef>
                <a:spcPts val="0"/>
              </a:spcBef>
              <a:spcAft>
                <a:spcPts val="0"/>
              </a:spcAft>
              <a:buSzPts val="1600"/>
              <a:buChar char="●"/>
            </a:pPr>
            <a:r>
              <a:rPr lang="en-GB" sz="1600"/>
              <a:t>Menstrual cycle</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Menstrual cycle</a:t>
            </a:r>
            <a:endParaRPr>
              <a:solidFill>
                <a:srgbClr val="073763"/>
              </a:solidFill>
            </a:endParaRPr>
          </a:p>
        </p:txBody>
      </p:sp>
      <p:sp>
        <p:nvSpPr>
          <p:cNvPr id="343" name="Google Shape;343;p33"/>
          <p:cNvSpPr txBox="1">
            <a:spLocks noGrp="1"/>
          </p:cNvSpPr>
          <p:nvPr>
            <p:ph type="body" idx="1"/>
          </p:nvPr>
        </p:nvSpPr>
        <p:spPr>
          <a:xfrm>
            <a:off x="270000" y="586651"/>
            <a:ext cx="5775600"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Explain that pupils may experience spotting and that this can be a sign their period is about to start.</a:t>
            </a:r>
            <a:endParaRPr/>
          </a:p>
          <a:p>
            <a:pPr marL="0" lvl="0" indent="0" algn="l" rtl="0">
              <a:lnSpc>
                <a:spcPct val="115000"/>
              </a:lnSpc>
              <a:spcBef>
                <a:spcPts val="1600"/>
              </a:spcBef>
              <a:spcAft>
                <a:spcPts val="0"/>
              </a:spcAft>
              <a:buSzPts val="1400"/>
              <a:buNone/>
            </a:pPr>
            <a:r>
              <a:rPr lang="en-GB" sz="1800"/>
              <a:t>Teach pupils that as part of their menstrual cycle, they may also experience:</a:t>
            </a:r>
            <a:endParaRPr/>
          </a:p>
          <a:p>
            <a:pPr marL="285750" lvl="0" indent="-285750" algn="l" rtl="0">
              <a:lnSpc>
                <a:spcPct val="115000"/>
              </a:lnSpc>
              <a:spcBef>
                <a:spcPts val="1600"/>
              </a:spcBef>
              <a:spcAft>
                <a:spcPts val="0"/>
              </a:spcAft>
              <a:buSzPts val="1400"/>
              <a:buChar char="●"/>
            </a:pPr>
            <a:r>
              <a:rPr lang="en-GB" sz="1800"/>
              <a:t>mood swings or feeling emotional</a:t>
            </a:r>
            <a:endParaRPr/>
          </a:p>
          <a:p>
            <a:pPr marL="285750" lvl="0" indent="-285750" algn="l" rtl="0">
              <a:lnSpc>
                <a:spcPct val="115000"/>
              </a:lnSpc>
              <a:spcBef>
                <a:spcPts val="1600"/>
              </a:spcBef>
              <a:spcAft>
                <a:spcPts val="0"/>
              </a:spcAft>
              <a:buSzPts val="1400"/>
              <a:buChar char="●"/>
            </a:pPr>
            <a:r>
              <a:rPr lang="en-GB" sz="1800"/>
              <a:t>stomach cramps</a:t>
            </a:r>
            <a:endParaRPr/>
          </a:p>
          <a:p>
            <a:pPr marL="285750" lvl="0" indent="-285750" algn="l" rtl="0">
              <a:lnSpc>
                <a:spcPct val="115000"/>
              </a:lnSpc>
              <a:spcBef>
                <a:spcPts val="1600"/>
              </a:spcBef>
              <a:spcAft>
                <a:spcPts val="0"/>
              </a:spcAft>
              <a:buSzPts val="1400"/>
              <a:buChar char="●"/>
            </a:pPr>
            <a:r>
              <a:rPr lang="en-GB" sz="1800"/>
              <a:t>bloating</a:t>
            </a:r>
            <a:endParaRPr/>
          </a:p>
          <a:p>
            <a:pPr marL="285750" lvl="0" indent="-285750" algn="l" rtl="0">
              <a:lnSpc>
                <a:spcPct val="115000"/>
              </a:lnSpc>
              <a:spcBef>
                <a:spcPts val="1600"/>
              </a:spcBef>
              <a:spcAft>
                <a:spcPts val="0"/>
              </a:spcAft>
              <a:buSzPts val="1400"/>
              <a:buChar char="●"/>
            </a:pPr>
            <a:r>
              <a:rPr lang="en-GB" sz="1800"/>
              <a:t>increased appetite </a:t>
            </a:r>
            <a:endParaRPr/>
          </a:p>
          <a:p>
            <a:pPr marL="285750" lvl="0" indent="-285750" algn="l" rtl="0">
              <a:lnSpc>
                <a:spcPct val="115000"/>
              </a:lnSpc>
              <a:spcBef>
                <a:spcPts val="1600"/>
              </a:spcBef>
              <a:spcAft>
                <a:spcPts val="0"/>
              </a:spcAft>
              <a:buSzPts val="1400"/>
              <a:buChar char="●"/>
            </a:pPr>
            <a:r>
              <a:rPr lang="en-GB" sz="1800"/>
              <a:t>spots</a:t>
            </a:r>
            <a:endParaRPr/>
          </a:p>
          <a:p>
            <a:pPr marL="0" lvl="0" indent="0" algn="l" rtl="0">
              <a:lnSpc>
                <a:spcPct val="115000"/>
              </a:lnSpc>
              <a:spcBef>
                <a:spcPts val="1600"/>
              </a:spcBef>
              <a:spcAft>
                <a:spcPts val="0"/>
              </a:spcAft>
              <a:buSzPts val="1400"/>
              <a:buNone/>
            </a:pPr>
            <a:endParaRPr sz="1800"/>
          </a:p>
        </p:txBody>
      </p:sp>
      <p:sp>
        <p:nvSpPr>
          <p:cNvPr id="344" name="Google Shape;344;p33"/>
          <p:cNvSpPr txBox="1">
            <a:spLocks noGrp="1"/>
          </p:cNvSpPr>
          <p:nvPr>
            <p:ph type="body" idx="2"/>
          </p:nvPr>
        </p:nvSpPr>
        <p:spPr>
          <a:xfrm>
            <a:off x="6178800" y="216425"/>
            <a:ext cx="2695200" cy="169728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about menstrual wellbeing including the key facts about the menstrual cycle. </a:t>
            </a: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45" name="Google Shape;345;p33"/>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34</a:t>
            </a:fld>
            <a:endParaRPr/>
          </a:p>
        </p:txBody>
      </p:sp>
      <p:sp>
        <p:nvSpPr>
          <p:cNvPr id="346" name="Google Shape;346;p33"/>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47" name="Google Shape;347;p33"/>
          <p:cNvSpPr txBox="1">
            <a:spLocks noGrp="1"/>
          </p:cNvSpPr>
          <p:nvPr>
            <p:ph type="body" idx="2"/>
          </p:nvPr>
        </p:nvSpPr>
        <p:spPr>
          <a:xfrm>
            <a:off x="6178800" y="2072651"/>
            <a:ext cx="2695200" cy="17928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spcBef>
                <a:spcPts val="0"/>
              </a:spcBef>
              <a:spcAft>
                <a:spcPts val="0"/>
              </a:spcAft>
              <a:buSzPts val="1600"/>
              <a:buChar char="●"/>
            </a:pPr>
            <a:r>
              <a:rPr lang="en-GB" sz="1600"/>
              <a:t>Menstruation </a:t>
            </a:r>
            <a:endParaRPr sz="1600"/>
          </a:p>
          <a:p>
            <a:pPr marL="457200" lvl="0" indent="-330200" algn="l" rtl="0">
              <a:spcBef>
                <a:spcPts val="0"/>
              </a:spcBef>
              <a:spcAft>
                <a:spcPts val="0"/>
              </a:spcAft>
              <a:buSzPts val="1600"/>
              <a:buChar char="●"/>
            </a:pPr>
            <a:r>
              <a:rPr lang="en-GB" sz="1600"/>
              <a:t>Menstrual cycle</a:t>
            </a:r>
            <a:endParaRPr sz="1600"/>
          </a:p>
          <a:p>
            <a:pPr marL="457200" lvl="0" indent="-330200" algn="l" rtl="0">
              <a:spcBef>
                <a:spcPts val="0"/>
              </a:spcBef>
              <a:spcAft>
                <a:spcPts val="0"/>
              </a:spcAft>
              <a:buSzPts val="1600"/>
              <a:buChar char="●"/>
            </a:pPr>
            <a:r>
              <a:rPr lang="en-GB" sz="1600"/>
              <a:t>Physical and mental wellbeing</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Period pain</a:t>
            </a:r>
            <a:endParaRPr>
              <a:solidFill>
                <a:srgbClr val="073763"/>
              </a:solidFill>
            </a:endParaRPr>
          </a:p>
        </p:txBody>
      </p:sp>
      <p:sp>
        <p:nvSpPr>
          <p:cNvPr id="353" name="Google Shape;353;p34"/>
          <p:cNvSpPr txBox="1">
            <a:spLocks noGrp="1"/>
          </p:cNvSpPr>
          <p:nvPr>
            <p:ph type="body" idx="1"/>
          </p:nvPr>
        </p:nvSpPr>
        <p:spPr>
          <a:xfrm>
            <a:off x="270000" y="586650"/>
            <a:ext cx="5775600" cy="393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Explain that period pain is common, and that </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although</a:t>
            </a:r>
            <a:r>
              <a:rPr lang="en-GB" sz="1800"/>
              <a:t> it is uncomfortable, it is normal. Make sure they understand that if it is interfering with their regular activities they should speak to a school nurse/teacher/parent. </a:t>
            </a:r>
            <a:endParaRPr/>
          </a:p>
          <a:p>
            <a:pPr marL="0" lvl="0" indent="0" algn="l" rtl="0">
              <a:lnSpc>
                <a:spcPct val="115000"/>
              </a:lnSpc>
              <a:spcBef>
                <a:spcPts val="1600"/>
              </a:spcBef>
              <a:spcAft>
                <a:spcPts val="0"/>
              </a:spcAft>
              <a:buSzPts val="1400"/>
              <a:buNone/>
            </a:pPr>
            <a:r>
              <a:rPr lang="en-GB" sz="1800"/>
              <a:t>Teach pupils other things may happen as part of the menstrual cycle, such as: </a:t>
            </a:r>
            <a:endParaRPr/>
          </a:p>
          <a:p>
            <a:pPr marL="285750" lvl="0" indent="-285750" algn="l" rtl="0">
              <a:lnSpc>
                <a:spcPct val="115000"/>
              </a:lnSpc>
              <a:spcBef>
                <a:spcPts val="1600"/>
              </a:spcBef>
              <a:spcAft>
                <a:spcPts val="0"/>
              </a:spcAft>
              <a:buSzPts val="1400"/>
              <a:buChar char="●"/>
            </a:pPr>
            <a:r>
              <a:rPr lang="en-GB" sz="1800"/>
              <a:t>tender breasts before your period starts</a:t>
            </a:r>
            <a:endParaRPr/>
          </a:p>
          <a:p>
            <a:pPr marL="285750" lvl="0" indent="-285750" algn="l" rtl="0">
              <a:lnSpc>
                <a:spcPct val="115000"/>
              </a:lnSpc>
              <a:spcBef>
                <a:spcPts val="1600"/>
              </a:spcBef>
              <a:spcAft>
                <a:spcPts val="0"/>
              </a:spcAft>
              <a:buSzPts val="1400"/>
              <a:buChar char="●"/>
            </a:pPr>
            <a:r>
              <a:rPr lang="en-GB" sz="1800"/>
              <a:t>vaginal discharge</a:t>
            </a:r>
            <a:endParaRPr/>
          </a:p>
          <a:p>
            <a:pPr marL="0" lvl="0" indent="0" algn="l" rtl="0">
              <a:lnSpc>
                <a:spcPct val="115000"/>
              </a:lnSpc>
              <a:spcBef>
                <a:spcPts val="1600"/>
              </a:spcBef>
              <a:spcAft>
                <a:spcPts val="0"/>
              </a:spcAft>
              <a:buSzPts val="1400"/>
              <a:buNone/>
            </a:pPr>
            <a:r>
              <a:rPr lang="en-GB" sz="1800"/>
              <a:t>These are part of a monthly cycle so pupils may not experience these at the same time as their period. </a:t>
            </a:r>
            <a:endParaRPr/>
          </a:p>
          <a:p>
            <a:pPr marL="285750" lvl="0" indent="-196850" algn="l" rtl="0">
              <a:lnSpc>
                <a:spcPct val="115000"/>
              </a:lnSpc>
              <a:spcBef>
                <a:spcPts val="1600"/>
              </a:spcBef>
              <a:spcAft>
                <a:spcPts val="0"/>
              </a:spcAft>
              <a:buSzPts val="1400"/>
              <a:buNone/>
            </a:pPr>
            <a:endParaRPr sz="1800"/>
          </a:p>
        </p:txBody>
      </p:sp>
      <p:sp>
        <p:nvSpPr>
          <p:cNvPr id="354" name="Google Shape;354;p34"/>
          <p:cNvSpPr txBox="1">
            <a:spLocks noGrp="1"/>
          </p:cNvSpPr>
          <p:nvPr>
            <p:ph type="body" idx="2"/>
          </p:nvPr>
        </p:nvSpPr>
        <p:spPr>
          <a:xfrm>
            <a:off x="6178800" y="216425"/>
            <a:ext cx="2695200" cy="1716878"/>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about menstrual wellbeing including the key facts about the menstrual cycle. </a:t>
            </a: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55" name="Google Shape;355;p34"/>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35</a:t>
            </a:fld>
            <a:endParaRPr/>
          </a:p>
        </p:txBody>
      </p:sp>
      <p:sp>
        <p:nvSpPr>
          <p:cNvPr id="356" name="Google Shape;356;p34"/>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57" name="Google Shape;357;p34"/>
          <p:cNvSpPr txBox="1">
            <a:spLocks noGrp="1"/>
          </p:cNvSpPr>
          <p:nvPr>
            <p:ph type="body" idx="2"/>
          </p:nvPr>
        </p:nvSpPr>
        <p:spPr>
          <a:xfrm>
            <a:off x="6178800" y="2092235"/>
            <a:ext cx="2695200" cy="16128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spcBef>
                <a:spcPts val="0"/>
              </a:spcBef>
              <a:spcAft>
                <a:spcPts val="0"/>
              </a:spcAft>
              <a:buSzPts val="1600"/>
              <a:buChar char="●"/>
            </a:pPr>
            <a:r>
              <a:rPr lang="en-GB" sz="1600"/>
              <a:t>Menstruation </a:t>
            </a:r>
            <a:endParaRPr sz="1600"/>
          </a:p>
          <a:p>
            <a:pPr marL="457200" lvl="0" indent="-330200" algn="l" rtl="0">
              <a:spcBef>
                <a:spcPts val="0"/>
              </a:spcBef>
              <a:spcAft>
                <a:spcPts val="0"/>
              </a:spcAft>
              <a:buSzPts val="1600"/>
              <a:buChar char="●"/>
            </a:pPr>
            <a:r>
              <a:rPr lang="en-GB" sz="1600"/>
              <a:t>Menstrual cycle</a:t>
            </a:r>
            <a:endParaRPr sz="1600"/>
          </a:p>
          <a:p>
            <a:pPr marL="457200" lvl="0" indent="-330200" algn="l" rtl="0">
              <a:spcBef>
                <a:spcPts val="0"/>
              </a:spcBef>
              <a:spcAft>
                <a:spcPts val="0"/>
              </a:spcAft>
              <a:buSzPts val="1600"/>
              <a:buChar char="●"/>
            </a:pPr>
            <a:r>
              <a:rPr lang="en-GB" sz="1600"/>
              <a:t>Physical and mental wellbeing</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Period products</a:t>
            </a:r>
            <a:endParaRPr/>
          </a:p>
        </p:txBody>
      </p:sp>
      <p:sp>
        <p:nvSpPr>
          <p:cNvPr id="363" name="Google Shape;363;p35"/>
          <p:cNvSpPr txBox="1">
            <a:spLocks noGrp="1"/>
          </p:cNvSpPr>
          <p:nvPr>
            <p:ph type="body" idx="1"/>
          </p:nvPr>
        </p:nvSpPr>
        <p:spPr>
          <a:xfrm>
            <a:off x="270000" y="574764"/>
            <a:ext cx="5775600" cy="24286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pupils that period products are designed to absorb liquid. Explain the types of products available, including:</a:t>
            </a:r>
            <a:endParaRPr/>
          </a:p>
          <a:p>
            <a:pPr marL="285750" lvl="0" indent="-285750" algn="l" rtl="0">
              <a:lnSpc>
                <a:spcPct val="115000"/>
              </a:lnSpc>
              <a:spcBef>
                <a:spcPts val="1600"/>
              </a:spcBef>
              <a:spcAft>
                <a:spcPts val="0"/>
              </a:spcAft>
              <a:buSzPts val="1400"/>
              <a:buChar char="●"/>
            </a:pPr>
            <a:r>
              <a:rPr lang="en-GB" sz="1800"/>
              <a:t>pads which you stick on your pants - only need to change as often as the guidelines recommend, not every time you go to the toilet</a:t>
            </a:r>
            <a:endParaRPr/>
          </a:p>
          <a:p>
            <a:pPr marL="285750" lvl="0" indent="-285750" algn="l" rtl="0">
              <a:lnSpc>
                <a:spcPct val="115000"/>
              </a:lnSpc>
              <a:spcBef>
                <a:spcPts val="1600"/>
              </a:spcBef>
              <a:spcAft>
                <a:spcPts val="0"/>
              </a:spcAft>
              <a:buSzPts val="1400"/>
              <a:buChar char="●"/>
            </a:pPr>
            <a:r>
              <a:rPr lang="en-GB" sz="1800"/>
              <a:t>tampons (applicator / non-applicator) which you use internally</a:t>
            </a:r>
            <a:endParaRPr/>
          </a:p>
          <a:p>
            <a:pPr marL="285750" lvl="0" indent="-285750" algn="l" rtl="0">
              <a:lnSpc>
                <a:spcPct val="115000"/>
              </a:lnSpc>
              <a:spcBef>
                <a:spcPts val="1600"/>
              </a:spcBef>
              <a:spcAft>
                <a:spcPts val="0"/>
              </a:spcAft>
              <a:buSzPts val="1400"/>
              <a:buChar char="●"/>
            </a:pPr>
            <a:r>
              <a:rPr lang="en-GB" sz="1800"/>
              <a:t>menstrual cups used internally and can be reused</a:t>
            </a:r>
            <a:endParaRPr/>
          </a:p>
          <a:p>
            <a:pPr marL="285750" lvl="0" indent="-285750" algn="l" rtl="0">
              <a:lnSpc>
                <a:spcPct val="115000"/>
              </a:lnSpc>
              <a:spcBef>
                <a:spcPts val="1600"/>
              </a:spcBef>
              <a:spcAft>
                <a:spcPts val="0"/>
              </a:spcAft>
              <a:buSzPts val="1400"/>
              <a:buChar char="●"/>
            </a:pPr>
            <a:r>
              <a:rPr lang="en-GB" sz="1800"/>
              <a:t>washable period pants which are reusable</a:t>
            </a:r>
            <a:endParaRPr/>
          </a:p>
        </p:txBody>
      </p:sp>
      <p:sp>
        <p:nvSpPr>
          <p:cNvPr id="364" name="Google Shape;364;p35"/>
          <p:cNvSpPr txBox="1">
            <a:spLocks noGrp="1"/>
          </p:cNvSpPr>
          <p:nvPr>
            <p:ph type="body" idx="2"/>
          </p:nvPr>
        </p:nvSpPr>
        <p:spPr>
          <a:xfrm>
            <a:off x="6178800" y="216425"/>
            <a:ext cx="2695200" cy="1723409"/>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about menstrual wellbeing including the key facts about the menstrual cycle. </a:t>
            </a: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65" name="Google Shape;365;p35"/>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36</a:t>
            </a:fld>
            <a:endParaRPr/>
          </a:p>
        </p:txBody>
      </p:sp>
      <p:sp>
        <p:nvSpPr>
          <p:cNvPr id="366" name="Google Shape;366;p35"/>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67" name="Google Shape;367;p35"/>
          <p:cNvSpPr txBox="1">
            <a:spLocks noGrp="1"/>
          </p:cNvSpPr>
          <p:nvPr>
            <p:ph type="body" idx="2"/>
          </p:nvPr>
        </p:nvSpPr>
        <p:spPr>
          <a:xfrm>
            <a:off x="6178800" y="2092228"/>
            <a:ext cx="2695200" cy="10104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spcBef>
                <a:spcPts val="0"/>
              </a:spcBef>
              <a:spcAft>
                <a:spcPts val="0"/>
              </a:spcAft>
              <a:buSzPts val="1600"/>
              <a:buChar char="●"/>
            </a:pPr>
            <a:r>
              <a:rPr lang="en-GB" sz="1600"/>
              <a:t>Menstruation </a:t>
            </a:r>
            <a:endParaRPr sz="1600"/>
          </a:p>
          <a:p>
            <a:pPr marL="457200" lvl="0" indent="-330200" algn="l" rtl="0">
              <a:spcBef>
                <a:spcPts val="0"/>
              </a:spcBef>
              <a:spcAft>
                <a:spcPts val="0"/>
              </a:spcAft>
              <a:buSzPts val="1600"/>
              <a:buChar char="●"/>
            </a:pPr>
            <a:r>
              <a:rPr lang="en-GB" sz="1600"/>
              <a:t>Self-care</a:t>
            </a:r>
            <a:endParaRPr sz="1600" b="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Period products</a:t>
            </a:r>
            <a:endParaRPr/>
          </a:p>
        </p:txBody>
      </p:sp>
      <p:sp>
        <p:nvSpPr>
          <p:cNvPr id="373" name="Google Shape;373;p36"/>
          <p:cNvSpPr txBox="1">
            <a:spLocks noGrp="1"/>
          </p:cNvSpPr>
          <p:nvPr>
            <p:ph type="body" idx="1"/>
          </p:nvPr>
        </p:nvSpPr>
        <p:spPr>
          <a:xfrm>
            <a:off x="355411" y="916408"/>
            <a:ext cx="5336980" cy="24286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Explain that pupils should only use products that are designed for this purpose and should follow the product guidelines such as changing them as they advise. </a:t>
            </a:r>
            <a:endParaRPr/>
          </a:p>
          <a:p>
            <a:pPr marL="0" lvl="0" indent="0" algn="l" rtl="0">
              <a:lnSpc>
                <a:spcPct val="115000"/>
              </a:lnSpc>
              <a:spcBef>
                <a:spcPts val="1600"/>
              </a:spcBef>
              <a:spcAft>
                <a:spcPts val="0"/>
              </a:spcAft>
              <a:buSzPts val="1400"/>
              <a:buNone/>
            </a:pPr>
            <a:r>
              <a:rPr lang="en-GB" sz="1800"/>
              <a:t>Teachers need to be sensitive about not using brand names and should be aware that some cultures may not agree with certain period products. </a:t>
            </a:r>
            <a:endParaRPr/>
          </a:p>
        </p:txBody>
      </p:sp>
      <p:sp>
        <p:nvSpPr>
          <p:cNvPr id="374" name="Google Shape;374;p36"/>
          <p:cNvSpPr txBox="1">
            <a:spLocks noGrp="1"/>
          </p:cNvSpPr>
          <p:nvPr>
            <p:ph type="body" idx="2"/>
          </p:nvPr>
        </p:nvSpPr>
        <p:spPr>
          <a:xfrm>
            <a:off x="6178800" y="216425"/>
            <a:ext cx="2695200" cy="1677689"/>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about menstrual wellbeing including the key facts about the menstrual cycle. </a:t>
            </a: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75" name="Google Shape;375;p36"/>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37</a:t>
            </a:fld>
            <a:endParaRPr/>
          </a:p>
        </p:txBody>
      </p:sp>
      <p:sp>
        <p:nvSpPr>
          <p:cNvPr id="376" name="Google Shape;376;p36"/>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77" name="Google Shape;377;p36"/>
          <p:cNvSpPr txBox="1">
            <a:spLocks noGrp="1"/>
          </p:cNvSpPr>
          <p:nvPr>
            <p:ph type="body" idx="2"/>
          </p:nvPr>
        </p:nvSpPr>
        <p:spPr>
          <a:xfrm>
            <a:off x="6178800" y="2046521"/>
            <a:ext cx="2695200" cy="10155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a:p>
          <a:p>
            <a:pPr marL="457200" lvl="0" indent="-330200" algn="l" rtl="0">
              <a:spcBef>
                <a:spcPts val="0"/>
              </a:spcBef>
              <a:spcAft>
                <a:spcPts val="0"/>
              </a:spcAft>
              <a:buSzPts val="1600"/>
              <a:buChar char="●"/>
            </a:pPr>
            <a:r>
              <a:rPr lang="en-GB" sz="1600"/>
              <a:t>Menstruation </a:t>
            </a:r>
            <a:endParaRPr sz="1600"/>
          </a:p>
          <a:p>
            <a:pPr marL="457200" lvl="0" indent="-330200" algn="l" rtl="0">
              <a:spcBef>
                <a:spcPts val="0"/>
              </a:spcBef>
              <a:spcAft>
                <a:spcPts val="0"/>
              </a:spcAft>
              <a:buSzPts val="1600"/>
              <a:buChar char="●"/>
            </a:pPr>
            <a:r>
              <a:rPr lang="en-GB" sz="1600"/>
              <a:t>self-care</a:t>
            </a:r>
            <a:endParaRPr sz="16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Looking after a changing body </a:t>
            </a:r>
            <a:endParaRPr>
              <a:solidFill>
                <a:srgbClr val="073763"/>
              </a:solidFill>
            </a:endParaRPr>
          </a:p>
        </p:txBody>
      </p:sp>
      <p:sp>
        <p:nvSpPr>
          <p:cNvPr id="383" name="Google Shape;383;p37"/>
          <p:cNvSpPr txBox="1">
            <a:spLocks noGrp="1"/>
          </p:cNvSpPr>
          <p:nvPr>
            <p:ph type="body" idx="1"/>
          </p:nvPr>
        </p:nvSpPr>
        <p:spPr>
          <a:xfrm>
            <a:off x="270000" y="683275"/>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Explain to pupils that body odour is due to increased sweat under the armpits and is normal in puberty. It can be managed with regular washing and deodorant. </a:t>
            </a:r>
            <a:endParaRPr/>
          </a:p>
          <a:p>
            <a:pPr marL="0" lvl="0" indent="0" algn="l" rtl="0">
              <a:lnSpc>
                <a:spcPct val="115000"/>
              </a:lnSpc>
              <a:spcBef>
                <a:spcPts val="1600"/>
              </a:spcBef>
              <a:spcAft>
                <a:spcPts val="0"/>
              </a:spcAft>
              <a:buSzPts val="1400"/>
              <a:buNone/>
            </a:pPr>
            <a:r>
              <a:rPr lang="en-GB" sz="1800"/>
              <a:t>Teach pupils that genital appearance varies a lot from person to person. Explain that some people are born intersex which can mean their genitalia do not fit neatly into male or female. Being intersex can mean having XY chromosomes with female external genitalia but abdominal testes instead of ovaries, and no uterus.</a:t>
            </a:r>
            <a:endParaRPr/>
          </a:p>
          <a:p>
            <a:pPr marL="0" lvl="0" indent="0" algn="l" rtl="0">
              <a:lnSpc>
                <a:spcPct val="115000"/>
              </a:lnSpc>
              <a:spcBef>
                <a:spcPts val="1600"/>
              </a:spcBef>
              <a:spcAft>
                <a:spcPts val="0"/>
              </a:spcAft>
              <a:buSzPts val="1400"/>
              <a:buNone/>
            </a:pPr>
            <a:r>
              <a:rPr lang="en-GB" sz="1800"/>
              <a:t>Consider the range of bodily appearances when choosing your resources.</a:t>
            </a:r>
            <a:endParaRPr/>
          </a:p>
          <a:p>
            <a:pPr marL="0" lvl="0" indent="0" algn="l" rtl="0">
              <a:lnSpc>
                <a:spcPct val="115000"/>
              </a:lnSpc>
              <a:spcBef>
                <a:spcPts val="1600"/>
              </a:spcBef>
              <a:spcAft>
                <a:spcPts val="1600"/>
              </a:spcAft>
              <a:buSzPts val="1400"/>
              <a:buNone/>
            </a:pPr>
            <a:endParaRPr sz="1800"/>
          </a:p>
        </p:txBody>
      </p:sp>
      <p:sp>
        <p:nvSpPr>
          <p:cNvPr id="384" name="Google Shape;384;p37"/>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85" name="Google Shape;385;p37"/>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38</a:t>
            </a:fld>
            <a:endParaRPr/>
          </a:p>
        </p:txBody>
      </p:sp>
      <p:sp>
        <p:nvSpPr>
          <p:cNvPr id="386" name="Google Shape;386;p37"/>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87" name="Google Shape;387;p37"/>
          <p:cNvSpPr txBox="1">
            <a:spLocks noGrp="1"/>
          </p:cNvSpPr>
          <p:nvPr>
            <p:ph type="body" idx="2"/>
          </p:nvPr>
        </p:nvSpPr>
        <p:spPr>
          <a:xfrm>
            <a:off x="6178800" y="2843350"/>
            <a:ext cx="2695200" cy="10284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Developing body </a:t>
            </a:r>
            <a:endParaRPr sz="1600"/>
          </a:p>
          <a:p>
            <a:pPr marL="457200" lvl="0" indent="-330200" algn="l" rtl="0">
              <a:lnSpc>
                <a:spcPct val="115000"/>
              </a:lnSpc>
              <a:spcBef>
                <a:spcPts val="0"/>
              </a:spcBef>
              <a:spcAft>
                <a:spcPts val="0"/>
              </a:spcAft>
              <a:buSzPts val="1600"/>
              <a:buChar char="●"/>
            </a:pPr>
            <a:r>
              <a:rPr lang="en-GB" sz="1600"/>
              <a:t>Self-care</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Healthy eating when going through puberty </a:t>
            </a:r>
            <a:endParaRPr>
              <a:solidFill>
                <a:srgbClr val="073763"/>
              </a:solidFill>
            </a:endParaRPr>
          </a:p>
        </p:txBody>
      </p:sp>
      <p:sp>
        <p:nvSpPr>
          <p:cNvPr id="393" name="Google Shape;393;p38"/>
          <p:cNvSpPr txBox="1">
            <a:spLocks noGrp="1"/>
          </p:cNvSpPr>
          <p:nvPr>
            <p:ph type="body" idx="1"/>
          </p:nvPr>
        </p:nvSpPr>
        <p:spPr>
          <a:xfrm>
            <a:off x="270000" y="1175657"/>
            <a:ext cx="5775600"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Explain that changes to the body can also affect what we feel like eating. This is linked to brain development, but it can also be linked to where a person is in their menstrual cycle.</a:t>
            </a:r>
            <a:endParaRPr/>
          </a:p>
          <a:p>
            <a:pPr marL="0" lvl="0" indent="0" algn="l" rtl="0">
              <a:lnSpc>
                <a:spcPct val="115000"/>
              </a:lnSpc>
              <a:spcBef>
                <a:spcPts val="1600"/>
              </a:spcBef>
              <a:spcAft>
                <a:spcPts val="0"/>
              </a:spcAft>
              <a:buSzPts val="1400"/>
              <a:buNone/>
            </a:pPr>
            <a:r>
              <a:rPr lang="en-GB" sz="1800"/>
              <a:t>Teach pupils that it’s important that we all have a healthy diet that is rich in iron, calcium and vitamin D to support our bodies. </a:t>
            </a:r>
            <a:endParaRPr sz="1800"/>
          </a:p>
        </p:txBody>
      </p:sp>
      <p:sp>
        <p:nvSpPr>
          <p:cNvPr id="394" name="Google Shape;394;p38"/>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95" name="Google Shape;395;p38"/>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39</a:t>
            </a:fld>
            <a:endParaRPr/>
          </a:p>
        </p:txBody>
      </p:sp>
      <p:sp>
        <p:nvSpPr>
          <p:cNvPr id="396" name="Google Shape;396;p38"/>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97" name="Google Shape;397;p38"/>
          <p:cNvSpPr txBox="1">
            <a:spLocks noGrp="1"/>
          </p:cNvSpPr>
          <p:nvPr>
            <p:ph type="body" idx="2"/>
          </p:nvPr>
        </p:nvSpPr>
        <p:spPr>
          <a:xfrm>
            <a:off x="6178800" y="2843350"/>
            <a:ext cx="2695200" cy="13245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spcBef>
                <a:spcPts val="0"/>
              </a:spcBef>
              <a:spcAft>
                <a:spcPts val="0"/>
              </a:spcAft>
              <a:buSzPts val="1600"/>
              <a:buChar char="●"/>
            </a:pPr>
            <a:r>
              <a:rPr lang="en-GB" sz="1600"/>
              <a:t>Developing body</a:t>
            </a:r>
            <a:endParaRPr sz="1600"/>
          </a:p>
          <a:p>
            <a:pPr marL="457200" lvl="0" indent="-330200" algn="l" rtl="0">
              <a:spcBef>
                <a:spcPts val="0"/>
              </a:spcBef>
              <a:spcAft>
                <a:spcPts val="0"/>
              </a:spcAft>
              <a:buSzPts val="1600"/>
              <a:buChar char="●"/>
            </a:pPr>
            <a:r>
              <a:rPr lang="en-GB" sz="1600"/>
              <a:t>Self-care</a:t>
            </a:r>
            <a:endParaRPr sz="1600"/>
          </a:p>
          <a:p>
            <a:pPr marL="457200" lvl="0" indent="-330200" algn="l" rtl="0">
              <a:spcBef>
                <a:spcPts val="0"/>
              </a:spcBef>
              <a:spcAft>
                <a:spcPts val="0"/>
              </a:spcAft>
              <a:buSzPts val="1600"/>
              <a:buChar char="●"/>
            </a:pPr>
            <a:r>
              <a:rPr lang="en-GB" sz="1600"/>
              <a:t>Diet and vitamins</a:t>
            </a:r>
            <a:endParaRPr sz="16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1362300" y="2150850"/>
            <a:ext cx="64194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Teaching the new curriculum</a:t>
            </a:r>
            <a:endParaRPr>
              <a:solidFill>
                <a:srgbClr val="FFFFFF"/>
              </a:solidFill>
            </a:endParaRPr>
          </a:p>
        </p:txBody>
      </p:sp>
      <p:sp>
        <p:nvSpPr>
          <p:cNvPr id="79" name="Google Shape;7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Changing in sleep cycles</a:t>
            </a:r>
            <a:endParaRPr>
              <a:solidFill>
                <a:srgbClr val="073763"/>
              </a:solidFill>
            </a:endParaRPr>
          </a:p>
        </p:txBody>
      </p:sp>
      <p:sp>
        <p:nvSpPr>
          <p:cNvPr id="403" name="Google Shape;403;p39"/>
          <p:cNvSpPr txBox="1">
            <a:spLocks noGrp="1"/>
          </p:cNvSpPr>
          <p:nvPr>
            <p:ph type="body" idx="1"/>
          </p:nvPr>
        </p:nvSpPr>
        <p:spPr>
          <a:xfrm>
            <a:off x="270000" y="789125"/>
            <a:ext cx="5775600" cy="32789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Sleep is triggered by the hormone melatonin. During puberty sleep cycles can change because melatonin is released up to 2 hours later than it was before. </a:t>
            </a:r>
            <a:endParaRPr/>
          </a:p>
          <a:p>
            <a:pPr marL="0" lvl="0" indent="0" algn="l" rtl="0">
              <a:lnSpc>
                <a:spcPct val="115000"/>
              </a:lnSpc>
              <a:spcBef>
                <a:spcPts val="1600"/>
              </a:spcBef>
              <a:spcAft>
                <a:spcPts val="0"/>
              </a:spcAft>
              <a:buSzPts val="1400"/>
              <a:buNone/>
            </a:pPr>
            <a:r>
              <a:rPr lang="en-GB" sz="1800"/>
              <a:t>Teach pupils that this can:</a:t>
            </a:r>
            <a:endParaRPr/>
          </a:p>
          <a:p>
            <a:pPr marL="285750" lvl="0" indent="-285750" algn="l" rtl="0">
              <a:lnSpc>
                <a:spcPct val="115000"/>
              </a:lnSpc>
              <a:spcBef>
                <a:spcPts val="1600"/>
              </a:spcBef>
              <a:spcAft>
                <a:spcPts val="0"/>
              </a:spcAft>
              <a:buSzPts val="1400"/>
              <a:buChar char="●"/>
            </a:pPr>
            <a:r>
              <a:rPr lang="en-GB" sz="1800"/>
              <a:t>make it difficult to feel tired or sleep until late in the evening</a:t>
            </a:r>
            <a:endParaRPr/>
          </a:p>
          <a:p>
            <a:pPr marL="285750" lvl="0" indent="-285750" algn="l" rtl="0">
              <a:lnSpc>
                <a:spcPct val="115000"/>
              </a:lnSpc>
              <a:spcBef>
                <a:spcPts val="1600"/>
              </a:spcBef>
              <a:spcAft>
                <a:spcPts val="0"/>
              </a:spcAft>
              <a:buSzPts val="1400"/>
              <a:buChar char="●"/>
            </a:pPr>
            <a:r>
              <a:rPr lang="en-GB" sz="1800"/>
              <a:t>make it harder to get up in the morning</a:t>
            </a:r>
            <a:endParaRPr/>
          </a:p>
          <a:p>
            <a:pPr marL="285750" lvl="0" indent="-285750" algn="l" rtl="0">
              <a:lnSpc>
                <a:spcPct val="115000"/>
              </a:lnSpc>
              <a:spcBef>
                <a:spcPts val="1600"/>
              </a:spcBef>
              <a:spcAft>
                <a:spcPts val="0"/>
              </a:spcAft>
              <a:buSzPts val="1400"/>
              <a:buChar char="●"/>
            </a:pPr>
            <a:r>
              <a:rPr lang="en-GB" sz="1800"/>
              <a:t>mean that we need more sleep at the weekend</a:t>
            </a:r>
            <a:endParaRPr/>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p:txBody>
      </p:sp>
      <p:sp>
        <p:nvSpPr>
          <p:cNvPr id="404" name="Google Shape;404;p39"/>
          <p:cNvSpPr txBox="1">
            <a:spLocks noGrp="1"/>
          </p:cNvSpPr>
          <p:nvPr>
            <p:ph type="body" idx="2"/>
          </p:nvPr>
        </p:nvSpPr>
        <p:spPr>
          <a:xfrm>
            <a:off x="6178800" y="216425"/>
            <a:ext cx="2695200" cy="2474524"/>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a:t>Know key facts about puberty and the changing adolescent body, particularly from age 9 through to age 11, including physical and emotional changes.</a:t>
            </a: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05" name="Google Shape;405;p39"/>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40</a:t>
            </a:fld>
            <a:endParaRPr/>
          </a:p>
        </p:txBody>
      </p:sp>
      <p:sp>
        <p:nvSpPr>
          <p:cNvPr id="406" name="Google Shape;406;p39"/>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407" name="Google Shape;407;p39"/>
          <p:cNvSpPr txBox="1">
            <a:spLocks noGrp="1"/>
          </p:cNvSpPr>
          <p:nvPr>
            <p:ph type="body" idx="2"/>
          </p:nvPr>
        </p:nvSpPr>
        <p:spPr>
          <a:xfrm>
            <a:off x="6178800" y="2843350"/>
            <a:ext cx="2695200" cy="12948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Understanding our bodies</a:t>
            </a:r>
            <a:endParaRPr sz="1600"/>
          </a:p>
          <a:p>
            <a:pPr marL="457200" lvl="0" indent="-330200" algn="l" rtl="0">
              <a:lnSpc>
                <a:spcPct val="115000"/>
              </a:lnSpc>
              <a:spcBef>
                <a:spcPts val="0"/>
              </a:spcBef>
              <a:spcAft>
                <a:spcPts val="0"/>
              </a:spcAft>
              <a:buSzPts val="1600"/>
              <a:buChar char="●"/>
            </a:pPr>
            <a:r>
              <a:rPr lang="en-GB" sz="1600"/>
              <a:t>Self-care</a:t>
            </a:r>
            <a:endParaRPr sz="1600"/>
          </a:p>
          <a:p>
            <a:pPr marL="0" lvl="0" indent="0" algn="l" rtl="0">
              <a:lnSpc>
                <a:spcPct val="115000"/>
              </a:lnSpc>
              <a:spcBef>
                <a:spcPts val="1600"/>
              </a:spcBef>
              <a:spcAft>
                <a:spcPts val="0"/>
              </a:spcAft>
              <a:buClr>
                <a:schemeClr val="dk1"/>
              </a:buClr>
              <a:buSzPts val="1100"/>
              <a:buFont typeface="Arial"/>
              <a:buNone/>
            </a:pPr>
            <a:endParaRPr sz="1600" b="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2022750" y="2150850"/>
            <a:ext cx="50985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413" name="Google Shape;413;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41</a:t>
            </a:fld>
            <a:endParaRPr/>
          </a:p>
        </p:txBody>
      </p:sp>
      <p:sp>
        <p:nvSpPr>
          <p:cNvPr id="414" name="Google Shape;414;p40"/>
          <p:cNvSpPr txBox="1">
            <a:spLocks noGrp="1"/>
          </p:cNvSpPr>
          <p:nvPr>
            <p:ph type="body" idx="4294967295"/>
          </p:nvPr>
        </p:nvSpPr>
        <p:spPr>
          <a:xfrm>
            <a:off x="330200" y="3276600"/>
            <a:ext cx="8543700" cy="10992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600" b="1"/>
              <a:t>STATUTORY GUIDANCE </a:t>
            </a:r>
            <a:br>
              <a:rPr lang="en-GB" sz="1600" b="1"/>
            </a:br>
            <a:r>
              <a:rPr lang="en-GB" sz="1800" i="1"/>
              <a:t>Schools should continue to develop knowledge on topics specified for primary as required and in addition cover the following content by the end of secondary.</a:t>
            </a:r>
            <a:endParaRPr sz="1800" i="1"/>
          </a:p>
          <a:p>
            <a:pPr marL="0" lvl="0" indent="0" algn="l" rtl="0">
              <a:lnSpc>
                <a:spcPct val="115000"/>
              </a:lnSpc>
              <a:spcBef>
                <a:spcPts val="1600"/>
              </a:spcBef>
              <a:spcAft>
                <a:spcPts val="0"/>
              </a:spcAft>
              <a:buSzPts val="1800"/>
              <a:buNone/>
            </a:pPr>
            <a:endParaRPr sz="1800"/>
          </a:p>
          <a:p>
            <a:pPr marL="0" lvl="0" indent="0" algn="l" rtl="0">
              <a:lnSpc>
                <a:spcPct val="115000"/>
              </a:lnSpc>
              <a:spcBef>
                <a:spcPts val="1600"/>
              </a:spcBef>
              <a:spcAft>
                <a:spcPts val="0"/>
              </a:spcAft>
              <a:buSzPts val="1800"/>
              <a:buNone/>
            </a:pPr>
            <a:endParaRPr sz="1800"/>
          </a:p>
          <a:p>
            <a:pPr marL="0" lvl="0" indent="0" algn="l" rtl="0">
              <a:lnSpc>
                <a:spcPct val="115000"/>
              </a:lnSpc>
              <a:spcBef>
                <a:spcPts val="1600"/>
              </a:spcBef>
              <a:spcAft>
                <a:spcPts val="1600"/>
              </a:spcAft>
              <a:buSzPts val="1800"/>
              <a:buNone/>
            </a:pP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1"/>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Secondary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20" name="Google Shape;420;p41"/>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t>You may also want to refer to the statutory guidance for </a:t>
            </a:r>
            <a:r>
              <a:rPr lang="en-GB" sz="1800" u="sng">
                <a:solidFill>
                  <a:schemeClr val="hlink"/>
                </a:solidFill>
                <a:hlinkClick r:id="rId3"/>
              </a:rPr>
              <a:t>physical health and mental wellbeing</a:t>
            </a:r>
            <a:r>
              <a:rPr lang="en-GB" sz="1800"/>
              <a:t>.</a:t>
            </a: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Clr>
                <a:schemeClr val="dk1"/>
              </a:buClr>
              <a:buSzPts val="1100"/>
              <a:buFont typeface="Arial"/>
              <a:buNone/>
            </a:pPr>
            <a:endParaRPr sz="1800"/>
          </a:p>
        </p:txBody>
      </p:sp>
      <p:sp>
        <p:nvSpPr>
          <p:cNvPr id="421" name="Google Shape;421;p41"/>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2"/>
          <p:cNvSpPr txBox="1">
            <a:spLocks noGrp="1"/>
          </p:cNvSpPr>
          <p:nvPr>
            <p:ph type="subTitle" idx="4294967295"/>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27" name="Google Shape;427;p42"/>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073763"/>
                </a:solidFill>
              </a:rPr>
              <a:t>Brain development during puberty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28" name="Google Shape;428;p42"/>
          <p:cNvSpPr txBox="1">
            <a:spLocks noGrp="1"/>
          </p:cNvSpPr>
          <p:nvPr>
            <p:ph type="body" idx="1"/>
          </p:nvPr>
        </p:nvSpPr>
        <p:spPr>
          <a:xfrm>
            <a:off x="270000" y="502775"/>
            <a:ext cx="5908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 that before, during and after puberty the brain develops in 3 stages.</a:t>
            </a:r>
            <a:endParaRPr/>
          </a:p>
          <a:p>
            <a:pPr marL="342900" lvl="0" indent="-342900" algn="l" rtl="0">
              <a:lnSpc>
                <a:spcPct val="115000"/>
              </a:lnSpc>
              <a:spcBef>
                <a:spcPts val="1600"/>
              </a:spcBef>
              <a:spcAft>
                <a:spcPts val="0"/>
              </a:spcAft>
              <a:buSzPts val="1400"/>
              <a:buFont typeface="Arial"/>
              <a:buAutoNum type="arabicPeriod"/>
            </a:pPr>
            <a:r>
              <a:rPr lang="en-GB" sz="1800"/>
              <a:t>Up to 2 years before start of puberty - there is massive neuron growth in the grey matter of the brain (new brain cells). </a:t>
            </a:r>
            <a:endParaRPr/>
          </a:p>
          <a:p>
            <a:pPr marL="342900" lvl="0" indent="-342900" algn="l" rtl="0">
              <a:lnSpc>
                <a:spcPct val="115000"/>
              </a:lnSpc>
              <a:spcBef>
                <a:spcPts val="1600"/>
              </a:spcBef>
              <a:spcAft>
                <a:spcPts val="0"/>
              </a:spcAft>
              <a:buSzPts val="1400"/>
              <a:buFont typeface="Arial"/>
              <a:buAutoNum type="arabicPeriod"/>
            </a:pPr>
            <a:r>
              <a:rPr lang="en-GB" sz="1800"/>
              <a:t>During puberty the brain begins to ‘rewire’ these new cells and gets rid of unconnected brain cells. This can make people more emotional. </a:t>
            </a:r>
            <a:endParaRPr/>
          </a:p>
          <a:p>
            <a:pPr marL="342900" lvl="0" indent="-342900" algn="l" rtl="0">
              <a:lnSpc>
                <a:spcPct val="115000"/>
              </a:lnSpc>
              <a:spcBef>
                <a:spcPts val="1600"/>
              </a:spcBef>
              <a:spcAft>
                <a:spcPts val="0"/>
              </a:spcAft>
              <a:buSzPts val="1400"/>
              <a:buFont typeface="Arial"/>
              <a:buAutoNum type="arabicPeriod"/>
            </a:pPr>
            <a:r>
              <a:rPr lang="en-GB" sz="1800"/>
              <a:t>Brain functioning speeds up and sometimes people have a ‘learning spurt’ where they can learn things easier and faster. This continues until the mid 20s. </a:t>
            </a:r>
            <a:endParaRPr/>
          </a:p>
          <a:p>
            <a:pPr marL="0" lvl="0" indent="0" algn="l" rtl="0">
              <a:lnSpc>
                <a:spcPct val="115000"/>
              </a:lnSpc>
              <a:spcBef>
                <a:spcPts val="1600"/>
              </a:spcBef>
              <a:spcAft>
                <a:spcPts val="1600"/>
              </a:spcAft>
              <a:buSzPts val="1400"/>
              <a:buNone/>
            </a:pPr>
            <a:endParaRPr sz="1800"/>
          </a:p>
        </p:txBody>
      </p:sp>
      <p:sp>
        <p:nvSpPr>
          <p:cNvPr id="429" name="Google Shape;429;p42"/>
          <p:cNvSpPr txBox="1">
            <a:spLocks noGrp="1"/>
          </p:cNvSpPr>
          <p:nvPr>
            <p:ph type="body" idx="2"/>
          </p:nvPr>
        </p:nvSpPr>
        <p:spPr>
          <a:xfrm>
            <a:off x="6178800" y="216425"/>
            <a:ext cx="2695200" cy="189335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 </a:t>
            </a:r>
            <a:br>
              <a:rPr lang="en-GB" sz="1600" b="1"/>
            </a:br>
            <a:r>
              <a:rPr lang="en-GB" sz="1600"/>
              <a:t>Know the main changes which take place in males and females, and the implications for emotional and physical health.</a:t>
            </a:r>
            <a:endParaRPr sz="1600"/>
          </a:p>
        </p:txBody>
      </p:sp>
      <p:sp>
        <p:nvSpPr>
          <p:cNvPr id="430" name="Google Shape;430;p42"/>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43</a:t>
            </a:fld>
            <a:endParaRPr/>
          </a:p>
        </p:txBody>
      </p:sp>
      <p:sp>
        <p:nvSpPr>
          <p:cNvPr id="431" name="Google Shape;431;p42"/>
          <p:cNvSpPr txBox="1">
            <a:spLocks noGrp="1"/>
          </p:cNvSpPr>
          <p:nvPr>
            <p:ph type="body" idx="2"/>
          </p:nvPr>
        </p:nvSpPr>
        <p:spPr>
          <a:xfrm>
            <a:off x="6178800" y="2262175"/>
            <a:ext cx="2695200" cy="15477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Brain development</a:t>
            </a:r>
            <a:endParaRPr sz="1600"/>
          </a:p>
          <a:p>
            <a:pPr marL="457200" lvl="0" indent="-330200" algn="l" rtl="0">
              <a:lnSpc>
                <a:spcPct val="115000"/>
              </a:lnSpc>
              <a:spcBef>
                <a:spcPts val="0"/>
              </a:spcBef>
              <a:spcAft>
                <a:spcPts val="0"/>
              </a:spcAft>
              <a:buSzPts val="1600"/>
              <a:buChar char="●"/>
            </a:pPr>
            <a:r>
              <a:rPr lang="en-GB" sz="1600"/>
              <a:t>Understanding our bodies</a:t>
            </a:r>
            <a:endParaRPr sz="1600"/>
          </a:p>
          <a:p>
            <a:pPr marL="457200" lvl="0" indent="-330200" algn="l" rtl="0">
              <a:lnSpc>
                <a:spcPct val="115000"/>
              </a:lnSpc>
              <a:spcBef>
                <a:spcPts val="0"/>
              </a:spcBef>
              <a:spcAft>
                <a:spcPts val="0"/>
              </a:spcAft>
              <a:buSzPts val="1600"/>
              <a:buChar char="●"/>
            </a:pPr>
            <a:r>
              <a:rPr lang="en-GB" sz="1600"/>
              <a:t>Mental wellbeing</a:t>
            </a:r>
            <a:endParaRPr sz="1600"/>
          </a:p>
          <a:p>
            <a:pPr marL="0" lvl="0" indent="0" algn="l" rtl="0">
              <a:lnSpc>
                <a:spcPct val="115000"/>
              </a:lnSpc>
              <a:spcBef>
                <a:spcPts val="1600"/>
              </a:spcBef>
              <a:spcAft>
                <a:spcPts val="1600"/>
              </a:spcAft>
              <a:buSzPts val="1400"/>
              <a:buNone/>
            </a:pP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3"/>
          <p:cNvSpPr txBox="1">
            <a:spLocks noGrp="1"/>
          </p:cNvSpPr>
          <p:nvPr>
            <p:ph type="subTitle" idx="4294967295"/>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37" name="Google Shape;437;p43"/>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073763"/>
                </a:solidFill>
              </a:rPr>
              <a:t>Developing sexual feelings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38" name="Google Shape;438;p43"/>
          <p:cNvSpPr txBox="1">
            <a:spLocks noGrp="1"/>
          </p:cNvSpPr>
          <p:nvPr>
            <p:ph type="body" idx="1"/>
          </p:nvPr>
        </p:nvSpPr>
        <p:spPr>
          <a:xfrm>
            <a:off x="270000" y="502775"/>
            <a:ext cx="5908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Explain that during puberty many people develop sexual feelings towards others and become more aware of attraction or ‘fancying’ people.</a:t>
            </a:r>
            <a:endParaRPr/>
          </a:p>
          <a:p>
            <a:pPr marL="0" lvl="0" indent="0" algn="l" rtl="0">
              <a:lnSpc>
                <a:spcPct val="115000"/>
              </a:lnSpc>
              <a:spcBef>
                <a:spcPts val="1600"/>
              </a:spcBef>
              <a:spcAft>
                <a:spcPts val="0"/>
              </a:spcAft>
              <a:buSzPts val="1400"/>
              <a:buNone/>
            </a:pPr>
            <a:r>
              <a:rPr lang="en-GB" sz="1800"/>
              <a:t>This is caused by sex hormones (testosterone and oestrogen) that drive us towards trying to attract a ‘mate’. </a:t>
            </a:r>
            <a:endParaRPr sz="1800"/>
          </a:p>
          <a:p>
            <a:pPr marL="0" lvl="0" indent="0" algn="l" rtl="0">
              <a:spcBef>
                <a:spcPts val="1600"/>
              </a:spcBef>
              <a:spcAft>
                <a:spcPts val="0"/>
              </a:spcAft>
              <a:buClr>
                <a:schemeClr val="dk1"/>
              </a:buClr>
              <a:buSzPts val="1400"/>
              <a:buFont typeface="Arial"/>
              <a:buNone/>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rPr>
              <a:t>This</a:t>
            </a:r>
            <a:r>
              <a:rPr lang="en-GB" sz="1800"/>
              <a:t> can also influence our own body image (how we perceive ourselves) and our social behaviours (such as trying to impress others). </a:t>
            </a:r>
            <a:endParaRPr sz="1800"/>
          </a:p>
          <a:p>
            <a:pPr marL="0" lvl="0" indent="0" algn="l" rtl="0">
              <a:lnSpc>
                <a:spcPct val="115000"/>
              </a:lnSpc>
              <a:spcBef>
                <a:spcPts val="1600"/>
              </a:spcBef>
              <a:spcAft>
                <a:spcPts val="0"/>
              </a:spcAft>
              <a:buSzPts val="1400"/>
              <a:buNone/>
            </a:pPr>
            <a:r>
              <a:rPr lang="en-GB" sz="1800"/>
              <a:t>For the same reasons it is common for people (of any gender) to begin to masturbate during puberty. </a:t>
            </a: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1600"/>
              </a:spcAft>
              <a:buSzPts val="1400"/>
              <a:buNone/>
            </a:pPr>
            <a:endParaRPr sz="1800"/>
          </a:p>
        </p:txBody>
      </p:sp>
      <p:sp>
        <p:nvSpPr>
          <p:cNvPr id="439" name="Google Shape;439;p43"/>
          <p:cNvSpPr txBox="1">
            <a:spLocks noGrp="1"/>
          </p:cNvSpPr>
          <p:nvPr>
            <p:ph type="body" idx="2"/>
          </p:nvPr>
        </p:nvSpPr>
        <p:spPr>
          <a:xfrm>
            <a:off x="6178800" y="216425"/>
            <a:ext cx="2695200" cy="189335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 </a:t>
            </a:r>
            <a:br>
              <a:rPr lang="en-GB" sz="1600" b="1"/>
            </a:br>
            <a:r>
              <a:rPr lang="en-GB" sz="1600"/>
              <a:t>Know the main changes which take place in males and females, and the implications for emotional and physical health.</a:t>
            </a:r>
            <a:endParaRPr sz="1600"/>
          </a:p>
        </p:txBody>
      </p:sp>
      <p:sp>
        <p:nvSpPr>
          <p:cNvPr id="440" name="Google Shape;440;p43"/>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44</a:t>
            </a:fld>
            <a:endParaRPr/>
          </a:p>
        </p:txBody>
      </p:sp>
      <p:sp>
        <p:nvSpPr>
          <p:cNvPr id="441" name="Google Shape;441;p43"/>
          <p:cNvSpPr txBox="1">
            <a:spLocks noGrp="1"/>
          </p:cNvSpPr>
          <p:nvPr>
            <p:ph type="body" idx="2"/>
          </p:nvPr>
        </p:nvSpPr>
        <p:spPr>
          <a:xfrm>
            <a:off x="6178800" y="2262175"/>
            <a:ext cx="2695200" cy="13209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Influence of hormones</a:t>
            </a:r>
            <a:endParaRPr sz="1600"/>
          </a:p>
          <a:p>
            <a:pPr marL="457200" lvl="0" indent="-330200" algn="l" rtl="0">
              <a:lnSpc>
                <a:spcPct val="115000"/>
              </a:lnSpc>
              <a:spcBef>
                <a:spcPts val="0"/>
              </a:spcBef>
              <a:spcAft>
                <a:spcPts val="0"/>
              </a:spcAft>
              <a:buSzPts val="1600"/>
              <a:buChar char="●"/>
            </a:pPr>
            <a:r>
              <a:rPr lang="en-GB" sz="1600"/>
              <a:t>Understanding our bodies</a:t>
            </a:r>
            <a:endParaRPr sz="1600"/>
          </a:p>
          <a:p>
            <a:pPr marL="0" lvl="0" indent="0" algn="l" rtl="0">
              <a:lnSpc>
                <a:spcPct val="115000"/>
              </a:lnSpc>
              <a:spcBef>
                <a:spcPts val="1600"/>
              </a:spcBef>
              <a:spcAft>
                <a:spcPts val="1600"/>
              </a:spcAft>
              <a:buSzPts val="1400"/>
              <a:buNone/>
            </a:pP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4"/>
          <p:cNvSpPr txBox="1">
            <a:spLocks noGrp="1"/>
          </p:cNvSpPr>
          <p:nvPr>
            <p:ph type="subTitle" idx="4294967295"/>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47" name="Google Shape;447;p44"/>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073763"/>
                </a:solidFill>
              </a:rPr>
              <a:t>Hygiene during puberty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48" name="Google Shape;448;p44"/>
          <p:cNvSpPr txBox="1">
            <a:spLocks noGrp="1"/>
          </p:cNvSpPr>
          <p:nvPr>
            <p:ph type="body" idx="1"/>
          </p:nvPr>
        </p:nvSpPr>
        <p:spPr>
          <a:xfrm>
            <a:off x="270000" y="686100"/>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Teaching about puberty is a good time to explain about good hygiene practices. </a:t>
            </a:r>
            <a:endParaRPr sz="1800"/>
          </a:p>
          <a:p>
            <a:pPr marL="0" lvl="0" indent="0" algn="l" rtl="0">
              <a:lnSpc>
                <a:spcPct val="115000"/>
              </a:lnSpc>
              <a:spcBef>
                <a:spcPts val="1600"/>
              </a:spcBef>
              <a:spcAft>
                <a:spcPts val="0"/>
              </a:spcAft>
              <a:buSzPts val="1400"/>
              <a:buNone/>
            </a:pPr>
            <a:r>
              <a:rPr lang="en-GB" sz="1800"/>
              <a:t>More regular washing or showering might be needed due to increased sweating and body odour.</a:t>
            </a:r>
            <a:endParaRPr sz="1800"/>
          </a:p>
          <a:p>
            <a:pPr marL="0" lvl="0" indent="0" algn="l" rtl="0">
              <a:lnSpc>
                <a:spcPct val="115000"/>
              </a:lnSpc>
              <a:spcBef>
                <a:spcPts val="1600"/>
              </a:spcBef>
              <a:spcAft>
                <a:spcPts val="0"/>
              </a:spcAft>
              <a:buSzPts val="1400"/>
              <a:buNone/>
            </a:pPr>
            <a:r>
              <a:rPr lang="en-GB" sz="1800"/>
              <a:t>Deodorant is not an alternative for washing or showering. </a:t>
            </a:r>
            <a:endParaRPr sz="1800"/>
          </a:p>
        </p:txBody>
      </p:sp>
      <p:sp>
        <p:nvSpPr>
          <p:cNvPr id="449" name="Google Shape;449;p44"/>
          <p:cNvSpPr txBox="1">
            <a:spLocks noGrp="1"/>
          </p:cNvSpPr>
          <p:nvPr>
            <p:ph type="body" idx="2"/>
          </p:nvPr>
        </p:nvSpPr>
        <p:spPr>
          <a:xfrm>
            <a:off x="6178800" y="216425"/>
            <a:ext cx="2695200" cy="189335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 </a:t>
            </a:r>
            <a:br>
              <a:rPr lang="en-GB" sz="1600" b="1"/>
            </a:br>
            <a:r>
              <a:rPr lang="en-GB" sz="1600"/>
              <a:t>Know the main changes which take place in males and females, and the implications for emotional and physical health.</a:t>
            </a:r>
            <a:endParaRPr sz="1600"/>
          </a:p>
        </p:txBody>
      </p:sp>
      <p:sp>
        <p:nvSpPr>
          <p:cNvPr id="450" name="Google Shape;450;p44"/>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45</a:t>
            </a:fld>
            <a:endParaRPr/>
          </a:p>
        </p:txBody>
      </p:sp>
      <p:sp>
        <p:nvSpPr>
          <p:cNvPr id="451" name="Google Shape;451;p44"/>
          <p:cNvSpPr txBox="1">
            <a:spLocks noGrp="1"/>
          </p:cNvSpPr>
          <p:nvPr>
            <p:ph type="body" idx="2"/>
          </p:nvPr>
        </p:nvSpPr>
        <p:spPr>
          <a:xfrm>
            <a:off x="6178800" y="2262175"/>
            <a:ext cx="2695200" cy="10092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Self-care</a:t>
            </a:r>
            <a:endParaRPr sz="1600"/>
          </a:p>
          <a:p>
            <a:pPr marL="457200" lvl="0" indent="-330200" algn="l" rtl="0">
              <a:lnSpc>
                <a:spcPct val="115000"/>
              </a:lnSpc>
              <a:spcBef>
                <a:spcPts val="0"/>
              </a:spcBef>
              <a:spcAft>
                <a:spcPts val="0"/>
              </a:spcAft>
              <a:buSzPts val="1600"/>
              <a:buChar char="●"/>
            </a:pPr>
            <a:r>
              <a:rPr lang="en-GB" sz="1600"/>
              <a:t>Personal hygiene</a:t>
            </a:r>
            <a:endParaRPr sz="1600"/>
          </a:p>
          <a:p>
            <a:pPr marL="0" lvl="0" indent="0" algn="l" rtl="0">
              <a:lnSpc>
                <a:spcPct val="115000"/>
              </a:lnSpc>
              <a:spcBef>
                <a:spcPts val="1600"/>
              </a:spcBef>
              <a:spcAft>
                <a:spcPts val="1600"/>
              </a:spcAft>
              <a:buSzPts val="1400"/>
              <a:buNone/>
            </a:pP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7f18746b4f_0_7"/>
          <p:cNvSpPr txBox="1">
            <a:spLocks noGrp="1"/>
          </p:cNvSpPr>
          <p:nvPr>
            <p:ph type="subTitle" idx="4294967295"/>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57" name="Google Shape;457;g7f18746b4f_0_7"/>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073763"/>
                </a:solidFill>
              </a:rPr>
              <a:t>Penis hygiene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58" name="Google Shape;458;g7f18746b4f_0_7"/>
          <p:cNvSpPr txBox="1">
            <a:spLocks noGrp="1"/>
          </p:cNvSpPr>
          <p:nvPr>
            <p:ph type="body" idx="1"/>
          </p:nvPr>
        </p:nvSpPr>
        <p:spPr>
          <a:xfrm>
            <a:off x="336425" y="789000"/>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It’s important to practice good genital hygiene. Give examples such as:</a:t>
            </a:r>
            <a:endParaRPr/>
          </a:p>
          <a:p>
            <a:pPr marL="285750" lvl="0" indent="-285750" algn="l" rtl="0">
              <a:lnSpc>
                <a:spcPct val="115000"/>
              </a:lnSpc>
              <a:spcBef>
                <a:spcPts val="1600"/>
              </a:spcBef>
              <a:spcAft>
                <a:spcPts val="0"/>
              </a:spcAft>
              <a:buSzPts val="1400"/>
              <a:buChar char="●"/>
            </a:pPr>
            <a:r>
              <a:rPr lang="en-GB" sz="1800"/>
              <a:t>keeping the penis clean by pulling back the foreskin to wash and remove smegma (the thick, white substance that collects under the foreskin)</a:t>
            </a:r>
            <a:endParaRPr/>
          </a:p>
          <a:p>
            <a:pPr marL="285750" lvl="0" indent="-285750" algn="l" rtl="0">
              <a:lnSpc>
                <a:spcPct val="115000"/>
              </a:lnSpc>
              <a:spcBef>
                <a:spcPts val="1600"/>
              </a:spcBef>
              <a:spcAft>
                <a:spcPts val="0"/>
              </a:spcAft>
              <a:buSzPts val="1400"/>
              <a:buChar char="●"/>
            </a:pPr>
            <a:r>
              <a:rPr lang="en-GB" sz="1800"/>
              <a:t>washing testicles and the pubic area</a:t>
            </a:r>
            <a:endParaRPr sz="1800"/>
          </a:p>
        </p:txBody>
      </p:sp>
      <p:sp>
        <p:nvSpPr>
          <p:cNvPr id="459" name="Google Shape;459;g7f18746b4f_0_7"/>
          <p:cNvSpPr txBox="1">
            <a:spLocks noGrp="1"/>
          </p:cNvSpPr>
          <p:nvPr>
            <p:ph type="body" idx="2"/>
          </p:nvPr>
        </p:nvSpPr>
        <p:spPr>
          <a:xfrm>
            <a:off x="6178800" y="216425"/>
            <a:ext cx="2695200" cy="1893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 </a:t>
            </a:r>
            <a:br>
              <a:rPr lang="en-GB" sz="1600" b="1"/>
            </a:br>
            <a:r>
              <a:rPr lang="en-GB" sz="1600"/>
              <a:t>Know the main changes which take place in males and females, and the implications for emotional and physical health.</a:t>
            </a:r>
            <a:endParaRPr sz="1600"/>
          </a:p>
        </p:txBody>
      </p:sp>
      <p:sp>
        <p:nvSpPr>
          <p:cNvPr id="460" name="Google Shape;460;g7f18746b4f_0_7"/>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46</a:t>
            </a:fld>
            <a:endParaRPr/>
          </a:p>
        </p:txBody>
      </p:sp>
      <p:sp>
        <p:nvSpPr>
          <p:cNvPr id="461" name="Google Shape;461;g7f18746b4f_0_7"/>
          <p:cNvSpPr txBox="1">
            <a:spLocks noGrp="1"/>
          </p:cNvSpPr>
          <p:nvPr>
            <p:ph type="body" idx="2"/>
          </p:nvPr>
        </p:nvSpPr>
        <p:spPr>
          <a:xfrm>
            <a:off x="6178800" y="2262175"/>
            <a:ext cx="2695200" cy="10092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Self-care</a:t>
            </a:r>
            <a:endParaRPr sz="1600"/>
          </a:p>
          <a:p>
            <a:pPr marL="457200" lvl="0" indent="-330200" algn="l" rtl="0">
              <a:lnSpc>
                <a:spcPct val="115000"/>
              </a:lnSpc>
              <a:spcBef>
                <a:spcPts val="0"/>
              </a:spcBef>
              <a:spcAft>
                <a:spcPts val="0"/>
              </a:spcAft>
              <a:buSzPts val="1600"/>
              <a:buChar char="●"/>
            </a:pPr>
            <a:r>
              <a:rPr lang="en-GB" sz="1600"/>
              <a:t>Personal hygiene</a:t>
            </a:r>
            <a:endParaRPr sz="1600"/>
          </a:p>
          <a:p>
            <a:pPr marL="0" lvl="0" indent="0" algn="l" rtl="0">
              <a:lnSpc>
                <a:spcPct val="115000"/>
              </a:lnSpc>
              <a:spcBef>
                <a:spcPts val="1600"/>
              </a:spcBef>
              <a:spcAft>
                <a:spcPts val="1600"/>
              </a:spcAft>
              <a:buSzPts val="1400"/>
              <a:buNone/>
            </a:pP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7f18746b4f_0_34"/>
          <p:cNvSpPr txBox="1">
            <a:spLocks noGrp="1"/>
          </p:cNvSpPr>
          <p:nvPr>
            <p:ph type="subTitle" idx="4294967295"/>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67" name="Google Shape;467;g7f18746b4f_0_34"/>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073763"/>
                </a:solidFill>
              </a:rPr>
              <a:t>Vulva hygiene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68" name="Google Shape;468;g7f18746b4f_0_34"/>
          <p:cNvSpPr txBox="1">
            <a:spLocks noGrp="1"/>
          </p:cNvSpPr>
          <p:nvPr>
            <p:ph type="body" idx="1"/>
          </p:nvPr>
        </p:nvSpPr>
        <p:spPr>
          <a:xfrm>
            <a:off x="269875" y="686100"/>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Explain that the vagina naturally produces clear mucus to help keep it clean, and white-ish cervical discharge which is linked to ovulation. </a:t>
            </a:r>
            <a:endParaRPr sz="1800"/>
          </a:p>
          <a:p>
            <a:pPr marL="0" lvl="0" indent="0" algn="l" rtl="0">
              <a:lnSpc>
                <a:spcPct val="115000"/>
              </a:lnSpc>
              <a:spcBef>
                <a:spcPts val="1600"/>
              </a:spcBef>
              <a:spcAft>
                <a:spcPts val="0"/>
              </a:spcAft>
              <a:buSzPts val="1400"/>
              <a:buNone/>
            </a:pPr>
            <a:r>
              <a:rPr lang="en-GB" sz="1800"/>
              <a:t>Just like the inside of your mouth, it’s supposed to be a bit wet all the time. </a:t>
            </a:r>
            <a:endParaRPr sz="1800"/>
          </a:p>
          <a:p>
            <a:pPr marL="0" lvl="0" indent="0" algn="l" rtl="0">
              <a:lnSpc>
                <a:spcPct val="115000"/>
              </a:lnSpc>
              <a:spcBef>
                <a:spcPts val="1600"/>
              </a:spcBef>
              <a:spcAft>
                <a:spcPts val="0"/>
              </a:spcAft>
              <a:buSzPts val="1400"/>
              <a:buNone/>
            </a:pPr>
            <a:r>
              <a:rPr lang="en-GB" sz="1800"/>
              <a:t>Products advertised to keep the vagina or vulva ‘clean’ are unnecessary should be avoided. They disrupt the natural balance of the vagina and can lead to increased, smelly discharge and skin irritation. </a:t>
            </a:r>
            <a:endParaRPr sz="1800"/>
          </a:p>
          <a:p>
            <a:pPr marL="0" lvl="0" indent="0" algn="l" rtl="0">
              <a:spcBef>
                <a:spcPts val="1600"/>
              </a:spcBef>
              <a:spcAft>
                <a:spcPts val="0"/>
              </a:spcAft>
              <a:buNone/>
            </a:pPr>
            <a:r>
              <a:rPr lang="en-GB" sz="1800"/>
              <a:t>After going to the toilet, wipe from front to back to keep bacteria away from the vulva (helps prevent cystitis).</a:t>
            </a:r>
            <a:endParaRPr sz="1800"/>
          </a:p>
        </p:txBody>
      </p:sp>
      <p:sp>
        <p:nvSpPr>
          <p:cNvPr id="469" name="Google Shape;469;g7f18746b4f_0_34"/>
          <p:cNvSpPr txBox="1">
            <a:spLocks noGrp="1"/>
          </p:cNvSpPr>
          <p:nvPr>
            <p:ph type="body" idx="2"/>
          </p:nvPr>
        </p:nvSpPr>
        <p:spPr>
          <a:xfrm>
            <a:off x="6178800" y="216425"/>
            <a:ext cx="2695200" cy="1893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 </a:t>
            </a:r>
            <a:br>
              <a:rPr lang="en-GB" sz="1600" b="1"/>
            </a:br>
            <a:r>
              <a:rPr lang="en-GB" sz="1600"/>
              <a:t>Know the main changes which take place in males and females, and the implications for emotional and physical health.</a:t>
            </a:r>
            <a:endParaRPr sz="1600"/>
          </a:p>
        </p:txBody>
      </p:sp>
      <p:sp>
        <p:nvSpPr>
          <p:cNvPr id="470" name="Google Shape;470;g7f18746b4f_0_34"/>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47</a:t>
            </a:fld>
            <a:endParaRPr/>
          </a:p>
        </p:txBody>
      </p:sp>
      <p:sp>
        <p:nvSpPr>
          <p:cNvPr id="471" name="Google Shape;471;g7f18746b4f_0_34"/>
          <p:cNvSpPr txBox="1">
            <a:spLocks noGrp="1"/>
          </p:cNvSpPr>
          <p:nvPr>
            <p:ph type="body" idx="2"/>
          </p:nvPr>
        </p:nvSpPr>
        <p:spPr>
          <a:xfrm>
            <a:off x="6178800" y="2262175"/>
            <a:ext cx="2695200" cy="10092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Self-care</a:t>
            </a:r>
            <a:endParaRPr sz="1600"/>
          </a:p>
          <a:p>
            <a:pPr marL="457200" lvl="0" indent="-330200" algn="l" rtl="0">
              <a:lnSpc>
                <a:spcPct val="115000"/>
              </a:lnSpc>
              <a:spcBef>
                <a:spcPts val="0"/>
              </a:spcBef>
              <a:spcAft>
                <a:spcPts val="0"/>
              </a:spcAft>
              <a:buSzPts val="1600"/>
              <a:buChar char="●"/>
            </a:pPr>
            <a:r>
              <a:rPr lang="en-GB" sz="1600"/>
              <a:t>Personal hygiene</a:t>
            </a:r>
            <a:endParaRPr sz="1600"/>
          </a:p>
          <a:p>
            <a:pPr marL="0" lvl="0" indent="0" algn="l" rtl="0">
              <a:lnSpc>
                <a:spcPct val="115000"/>
              </a:lnSpc>
              <a:spcBef>
                <a:spcPts val="1600"/>
              </a:spcBef>
              <a:spcAft>
                <a:spcPts val="1600"/>
              </a:spcAft>
              <a:buSzPts val="1400"/>
              <a:buNone/>
            </a:pP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6"/>
          <p:cNvSpPr txBox="1">
            <a:spLocks noGrp="1"/>
          </p:cNvSpPr>
          <p:nvPr>
            <p:ph type="subTitle" idx="4294967295"/>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77" name="Google Shape;477;p46"/>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Pain from the menstrual cycle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78" name="Google Shape;478;p46"/>
          <p:cNvSpPr txBox="1">
            <a:spLocks noGrp="1"/>
          </p:cNvSpPr>
          <p:nvPr>
            <p:ph type="body" idx="1"/>
          </p:nvPr>
        </p:nvSpPr>
        <p:spPr>
          <a:xfrm>
            <a:off x="270000" y="1031983"/>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Explain to pupils that the reason some people feel </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4"/>
                  </a:ext>
                </a:extLst>
              </a:rPr>
              <a:t>stomach</a:t>
            </a:r>
            <a:r>
              <a:rPr lang="en-GB" sz="1800"/>
              <a:t> cramps is due to contractions in the womb to expel the womb lining. </a:t>
            </a:r>
            <a:endParaRPr/>
          </a:p>
          <a:p>
            <a:pPr marL="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r>
              <a:rPr lang="en-GB" sz="1800"/>
              <a:t>This pain is experienced by lots of women and it shouldn’t affect everyday activities. Gentle exercise can help ease the pain. </a:t>
            </a:r>
            <a:endParaRPr/>
          </a:p>
          <a:p>
            <a:pPr marL="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r>
              <a:rPr lang="en-GB" sz="1800"/>
              <a:t>A few people may experience more severe pain that stops people doing things. Tell pupils who to contact for help if they experience this. </a:t>
            </a:r>
            <a:endParaRPr sz="1800"/>
          </a:p>
        </p:txBody>
      </p:sp>
      <p:sp>
        <p:nvSpPr>
          <p:cNvPr id="479" name="Google Shape;479;p46"/>
          <p:cNvSpPr txBox="1">
            <a:spLocks noGrp="1"/>
          </p:cNvSpPr>
          <p:nvPr>
            <p:ph type="body" idx="2"/>
          </p:nvPr>
        </p:nvSpPr>
        <p:spPr>
          <a:xfrm>
            <a:off x="6178800" y="216425"/>
            <a:ext cx="2695200" cy="1631969"/>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None/>
            </a:pPr>
            <a:r>
              <a:rPr lang="en-GB" sz="1600" b="1"/>
              <a:t>STATUTORY GUIDANCE </a:t>
            </a:r>
            <a:br>
              <a:rPr lang="en-GB" sz="1600" b="1"/>
            </a:br>
            <a:r>
              <a:rPr lang="en-GB" sz="1600"/>
              <a:t>Know the key facts about puberty, the changing adolescent body and menstrual wellbeing.</a:t>
            </a:r>
            <a:endParaRPr sz="1600"/>
          </a:p>
        </p:txBody>
      </p:sp>
      <p:sp>
        <p:nvSpPr>
          <p:cNvPr id="480" name="Google Shape;480;p46"/>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48</a:t>
            </a:fld>
            <a:endParaRPr/>
          </a:p>
        </p:txBody>
      </p:sp>
      <p:sp>
        <p:nvSpPr>
          <p:cNvPr id="481" name="Google Shape;481;p46"/>
          <p:cNvSpPr txBox="1">
            <a:spLocks noGrp="1"/>
          </p:cNvSpPr>
          <p:nvPr>
            <p:ph type="body" idx="2"/>
          </p:nvPr>
        </p:nvSpPr>
        <p:spPr>
          <a:xfrm>
            <a:off x="6178800" y="2002933"/>
            <a:ext cx="2695200" cy="10671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Menstruation</a:t>
            </a:r>
            <a:endParaRPr sz="1600"/>
          </a:p>
          <a:p>
            <a:pPr marL="457200" lvl="0" indent="-330200" algn="l" rtl="0">
              <a:lnSpc>
                <a:spcPct val="115000"/>
              </a:lnSpc>
              <a:spcBef>
                <a:spcPts val="0"/>
              </a:spcBef>
              <a:spcAft>
                <a:spcPts val="0"/>
              </a:spcAft>
              <a:buSzPts val="1600"/>
              <a:buChar char="●"/>
            </a:pPr>
            <a:r>
              <a:rPr lang="en-GB" sz="1600"/>
              <a:t>Self-care</a:t>
            </a:r>
            <a:endParaRPr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7"/>
          <p:cNvSpPr txBox="1">
            <a:spLocks noGrp="1"/>
          </p:cNvSpPr>
          <p:nvPr>
            <p:ph type="subTitle" idx="4294967295"/>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87" name="Google Shape;487;p47"/>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Heavy bleeding</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88" name="Google Shape;488;p47"/>
          <p:cNvSpPr txBox="1">
            <a:spLocks noGrp="1"/>
          </p:cNvSpPr>
          <p:nvPr>
            <p:ph type="body" idx="1"/>
          </p:nvPr>
        </p:nvSpPr>
        <p:spPr>
          <a:xfrm>
            <a:off x="270000" y="1044294"/>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Teach pupils that the amount people bleed varies just like the length of days of the cycle. Explain that there are different levels of period products for the different levels of flow. </a:t>
            </a:r>
            <a:endParaRPr/>
          </a:p>
          <a:p>
            <a:pPr marL="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r>
              <a:rPr lang="en-GB" sz="1800"/>
              <a:t>Heavy menstrual bleeding is defined as losing 80ml or more in each period or having periods that last longer than 7 </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5"/>
                  </a:ext>
                </a:extLst>
              </a:rPr>
              <a:t>days</a:t>
            </a:r>
            <a:r>
              <a:rPr lang="en-GB" sz="1800"/>
              <a:t>.</a:t>
            </a:r>
            <a:endParaRPr/>
          </a:p>
          <a:p>
            <a:pPr marL="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r>
              <a:rPr lang="en-GB" sz="1800"/>
              <a:t>Tell pupils who they can can speak to if they have a very heavy flow.</a:t>
            </a:r>
            <a:endParaRPr sz="1800"/>
          </a:p>
        </p:txBody>
      </p:sp>
      <p:sp>
        <p:nvSpPr>
          <p:cNvPr id="489" name="Google Shape;489;p47"/>
          <p:cNvSpPr txBox="1">
            <a:spLocks noGrp="1"/>
          </p:cNvSpPr>
          <p:nvPr>
            <p:ph type="body" idx="2"/>
          </p:nvPr>
        </p:nvSpPr>
        <p:spPr>
          <a:xfrm>
            <a:off x="6178800" y="216425"/>
            <a:ext cx="2695200" cy="1631969"/>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None/>
            </a:pPr>
            <a:r>
              <a:rPr lang="en-GB" sz="1600" b="1"/>
              <a:t>STATUTORY GUIDANCE </a:t>
            </a:r>
            <a:br>
              <a:rPr lang="en-GB" sz="1600" b="1"/>
            </a:br>
            <a:r>
              <a:rPr lang="en-GB" sz="1600"/>
              <a:t>Know the key facts about puberty, the changing adolescent body and menstrual wellbeing.</a:t>
            </a:r>
            <a:endParaRPr sz="1600"/>
          </a:p>
        </p:txBody>
      </p:sp>
      <p:sp>
        <p:nvSpPr>
          <p:cNvPr id="490" name="Google Shape;490;p47"/>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49</a:t>
            </a:fld>
            <a:endParaRPr/>
          </a:p>
        </p:txBody>
      </p:sp>
      <p:sp>
        <p:nvSpPr>
          <p:cNvPr id="491" name="Google Shape;491;p47"/>
          <p:cNvSpPr txBox="1">
            <a:spLocks noGrp="1"/>
          </p:cNvSpPr>
          <p:nvPr>
            <p:ph type="body" idx="2"/>
          </p:nvPr>
        </p:nvSpPr>
        <p:spPr>
          <a:xfrm>
            <a:off x="6178800" y="2002925"/>
            <a:ext cx="2695200" cy="12780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Menstruation</a:t>
            </a:r>
            <a:endParaRPr sz="1600"/>
          </a:p>
          <a:p>
            <a:pPr marL="457200" lvl="0" indent="-330200" algn="l" rtl="0">
              <a:lnSpc>
                <a:spcPct val="115000"/>
              </a:lnSpc>
              <a:spcBef>
                <a:spcPts val="0"/>
              </a:spcBef>
              <a:spcAft>
                <a:spcPts val="0"/>
              </a:spcAft>
              <a:buSzPts val="1600"/>
              <a:buChar char="●"/>
            </a:pPr>
            <a:r>
              <a:rPr lang="en-GB" sz="1600"/>
              <a:t>Understanding our bodies</a:t>
            </a:r>
            <a:br>
              <a:rPr lang="en-GB" sz="1600" b="1"/>
            </a:b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Knowledge and capability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85" name="Google Shape;85;p5"/>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GB" sz="1800"/>
              <a:t>From September 2020 there are </a:t>
            </a:r>
            <a:r>
              <a:rPr lang="en-GB" sz="1800" b="1"/>
              <a:t>new requirements</a:t>
            </a:r>
            <a:r>
              <a:rPr lang="en-GB" sz="1800"/>
              <a:t> for teaching about changing adolescent body as part of health education. Statutory guidance explains how this knowledge will benefit pupils.</a:t>
            </a:r>
            <a:endParaRPr sz="1800"/>
          </a:p>
        </p:txBody>
      </p:sp>
      <p:sp>
        <p:nvSpPr>
          <p:cNvPr id="86" name="Google Shape;86;p5"/>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a:t>
            </a:fld>
            <a:endParaRPr/>
          </a:p>
        </p:txBody>
      </p:sp>
      <p:sp>
        <p:nvSpPr>
          <p:cNvPr id="87" name="Google Shape;87;p5"/>
          <p:cNvSpPr txBox="1">
            <a:spLocks noGrp="1"/>
          </p:cNvSpPr>
          <p:nvPr>
            <p:ph type="body" idx="1"/>
          </p:nvPr>
        </p:nvSpPr>
        <p:spPr>
          <a:xfrm>
            <a:off x="270000" y="2216400"/>
            <a:ext cx="7189800" cy="14508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STATUTORY GUIDANCE</a:t>
            </a:r>
            <a:br>
              <a:rPr lang="en-GB" sz="1800" i="1"/>
            </a:b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8"/>
          <p:cNvSpPr txBox="1">
            <a:spLocks noGrp="1"/>
          </p:cNvSpPr>
          <p:nvPr>
            <p:ph type="subTitle" idx="4294967295"/>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97" name="Google Shape;497;p48"/>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Irregular periods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98" name="Google Shape;498;p48"/>
          <p:cNvSpPr txBox="1">
            <a:spLocks noGrp="1"/>
          </p:cNvSpPr>
          <p:nvPr>
            <p:ph type="body" idx="1"/>
          </p:nvPr>
        </p:nvSpPr>
        <p:spPr>
          <a:xfrm>
            <a:off x="270000" y="1002403"/>
            <a:ext cx="5775600" cy="326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Explain to pupils that after a few months their periods should become regular every month. </a:t>
            </a:r>
            <a:endParaRPr/>
          </a:p>
          <a:p>
            <a:pPr marL="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r>
              <a:rPr lang="en-GB" sz="1800"/>
              <a:t>Make pupils understand that what is regular for them may be different than their friends. However if the pattern of their periods change or stop there could be a range of reasons why, for example: </a:t>
            </a:r>
            <a:endParaRPr/>
          </a:p>
          <a:p>
            <a:pPr marL="0" lvl="0" indent="0" algn="l" rtl="0">
              <a:lnSpc>
                <a:spcPct val="115000"/>
              </a:lnSpc>
              <a:spcBef>
                <a:spcPts val="0"/>
              </a:spcBef>
              <a:spcAft>
                <a:spcPts val="0"/>
              </a:spcAft>
              <a:buSzPts val="1400"/>
              <a:buNone/>
            </a:pPr>
            <a:endParaRPr sz="1800"/>
          </a:p>
          <a:p>
            <a:pPr marL="285750" lvl="0" indent="-285750" algn="l" rtl="0">
              <a:lnSpc>
                <a:spcPct val="115000"/>
              </a:lnSpc>
              <a:spcBef>
                <a:spcPts val="0"/>
              </a:spcBef>
              <a:spcAft>
                <a:spcPts val="0"/>
              </a:spcAft>
              <a:buSzPts val="1400"/>
              <a:buChar char="●"/>
            </a:pPr>
            <a:r>
              <a:rPr lang="en-GB" sz="1800"/>
              <a:t>their menstrual cycles aren’t established yet</a:t>
            </a:r>
            <a:endParaRPr/>
          </a:p>
          <a:p>
            <a:pPr marL="285750" lvl="0" indent="-285750" algn="l" rtl="0">
              <a:lnSpc>
                <a:spcPct val="115000"/>
              </a:lnSpc>
              <a:spcBef>
                <a:spcPts val="0"/>
              </a:spcBef>
              <a:spcAft>
                <a:spcPts val="0"/>
              </a:spcAft>
              <a:buSzPts val="1400"/>
              <a:buChar char="●"/>
            </a:pPr>
            <a:r>
              <a:rPr lang="en-GB" sz="1800"/>
              <a:t>changing health or diet</a:t>
            </a:r>
            <a:endParaRPr/>
          </a:p>
          <a:p>
            <a:pPr marL="285750" lvl="0" indent="-285750" algn="l" rtl="0">
              <a:lnSpc>
                <a:spcPct val="115000"/>
              </a:lnSpc>
              <a:spcBef>
                <a:spcPts val="0"/>
              </a:spcBef>
              <a:spcAft>
                <a:spcPts val="0"/>
              </a:spcAft>
              <a:buSzPts val="1400"/>
              <a:buChar char="●"/>
            </a:pPr>
            <a:r>
              <a:rPr lang="en-GB" sz="1800"/>
              <a:t>pregnancy</a:t>
            </a:r>
            <a:endParaRPr/>
          </a:p>
        </p:txBody>
      </p:sp>
      <p:sp>
        <p:nvSpPr>
          <p:cNvPr id="499" name="Google Shape;499;p48"/>
          <p:cNvSpPr txBox="1">
            <a:spLocks noGrp="1"/>
          </p:cNvSpPr>
          <p:nvPr>
            <p:ph type="body" idx="2"/>
          </p:nvPr>
        </p:nvSpPr>
        <p:spPr>
          <a:xfrm>
            <a:off x="6178800" y="216425"/>
            <a:ext cx="2695200" cy="1631969"/>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None/>
            </a:pPr>
            <a:r>
              <a:rPr lang="en-GB" sz="1600" b="1"/>
              <a:t>STATUTORY GUIDANCE </a:t>
            </a:r>
            <a:br>
              <a:rPr lang="en-GB" sz="1600" b="1"/>
            </a:br>
            <a:r>
              <a:rPr lang="en-GB" sz="1600"/>
              <a:t>Know the key facts about puberty, the changing adolescent body and menstrual wellbeing.</a:t>
            </a:r>
            <a:endParaRPr sz="1600"/>
          </a:p>
        </p:txBody>
      </p:sp>
      <p:sp>
        <p:nvSpPr>
          <p:cNvPr id="500" name="Google Shape;500;p48"/>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50</a:t>
            </a:fld>
            <a:endParaRPr/>
          </a:p>
        </p:txBody>
      </p:sp>
      <p:sp>
        <p:nvSpPr>
          <p:cNvPr id="501" name="Google Shape;501;p48"/>
          <p:cNvSpPr txBox="1">
            <a:spLocks noGrp="1"/>
          </p:cNvSpPr>
          <p:nvPr>
            <p:ph type="body" idx="2"/>
          </p:nvPr>
        </p:nvSpPr>
        <p:spPr>
          <a:xfrm>
            <a:off x="6178800" y="2002925"/>
            <a:ext cx="2695200" cy="15477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Menstruation</a:t>
            </a:r>
            <a:endParaRPr sz="1600"/>
          </a:p>
          <a:p>
            <a:pPr marL="457200" lvl="0" indent="-330200" algn="l" rtl="0">
              <a:lnSpc>
                <a:spcPct val="115000"/>
              </a:lnSpc>
              <a:spcBef>
                <a:spcPts val="0"/>
              </a:spcBef>
              <a:spcAft>
                <a:spcPts val="0"/>
              </a:spcAft>
              <a:buSzPts val="1600"/>
              <a:buChar char="●"/>
            </a:pPr>
            <a:r>
              <a:rPr lang="en-GB" sz="1600"/>
              <a:t>Menstrual cycle</a:t>
            </a:r>
            <a:endParaRPr sz="1600"/>
          </a:p>
          <a:p>
            <a:pPr marL="457200" lvl="0" indent="-330200" algn="l" rtl="0">
              <a:spcBef>
                <a:spcPts val="0"/>
              </a:spcBef>
              <a:spcAft>
                <a:spcPts val="0"/>
              </a:spcAft>
              <a:buSzPts val="1600"/>
              <a:buChar char="●"/>
            </a:pPr>
            <a:r>
              <a:rPr lang="en-GB" sz="1600"/>
              <a:t>Understanding our bodies</a:t>
            </a:r>
            <a:endParaRPr sz="16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9"/>
          <p:cNvSpPr txBox="1">
            <a:spLocks noGrp="1"/>
          </p:cNvSpPr>
          <p:nvPr>
            <p:ph type="subTitle" idx="4294967295"/>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07" name="Google Shape;507;p49"/>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Menstrual wellbeing</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08" name="Google Shape;508;p49"/>
          <p:cNvSpPr txBox="1">
            <a:spLocks noGrp="1"/>
          </p:cNvSpPr>
          <p:nvPr>
            <p:ph type="body" idx="1"/>
          </p:nvPr>
        </p:nvSpPr>
        <p:spPr>
          <a:xfrm>
            <a:off x="270000" y="722992"/>
            <a:ext cx="6030600" cy="37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GB" sz="1800"/>
              <a:t>It’s important that pupils understand what a normal cycle is so they can identify when they might be experiencing problems and to seek help.</a:t>
            </a:r>
            <a:endParaRPr sz="1800"/>
          </a:p>
          <a:p>
            <a:pPr marL="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r>
              <a:rPr lang="en-GB" sz="1800"/>
              <a:t>Menstrual conditions can have a significant impact both physically and mentally especially if they are not recognised or are ignored. </a:t>
            </a:r>
            <a:endParaRPr/>
          </a:p>
          <a:p>
            <a:pPr marL="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r>
              <a:rPr lang="en-GB" sz="1800"/>
              <a:t>Teach pupils about common conditions such as:</a:t>
            </a:r>
            <a:endParaRPr/>
          </a:p>
          <a:p>
            <a:pPr marL="0" lvl="0" indent="0" algn="l" rtl="0">
              <a:lnSpc>
                <a:spcPct val="115000"/>
              </a:lnSpc>
              <a:spcBef>
                <a:spcPts val="0"/>
              </a:spcBef>
              <a:spcAft>
                <a:spcPts val="0"/>
              </a:spcAft>
              <a:buSzPts val="1400"/>
              <a:buNone/>
            </a:pPr>
            <a:endParaRPr sz="1800"/>
          </a:p>
          <a:p>
            <a:pPr marL="285750" lvl="0" indent="-285750" algn="l" rtl="0">
              <a:lnSpc>
                <a:spcPct val="115000"/>
              </a:lnSpc>
              <a:spcBef>
                <a:spcPts val="0"/>
              </a:spcBef>
              <a:spcAft>
                <a:spcPts val="0"/>
              </a:spcAft>
              <a:buSzPts val="1400"/>
              <a:buChar char="●"/>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6"/>
                  </a:ext>
                </a:extLst>
              </a:rPr>
              <a:t>heavy menstrual bleeding (effects 20% of </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7"/>
                  </a:ext>
                </a:extLst>
              </a:rPr>
              <a:t>women</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8"/>
                  </a:ext>
                </a:extLst>
              </a:rPr>
              <a:t>)</a:t>
            </a:r>
            <a:endParaRPr>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endParaRPr>
          </a:p>
          <a:p>
            <a:pPr marL="285750" lvl="0" indent="-285750" algn="l" rtl="0">
              <a:lnSpc>
                <a:spcPct val="115000"/>
              </a:lnSpc>
              <a:spcBef>
                <a:spcPts val="0"/>
              </a:spcBef>
              <a:spcAft>
                <a:spcPts val="0"/>
              </a:spcAft>
              <a:buSzPts val="1400"/>
              <a:buChar char="●"/>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0"/>
                  </a:ext>
                </a:extLst>
              </a:rPr>
              <a:t>endometriosis (effects 10% of women)</a:t>
            </a:r>
            <a:endParaRPr>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1"/>
                </a:ext>
              </a:extLst>
            </a:endParaRPr>
          </a:p>
          <a:p>
            <a:pPr marL="285750" lvl="0" indent="-285750" algn="l" rtl="0">
              <a:lnSpc>
                <a:spcPct val="115000"/>
              </a:lnSpc>
              <a:spcBef>
                <a:spcPts val="0"/>
              </a:spcBef>
              <a:spcAft>
                <a:spcPts val="0"/>
              </a:spcAft>
              <a:buSzPts val="1400"/>
              <a:buChar char="●"/>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2"/>
                  </a:ext>
                </a:extLst>
              </a:rPr>
              <a:t>adenomyosis (effects 10% of women)</a:t>
            </a:r>
            <a:endParaRPr>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endParaRPr>
          </a:p>
          <a:p>
            <a:pPr marL="285750" lvl="0" indent="-285750" algn="l" rtl="0">
              <a:lnSpc>
                <a:spcPct val="115000"/>
              </a:lnSpc>
              <a:spcBef>
                <a:spcPts val="0"/>
              </a:spcBef>
              <a:spcAft>
                <a:spcPts val="0"/>
              </a:spcAft>
              <a:buSzPts val="1400"/>
              <a:buChar char="●"/>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4"/>
                  </a:ext>
                </a:extLst>
              </a:rPr>
              <a:t>fibroids (effects 20% of women)</a:t>
            </a:r>
            <a:endParaRPr>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endParaRPr>
          </a:p>
          <a:p>
            <a:pPr marL="285750" lvl="0" indent="-285750" algn="l" rtl="0">
              <a:lnSpc>
                <a:spcPct val="115000"/>
              </a:lnSpc>
              <a:spcBef>
                <a:spcPts val="0"/>
              </a:spcBef>
              <a:spcAft>
                <a:spcPts val="0"/>
              </a:spcAft>
              <a:buSzPts val="1400"/>
              <a:buChar char="●"/>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6"/>
                  </a:ext>
                </a:extLst>
              </a:rPr>
              <a:t>PCOS (effects 10% of women)</a:t>
            </a:r>
            <a:endParaRPr>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7"/>
                </a:ext>
              </a:extLst>
            </a:endParaRPr>
          </a:p>
          <a:p>
            <a:pPr marL="285750" lvl="0" indent="-285750" algn="l" rtl="0">
              <a:lnSpc>
                <a:spcPct val="115000"/>
              </a:lnSpc>
              <a:spcBef>
                <a:spcPts val="0"/>
              </a:spcBef>
              <a:spcAft>
                <a:spcPts val="0"/>
              </a:spcAft>
              <a:buSzPts val="1400"/>
              <a:buChar char="●"/>
            </a:pP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8"/>
                  </a:ext>
                </a:extLst>
              </a:rPr>
              <a:t>PMDD (effects 5% of women)</a:t>
            </a:r>
            <a:endParaRPr/>
          </a:p>
          <a:p>
            <a:pPr marL="0" lvl="0" indent="0" algn="l" rtl="0">
              <a:lnSpc>
                <a:spcPct val="115000"/>
              </a:lnSpc>
              <a:spcBef>
                <a:spcPts val="1600"/>
              </a:spcBef>
              <a:spcAft>
                <a:spcPts val="1600"/>
              </a:spcAft>
              <a:buSzPts val="1400"/>
              <a:buNone/>
            </a:pPr>
            <a:endParaRPr sz="1800"/>
          </a:p>
        </p:txBody>
      </p:sp>
      <p:sp>
        <p:nvSpPr>
          <p:cNvPr id="509" name="Google Shape;509;p49"/>
          <p:cNvSpPr txBox="1">
            <a:spLocks noGrp="1"/>
          </p:cNvSpPr>
          <p:nvPr>
            <p:ph type="body" idx="2"/>
          </p:nvPr>
        </p:nvSpPr>
        <p:spPr>
          <a:xfrm>
            <a:off x="6178800" y="216425"/>
            <a:ext cx="2695200" cy="1631969"/>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None/>
            </a:pPr>
            <a:r>
              <a:rPr lang="en-GB" sz="1600" b="1"/>
              <a:t>STATUTORY GUIDANCE </a:t>
            </a:r>
            <a:br>
              <a:rPr lang="en-GB" sz="1600" b="1"/>
            </a:br>
            <a:r>
              <a:rPr lang="en-GB" sz="1600"/>
              <a:t>Know the key facts about puberty, the changing adolescent body and menstrual wellbeing.</a:t>
            </a:r>
            <a:endParaRPr sz="1600"/>
          </a:p>
        </p:txBody>
      </p:sp>
      <p:sp>
        <p:nvSpPr>
          <p:cNvPr id="510" name="Google Shape;510;p49"/>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51</a:t>
            </a:fld>
            <a:endParaRPr/>
          </a:p>
        </p:txBody>
      </p:sp>
      <p:sp>
        <p:nvSpPr>
          <p:cNvPr id="511" name="Google Shape;511;p49"/>
          <p:cNvSpPr txBox="1">
            <a:spLocks noGrp="1"/>
          </p:cNvSpPr>
          <p:nvPr>
            <p:ph type="body" idx="2"/>
          </p:nvPr>
        </p:nvSpPr>
        <p:spPr>
          <a:xfrm>
            <a:off x="6178800" y="2002926"/>
            <a:ext cx="2695200" cy="9972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TEACHING POINTS</a:t>
            </a:r>
            <a:endParaRPr sz="1600" b="1"/>
          </a:p>
          <a:p>
            <a:pPr marL="457200" lvl="0" indent="-330200" algn="l" rtl="0">
              <a:lnSpc>
                <a:spcPct val="115000"/>
              </a:lnSpc>
              <a:spcBef>
                <a:spcPts val="0"/>
              </a:spcBef>
              <a:spcAft>
                <a:spcPts val="0"/>
              </a:spcAft>
              <a:buSzPts val="1600"/>
              <a:buChar char="●"/>
            </a:pPr>
            <a:r>
              <a:rPr lang="en-GB" sz="1600"/>
              <a:t>Menstrual health</a:t>
            </a:r>
            <a:endParaRPr sz="1600"/>
          </a:p>
          <a:p>
            <a:pPr marL="457200" lvl="0" indent="-330200" algn="l" rtl="0">
              <a:lnSpc>
                <a:spcPct val="115000"/>
              </a:lnSpc>
              <a:spcBef>
                <a:spcPts val="0"/>
              </a:spcBef>
              <a:spcAft>
                <a:spcPts val="0"/>
              </a:spcAft>
              <a:buSzPts val="1600"/>
              <a:buChar char="●"/>
            </a:pPr>
            <a:r>
              <a:rPr lang="en-GB" sz="1600"/>
              <a:t>Health conditions</a:t>
            </a:r>
            <a:endParaRPr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0"/>
          <p:cNvSpPr txBox="1">
            <a:spLocks noGrp="1"/>
          </p:cNvSpPr>
          <p:nvPr>
            <p:ph type="title"/>
          </p:nvPr>
        </p:nvSpPr>
        <p:spPr>
          <a:xfrm>
            <a:off x="1747200" y="2150850"/>
            <a:ext cx="58962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Examples of good practice</a:t>
            </a:r>
            <a:endParaRPr>
              <a:solidFill>
                <a:srgbClr val="FFFFFF"/>
              </a:solidFill>
            </a:endParaRPr>
          </a:p>
        </p:txBody>
      </p:sp>
      <p:sp>
        <p:nvSpPr>
          <p:cNvPr id="517" name="Google Shape;517;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1"/>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23" name="Google Shape;523;p51"/>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sz="1800"/>
              <a:t>The following are just some of the approaches you might consider  when preparing to teach about the changing adolescent body. </a:t>
            </a:r>
            <a:endParaRPr sz="1800"/>
          </a:p>
          <a:p>
            <a:pPr marL="0" lvl="0" indent="0" algn="l" rtl="0">
              <a:lnSpc>
                <a:spcPct val="100000"/>
              </a:lnSpc>
              <a:spcBef>
                <a:spcPts val="0"/>
              </a:spcBef>
              <a:spcAft>
                <a:spcPts val="0"/>
              </a:spcAft>
              <a:buSzPts val="1400"/>
              <a:buNone/>
            </a:pPr>
            <a:endParaRPr sz="1800"/>
          </a:p>
          <a:p>
            <a:pPr marL="0" lvl="0" indent="0" algn="l" rtl="0">
              <a:lnSpc>
                <a:spcPct val="100000"/>
              </a:lnSpc>
              <a:spcBef>
                <a:spcPts val="0"/>
              </a:spcBef>
              <a:spcAft>
                <a:spcPts val="0"/>
              </a:spcAft>
              <a:buSzPts val="1400"/>
              <a:buNone/>
            </a:pPr>
            <a:r>
              <a:rPr lang="en-GB" sz="1800"/>
              <a:t>You will need to adapt these approaches to ensure they are age appropriate and developmentally appropriate for your pupils. </a:t>
            </a:r>
            <a:endParaRPr sz="1800"/>
          </a:p>
          <a:p>
            <a:pPr marL="457200" lvl="0" indent="0" algn="l" rtl="0">
              <a:lnSpc>
                <a:spcPct val="115000"/>
              </a:lnSpc>
              <a:spcBef>
                <a:spcPts val="0"/>
              </a:spcBef>
              <a:spcAft>
                <a:spcPts val="1600"/>
              </a:spcAft>
              <a:buSzPts val="1400"/>
              <a:buNone/>
            </a:pPr>
            <a:endParaRPr sz="1800"/>
          </a:p>
        </p:txBody>
      </p:sp>
      <p:sp>
        <p:nvSpPr>
          <p:cNvPr id="524" name="Google Shape;524;p51"/>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53</a:t>
            </a:fld>
            <a:endParaRPr/>
          </a:p>
        </p:txBody>
      </p:sp>
      <p:sp>
        <p:nvSpPr>
          <p:cNvPr id="525" name="Google Shape;525;p51"/>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270000" y="216425"/>
            <a:ext cx="72924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31" name="Google Shape;531;p52"/>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SzPts val="1400"/>
              <a:buNone/>
            </a:pPr>
            <a:endParaRPr sz="1800"/>
          </a:p>
        </p:txBody>
      </p:sp>
      <p:sp>
        <p:nvSpPr>
          <p:cNvPr id="532" name="Google Shape;532;p52"/>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54</a:t>
            </a:fld>
            <a:endParaRPr/>
          </a:p>
        </p:txBody>
      </p:sp>
      <p:sp>
        <p:nvSpPr>
          <p:cNvPr id="533" name="Google Shape;533;p52"/>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39" name="Google Shape;539;p53"/>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SzPts val="1400"/>
              <a:buNone/>
            </a:pPr>
            <a:endParaRPr sz="1800"/>
          </a:p>
        </p:txBody>
      </p:sp>
      <p:sp>
        <p:nvSpPr>
          <p:cNvPr id="540" name="Google Shape;540;p53"/>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55</a:t>
            </a:fld>
            <a:endParaRPr/>
          </a:p>
        </p:txBody>
      </p:sp>
      <p:sp>
        <p:nvSpPr>
          <p:cNvPr id="541" name="Google Shape;541;p53"/>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4"/>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Share further information</a:t>
            </a:r>
            <a:endParaRPr>
              <a:solidFill>
                <a:srgbClr val="073763"/>
              </a:solidFill>
            </a:endParaRPr>
          </a:p>
        </p:txBody>
      </p:sp>
      <p:sp>
        <p:nvSpPr>
          <p:cNvPr id="547" name="Google Shape;547;p54"/>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Make sure pupils know the key people they can speak to at school, and that if they want to they can speak to any teacher. </a:t>
            </a:r>
            <a:endParaRPr sz="1800"/>
          </a:p>
          <a:p>
            <a:pPr marL="0" lvl="0" indent="0" algn="l" rtl="0">
              <a:lnSpc>
                <a:spcPct val="115000"/>
              </a:lnSpc>
              <a:spcBef>
                <a:spcPts val="1600"/>
              </a:spcBef>
              <a:spcAft>
                <a:spcPts val="0"/>
              </a:spcAft>
              <a:buSzPts val="1400"/>
              <a:buNone/>
            </a:pPr>
            <a:r>
              <a:rPr lang="en-GB" sz="1800"/>
              <a:t>You could also make information about support organisations available in the classroom and school spaces. </a:t>
            </a:r>
            <a:endParaRPr>
              <a:solidFill>
                <a:schemeClr val="dk1"/>
              </a:solidFill>
            </a:endParaRPr>
          </a:p>
        </p:txBody>
      </p:sp>
      <p:sp>
        <p:nvSpPr>
          <p:cNvPr id="548" name="Google Shape;548;p54"/>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56</a:t>
            </a:fld>
            <a:endParaRPr/>
          </a:p>
        </p:txBody>
      </p:sp>
      <p:sp>
        <p:nvSpPr>
          <p:cNvPr id="549" name="Google Shape;549;p54"/>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5"/>
          <p:cNvSpPr txBox="1">
            <a:spLocks noGrp="1"/>
          </p:cNvSpPr>
          <p:nvPr>
            <p:ph type="title"/>
          </p:nvPr>
        </p:nvSpPr>
        <p:spPr>
          <a:xfrm>
            <a:off x="641550" y="2150850"/>
            <a:ext cx="7860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Activities and templates for trainers</a:t>
            </a:r>
            <a:endParaRPr>
              <a:solidFill>
                <a:srgbClr val="FFFFFF"/>
              </a:solidFill>
            </a:endParaRPr>
          </a:p>
        </p:txBody>
      </p:sp>
      <p:sp>
        <p:nvSpPr>
          <p:cNvPr id="555" name="Google Shape;555;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these activities and templates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61" name="Google Shape;561;p56"/>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Subject leads can use the following templates and training activities to plan training on teaching the new curriculum topics. </a:t>
            </a:r>
            <a:endParaRPr sz="1800"/>
          </a:p>
          <a:p>
            <a:pPr marL="0" lvl="0" indent="0" algn="l" rtl="0">
              <a:lnSpc>
                <a:spcPct val="115000"/>
              </a:lnSpc>
              <a:spcBef>
                <a:spcPts val="1600"/>
              </a:spcBef>
              <a:spcAft>
                <a:spcPts val="0"/>
              </a:spcAft>
              <a:buSzPts val="1400"/>
              <a:buNone/>
            </a:pPr>
            <a:r>
              <a:rPr lang="en-GB" sz="1800"/>
              <a:t>You can: </a:t>
            </a:r>
            <a:endParaRPr sz="1800"/>
          </a:p>
          <a:p>
            <a:pPr marL="457200" lvl="0" indent="-342900" algn="l" rtl="0">
              <a:lnSpc>
                <a:spcPct val="115000"/>
              </a:lnSpc>
              <a:spcBef>
                <a:spcPts val="1600"/>
              </a:spcBef>
              <a:spcAft>
                <a:spcPts val="0"/>
              </a:spcAft>
              <a:buSzPts val="1800"/>
              <a:buChar char="●"/>
            </a:pPr>
            <a:r>
              <a:rPr lang="en-GB" sz="1800" b="1"/>
              <a:t>add information to slides</a:t>
            </a:r>
            <a:r>
              <a:rPr lang="en-GB" sz="1800"/>
              <a:t> - e.g. about your school provision  </a:t>
            </a:r>
            <a:endParaRPr sz="1800"/>
          </a:p>
          <a:p>
            <a:pPr marL="457200" lvl="0" indent="-342900" algn="l" rtl="0">
              <a:lnSpc>
                <a:spcPct val="115000"/>
              </a:lnSpc>
              <a:spcBef>
                <a:spcPts val="0"/>
              </a:spcBef>
              <a:spcAft>
                <a:spcPts val="0"/>
              </a:spcAft>
              <a:buSzPts val="1800"/>
              <a:buChar char="●"/>
            </a:pPr>
            <a:r>
              <a:rPr lang="en-GB" sz="1800" b="1"/>
              <a:t>move slides</a:t>
            </a:r>
            <a:r>
              <a:rPr lang="en-GB" sz="1800"/>
              <a:t> - e.g. ‘Rate your confidence (before training)’ - to the point in the presentation where you want to carry out that activity</a:t>
            </a:r>
            <a:endParaRPr sz="1800"/>
          </a:p>
          <a:p>
            <a:pPr marL="457200" lvl="0" indent="-342900" algn="l" rtl="0">
              <a:lnSpc>
                <a:spcPct val="115000"/>
              </a:lnSpc>
              <a:spcBef>
                <a:spcPts val="0"/>
              </a:spcBef>
              <a:spcAft>
                <a:spcPts val="0"/>
              </a:spcAft>
              <a:buSzPts val="1800"/>
              <a:buChar char="●"/>
            </a:pPr>
            <a:r>
              <a:rPr lang="en-GB" sz="1800" b="1"/>
              <a:t>delete slides</a:t>
            </a:r>
            <a:r>
              <a:rPr lang="en-GB" sz="1800"/>
              <a:t> if you are not covering those curriculum requirements at this time </a:t>
            </a:r>
            <a:endParaRPr sz="1800"/>
          </a:p>
        </p:txBody>
      </p:sp>
      <p:sp>
        <p:nvSpPr>
          <p:cNvPr id="562" name="Google Shape;562;p56"/>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Rate your confidence</a:t>
            </a:r>
            <a:endParaRPr>
              <a:solidFill>
                <a:srgbClr val="073763"/>
              </a:solidFill>
            </a:endParaRPr>
          </a:p>
        </p:txBody>
      </p:sp>
      <p:sp>
        <p:nvSpPr>
          <p:cNvPr id="568" name="Google Shape;56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Primary and secondary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93" name="Google Shape;93;p6"/>
          <p:cNvSpPr txBox="1">
            <a:spLocks noGrp="1"/>
          </p:cNvSpPr>
          <p:nvPr>
            <p:ph type="body" idx="1"/>
          </p:nvPr>
        </p:nvSpPr>
        <p:spPr>
          <a:xfrm>
            <a:off x="270000" y="914400"/>
            <a:ext cx="7189800" cy="343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Some slides in this training have a </a:t>
            </a:r>
            <a:r>
              <a:rPr lang="en-GB" sz="1800" b="1">
                <a:solidFill>
                  <a:srgbClr val="E06666"/>
                </a:solidFill>
              </a:rPr>
              <a:t>Primary</a:t>
            </a:r>
            <a:r>
              <a:rPr lang="en-GB" sz="1800"/>
              <a:t> or </a:t>
            </a:r>
            <a:r>
              <a:rPr lang="en-GB" sz="1800" b="1">
                <a:solidFill>
                  <a:srgbClr val="6D9EEB"/>
                </a:solidFill>
              </a:rPr>
              <a:t>Secondary</a:t>
            </a:r>
            <a:r>
              <a:rPr lang="en-GB" sz="1800"/>
              <a:t> label to indicate that the material is usually first introduced in that phase. </a:t>
            </a:r>
            <a:endParaRPr sz="1800"/>
          </a:p>
          <a:p>
            <a:pPr marL="0" lvl="0" indent="0" algn="l" rtl="0">
              <a:lnSpc>
                <a:spcPct val="115000"/>
              </a:lnSpc>
              <a:spcBef>
                <a:spcPts val="1600"/>
              </a:spcBef>
              <a:spcAft>
                <a:spcPts val="0"/>
              </a:spcAft>
              <a:buSzPts val="1400"/>
              <a:buNone/>
            </a:pPr>
            <a:r>
              <a:rPr lang="en-GB" sz="1800"/>
              <a:t>Schools have flexibility to design and plan age-appropriate subject content </a:t>
            </a:r>
            <a:r>
              <a:rPr lang="en-GB" sz="180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(statutory guidance)</a:t>
            </a:r>
            <a:r>
              <a:rPr lang="en-GB" sz="1800"/>
              <a:t>. </a:t>
            </a:r>
            <a:endParaRPr sz="1800"/>
          </a:p>
          <a:p>
            <a:pPr marL="0" lvl="0" indent="0" algn="l" rtl="0">
              <a:lnSpc>
                <a:spcPct val="115000"/>
              </a:lnSpc>
              <a:spcBef>
                <a:spcPts val="1600"/>
              </a:spcBef>
              <a:spcAft>
                <a:spcPts val="0"/>
              </a:spcAft>
              <a:buSzPts val="1400"/>
              <a:buNone/>
            </a:pPr>
            <a:r>
              <a:rPr lang="en-GB" sz="1800"/>
              <a:t>Using your knowledge of your pupils and school community you can:</a:t>
            </a:r>
            <a:endParaRPr sz="1800"/>
          </a:p>
          <a:p>
            <a:pPr marL="457200" lvl="0" indent="-342900" algn="l" rtl="0">
              <a:lnSpc>
                <a:spcPct val="115000"/>
              </a:lnSpc>
              <a:spcBef>
                <a:spcPts val="1600"/>
              </a:spcBef>
              <a:spcAft>
                <a:spcPts val="0"/>
              </a:spcAft>
              <a:buSzPts val="1800"/>
              <a:buChar char="●"/>
            </a:pPr>
            <a:r>
              <a:rPr lang="en-GB" sz="1800" b="1"/>
              <a:t>introduce secondary requirements in primary</a:t>
            </a:r>
            <a:r>
              <a:rPr lang="en-GB" sz="1800"/>
              <a:t> with pupils who are ready </a:t>
            </a:r>
            <a:endParaRPr sz="1800"/>
          </a:p>
          <a:p>
            <a:pPr marL="457200" lvl="0" indent="-342900" algn="l" rtl="0">
              <a:lnSpc>
                <a:spcPct val="115000"/>
              </a:lnSpc>
              <a:spcBef>
                <a:spcPts val="0"/>
              </a:spcBef>
              <a:spcAft>
                <a:spcPts val="0"/>
              </a:spcAft>
              <a:buSzPts val="1800"/>
              <a:buChar char="●"/>
            </a:pPr>
            <a:r>
              <a:rPr lang="en-GB" sz="1800" b="1"/>
              <a:t>root secondary teaching in the primary requirements</a:t>
            </a:r>
            <a:r>
              <a:rPr lang="en-GB" sz="1800"/>
              <a:t>, if pupils need to build knowledge before they progress (likely to be needed as the new curriculum is introduced)</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94" name="Google Shape;94;p6"/>
          <p:cNvSpPr txBox="1">
            <a:spLocks noGrp="1"/>
          </p:cNvSpPr>
          <p:nvPr>
            <p:ph type="sldNum" idx="12"/>
          </p:nvPr>
        </p:nvSpPr>
        <p:spPr>
          <a:xfrm>
            <a:off x="4290975" y="4810975"/>
            <a:ext cx="3720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8"/>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Trainer notes: Rate your confidence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74" name="Google Shape;574;p58"/>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Ask your colleagues to rate confidence before and after topic training using the slides in this deck.</a:t>
            </a:r>
            <a:endParaRPr sz="1800"/>
          </a:p>
          <a:p>
            <a:pPr marL="0" lvl="0" indent="0" algn="l" rtl="0">
              <a:lnSpc>
                <a:spcPct val="115000"/>
              </a:lnSpc>
              <a:spcBef>
                <a:spcPts val="1600"/>
              </a:spcBef>
              <a:spcAft>
                <a:spcPts val="0"/>
              </a:spcAft>
              <a:buSzPts val="1400"/>
              <a:buNone/>
            </a:pPr>
            <a:r>
              <a:rPr lang="en-GB" sz="2200" b="1"/>
              <a:t>Before training</a:t>
            </a:r>
            <a:br>
              <a:rPr lang="en-GB" sz="1800"/>
            </a:br>
            <a:r>
              <a:rPr lang="en-GB" sz="1800"/>
              <a:t>Ask teachers to think about where they currently fit on the scale. </a:t>
            </a:r>
            <a:endParaRPr sz="1800"/>
          </a:p>
          <a:p>
            <a:pPr marL="0" lvl="0" indent="0" algn="l" rtl="0">
              <a:lnSpc>
                <a:spcPct val="115000"/>
              </a:lnSpc>
              <a:spcBef>
                <a:spcPts val="1600"/>
              </a:spcBef>
              <a:spcAft>
                <a:spcPts val="0"/>
              </a:spcAft>
              <a:buSzPts val="1400"/>
              <a:buNone/>
            </a:pPr>
            <a:r>
              <a:rPr lang="en-GB" sz="2200" b="1"/>
              <a:t>After training</a:t>
            </a:r>
            <a:br>
              <a:rPr lang="en-GB" sz="1800"/>
            </a:br>
            <a:r>
              <a:rPr lang="en-GB" sz="1800"/>
              <a:t>Ask teachers to rate their confidence again and talk about changes. You might want to repeat this activity at later check ins.</a:t>
            </a:r>
            <a:endParaRPr sz="1800"/>
          </a:p>
          <a:p>
            <a:pPr marL="0" lvl="0" indent="0" algn="l" rtl="0">
              <a:lnSpc>
                <a:spcPct val="115000"/>
              </a:lnSpc>
              <a:spcBef>
                <a:spcPts val="1600"/>
              </a:spcBef>
              <a:spcAft>
                <a:spcPts val="0"/>
              </a:spcAft>
              <a:buSzPts val="1400"/>
              <a:buNone/>
            </a:pPr>
            <a:r>
              <a:rPr lang="en-GB" sz="1800"/>
              <a:t>If teachers still rate confidence as low, discuss ways you can develop their subject knowledge, offer peer support etc.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575" name="Google Shape;575;p58"/>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9"/>
          <p:cNvSpPr txBox="1">
            <a:spLocks noGrp="1"/>
          </p:cNvSpPr>
          <p:nvPr>
            <p:ph type="sldNum" idx="12"/>
          </p:nvPr>
        </p:nvSpPr>
        <p:spPr>
          <a:xfrm>
            <a:off x="4247400" y="4810975"/>
            <a:ext cx="4155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61</a:t>
            </a:fld>
            <a:endParaRPr/>
          </a:p>
        </p:txBody>
      </p:sp>
      <p:sp>
        <p:nvSpPr>
          <p:cNvPr id="581" name="Google Shape;581;p59"/>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2400"/>
              <a:buFont typeface="Arial"/>
              <a:buNone/>
            </a:pPr>
            <a:r>
              <a:rPr lang="en-GB" sz="2400" b="1" i="0" u="none" strike="noStrike" cap="none">
                <a:solidFill>
                  <a:srgbClr val="434343"/>
                </a:solidFill>
                <a:latin typeface="Arial"/>
                <a:ea typeface="Arial"/>
                <a:cs typeface="Arial"/>
                <a:sym typeface="Arial"/>
              </a:rPr>
              <a:t>How do you feel about teaching this topic? </a:t>
            </a:r>
            <a:endParaRPr sz="2400" b="1" i="0" u="none" strike="noStrike" cap="none">
              <a:solidFill>
                <a:srgbClr val="434343"/>
              </a:solidFill>
              <a:latin typeface="Arial"/>
              <a:ea typeface="Arial"/>
              <a:cs typeface="Arial"/>
              <a:sym typeface="Arial"/>
            </a:endParaRPr>
          </a:p>
        </p:txBody>
      </p:sp>
      <p:cxnSp>
        <p:nvCxnSpPr>
          <p:cNvPr id="582" name="Google Shape;582;p59"/>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583" name="Google Shape;583;p59"/>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584" name="Google Shape;584;p59"/>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585" name="Google Shape;585;p59"/>
          <p:cNvGraphicFramePr/>
          <p:nvPr/>
        </p:nvGraphicFramePr>
        <p:xfrm>
          <a:off x="850650" y="3474650"/>
          <a:ext cx="3000000" cy="3000000"/>
        </p:xfrm>
        <a:graphic>
          <a:graphicData uri="http://schemas.openxmlformats.org/drawingml/2006/table">
            <a:tbl>
              <a:tblPr>
                <a:noFill/>
                <a:tableStyleId>{582477DD-A71E-45C0-9208-7405F53C58C6}</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586" name="Google Shape;586;p59"/>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(before training)</a:t>
            </a:r>
            <a:endParaRPr b="1">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0"/>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(after training) </a:t>
            </a:r>
            <a:endParaRPr>
              <a:solidFill>
                <a:srgbClr val="073763"/>
              </a:solidFill>
            </a:endParaRPr>
          </a:p>
        </p:txBody>
      </p:sp>
      <p:sp>
        <p:nvSpPr>
          <p:cNvPr id="592" name="Google Shape;592;p60"/>
          <p:cNvSpPr txBox="1">
            <a:spLocks noGrp="1"/>
          </p:cNvSpPr>
          <p:nvPr>
            <p:ph type="sldNum" idx="12"/>
          </p:nvPr>
        </p:nvSpPr>
        <p:spPr>
          <a:xfrm>
            <a:off x="4302400" y="4810975"/>
            <a:ext cx="360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62</a:t>
            </a:fld>
            <a:endParaRPr/>
          </a:p>
        </p:txBody>
      </p:sp>
      <p:sp>
        <p:nvSpPr>
          <p:cNvPr id="593" name="Google Shape;593;p60"/>
          <p:cNvSpPr txBox="1"/>
          <p:nvPr/>
        </p:nvSpPr>
        <p:spPr>
          <a:xfrm>
            <a:off x="311700" y="1067938"/>
            <a:ext cx="8520600" cy="350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GB" sz="2400" b="1" i="0" u="none" strike="noStrike" cap="none">
                <a:solidFill>
                  <a:srgbClr val="434343"/>
                </a:solidFill>
                <a:latin typeface="Arial"/>
                <a:ea typeface="Arial"/>
                <a:cs typeface="Arial"/>
                <a:sym typeface="Arial"/>
              </a:rPr>
              <a:t>How do you feel now? What support/info could help? </a:t>
            </a:r>
            <a:endParaRPr sz="2400" b="1" i="0" u="none" strike="noStrike" cap="none">
              <a:solidFill>
                <a:srgbClr val="434343"/>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2400"/>
              <a:buFont typeface="Arial"/>
              <a:buNone/>
            </a:pPr>
            <a:endParaRPr sz="2400" b="0" i="0" u="none" strike="noStrike" cap="none">
              <a:solidFill>
                <a:srgbClr val="434343"/>
              </a:solidFill>
              <a:latin typeface="Arial"/>
              <a:ea typeface="Arial"/>
              <a:cs typeface="Arial"/>
              <a:sym typeface="Arial"/>
            </a:endParaRPr>
          </a:p>
        </p:txBody>
      </p:sp>
      <p:cxnSp>
        <p:nvCxnSpPr>
          <p:cNvPr id="594" name="Google Shape;594;p60"/>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595" name="Google Shape;595;p60"/>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596" name="Google Shape;596;p60"/>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597" name="Google Shape;597;p60"/>
          <p:cNvGraphicFramePr/>
          <p:nvPr/>
        </p:nvGraphicFramePr>
        <p:xfrm>
          <a:off x="850650" y="3474650"/>
          <a:ext cx="3000000" cy="3000000"/>
        </p:xfrm>
        <a:graphic>
          <a:graphicData uri="http://schemas.openxmlformats.org/drawingml/2006/table">
            <a:tbl>
              <a:tblPr>
                <a:noFill/>
                <a:tableStyleId>{582477DD-A71E-45C0-9208-7405F53C58C6}</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Dealing with difficult questions</a:t>
            </a:r>
            <a:endParaRPr>
              <a:solidFill>
                <a:srgbClr val="073763"/>
              </a:solidFill>
            </a:endParaRPr>
          </a:p>
        </p:txBody>
      </p:sp>
      <p:sp>
        <p:nvSpPr>
          <p:cNvPr id="603" name="Google Shape;603;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62"/>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(Trainer notes)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609" name="Google Shape;609;p62"/>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Use the following slides in your training to help teachers:</a:t>
            </a:r>
            <a:endParaRPr sz="1800"/>
          </a:p>
          <a:p>
            <a:pPr marL="457200" lvl="0" indent="-342900" algn="l" rtl="0">
              <a:lnSpc>
                <a:spcPct val="115000"/>
              </a:lnSpc>
              <a:spcBef>
                <a:spcPts val="1600"/>
              </a:spcBef>
              <a:spcAft>
                <a:spcPts val="0"/>
              </a:spcAft>
              <a:buSzPts val="1800"/>
              <a:buChar char="●"/>
            </a:pPr>
            <a:r>
              <a:rPr lang="en-GB" sz="1800" b="1"/>
              <a:t>share concerns</a:t>
            </a:r>
            <a:r>
              <a:rPr lang="en-GB" sz="1800"/>
              <a:t> about questions they could be asked by pupils</a:t>
            </a:r>
            <a:endParaRPr sz="1800"/>
          </a:p>
          <a:p>
            <a:pPr marL="457200" lvl="0" indent="-342900" algn="l" rtl="0">
              <a:lnSpc>
                <a:spcPct val="115000"/>
              </a:lnSpc>
              <a:spcBef>
                <a:spcPts val="0"/>
              </a:spcBef>
              <a:spcAft>
                <a:spcPts val="0"/>
              </a:spcAft>
              <a:buSzPts val="1800"/>
              <a:buChar char="●"/>
            </a:pPr>
            <a:r>
              <a:rPr lang="en-GB" sz="1800" b="1"/>
              <a:t>strategise</a:t>
            </a:r>
            <a:r>
              <a:rPr lang="en-GB" sz="1800"/>
              <a:t> ways to avoid and answer such questions</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610" name="Google Shape;610;p62"/>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63"/>
          <p:cNvSpPr/>
          <p:nvPr/>
        </p:nvSpPr>
        <p:spPr>
          <a:xfrm>
            <a:off x="645450" y="12707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 you say?</a:t>
            </a:r>
            <a:endParaRPr sz="2000" b="0" i="0" u="none" strike="noStrike" cap="none">
              <a:solidFill>
                <a:srgbClr val="000000"/>
              </a:solidFill>
              <a:latin typeface="Arial"/>
              <a:ea typeface="Arial"/>
              <a:cs typeface="Arial"/>
              <a:sym typeface="Arial"/>
            </a:endParaRPr>
          </a:p>
        </p:txBody>
      </p:sp>
      <p:sp>
        <p:nvSpPr>
          <p:cNvPr id="616" name="Google Shape;616;p63"/>
          <p:cNvSpPr/>
          <p:nvPr/>
        </p:nvSpPr>
        <p:spPr>
          <a:xfrm>
            <a:off x="5820325" y="1270750"/>
            <a:ext cx="28725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wouldn’t you say?</a:t>
            </a:r>
            <a:endParaRPr sz="2000" b="0" i="0" u="none" strike="noStrike" cap="none">
              <a:solidFill>
                <a:srgbClr val="000000"/>
              </a:solidFill>
              <a:latin typeface="Arial"/>
              <a:ea typeface="Arial"/>
              <a:cs typeface="Arial"/>
              <a:sym typeface="Arial"/>
            </a:endParaRPr>
          </a:p>
        </p:txBody>
      </p:sp>
      <p:sp>
        <p:nvSpPr>
          <p:cNvPr id="617" name="Google Shape;617;p63"/>
          <p:cNvSpPr/>
          <p:nvPr/>
        </p:nvSpPr>
        <p:spPr>
          <a:xfrm>
            <a:off x="645450" y="36318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Follow up</a:t>
            </a:r>
            <a:endParaRPr sz="2000" b="0" i="0" u="none" strike="noStrike" cap="none">
              <a:solidFill>
                <a:srgbClr val="000000"/>
              </a:solidFill>
              <a:latin typeface="Arial"/>
              <a:ea typeface="Arial"/>
              <a:cs typeface="Arial"/>
              <a:sym typeface="Arial"/>
            </a:endParaRPr>
          </a:p>
        </p:txBody>
      </p:sp>
      <p:sp>
        <p:nvSpPr>
          <p:cNvPr id="618" name="Google Shape;618;p63"/>
          <p:cNvSpPr/>
          <p:nvPr/>
        </p:nvSpPr>
        <p:spPr>
          <a:xfrm>
            <a:off x="5935250" y="3631850"/>
            <a:ext cx="27576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How could this have been prevented?</a:t>
            </a:r>
            <a:endParaRPr sz="2000" b="0" i="0" u="none" strike="noStrike" cap="none">
              <a:solidFill>
                <a:srgbClr val="000000"/>
              </a:solidFill>
              <a:latin typeface="Arial"/>
              <a:ea typeface="Arial"/>
              <a:cs typeface="Arial"/>
              <a:sym typeface="Arial"/>
            </a:endParaRPr>
          </a:p>
        </p:txBody>
      </p:sp>
      <p:sp>
        <p:nvSpPr>
          <p:cNvPr id="619" name="Google Shape;619;p63"/>
          <p:cNvSpPr/>
          <p:nvPr/>
        </p:nvSpPr>
        <p:spPr>
          <a:xfrm>
            <a:off x="1461250" y="2234450"/>
            <a:ext cx="6419100" cy="11964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000" b="0" i="0" u="none" strike="noStrike" cap="none">
                <a:solidFill>
                  <a:srgbClr val="FF0000"/>
                </a:solidFill>
                <a:latin typeface="Arial"/>
                <a:ea typeface="Arial"/>
                <a:cs typeface="Arial"/>
                <a:sym typeface="Arial"/>
              </a:rPr>
              <a:t>[Prepare ‘difficult’ questions to discuss in training or give teachers a blank version to fill with their own Qs]</a:t>
            </a:r>
            <a:endParaRPr sz="2000" b="0" i="0" u="none" strike="noStrike" cap="none">
              <a:solidFill>
                <a:srgbClr val="FF0000"/>
              </a:solidFill>
              <a:latin typeface="Arial"/>
              <a:ea typeface="Arial"/>
              <a:cs typeface="Arial"/>
              <a:sym typeface="Arial"/>
            </a:endParaRPr>
          </a:p>
        </p:txBody>
      </p:sp>
      <p:sp>
        <p:nvSpPr>
          <p:cNvPr id="620" name="Google Shape;620;p63"/>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626" name="Google Shape;626;p64"/>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well ask questions because they: </a:t>
            </a:r>
            <a:endParaRPr sz="1800"/>
          </a:p>
          <a:p>
            <a:pPr marL="457200" lvl="0" indent="-342900" algn="l" rtl="0">
              <a:lnSpc>
                <a:spcPct val="115000"/>
              </a:lnSpc>
              <a:spcBef>
                <a:spcPts val="1600"/>
              </a:spcBef>
              <a:spcAft>
                <a:spcPts val="0"/>
              </a:spcAft>
              <a:buSzPts val="1800"/>
              <a:buChar char="●"/>
            </a:pPr>
            <a:r>
              <a:rPr lang="en-GB" sz="1800"/>
              <a:t>want information</a:t>
            </a:r>
            <a:endParaRPr sz="1800"/>
          </a:p>
          <a:p>
            <a:pPr marL="457200" lvl="0" indent="-342900" algn="l" rtl="0">
              <a:lnSpc>
                <a:spcPct val="115000"/>
              </a:lnSpc>
              <a:spcBef>
                <a:spcPts val="0"/>
              </a:spcBef>
              <a:spcAft>
                <a:spcPts val="0"/>
              </a:spcAft>
              <a:buSzPts val="1800"/>
              <a:buChar char="●"/>
            </a:pPr>
            <a:r>
              <a:rPr lang="en-GB" sz="1800"/>
              <a:t>are seeking permission - “Is it OK if I …?”</a:t>
            </a:r>
            <a:endParaRPr sz="1800"/>
          </a:p>
          <a:p>
            <a:pPr marL="457200" lvl="0" indent="-342900" algn="l" rtl="0">
              <a:lnSpc>
                <a:spcPct val="115000"/>
              </a:lnSpc>
              <a:spcBef>
                <a:spcPts val="0"/>
              </a:spcBef>
              <a:spcAft>
                <a:spcPts val="0"/>
              </a:spcAft>
              <a:buSzPts val="1800"/>
              <a:buChar char="●"/>
            </a:pPr>
            <a:r>
              <a:rPr lang="en-GB" sz="1800"/>
              <a:t>are trying to shock</a:t>
            </a:r>
            <a:endParaRPr sz="1800"/>
          </a:p>
          <a:p>
            <a:pPr marL="457200" lvl="0" indent="-342900" algn="l" rtl="0">
              <a:lnSpc>
                <a:spcPct val="115000"/>
              </a:lnSpc>
              <a:spcBef>
                <a:spcPts val="0"/>
              </a:spcBef>
              <a:spcAft>
                <a:spcPts val="0"/>
              </a:spcAft>
              <a:buSzPts val="1800"/>
              <a:buChar char="●"/>
            </a:pPr>
            <a:r>
              <a:rPr lang="en-GB" sz="1800"/>
              <a:t>have related personal beliefs</a:t>
            </a:r>
            <a:endParaRPr sz="1800"/>
          </a:p>
          <a:p>
            <a:pPr marL="0" lvl="0" indent="0" algn="l" rtl="0">
              <a:lnSpc>
                <a:spcPct val="115000"/>
              </a:lnSpc>
              <a:spcBef>
                <a:spcPts val="1600"/>
              </a:spcBef>
              <a:spcAft>
                <a:spcPts val="0"/>
              </a:spcAft>
              <a:buSzPts val="1400"/>
              <a:buNone/>
            </a:pPr>
            <a:r>
              <a:rPr lang="en-GB" sz="1800"/>
              <a:t>Remember:</a:t>
            </a:r>
            <a:endParaRPr sz="1800"/>
          </a:p>
          <a:p>
            <a:pPr marL="457200" lvl="0" indent="-342900" algn="l" rtl="0">
              <a:lnSpc>
                <a:spcPct val="115000"/>
              </a:lnSpc>
              <a:spcBef>
                <a:spcPts val="1600"/>
              </a:spcBef>
              <a:spcAft>
                <a:spcPts val="0"/>
              </a:spcAft>
              <a:buSzPts val="1800"/>
              <a:buChar char="●"/>
            </a:pPr>
            <a:r>
              <a:rPr lang="en-GB" sz="1800"/>
              <a:t>don’t feel pressured or that you have to answer straight away</a:t>
            </a:r>
            <a:endParaRPr sz="1800"/>
          </a:p>
          <a:p>
            <a:pPr marL="457200" lvl="0" indent="-342900" algn="l" rtl="0">
              <a:lnSpc>
                <a:spcPct val="115000"/>
              </a:lnSpc>
              <a:spcBef>
                <a:spcPts val="0"/>
              </a:spcBef>
              <a:spcAft>
                <a:spcPts val="0"/>
              </a:spcAft>
              <a:buSzPts val="1800"/>
              <a:buChar char="●"/>
            </a:pPr>
            <a:r>
              <a:rPr lang="en-GB" sz="1800"/>
              <a:t>don’t disclose personal information - use third-person examples, say ‘some people...’</a:t>
            </a:r>
            <a:endParaRPr sz="1800"/>
          </a:p>
          <a:p>
            <a:pPr marL="457200" lvl="0" indent="-342900" algn="l" rtl="0">
              <a:lnSpc>
                <a:spcPct val="115000"/>
              </a:lnSpc>
              <a:spcBef>
                <a:spcPts val="0"/>
              </a:spcBef>
              <a:spcAft>
                <a:spcPts val="0"/>
              </a:spcAft>
              <a:buSzPts val="1800"/>
              <a:buChar char="●"/>
            </a:pPr>
            <a:r>
              <a:rPr lang="en-GB" sz="1800"/>
              <a:t>seek advice if you need it</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627" name="Google Shape;627;p64"/>
          <p:cNvSpPr txBox="1">
            <a:spLocks noGrp="1"/>
          </p:cNvSpPr>
          <p:nvPr>
            <p:ph type="sldNum" idx="12"/>
          </p:nvPr>
        </p:nvSpPr>
        <p:spPr>
          <a:xfrm>
            <a:off x="4306525" y="4810975"/>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Additional slides for structuring training</a:t>
            </a:r>
            <a:endParaRPr>
              <a:solidFill>
                <a:srgbClr val="073763"/>
              </a:solidFill>
            </a:endParaRPr>
          </a:p>
        </p:txBody>
      </p:sp>
      <p:sp>
        <p:nvSpPr>
          <p:cNvPr id="633" name="Google Shape;633;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6"/>
          <p:cNvSpPr txBox="1">
            <a:spLocks noGrp="1"/>
          </p:cNvSpPr>
          <p:nvPr>
            <p:ph type="ctrTitle"/>
          </p:nvPr>
        </p:nvSpPr>
        <p:spPr>
          <a:xfrm>
            <a:off x="311700" y="1731213"/>
            <a:ext cx="8520600" cy="97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a:solidFill>
                  <a:srgbClr val="073763"/>
                </a:solidFill>
              </a:rPr>
              <a:t>Teaching about the changing adolescent body</a:t>
            </a:r>
            <a:endParaRPr>
              <a:solidFill>
                <a:srgbClr val="073763"/>
              </a:solidFill>
            </a:endParaRPr>
          </a:p>
        </p:txBody>
      </p:sp>
      <p:sp>
        <p:nvSpPr>
          <p:cNvPr id="639" name="Google Shape;639;p66"/>
          <p:cNvSpPr txBox="1">
            <a:spLocks noGrp="1"/>
          </p:cNvSpPr>
          <p:nvPr>
            <p:ph type="subTitle" idx="1"/>
          </p:nvPr>
        </p:nvSpPr>
        <p:spPr>
          <a:xfrm>
            <a:off x="1337100" y="2834125"/>
            <a:ext cx="6545400" cy="569100"/>
          </a:xfrm>
          <a:prstGeom prst="rect">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a:solidFill>
                  <a:srgbClr val="073763"/>
                </a:solidFill>
              </a:rPr>
              <a:t>Part of: Physical health and mental wellbeing </a:t>
            </a:r>
            <a:endParaRPr sz="2400">
              <a:solidFill>
                <a:srgbClr val="073763"/>
              </a:solidFill>
            </a:endParaRPr>
          </a:p>
        </p:txBody>
      </p:sp>
      <p:sp>
        <p:nvSpPr>
          <p:cNvPr id="640" name="Google Shape;640;p66"/>
          <p:cNvSpPr txBox="1">
            <a:spLocks noGrp="1"/>
          </p:cNvSpPr>
          <p:nvPr>
            <p:ph type="subTitle" idx="1"/>
          </p:nvPr>
        </p:nvSpPr>
        <p:spPr>
          <a:xfrm>
            <a:off x="4643875" y="4421050"/>
            <a:ext cx="1608600" cy="4980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6D9EEB"/>
                </a:solidFill>
              </a:rPr>
              <a:t>Secondary</a:t>
            </a:r>
            <a:endParaRPr sz="2000">
              <a:solidFill>
                <a:srgbClr val="6D9EEB"/>
              </a:solidFill>
            </a:endParaRPr>
          </a:p>
        </p:txBody>
      </p:sp>
      <p:sp>
        <p:nvSpPr>
          <p:cNvPr id="641" name="Google Shape;641;p66"/>
          <p:cNvSpPr txBox="1">
            <a:spLocks noGrp="1"/>
          </p:cNvSpPr>
          <p:nvPr>
            <p:ph type="subTitle" idx="1"/>
          </p:nvPr>
        </p:nvSpPr>
        <p:spPr>
          <a:xfrm>
            <a:off x="3242100" y="4421050"/>
            <a:ext cx="1257900" cy="4980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E06666"/>
                </a:solidFill>
              </a:rPr>
              <a:t>Primary</a:t>
            </a:r>
            <a:endParaRPr sz="2000">
              <a:solidFill>
                <a:srgbClr val="E06666"/>
              </a:solidFill>
            </a:endParaRPr>
          </a:p>
        </p:txBody>
      </p:sp>
      <p:sp>
        <p:nvSpPr>
          <p:cNvPr id="642" name="Google Shape;642;p66"/>
          <p:cNvSpPr txBox="1">
            <a:spLocks noGrp="1"/>
          </p:cNvSpPr>
          <p:nvPr>
            <p:ph type="subTitle" idx="1"/>
          </p:nvPr>
        </p:nvSpPr>
        <p:spPr>
          <a:xfrm>
            <a:off x="7546675" y="4497250"/>
            <a:ext cx="1336800" cy="49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800">
                <a:solidFill>
                  <a:srgbClr val="FF0000"/>
                </a:solidFill>
              </a:rPr>
              <a:t>[DATE]</a:t>
            </a:r>
            <a:endParaRPr sz="1800">
              <a:solidFill>
                <a:srgbClr val="FF0000"/>
              </a:solidFill>
            </a:endParaRPr>
          </a:p>
        </p:txBody>
      </p:sp>
      <p:sp>
        <p:nvSpPr>
          <p:cNvPr id="643" name="Google Shape;643;p66"/>
          <p:cNvSpPr txBox="1">
            <a:spLocks noGrp="1"/>
          </p:cNvSpPr>
          <p:nvPr>
            <p:ph type="subTitle" idx="1"/>
          </p:nvPr>
        </p:nvSpPr>
        <p:spPr>
          <a:xfrm>
            <a:off x="1337100" y="3596125"/>
            <a:ext cx="6545400" cy="56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800">
                <a:solidFill>
                  <a:srgbClr val="FF0000"/>
                </a:solidFill>
              </a:rPr>
              <a:t>[YOUR NAME, YOUR SCHOOL]</a:t>
            </a:r>
            <a:endParaRPr sz="1800">
              <a:solidFill>
                <a:srgbClr val="FF0000"/>
              </a:solidFill>
            </a:endParaRPr>
          </a:p>
        </p:txBody>
      </p:sp>
      <p:sp>
        <p:nvSpPr>
          <p:cNvPr id="644" name="Google Shape;644;p66"/>
          <p:cNvSpPr txBox="1">
            <a:spLocks noGrp="1"/>
          </p:cNvSpPr>
          <p:nvPr>
            <p:ph type="subTitle" idx="1"/>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400">
                <a:solidFill>
                  <a:srgbClr val="FF0000"/>
                </a:solidFill>
              </a:rPr>
              <a:t>ADAPT THIS FOR YOUR OWN PRESENTATION </a:t>
            </a:r>
            <a:endParaRPr sz="240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6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you get out of today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650" name="Google Shape;650;p67"/>
          <p:cNvSpPr txBox="1">
            <a:spLocks noGrp="1"/>
          </p:cNvSpPr>
          <p:nvPr>
            <p:ph type="body" idx="1"/>
          </p:nvPr>
        </p:nvSpPr>
        <p:spPr>
          <a:xfrm>
            <a:off x="269999" y="914400"/>
            <a:ext cx="7450149"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marL="0" lvl="0" indent="0" algn="l" rtl="0">
              <a:lnSpc>
                <a:spcPct val="115000"/>
              </a:lnSpc>
              <a:spcBef>
                <a:spcPts val="0"/>
              </a:spcBef>
              <a:spcAft>
                <a:spcPts val="0"/>
              </a:spcAft>
              <a:buClr>
                <a:schemeClr val="dk1"/>
              </a:buClr>
              <a:buSzPts val="1800"/>
              <a:buFont typeface="Arial"/>
              <a:buNone/>
            </a:pP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know the statutory requirements </a:t>
            </a: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know some of the ways you can teach the required knowledge</a:t>
            </a: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feel more confident teaching about the changing adolescent body</a:t>
            </a:r>
            <a:endParaRPr sz="1800">
              <a:solidFill>
                <a:srgbClr val="434343"/>
              </a:solidFill>
            </a:endParaRPr>
          </a:p>
          <a:p>
            <a:pPr marL="45720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651" name="Google Shape;651;p67"/>
          <p:cNvSpPr txBox="1">
            <a:spLocks noGrp="1"/>
          </p:cNvSpPr>
          <p:nvPr>
            <p:ph type="sldNum" idx="12"/>
          </p:nvPr>
        </p:nvSpPr>
        <p:spPr>
          <a:xfrm>
            <a:off x="4292600" y="4810975"/>
            <a:ext cx="3705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69</a:t>
            </a:fld>
            <a:endParaRPr/>
          </a:p>
        </p:txBody>
      </p:sp>
      <p:sp>
        <p:nvSpPr>
          <p:cNvPr id="652" name="Google Shape;652;p67"/>
          <p:cNvSpPr txBox="1">
            <a:spLocks noGrp="1"/>
          </p:cNvSpPr>
          <p:nvPr>
            <p:ph type="subTitle" idx="4294967295"/>
          </p:nvPr>
        </p:nvSpPr>
        <p:spPr>
          <a:xfrm>
            <a:off x="117900" y="39009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Closely related topics</a:t>
            </a:r>
            <a:endParaRPr>
              <a:solidFill>
                <a:srgbClr val="073763"/>
              </a:solidFill>
            </a:endParaRPr>
          </a:p>
        </p:txBody>
      </p:sp>
      <p:sp>
        <p:nvSpPr>
          <p:cNvPr id="100" name="Google Shape;100;p7"/>
          <p:cNvSpPr txBox="1">
            <a:spLocks noGrp="1"/>
          </p:cNvSpPr>
          <p:nvPr>
            <p:ph type="body" idx="1"/>
          </p:nvPr>
        </p:nvSpPr>
        <p:spPr>
          <a:xfrm>
            <a:off x="269999" y="914400"/>
            <a:ext cx="8874001"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Changing adolescent body is closely related to several other topics such as:</a:t>
            </a:r>
            <a:endParaRPr sz="1800"/>
          </a:p>
          <a:p>
            <a:pPr marL="457200" lvl="0" indent="-228600" algn="l" rtl="0">
              <a:lnSpc>
                <a:spcPct val="115000"/>
              </a:lnSpc>
              <a:spcBef>
                <a:spcPts val="0"/>
              </a:spcBef>
              <a:spcAft>
                <a:spcPts val="0"/>
              </a:spcAft>
              <a:buSzPts val="1800"/>
              <a:buNone/>
            </a:pPr>
            <a:endParaRPr sz="1800"/>
          </a:p>
          <a:p>
            <a:pPr marL="457200" lvl="0" indent="-342900" algn="l" rtl="0">
              <a:lnSpc>
                <a:spcPct val="115000"/>
              </a:lnSpc>
              <a:spcBef>
                <a:spcPts val="0"/>
              </a:spcBef>
              <a:spcAft>
                <a:spcPts val="0"/>
              </a:spcAft>
              <a:buSzPts val="1800"/>
              <a:buChar char="●"/>
            </a:pPr>
            <a:r>
              <a:rPr lang="en-GB" sz="1800"/>
              <a:t>health and prevention, physical health and fitness and healthy eating</a:t>
            </a:r>
            <a:endParaRPr/>
          </a:p>
          <a:p>
            <a:pPr marL="457200" lvl="0" indent="-342900" algn="l" rtl="0">
              <a:lnSpc>
                <a:spcPct val="115000"/>
              </a:lnSpc>
              <a:spcBef>
                <a:spcPts val="0"/>
              </a:spcBef>
              <a:spcAft>
                <a:spcPts val="0"/>
              </a:spcAft>
              <a:buSzPts val="1800"/>
              <a:buChar char="●"/>
            </a:pPr>
            <a:r>
              <a:rPr lang="en-GB" sz="1800"/>
              <a:t>mental wellbeing</a:t>
            </a:r>
            <a:endParaRPr/>
          </a:p>
          <a:p>
            <a:pPr marL="457200" lvl="0" indent="-342900" algn="l" rtl="0">
              <a:lnSpc>
                <a:spcPct val="115000"/>
              </a:lnSpc>
              <a:spcBef>
                <a:spcPts val="0"/>
              </a:spcBef>
              <a:spcAft>
                <a:spcPts val="0"/>
              </a:spcAft>
              <a:buSzPts val="1800"/>
              <a:buChar char="●"/>
            </a:pPr>
            <a:r>
              <a:rPr lang="en-GB" sz="1800"/>
              <a:t>intimate and sexual relationships, including sexual health (for secondary pupils)</a:t>
            </a:r>
            <a:endParaRPr/>
          </a:p>
          <a:p>
            <a:pPr marL="0" lvl="0" indent="0" algn="l" rtl="0">
              <a:lnSpc>
                <a:spcPct val="115000"/>
              </a:lnSpc>
              <a:spcBef>
                <a:spcPts val="1600"/>
              </a:spcBef>
              <a:spcAft>
                <a:spcPts val="0"/>
              </a:spcAft>
              <a:buSzPts val="1400"/>
              <a:buNone/>
            </a:pPr>
            <a:r>
              <a:rPr lang="en-GB" sz="1800"/>
              <a:t>Therefore you should: </a:t>
            </a:r>
            <a:endParaRPr sz="1800"/>
          </a:p>
          <a:p>
            <a:pPr marL="457200" lvl="0" indent="-342900" algn="l" rtl="0">
              <a:lnSpc>
                <a:spcPct val="115000"/>
              </a:lnSpc>
              <a:spcBef>
                <a:spcPts val="1600"/>
              </a:spcBef>
              <a:spcAft>
                <a:spcPts val="0"/>
              </a:spcAft>
              <a:buSzPts val="1800"/>
              <a:buChar char="●"/>
            </a:pPr>
            <a:r>
              <a:rPr lang="en-GB" sz="1800" b="1"/>
              <a:t>consider</a:t>
            </a:r>
            <a:r>
              <a:rPr lang="en-GB" sz="1800"/>
              <a:t> </a:t>
            </a:r>
            <a:r>
              <a:rPr lang="en-GB" sz="1800" b="1"/>
              <a:t>thematic links </a:t>
            </a:r>
            <a:r>
              <a:rPr lang="en-GB" sz="1800"/>
              <a:t>when planning and delivering lessons</a:t>
            </a:r>
            <a:endParaRPr sz="1800"/>
          </a:p>
          <a:p>
            <a:pPr marL="457200" lvl="0" indent="-342900" algn="l" rtl="0">
              <a:lnSpc>
                <a:spcPct val="115000"/>
              </a:lnSpc>
              <a:spcBef>
                <a:spcPts val="0"/>
              </a:spcBef>
              <a:spcAft>
                <a:spcPts val="0"/>
              </a:spcAft>
              <a:buSzPts val="1800"/>
              <a:buChar char="●"/>
            </a:pPr>
            <a:r>
              <a:rPr lang="en-GB" sz="1800"/>
              <a:t>find ways to </a:t>
            </a:r>
            <a:r>
              <a:rPr lang="en-GB" sz="1800" b="1"/>
              <a:t>link knowledge and vocabulary </a:t>
            </a:r>
            <a:r>
              <a:rPr lang="en-GB" sz="1800"/>
              <a:t>across topics</a:t>
            </a:r>
            <a:endParaRPr sz="1800"/>
          </a:p>
          <a:p>
            <a:pPr marL="457200" lvl="0" indent="-342900" algn="l" rtl="0">
              <a:lnSpc>
                <a:spcPct val="115000"/>
              </a:lnSpc>
              <a:spcBef>
                <a:spcPts val="0"/>
              </a:spcBef>
              <a:spcAft>
                <a:spcPts val="0"/>
              </a:spcAft>
              <a:buSzPts val="1800"/>
              <a:buChar char="●"/>
            </a:pPr>
            <a:r>
              <a:rPr lang="en-GB" sz="1800"/>
              <a:t>design lessons that</a:t>
            </a:r>
            <a:r>
              <a:rPr lang="en-GB" sz="1800" b="1"/>
              <a:t> enable pupils to make connections</a:t>
            </a:r>
            <a:r>
              <a:rPr lang="en-GB" sz="1800"/>
              <a:t> between changing adolescent body and other topics</a:t>
            </a:r>
            <a:endParaRPr sz="1800"/>
          </a:p>
        </p:txBody>
      </p:sp>
      <p:sp>
        <p:nvSpPr>
          <p:cNvPr id="101" name="Google Shape;101;p7"/>
          <p:cNvSpPr txBox="1">
            <a:spLocks noGrp="1"/>
          </p:cNvSpPr>
          <p:nvPr>
            <p:ph type="sldNum" idx="12"/>
          </p:nvPr>
        </p:nvSpPr>
        <p:spPr>
          <a:xfrm>
            <a:off x="4269400" y="4810975"/>
            <a:ext cx="393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68"/>
          <p:cNvSpPr txBox="1">
            <a:spLocks noGrp="1"/>
          </p:cNvSpPr>
          <p:nvPr>
            <p:ph type="title"/>
          </p:nvPr>
        </p:nvSpPr>
        <p:spPr>
          <a:xfrm>
            <a:off x="311700" y="1160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questions?</a:t>
            </a:r>
            <a:endParaRPr>
              <a:solidFill>
                <a:srgbClr val="073763"/>
              </a:solidFill>
            </a:endParaRPr>
          </a:p>
        </p:txBody>
      </p:sp>
      <p:sp>
        <p:nvSpPr>
          <p:cNvPr id="658" name="Google Shape;658;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70</a:t>
            </a:fld>
            <a:endParaRPr/>
          </a:p>
        </p:txBody>
      </p:sp>
      <p:sp>
        <p:nvSpPr>
          <p:cNvPr id="659" name="Google Shape;659;p68"/>
          <p:cNvSpPr txBox="1">
            <a:spLocks noGrp="1"/>
          </p:cNvSpPr>
          <p:nvPr>
            <p:ph type="title"/>
          </p:nvPr>
        </p:nvSpPr>
        <p:spPr>
          <a:xfrm>
            <a:off x="311700" y="3347425"/>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What support do you need?</a:t>
            </a:r>
            <a:endParaRPr>
              <a:solidFill>
                <a:srgbClr val="073763"/>
              </a:solidFill>
            </a:endParaRPr>
          </a:p>
        </p:txBody>
      </p:sp>
      <p:sp>
        <p:nvSpPr>
          <p:cNvPr id="660" name="Google Shape;660;p68"/>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661" name="Google Shape;661;p68"/>
          <p:cNvSpPr txBox="1">
            <a:spLocks noGrp="1"/>
          </p:cNvSpPr>
          <p:nvPr>
            <p:ph type="title"/>
          </p:nvPr>
        </p:nvSpPr>
        <p:spPr>
          <a:xfrm>
            <a:off x="311700" y="2303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concerns?</a:t>
            </a:r>
            <a:endParaRPr>
              <a:solidFill>
                <a:srgbClr val="073763"/>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9"/>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GB">
                <a:solidFill>
                  <a:srgbClr val="073763"/>
                </a:solidFill>
              </a:rPr>
              <a:t>XX%</a:t>
            </a:r>
            <a:endParaRPr>
              <a:solidFill>
                <a:srgbClr val="073763"/>
              </a:solidFill>
            </a:endParaRPr>
          </a:p>
        </p:txBody>
      </p:sp>
      <p:sp>
        <p:nvSpPr>
          <p:cNvPr id="667" name="Google Shape;667;p6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668" name="Google Shape;668;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71</a:t>
            </a:fld>
            <a:endParaRPr/>
          </a:p>
        </p:txBody>
      </p:sp>
      <p:sp>
        <p:nvSpPr>
          <p:cNvPr id="669" name="Google Shape;669;p69"/>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269999" y="216425"/>
            <a:ext cx="7783251"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Related national curriculum subjects</a:t>
            </a:r>
            <a:endParaRPr>
              <a:solidFill>
                <a:srgbClr val="073763"/>
              </a:solidFill>
            </a:endParaRPr>
          </a:p>
        </p:txBody>
      </p:sp>
      <p:sp>
        <p:nvSpPr>
          <p:cNvPr id="107" name="Google Shape;107;p8"/>
          <p:cNvSpPr txBox="1">
            <a:spLocks noGrp="1"/>
          </p:cNvSpPr>
          <p:nvPr>
            <p:ph type="body" idx="1"/>
          </p:nvPr>
        </p:nvSpPr>
        <p:spPr>
          <a:xfrm>
            <a:off x="270000" y="1031966"/>
            <a:ext cx="8070634" cy="365373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sz="1800"/>
              <a:t>The national curriculum for science also includes content in related areas, such as </a:t>
            </a:r>
            <a:endParaRPr/>
          </a:p>
          <a:p>
            <a:pPr marL="114300" lvl="0" indent="0" algn="l" rtl="0">
              <a:lnSpc>
                <a:spcPct val="115000"/>
              </a:lnSpc>
              <a:spcBef>
                <a:spcPts val="0"/>
              </a:spcBef>
              <a:spcAft>
                <a:spcPts val="0"/>
              </a:spcAft>
              <a:buSzPts val="1800"/>
              <a:buNone/>
            </a:pPr>
            <a:endParaRPr sz="1800"/>
          </a:p>
          <a:p>
            <a:pPr marL="400050" lvl="0" indent="-285750" algn="l" rtl="0">
              <a:lnSpc>
                <a:spcPct val="115000"/>
              </a:lnSpc>
              <a:spcBef>
                <a:spcPts val="0"/>
              </a:spcBef>
              <a:spcAft>
                <a:spcPts val="0"/>
              </a:spcAft>
              <a:buSzPts val="1800"/>
              <a:buChar char="●"/>
            </a:pPr>
            <a:r>
              <a:rPr lang="en-GB" sz="1800"/>
              <a:t>the main external body parts</a:t>
            </a:r>
            <a:endParaRPr/>
          </a:p>
          <a:p>
            <a:pPr marL="400050" lvl="0" indent="-285750" algn="l" rtl="0">
              <a:lnSpc>
                <a:spcPct val="115000"/>
              </a:lnSpc>
              <a:spcBef>
                <a:spcPts val="0"/>
              </a:spcBef>
              <a:spcAft>
                <a:spcPts val="0"/>
              </a:spcAft>
              <a:buSzPts val="1800"/>
              <a:buChar char="●"/>
            </a:pPr>
            <a:r>
              <a:rPr lang="en-GB" sz="1800"/>
              <a:t>changes to the human body (including puberty)</a:t>
            </a:r>
            <a:endParaRPr/>
          </a:p>
          <a:p>
            <a:pPr marL="400050" lvl="0" indent="-285750" algn="l" rtl="0">
              <a:lnSpc>
                <a:spcPct val="115000"/>
              </a:lnSpc>
              <a:spcBef>
                <a:spcPts val="0"/>
              </a:spcBef>
              <a:spcAft>
                <a:spcPts val="0"/>
              </a:spcAft>
              <a:buSzPts val="1800"/>
              <a:buChar char="●"/>
            </a:pPr>
            <a:r>
              <a:rPr lang="en-GB" sz="1800"/>
              <a:t>reproduction (including menstrual cycle)</a:t>
            </a:r>
            <a:endParaRPr sz="1800"/>
          </a:p>
          <a:p>
            <a:pPr marL="0" lvl="0" indent="0" algn="l" rtl="0">
              <a:lnSpc>
                <a:spcPct val="115000"/>
              </a:lnSpc>
              <a:spcBef>
                <a:spcPts val="1600"/>
              </a:spcBef>
              <a:spcAft>
                <a:spcPts val="0"/>
              </a:spcAft>
              <a:buSzPts val="1400"/>
              <a:buNone/>
            </a:pPr>
            <a:r>
              <a:rPr lang="en-GB" sz="1800"/>
              <a:t>When planning your changing adolescent body lessons consider thematic links to make sure it complements your existing science curriculum. </a:t>
            </a:r>
            <a:endParaRPr sz="1800"/>
          </a:p>
        </p:txBody>
      </p:sp>
      <p:sp>
        <p:nvSpPr>
          <p:cNvPr id="108" name="Google Shape;108;p8"/>
          <p:cNvSpPr txBox="1">
            <a:spLocks noGrp="1"/>
          </p:cNvSpPr>
          <p:nvPr>
            <p:ph type="sldNum" idx="12"/>
          </p:nvPr>
        </p:nvSpPr>
        <p:spPr>
          <a:xfrm>
            <a:off x="4269400" y="4810975"/>
            <a:ext cx="393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Pupils with SEND</a:t>
            </a:r>
            <a:endParaRPr>
              <a:solidFill>
                <a:srgbClr val="073763"/>
              </a:solidFill>
            </a:endParaRPr>
          </a:p>
        </p:txBody>
      </p:sp>
      <p:sp>
        <p:nvSpPr>
          <p:cNvPr id="114" name="Google Shape;114;p9"/>
          <p:cNvSpPr txBox="1">
            <a:spLocks noGrp="1"/>
          </p:cNvSpPr>
          <p:nvPr>
            <p:ph type="body" idx="1"/>
          </p:nvPr>
        </p:nvSpPr>
        <p:spPr>
          <a:xfrm>
            <a:off x="270000" y="914400"/>
            <a:ext cx="7189800" cy="343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sz="1800"/>
              <a:t>You will need to </a:t>
            </a:r>
            <a:r>
              <a:rPr lang="en-GB" sz="1800" b="1"/>
              <a:t>adapt lessons to allow all children to access and practise the knowledge</a:t>
            </a:r>
            <a:r>
              <a:rPr lang="en-GB" sz="1800"/>
              <a:t>, using your expertise as you normally would. </a:t>
            </a:r>
            <a:endParaRPr sz="1800"/>
          </a:p>
          <a:p>
            <a:pPr marL="0" lvl="0" indent="0" algn="l" rtl="0">
              <a:lnSpc>
                <a:spcPct val="115000"/>
              </a:lnSpc>
              <a:spcBef>
                <a:spcPts val="1600"/>
              </a:spcBef>
              <a:spcAft>
                <a:spcPts val="1600"/>
              </a:spcAft>
              <a:buSzPts val="1400"/>
              <a:buNone/>
            </a:pPr>
            <a:r>
              <a:rPr lang="en-GB" sz="1800"/>
              <a:t>You might want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sz="1800" b="1"/>
          </a:p>
        </p:txBody>
      </p:sp>
      <p:sp>
        <p:nvSpPr>
          <p:cNvPr id="115" name="Google Shape;115;p9"/>
          <p:cNvSpPr txBox="1">
            <a:spLocks noGrp="1"/>
          </p:cNvSpPr>
          <p:nvPr>
            <p:ph type="sldNum" idx="12"/>
          </p:nvPr>
        </p:nvSpPr>
        <p:spPr>
          <a:xfrm>
            <a:off x="4290975" y="4810975"/>
            <a:ext cx="3720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4979</Words>
  <Application>Microsoft Office PowerPoint</Application>
  <PresentationFormat>On-screen Show (16:9)</PresentationFormat>
  <Paragraphs>693</Paragraphs>
  <Slides>71</Slides>
  <Notes>71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71</vt:i4>
      </vt:variant>
    </vt:vector>
  </HeadingPairs>
  <TitlesOfParts>
    <vt:vector size="73" baseType="lpstr">
      <vt:lpstr>Arial</vt:lpstr>
      <vt:lpstr>Simple Light</vt:lpstr>
      <vt:lpstr>Changing adolescent body</vt:lpstr>
      <vt:lpstr>Contents</vt:lpstr>
      <vt:lpstr>About this training module  </vt:lpstr>
      <vt:lpstr>Teaching the new curriculum</vt:lpstr>
      <vt:lpstr>Knowledge and capability  </vt:lpstr>
      <vt:lpstr>Primary and secondary  </vt:lpstr>
      <vt:lpstr>Closely related topics</vt:lpstr>
      <vt:lpstr>Related national curriculum subjects</vt:lpstr>
      <vt:lpstr>Pupils with SEND</vt:lpstr>
      <vt:lpstr>Safeguarding</vt:lpstr>
      <vt:lpstr>Create class ground rules   </vt:lpstr>
      <vt:lpstr>Example ground rules   </vt:lpstr>
      <vt:lpstr>Primary curriculum</vt:lpstr>
      <vt:lpstr>Primary    </vt:lpstr>
      <vt:lpstr>Introducing puberty  </vt:lpstr>
      <vt:lpstr>Length of puberty</vt:lpstr>
      <vt:lpstr>Signs of puberty  </vt:lpstr>
      <vt:lpstr>Signs of puberty in girls </vt:lpstr>
      <vt:lpstr>Signs of puberty in boys </vt:lpstr>
      <vt:lpstr>Understanding the penis</vt:lpstr>
      <vt:lpstr>Erections</vt:lpstr>
      <vt:lpstr>Ejaculation</vt:lpstr>
      <vt:lpstr>Pubic hair</vt:lpstr>
      <vt:lpstr>Internal changes </vt:lpstr>
      <vt:lpstr>Fertility and choice </vt:lpstr>
      <vt:lpstr>Fertility and physical and emotional maturity </vt:lpstr>
      <vt:lpstr>Emotional changes during puberty</vt:lpstr>
      <vt:lpstr>Changing behaviour</vt:lpstr>
      <vt:lpstr>Teaching about menstruation </vt:lpstr>
      <vt:lpstr>Starting your period</vt:lpstr>
      <vt:lpstr>Starting your period </vt:lpstr>
      <vt:lpstr>Starting your period </vt:lpstr>
      <vt:lpstr>Menstrual cycle</vt:lpstr>
      <vt:lpstr>Menstrual cycle</vt:lpstr>
      <vt:lpstr>Period pain</vt:lpstr>
      <vt:lpstr>Period products</vt:lpstr>
      <vt:lpstr>Period products</vt:lpstr>
      <vt:lpstr>Looking after a changing body </vt:lpstr>
      <vt:lpstr>Healthy eating when going through puberty </vt:lpstr>
      <vt:lpstr>Changing in sleep cycles</vt:lpstr>
      <vt:lpstr>Secondary curriculum</vt:lpstr>
      <vt:lpstr>Secondary     </vt:lpstr>
      <vt:lpstr>Brain development during puberty       </vt:lpstr>
      <vt:lpstr>Developing sexual feelings      </vt:lpstr>
      <vt:lpstr>Hygiene during puberty       </vt:lpstr>
      <vt:lpstr>Penis hygiene       </vt:lpstr>
      <vt:lpstr>Vulva hygiene       </vt:lpstr>
      <vt:lpstr>Pain from the menstrual cycle    </vt:lpstr>
      <vt:lpstr>Heavy bleeding    </vt:lpstr>
      <vt:lpstr>Irregular periods  </vt:lpstr>
      <vt:lpstr>Menstrual wellbeing     </vt:lpstr>
      <vt:lpstr>Examples of good practice</vt:lpstr>
      <vt:lpstr>Good practice  </vt:lpstr>
      <vt:lpstr>Good practice   </vt:lpstr>
      <vt:lpstr>Good practice   </vt:lpstr>
      <vt:lpstr>Share further information</vt:lpstr>
      <vt:lpstr>Activities and templates for trainers</vt:lpstr>
      <vt:lpstr>About these activities and templates  </vt:lpstr>
      <vt:lpstr>Training activity:  Rate your confidence</vt:lpstr>
      <vt:lpstr>Trainer notes: Rate your confidence   </vt:lpstr>
      <vt:lpstr>Rate your confidence (before training) </vt:lpstr>
      <vt:lpstr>Rate your confidence (after training) </vt:lpstr>
      <vt:lpstr>Training activity:  Dealing with difficult questions</vt:lpstr>
      <vt:lpstr>Dealing with difficult questions (Trainer notes)   </vt:lpstr>
      <vt:lpstr>Dealing with difficult questions    </vt:lpstr>
      <vt:lpstr>Dealing with difficult questions   </vt:lpstr>
      <vt:lpstr>Additional slides for structuring training</vt:lpstr>
      <vt:lpstr>Teaching about the changing adolescent body</vt:lpstr>
      <vt:lpstr>What you get out of today </vt:lpstr>
      <vt:lpstr>Any questions?</vt:lpstr>
      <vt:lpstr>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Changing adolescent body</dc:title>
  <cp:lastModifiedBy>BRAZIER, Victoria</cp:lastModifiedBy>
  <cp:revision>1</cp:revision>
  <dcterms:modified xsi:type="dcterms:W3CDTF">2020-03-12T18:00:14Z</dcterms:modified>
</cp:coreProperties>
</file>