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9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344" r:id="rId37"/>
    <p:sldId id="290" r:id="rId38"/>
    <p:sldId id="291" r:id="rId39"/>
    <p:sldId id="292" r:id="rId40"/>
    <p:sldId id="343" r:id="rId41"/>
    <p:sldId id="293" r:id="rId42"/>
    <p:sldId id="346" r:id="rId43"/>
    <p:sldId id="296"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47"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e Alao" initials="" lastIdx="1" clrIdx="0"/>
  <p:cmAuthor id="1" name="Neil Mcwhinnie" initials="" lastIdx="1" clrIdx="1"/>
  <p:cmAuthor id="2" name="Ian Bauckham" initials="IB" lastIdx="43" clrIdx="2">
    <p:extLst>
      <p:ext uri="{19B8F6BF-5375-455C-9EA6-DF929625EA0E}">
        <p15:presenceInfo xmlns:p15="http://schemas.microsoft.com/office/powerpoint/2012/main" userId="Ian Bauckham" providerId="None"/>
      </p:ext>
    </p:extLst>
  </p:cmAuthor>
  <p:cmAuthor id="3" name="Neil McWhinnie" initials="NM" lastIdx="30" clrIdx="3">
    <p:extLst>
      <p:ext uri="{19B8F6BF-5375-455C-9EA6-DF929625EA0E}">
        <p15:presenceInfo xmlns:p15="http://schemas.microsoft.com/office/powerpoint/2012/main" userId="S::neil.mcwhinnie@hmcts.net::a3f930c9-a787-41f1-bd1a-dac1b074e9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B64D02-C1D3-4852-868C-8DFAA1A56CF1}">
  <a:tblStyle styleId="{0AB64D02-C1D3-4852-868C-8DFAA1A56CF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B5A8C29-6313-4ACC-95BD-7A5A95FF9387}"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02" autoAdjust="0"/>
  </p:normalViewPr>
  <p:slideViewPr>
    <p:cSldViewPr snapToGrid="0">
      <p:cViewPr>
        <p:scale>
          <a:sx n="112" d="100"/>
          <a:sy n="112" d="100"/>
        </p:scale>
        <p:origin x="1104" y="3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4f189a904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74f189a904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4f189a904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74f189a904_2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4f189a904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74f189a904_2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4f189a904_2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74f189a904_2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f189a904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74f189a904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4f189a904_2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74f189a904_2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4f189a904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74f189a904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fefdda09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7fefdda09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4f189a904_2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74f189a904_2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4f189a904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74f189a904_2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4f189a904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74f189a904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4f189a904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74f189a904_2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4f189a904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74f189a904_2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100"/>
              <a:buNone/>
            </a:pPr>
            <a:endParaRPr b="1"/>
          </a:p>
          <a:p>
            <a:pPr marL="0" lvl="0" indent="0" algn="l" rtl="0">
              <a:lnSpc>
                <a:spcPct val="100000"/>
              </a:lnSpc>
              <a:spcBef>
                <a:spcPts val="160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4f189a904_2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74f189a904_2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100"/>
              <a:buNone/>
            </a:pPr>
            <a:endParaRPr b="1"/>
          </a:p>
          <a:p>
            <a:pPr marL="0" lvl="0" indent="0" algn="l" rtl="0">
              <a:lnSpc>
                <a:spcPct val="100000"/>
              </a:lnSpc>
              <a:spcBef>
                <a:spcPts val="160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4f189a904_2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74f189a904_2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4f189a904_2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74f189a904_2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74f189a904_2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74f189a904_2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4f189a904_2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74f189a904_2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4f189a904_2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74f189a904_2_2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4f189a904_2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74f189a904_2_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a:p>
            <a:pPr marL="114300" lvl="0" indent="0" algn="l" rtl="0">
              <a:lnSpc>
                <a:spcPct val="100000"/>
              </a:lnSpc>
              <a:spcBef>
                <a:spcPts val="0"/>
              </a:spcBef>
              <a:spcAft>
                <a:spcPts val="0"/>
              </a:spcAft>
              <a:buSzPts val="1800"/>
              <a:buNone/>
            </a:pPr>
            <a:endParaRPr sz="11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4f189a904_2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74f189a904_2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1100"/>
              <a:buNone/>
            </a:pPr>
            <a:endParaRPr dirty="0"/>
          </a:p>
          <a:p>
            <a:pPr marL="0" lvl="0" indent="0" algn="l" rtl="0">
              <a:lnSpc>
                <a:spcPct val="115000"/>
              </a:lnSpc>
              <a:spcBef>
                <a:spcPts val="1000"/>
              </a:spcBef>
              <a:spcAft>
                <a:spcPts val="0"/>
              </a:spcAft>
              <a:buSzPts val="1400"/>
              <a:buNone/>
            </a:pPr>
            <a:r>
              <a:rPr lang="en-GB" dirty="0"/>
              <a:t>Teach pupils about digital reporting tools to report cyberbullying (through the app itself, to CEOP, etc.)</a:t>
            </a:r>
            <a:endParaRPr dirty="0"/>
          </a:p>
          <a:p>
            <a:pPr marL="0" lvl="0" indent="0" algn="l" rtl="0">
              <a:lnSpc>
                <a:spcPct val="115000"/>
              </a:lnSpc>
              <a:spcBef>
                <a:spcPts val="1600"/>
              </a:spcBef>
              <a:spcAft>
                <a:spcPts val="0"/>
              </a:spcAft>
              <a:buSzPts val="1400"/>
              <a:buNone/>
            </a:pPr>
            <a:r>
              <a:rPr lang="en-GB" i="1" dirty="0">
                <a:solidFill>
                  <a:srgbClr val="FF0000"/>
                </a:solidFill>
              </a:rPr>
              <a:t>What might constitute cyberbullying?</a:t>
            </a:r>
            <a:endParaRPr dirty="0"/>
          </a:p>
          <a:p>
            <a:pPr marL="0" lvl="0" indent="0" algn="l" rtl="0">
              <a:lnSpc>
                <a:spcPct val="100000"/>
              </a:lnSpc>
              <a:spcBef>
                <a:spcPts val="1600"/>
              </a:spcBef>
              <a:spcAft>
                <a:spcPts val="0"/>
              </a:spcAft>
              <a:buSzPts val="1100"/>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4f189a904_2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74f189a904_2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4f189a904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74f189a904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74f189a904_2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74f189a904_2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4f189a904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74f189a904_2_3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74f189a904_2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74f189a904_2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4f189a904_2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74f189a904_2_3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4f189a904_2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74f189a904_2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4f189a904_2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74f189a904_2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642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4f189a904_2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74f189a904_2_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4f189a904_2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74f189a904_2_3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4f189a904_2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74f189a904_2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5209bfb6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75209bfb6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894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4f189a904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74f189a904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4f189a904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74f189a904_2_4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74f189a904_2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g74f189a904_2_4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7262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74f189a904_2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g74f189a904_2_4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75209bfb6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75209bfb69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75209bfb6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75209bfb69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74f189a904_2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74f189a904_2_4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5209bfb6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g75209bfb6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74f189a904_2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74f189a904_2_4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4f189a904_2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g74f189a904_2_5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4f189a904_2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3" name="Google Shape;503;g74f189a904_2_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4f189a904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74f189a904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74f189a904_2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74f189a904_2_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4f189a904_2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74f189a904_2_5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74f189a904_2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74f189a904_2_5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4f189a904_2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g74f189a904_2_5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74f189a904_2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8" name="Google Shape;548;g74f189a904_2_5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74f189a904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g74f189a904_2_5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4f189a904_2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g74f189a904_2_5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74f189a904_2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74f189a904_2_5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74f189a904_2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g74f189a904_2_6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74f189a904_2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3" name="Google Shape;593;g74f189a904_2_6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f189a904_2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74f189a904_2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4f189a904_2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74f189a904_2_6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0199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4f189a904_2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74f189a904_2_6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74f189a904_2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74f189a904_2_6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74f189a904_2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0" name="Google Shape;620;g74f189a904_2_6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4f189a904_2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9" name="Google Shape;629;g74f189a904_2_6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74f189a904_2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g74f189a904_2_6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74f189a904_2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g74f189a904_2_6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74f189a904_2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2" name="Google Shape;652;g74f189a904_2_6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74f189a904_2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g74f189a904_2_7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74f189a904_2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g74f189a904_2_7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4f189a904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74f189a904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74f189a904_2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g74f189a904_2_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74f189a904_2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4" name="Google Shape;684;g74f189a904_2_7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74f189a904_2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0" name="Google Shape;690;g74f189a904_2_7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74f189a904_2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g74f189a904_2_7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74f189a904_2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g74f189a904_2_7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74f189a904_2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0" name="Google Shape;710;g74f189a904_2_7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74f189a904_2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1" name="Google Shape;721;g74f189a904_2_8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4f189a904_2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g74f189a904_2_8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74f189a904_2_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g74f189a904_2_8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74f189a904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5" name="Google Shape;745;g74f189a904_2_8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f189a9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f189a9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4f189a904_2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g74f189a904_2_8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74f189a904_2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8" name="Google Shape;758;g74f189a904_2_8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74f189a904_2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5" name="Google Shape;765;g74f189a904_2_8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74f189a904_2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g74f189a904_2_8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74f189a904_2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g74f189a904_2_8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74f189a904_2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9" name="Google Shape;789;g74f189a904_2_8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74f189a904_2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g74f189a904_2_8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74f189a904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g74f189a904_2_8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74f189a904_2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g74f189a904_2_8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4f189a904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74f189a904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270000" y="722992"/>
            <a:ext cx="6030600" cy="3771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9" name="Google Shape;79;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7" name="Google Shape;87;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www.childline.org.uk/"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www.childline.org.uk/"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hyperlink" Target="https://www.childline.org.uk/"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www.childline.org.uk/"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hyperlink" Target="https://www.cps.gov.uk/domestic-abuse"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hyperlink" Target="https://www.equalityhumanrights.com/" TargetMode="External"/><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hyperlink" Target="https://www.gov.uk/report-domestic-abuse" TargetMode="External"/><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hyperlink" Target="https://www.gov.uk/government/publications/send-code-of-practice-0-to-25"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8223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a:solidFill>
                  <a:srgbClr val="073763"/>
                </a:solidFill>
              </a:rPr>
              <a:t>Respectful relationships (primary), Respectful relationships including friendships (secondary)</a:t>
            </a:r>
            <a:endParaRPr sz="3600">
              <a:solidFill>
                <a:srgbClr val="073763"/>
              </a:solidFill>
            </a:endParaRPr>
          </a:p>
        </p:txBody>
      </p:sp>
      <p:sp>
        <p:nvSpPr>
          <p:cNvPr id="100" name="Google Shape;100;p25"/>
          <p:cNvSpPr txBox="1">
            <a:spLocks noGrp="1"/>
          </p:cNvSpPr>
          <p:nvPr>
            <p:ph type="subTitle" idx="1"/>
          </p:nvPr>
        </p:nvSpPr>
        <p:spPr>
          <a:xfrm>
            <a:off x="7397250" y="4497250"/>
            <a:ext cx="14862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101" name="Google Shape;101;p25"/>
          <p:cNvSpPr txBox="1">
            <a:spLocks noGrp="1"/>
          </p:cNvSpPr>
          <p:nvPr>
            <p:ph type="ctrTitle"/>
          </p:nvPr>
        </p:nvSpPr>
        <p:spPr>
          <a:xfrm>
            <a:off x="311700" y="2221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102" name="Google Shape;102;p25"/>
          <p:cNvSpPr txBox="1"/>
          <p:nvPr/>
        </p:nvSpPr>
        <p:spPr>
          <a:xfrm>
            <a:off x="1387949" y="2928085"/>
            <a:ext cx="63681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2400" b="0" i="0" u="none" strike="noStrike" cap="none">
                <a:solidFill>
                  <a:srgbClr val="073763"/>
                </a:solidFill>
                <a:latin typeface="Arial"/>
                <a:ea typeface="Arial"/>
                <a:cs typeface="Arial"/>
                <a:sym typeface="Arial"/>
              </a:rPr>
              <a:t>Part of: Relationships and sex education</a:t>
            </a:r>
            <a:endParaRPr sz="2400" b="0" i="0" u="none" strike="noStrike" cap="none">
              <a:solidFill>
                <a:srgbClr val="07376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073763"/>
              </a:solidFill>
              <a:latin typeface="Arial"/>
              <a:ea typeface="Arial"/>
              <a:cs typeface="Arial"/>
              <a:sym typeface="Arial"/>
            </a:endParaRPr>
          </a:p>
        </p:txBody>
      </p:sp>
      <p:sp>
        <p:nvSpPr>
          <p:cNvPr id="103" name="Google Shape;103;p25"/>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6D9EEB"/>
                </a:solidFill>
                <a:latin typeface="Arial"/>
                <a:ea typeface="Arial"/>
                <a:cs typeface="Arial"/>
                <a:sym typeface="Arial"/>
              </a:rPr>
              <a:t>Secondary</a:t>
            </a:r>
            <a:endParaRPr sz="2000" b="0" i="0" u="none" strike="noStrike" cap="none">
              <a:solidFill>
                <a:srgbClr val="6D9EEB"/>
              </a:solidFill>
              <a:latin typeface="Arial"/>
              <a:ea typeface="Arial"/>
              <a:cs typeface="Arial"/>
              <a:sym typeface="Arial"/>
            </a:endParaRPr>
          </a:p>
        </p:txBody>
      </p:sp>
      <p:sp>
        <p:nvSpPr>
          <p:cNvPr id="104" name="Google Shape;104;p25"/>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E06666"/>
                </a:solidFill>
                <a:latin typeface="Arial"/>
                <a:ea typeface="Arial"/>
                <a:cs typeface="Arial"/>
                <a:sym typeface="Arial"/>
              </a:rPr>
              <a:t>Primary</a:t>
            </a:r>
            <a:endParaRPr sz="2000" b="0" i="0" u="none" strike="noStrike" cap="none">
              <a:solidFill>
                <a:srgbClr val="E0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1235700" y="2150850"/>
            <a:ext cx="66726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69" name="Google Shape;16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75" name="Google Shape;175;p35"/>
          <p:cNvSpPr txBox="1">
            <a:spLocks noGrp="1"/>
          </p:cNvSpPr>
          <p:nvPr>
            <p:ph type="body" idx="1"/>
          </p:nvPr>
        </p:nvSpPr>
        <p:spPr>
          <a:xfrm>
            <a:off x="270000" y="914400"/>
            <a:ext cx="79473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marL="0" lvl="0" indent="0" algn="l" rtl="0">
              <a:lnSpc>
                <a:spcPct val="115000"/>
              </a:lnSpc>
              <a:spcBef>
                <a:spcPts val="1600"/>
              </a:spcBef>
              <a:spcAft>
                <a:spcPts val="0"/>
              </a:spcAft>
              <a:buSzPts val="1400"/>
              <a:buNone/>
            </a:pPr>
            <a:r>
              <a:rPr lang="en-GB" sz="1800"/>
              <a:t>Also make sure you follow safeguarding procedures, including:</a:t>
            </a:r>
            <a:endParaRPr sz="1800"/>
          </a:p>
          <a:p>
            <a:pPr marL="457200" lvl="0" indent="-342900" algn="l" rtl="0">
              <a:lnSpc>
                <a:spcPct val="115000"/>
              </a:lnSpc>
              <a:spcBef>
                <a:spcPts val="1600"/>
              </a:spcBef>
              <a:spcAft>
                <a:spcPts val="0"/>
              </a:spcAft>
              <a:buSzPts val="1800"/>
              <a:buChar char="●"/>
            </a:pPr>
            <a:r>
              <a:rPr lang="en-GB" sz="1800" b="1"/>
              <a:t>setting ground rules</a:t>
            </a:r>
            <a:r>
              <a:rPr lang="en-GB" sz="1800"/>
              <a:t> for lessons, where needed, particularly around not sharing personal information</a:t>
            </a:r>
            <a:endParaRPr sz="1800"/>
          </a:p>
          <a:p>
            <a:pPr marL="457200" lvl="0" indent="-342900" algn="l" rtl="0">
              <a:lnSpc>
                <a:spcPct val="115000"/>
              </a:lnSpc>
              <a:spcBef>
                <a:spcPts val="0"/>
              </a:spcBef>
              <a:spcAft>
                <a:spcPts val="0"/>
              </a:spcAft>
              <a:buSzPts val="1800"/>
              <a:buChar char="●"/>
            </a:pPr>
            <a:r>
              <a:rPr lang="en-GB" sz="1800" b="1"/>
              <a:t>stopping discussions if personal information is shared</a:t>
            </a:r>
            <a:r>
              <a:rPr lang="en-GB" sz="1800"/>
              <a:t> in lessons and following up with pupils later where needed</a:t>
            </a:r>
            <a:endParaRPr sz="1800"/>
          </a:p>
          <a:p>
            <a:pPr marL="457200" lvl="0" indent="-342900" algn="l" rtl="0">
              <a:lnSpc>
                <a:spcPct val="115000"/>
              </a:lnSpc>
              <a:spcBef>
                <a:spcPts val="0"/>
              </a:spcBef>
              <a:spcAft>
                <a:spcPts val="0"/>
              </a:spcAft>
              <a:buSzPts val="1800"/>
              <a:buChar char="●"/>
            </a:pPr>
            <a:r>
              <a:rPr lang="en-GB" sz="1800" b="1"/>
              <a:t>not promising confidentiality</a:t>
            </a:r>
            <a:r>
              <a:rPr lang="en-GB" sz="1800"/>
              <a:t> if a pupil confides something concerning</a:t>
            </a:r>
            <a:endParaRPr sz="1800"/>
          </a:p>
          <a:p>
            <a:pPr marL="457200" lvl="0" indent="-342900" algn="l" rtl="0">
              <a:lnSpc>
                <a:spcPct val="115000"/>
              </a:lnSpc>
              <a:spcBef>
                <a:spcPts val="0"/>
              </a:spcBef>
              <a:spcAft>
                <a:spcPts val="0"/>
              </a:spcAft>
              <a:buSzPts val="1800"/>
              <a:buChar char="●"/>
            </a:pPr>
            <a:r>
              <a:rPr lang="en-GB" sz="1800" b="1"/>
              <a:t>telling pupils they can ask for help </a:t>
            </a:r>
            <a:r>
              <a:rPr lang="en-GB" sz="1800"/>
              <a:t>and they will be taken seriously</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0"/>
              </a:spcBef>
              <a:spcAft>
                <a:spcPts val="0"/>
              </a:spcAft>
              <a:buSzPts val="1400"/>
              <a:buNone/>
            </a:pPr>
            <a:endParaRPr sz="1800"/>
          </a:p>
        </p:txBody>
      </p:sp>
      <p:sp>
        <p:nvSpPr>
          <p:cNvPr id="176" name="Google Shape;176;p3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6"/>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82" name="Google Shape;182;p36"/>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marL="0" lvl="0" indent="0" algn="l" rtl="0">
              <a:lnSpc>
                <a:spcPct val="115000"/>
              </a:lnSpc>
              <a:spcBef>
                <a:spcPts val="1600"/>
              </a:spcBef>
              <a:spcAft>
                <a:spcPts val="0"/>
              </a:spcAft>
              <a:buSzPts val="1400"/>
              <a:buNone/>
            </a:pPr>
            <a:r>
              <a:rPr lang="en-GB" sz="1800"/>
              <a:t>Good practice is for ground rules to be: </a:t>
            </a:r>
            <a:endParaRPr sz="1800"/>
          </a:p>
          <a:p>
            <a:pPr marL="457200" lvl="0" indent="-342900" algn="l" rtl="0">
              <a:lnSpc>
                <a:spcPct val="115000"/>
              </a:lnSpc>
              <a:spcBef>
                <a:spcPts val="1600"/>
              </a:spcBef>
              <a:spcAft>
                <a:spcPts val="0"/>
              </a:spcAft>
              <a:buSzPts val="1800"/>
              <a:buChar char="●"/>
            </a:pPr>
            <a:r>
              <a:rPr lang="en-GB" sz="1800" b="1"/>
              <a:t>discussed</a:t>
            </a:r>
            <a:r>
              <a:rPr lang="en-GB" sz="1800"/>
              <a:t> and understood by all</a:t>
            </a:r>
            <a:endParaRPr sz="1800"/>
          </a:p>
          <a:p>
            <a:pPr marL="457200" lvl="0" indent="-342900" algn="l" rtl="0">
              <a:lnSpc>
                <a:spcPct val="115000"/>
              </a:lnSpc>
              <a:spcBef>
                <a:spcPts val="0"/>
              </a:spcBef>
              <a:spcAft>
                <a:spcPts val="0"/>
              </a:spcAft>
              <a:buSzPts val="1800"/>
              <a:buChar char="●"/>
            </a:pPr>
            <a:r>
              <a:rPr lang="en-GB" sz="1800" b="1"/>
              <a:t>clear</a:t>
            </a:r>
            <a:r>
              <a:rPr lang="en-GB" sz="1800"/>
              <a:t> and practical</a:t>
            </a:r>
            <a:endParaRPr sz="1800"/>
          </a:p>
          <a:p>
            <a:pPr marL="457200" lvl="0" indent="-342900" algn="l" rtl="0">
              <a:lnSpc>
                <a:spcPct val="115000"/>
              </a:lnSpc>
              <a:spcBef>
                <a:spcPts val="0"/>
              </a:spcBef>
              <a:spcAft>
                <a:spcPts val="0"/>
              </a:spcAft>
              <a:buSzPts val="1800"/>
              <a:buChar char="●"/>
            </a:pPr>
            <a:r>
              <a:rPr lang="en-GB" sz="1800" b="1"/>
              <a:t>modelled</a:t>
            </a:r>
            <a:r>
              <a:rPr lang="en-GB" sz="1800"/>
              <a:t> by the teacher</a:t>
            </a:r>
            <a:endParaRPr sz="1800"/>
          </a:p>
          <a:p>
            <a:pPr marL="457200" lvl="0" indent="-342900" algn="l" rtl="0">
              <a:lnSpc>
                <a:spcPct val="115000"/>
              </a:lnSpc>
              <a:spcBef>
                <a:spcPts val="0"/>
              </a:spcBef>
              <a:spcAft>
                <a:spcPts val="0"/>
              </a:spcAft>
              <a:buSzPts val="1800"/>
              <a:buChar char="●"/>
            </a:pPr>
            <a:r>
              <a:rPr lang="en-GB" sz="1800" b="1"/>
              <a:t>followed</a:t>
            </a:r>
            <a:r>
              <a:rPr lang="en-GB" sz="1800"/>
              <a:t> consistently and enforced </a:t>
            </a:r>
            <a:endParaRPr sz="1800"/>
          </a:p>
          <a:p>
            <a:pPr marL="457200" lvl="0" indent="-342900" algn="l" rtl="0">
              <a:lnSpc>
                <a:spcPct val="115000"/>
              </a:lnSpc>
              <a:spcBef>
                <a:spcPts val="0"/>
              </a:spcBef>
              <a:spcAft>
                <a:spcPts val="0"/>
              </a:spcAft>
              <a:buSzPts val="1800"/>
              <a:buChar char="●"/>
            </a:pPr>
            <a:r>
              <a:rPr lang="en-GB" sz="1800" b="1"/>
              <a:t>updated</a:t>
            </a:r>
            <a:r>
              <a:rPr lang="en-GB" sz="1800"/>
              <a:t> when needed</a:t>
            </a:r>
            <a:endParaRPr sz="1800"/>
          </a:p>
          <a:p>
            <a:pPr marL="457200" lvl="0" indent="-342900" algn="l" rtl="0">
              <a:lnSpc>
                <a:spcPct val="115000"/>
              </a:lnSpc>
              <a:spcBef>
                <a:spcPts val="0"/>
              </a:spcBef>
              <a:spcAft>
                <a:spcPts val="0"/>
              </a:spcAft>
              <a:buSzPts val="1800"/>
              <a:buChar char="●"/>
            </a:pPr>
            <a:r>
              <a:rPr lang="en-GB" sz="1800" b="1"/>
              <a:t>visible</a:t>
            </a:r>
            <a:r>
              <a:rPr lang="en-GB" sz="1800"/>
              <a:t> in lessons (for example, posters)</a:t>
            </a:r>
            <a:endParaRPr sz="1800"/>
          </a:p>
          <a:p>
            <a:pPr marL="0" lvl="0" indent="0" algn="l" rtl="0">
              <a:lnSpc>
                <a:spcPct val="115000"/>
              </a:lnSpc>
              <a:spcBef>
                <a:spcPts val="1600"/>
              </a:spcBef>
              <a:spcAft>
                <a:spcPts val="1600"/>
              </a:spcAft>
              <a:buSzPts val="1400"/>
              <a:buNone/>
            </a:pPr>
            <a:endParaRPr sz="1800"/>
          </a:p>
        </p:txBody>
      </p:sp>
      <p:sp>
        <p:nvSpPr>
          <p:cNvPr id="183" name="Google Shape;183;p36"/>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89" name="Google Shape;189;p37"/>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t>Respect privacy</a:t>
            </a:r>
            <a:r>
              <a:rPr lang="en-GB" sz="1800"/>
              <a:t>. We can discuss examples but don’t use names or descriptions that identify anyone, including ourselves. We never put anyone ‘on the spot’ (no personal questions or pressure to answer).</a:t>
            </a:r>
            <a:endParaRPr sz="1800"/>
          </a:p>
          <a:p>
            <a:pPr marL="0" lvl="0" indent="0" algn="l" rtl="0">
              <a:lnSpc>
                <a:spcPct val="115000"/>
              </a:lnSpc>
              <a:spcBef>
                <a:spcPts val="1600"/>
              </a:spcBef>
              <a:spcAft>
                <a:spcPts val="0"/>
              </a:spcAft>
              <a:buClr>
                <a:schemeClr val="dk1"/>
              </a:buClr>
              <a:buSzPts val="1100"/>
              <a:buFont typeface="Arial"/>
              <a:buNone/>
            </a:pPr>
            <a:r>
              <a:rPr lang="en-GB" sz="1800" b="1"/>
              <a:t>Listen to others</a:t>
            </a:r>
            <a:r>
              <a:rPr lang="en-GB" sz="1800"/>
              <a:t>. It’s okay to challenge a view or disagree, but we listen properly before making assumptions or deciding how to respond. Everyone has the right to feel listened to. </a:t>
            </a:r>
            <a:endParaRPr sz="1800"/>
          </a:p>
          <a:p>
            <a:pPr marL="0" lvl="0" indent="0" algn="l" rtl="0">
              <a:lnSpc>
                <a:spcPct val="115000"/>
              </a:lnSpc>
              <a:spcBef>
                <a:spcPts val="1600"/>
              </a:spcBef>
              <a:spcAft>
                <a:spcPts val="0"/>
              </a:spcAft>
              <a:buClr>
                <a:schemeClr val="dk1"/>
              </a:buClr>
              <a:buSzPts val="1100"/>
              <a:buFont typeface="Arial"/>
              <a:buNone/>
            </a:pPr>
            <a:r>
              <a:rPr lang="en-GB" sz="1800" b="1"/>
              <a:t>No judgement</a:t>
            </a:r>
            <a:r>
              <a:rPr lang="en-GB" sz="1800"/>
              <a:t>. We can explore beliefs and misunderstandings about a topic without fear of being judged. </a:t>
            </a:r>
            <a:endParaRPr sz="1800"/>
          </a:p>
          <a:p>
            <a:pPr marL="0" lvl="0" indent="0" algn="l" rtl="0">
              <a:lnSpc>
                <a:spcPct val="115000"/>
              </a:lnSpc>
              <a:spcBef>
                <a:spcPts val="1600"/>
              </a:spcBef>
              <a:spcAft>
                <a:spcPts val="160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p:txBody>
      </p:sp>
      <p:sp>
        <p:nvSpPr>
          <p:cNvPr id="190" name="Google Shape;190;p37"/>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title"/>
          </p:nvPr>
        </p:nvSpPr>
        <p:spPr>
          <a:xfrm>
            <a:off x="2327550" y="2150850"/>
            <a:ext cx="4488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96" name="Google Shape;196;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The importance of respect </a:t>
            </a:r>
            <a:endParaRPr>
              <a:solidFill>
                <a:srgbClr val="073763"/>
              </a:solidFill>
            </a:endParaRPr>
          </a:p>
        </p:txBody>
      </p:sp>
      <p:sp>
        <p:nvSpPr>
          <p:cNvPr id="202" name="Google Shape;202;p3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rgbClr val="000000"/>
              </a:buClr>
              <a:buSzPts val="1100"/>
              <a:buNone/>
            </a:pPr>
            <a:r>
              <a:rPr lang="en-GB" dirty="0"/>
              <a:t>Teach that mutual respect is fundamental to building all healthy friendships and relationships.</a:t>
            </a:r>
            <a:endParaRPr dirty="0"/>
          </a:p>
          <a:p>
            <a:pPr marL="0" lvl="0" indent="0" algn="l" rtl="0">
              <a:lnSpc>
                <a:spcPct val="100000"/>
              </a:lnSpc>
              <a:spcBef>
                <a:spcPts val="1000"/>
              </a:spcBef>
              <a:spcAft>
                <a:spcPts val="0"/>
              </a:spcAft>
              <a:buClr>
                <a:srgbClr val="000000"/>
              </a:buClr>
              <a:buSzPts val="1100"/>
              <a:buNone/>
            </a:pPr>
            <a:r>
              <a:rPr lang="en-GB" dirty="0"/>
              <a:t>Discuss some characteristics of a positive:</a:t>
            </a:r>
            <a:endParaRPr b="1" dirty="0"/>
          </a:p>
          <a:p>
            <a:pPr marL="457200" lvl="0" indent="-317500" algn="l" rtl="0">
              <a:lnSpc>
                <a:spcPct val="100000"/>
              </a:lnSpc>
              <a:spcBef>
                <a:spcPts val="1000"/>
              </a:spcBef>
              <a:spcAft>
                <a:spcPts val="0"/>
              </a:spcAft>
              <a:buSzPts val="1400"/>
              <a:buChar char="●"/>
            </a:pPr>
            <a:r>
              <a:rPr lang="en-GB" dirty="0"/>
              <a:t>friendship, e.g. enjoying time together</a:t>
            </a:r>
            <a:endParaRPr dirty="0"/>
          </a:p>
          <a:p>
            <a:pPr marL="457200" lvl="0" indent="-317500" algn="l" rtl="0">
              <a:lnSpc>
                <a:spcPct val="100000"/>
              </a:lnSpc>
              <a:spcBef>
                <a:spcPts val="0"/>
              </a:spcBef>
              <a:spcAft>
                <a:spcPts val="0"/>
              </a:spcAft>
              <a:buSzPts val="1400"/>
              <a:buChar char="●"/>
            </a:pPr>
            <a:r>
              <a:rPr lang="en-GB" dirty="0"/>
              <a:t>family relationship, e.g. love and trust</a:t>
            </a:r>
            <a:endParaRPr dirty="0"/>
          </a:p>
          <a:p>
            <a:pPr marL="457200" lvl="0" indent="-317500" algn="l" rtl="0">
              <a:lnSpc>
                <a:spcPct val="100000"/>
              </a:lnSpc>
              <a:spcBef>
                <a:spcPts val="0"/>
              </a:spcBef>
              <a:spcAft>
                <a:spcPts val="0"/>
              </a:spcAft>
              <a:buSzPts val="1400"/>
              <a:buChar char="●"/>
            </a:pPr>
            <a:r>
              <a:rPr lang="en-GB" dirty="0"/>
              <a:t>relationship with someone else, e.g. being taught by a teacher</a:t>
            </a:r>
            <a:endParaRPr dirty="0"/>
          </a:p>
          <a:p>
            <a:pPr marL="0" lvl="0" indent="0" algn="l" rtl="0">
              <a:lnSpc>
                <a:spcPct val="100000"/>
              </a:lnSpc>
              <a:spcBef>
                <a:spcPts val="1000"/>
              </a:spcBef>
              <a:spcAft>
                <a:spcPts val="0"/>
              </a:spcAft>
              <a:buNone/>
            </a:pPr>
            <a:r>
              <a:rPr lang="en-GB" dirty="0"/>
              <a:t>Explain to pupils that in school and in wider society it is important to show respect and feel respected by others.</a:t>
            </a:r>
            <a:endParaRPr dirty="0"/>
          </a:p>
        </p:txBody>
      </p:sp>
      <p:sp>
        <p:nvSpPr>
          <p:cNvPr id="203" name="Google Shape;203;p3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204" name="Google Shape;204;p39"/>
          <p:cNvSpPr txBox="1">
            <a:spLocks noGrp="1"/>
          </p:cNvSpPr>
          <p:nvPr>
            <p:ph type="body" idx="2"/>
          </p:nvPr>
        </p:nvSpPr>
        <p:spPr>
          <a:xfrm>
            <a:off x="6178800" y="216425"/>
            <a:ext cx="2695200" cy="3130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importance of respecting others, even when they are very different from them (for example, physically, in character, personality or backgrounds), or make different choices or have different preferences or beliefs.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205" name="Google Shape;205;p3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0"/>
          <p:cNvSpPr txBox="1">
            <a:spLocks noGrp="1"/>
          </p:cNvSpPr>
          <p:nvPr>
            <p:ph type="title"/>
          </p:nvPr>
        </p:nvSpPr>
        <p:spPr>
          <a:xfrm>
            <a:off x="270000" y="3095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Developing respect </a:t>
            </a:r>
            <a:endParaRPr>
              <a:solidFill>
                <a:srgbClr val="073763"/>
              </a:solidFill>
            </a:endParaRPr>
          </a:p>
        </p:txBody>
      </p:sp>
      <p:sp>
        <p:nvSpPr>
          <p:cNvPr id="211" name="Google Shape;211;p4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Clr>
                <a:schemeClr val="dk1"/>
              </a:buClr>
              <a:buSzPts val="1400"/>
              <a:buFont typeface="Arial"/>
              <a:buNone/>
            </a:pPr>
            <a:r>
              <a:rPr lang="en-GB" dirty="0"/>
              <a:t>Explain to pupils that they can gain other people’s respect and grow their own self-respect</a:t>
            </a:r>
            <a:r>
              <a:rPr lang="en-GB" b="1" dirty="0"/>
              <a:t> </a:t>
            </a:r>
            <a:r>
              <a:rPr lang="en-GB" dirty="0"/>
              <a:t>by showing </a:t>
            </a:r>
            <a:r>
              <a:rPr lang="en-GB" b="1" dirty="0"/>
              <a:t>honesty, integrity, courage, humility, kindness, generosity, trustworthiness, </a:t>
            </a:r>
            <a:r>
              <a:rPr lang="en-GB" dirty="0"/>
              <a:t>and</a:t>
            </a:r>
            <a:r>
              <a:rPr lang="en-GB" b="1" dirty="0"/>
              <a:t> fairness</a:t>
            </a:r>
            <a:r>
              <a:rPr lang="en-GB" dirty="0"/>
              <a:t>. </a:t>
            </a:r>
            <a:endParaRPr dirty="0"/>
          </a:p>
          <a:p>
            <a:pPr marL="0" lvl="0" indent="0" algn="l" rtl="0">
              <a:lnSpc>
                <a:spcPct val="115000"/>
              </a:lnSpc>
              <a:spcBef>
                <a:spcPts val="1600"/>
              </a:spcBef>
              <a:spcAft>
                <a:spcPts val="0"/>
              </a:spcAft>
              <a:buClr>
                <a:schemeClr val="dk1"/>
              </a:buClr>
              <a:buSzPts val="1400"/>
              <a:buFont typeface="Arial"/>
              <a:buNone/>
            </a:pPr>
            <a:r>
              <a:rPr lang="en-GB" dirty="0"/>
              <a:t>Explore and provide examples of each of these virtues. </a:t>
            </a:r>
            <a:endParaRPr dirty="0"/>
          </a:p>
          <a:p>
            <a:pPr marL="0" lvl="0" indent="0" algn="l" rtl="0">
              <a:lnSpc>
                <a:spcPct val="115000"/>
              </a:lnSpc>
              <a:spcBef>
                <a:spcPts val="1600"/>
              </a:spcBef>
              <a:spcAft>
                <a:spcPts val="0"/>
              </a:spcAft>
              <a:buNone/>
            </a:pPr>
            <a:r>
              <a:rPr lang="en-GB" dirty="0"/>
              <a:t>Teach that they can develop these qualities by doing things beyond their own self-interests, e.g. helping others, volunteering for school projects.</a:t>
            </a:r>
          </a:p>
          <a:p>
            <a:pPr marL="0" lvl="0" indent="0">
              <a:spcBef>
                <a:spcPts val="1600"/>
              </a:spcBef>
              <a:buNone/>
            </a:pPr>
            <a:r>
              <a:rPr lang="en-GB" b="1" dirty="0"/>
              <a:t>Take a whole school approach: Reinforce concepts by modelling respect and self respect throughout the school community.</a:t>
            </a:r>
            <a:endParaRPr dirty="0"/>
          </a:p>
        </p:txBody>
      </p:sp>
      <p:sp>
        <p:nvSpPr>
          <p:cNvPr id="212" name="Google Shape;212;p4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
        <p:nvSpPr>
          <p:cNvPr id="213" name="Google Shape;213;p40"/>
          <p:cNvSpPr txBox="1">
            <a:spLocks noGrp="1"/>
          </p:cNvSpPr>
          <p:nvPr>
            <p:ph type="body" idx="2"/>
          </p:nvPr>
        </p:nvSpPr>
        <p:spPr>
          <a:xfrm>
            <a:off x="6178800" y="216425"/>
            <a:ext cx="2695200" cy="4037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importance of self-respect and how this links to their own happiness.</a:t>
            </a:r>
            <a:endParaRPr sz="1600" i="1"/>
          </a:p>
          <a:p>
            <a:pPr marL="0" lvl="0" indent="0" algn="l" rtl="0">
              <a:spcBef>
                <a:spcPts val="0"/>
              </a:spcBef>
              <a:spcAft>
                <a:spcPts val="0"/>
              </a:spcAft>
              <a:buClr>
                <a:schemeClr val="dk1"/>
              </a:buClr>
              <a:buSzPts val="1100"/>
              <a:buFont typeface="Arial"/>
              <a:buNone/>
            </a:pPr>
            <a:br>
              <a:rPr lang="en-GB" sz="1600">
                <a:solidFill>
                  <a:srgbClr val="000000"/>
                </a:solidFill>
              </a:rPr>
            </a:br>
            <a:r>
              <a:rPr lang="en-GB" sz="1600" i="1"/>
              <a:t>Know that in school and in wider society they can expect to be treated with respect by others, and that in turn they should show due respect to others, including those in positions of authority.</a:t>
            </a:r>
            <a:endParaRPr sz="1800"/>
          </a:p>
        </p:txBody>
      </p:sp>
      <p:sp>
        <p:nvSpPr>
          <p:cNvPr id="214" name="Google Shape;214;p4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1"/>
          <p:cNvSpPr txBox="1">
            <a:spLocks noGrp="1"/>
          </p:cNvSpPr>
          <p:nvPr>
            <p:ph type="title"/>
          </p:nvPr>
        </p:nvSpPr>
        <p:spPr>
          <a:xfrm>
            <a:off x="270000" y="3095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Self respect</a:t>
            </a:r>
            <a:endParaRPr>
              <a:solidFill>
                <a:srgbClr val="073763"/>
              </a:solidFill>
            </a:endParaRPr>
          </a:p>
        </p:txBody>
      </p:sp>
      <p:sp>
        <p:nvSpPr>
          <p:cNvPr id="220" name="Google Shape;220;p4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400"/>
              <a:buNone/>
            </a:pPr>
            <a:r>
              <a:rPr lang="en-GB" dirty="0"/>
              <a:t>Explain to pupils that self respect means </a:t>
            </a:r>
            <a:r>
              <a:rPr lang="en-GB" b="1" dirty="0"/>
              <a:t>valuing their own worth</a:t>
            </a:r>
            <a:r>
              <a:rPr lang="en-GB" dirty="0"/>
              <a:t>, and caring about their</a:t>
            </a:r>
            <a:r>
              <a:rPr lang="en-GB" b="1" dirty="0"/>
              <a:t> own needs </a:t>
            </a:r>
            <a:r>
              <a:rPr lang="en-GB" dirty="0"/>
              <a:t>and wishes. </a:t>
            </a:r>
            <a:endParaRPr dirty="0"/>
          </a:p>
          <a:p>
            <a:pPr marL="0" lvl="0" indent="0" algn="l" rtl="0">
              <a:lnSpc>
                <a:spcPct val="115000"/>
              </a:lnSpc>
              <a:spcBef>
                <a:spcPts val="1000"/>
              </a:spcBef>
              <a:spcAft>
                <a:spcPts val="0"/>
              </a:spcAft>
              <a:buClr>
                <a:schemeClr val="dk1"/>
              </a:buClr>
              <a:buSzPts val="1400"/>
              <a:buNone/>
            </a:pPr>
            <a:r>
              <a:rPr lang="en-GB" dirty="0"/>
              <a:t>Teach pupils that their own worth is of </a:t>
            </a:r>
            <a:r>
              <a:rPr lang="en-GB" b="1" dirty="0"/>
              <a:t>equal value </a:t>
            </a:r>
            <a:r>
              <a:rPr lang="en-GB" dirty="0"/>
              <a:t>to anybody else’s. Having self respect and self worth can help them to:</a:t>
            </a:r>
            <a:endParaRPr dirty="0"/>
          </a:p>
          <a:p>
            <a:pPr marL="457200" lvl="0" indent="-317500" algn="l" rtl="0">
              <a:lnSpc>
                <a:spcPct val="115000"/>
              </a:lnSpc>
              <a:spcBef>
                <a:spcPts val="1000"/>
              </a:spcBef>
              <a:spcAft>
                <a:spcPts val="0"/>
              </a:spcAft>
              <a:buSzPts val="1400"/>
              <a:buChar char="●"/>
            </a:pPr>
            <a:r>
              <a:rPr lang="en-GB" dirty="0"/>
              <a:t>be </a:t>
            </a:r>
            <a:r>
              <a:rPr lang="en-GB" b="1" dirty="0"/>
              <a:t>confident and happy</a:t>
            </a:r>
            <a:endParaRPr b="1" dirty="0"/>
          </a:p>
          <a:p>
            <a:pPr marL="457200" lvl="0" indent="-317500" algn="l" rtl="0">
              <a:lnSpc>
                <a:spcPct val="115000"/>
              </a:lnSpc>
              <a:spcBef>
                <a:spcPts val="0"/>
              </a:spcBef>
              <a:spcAft>
                <a:spcPts val="0"/>
              </a:spcAft>
              <a:buSzPts val="1400"/>
              <a:buChar char="●"/>
            </a:pPr>
            <a:r>
              <a:rPr lang="en-GB" dirty="0"/>
              <a:t>feel that t</a:t>
            </a:r>
            <a:r>
              <a:rPr lang="en-GB" b="1" dirty="0"/>
              <a:t>hey matter</a:t>
            </a:r>
            <a:endParaRPr b="1" dirty="0"/>
          </a:p>
          <a:p>
            <a:pPr marL="457200" lvl="0" indent="-317500" algn="l" rtl="0">
              <a:lnSpc>
                <a:spcPct val="115000"/>
              </a:lnSpc>
              <a:spcBef>
                <a:spcPts val="0"/>
              </a:spcBef>
              <a:spcAft>
                <a:spcPts val="0"/>
              </a:spcAft>
              <a:buSzPts val="1400"/>
              <a:buChar char="●"/>
            </a:pPr>
            <a:r>
              <a:rPr lang="en-GB" b="1" dirty="0"/>
              <a:t>empathise</a:t>
            </a:r>
            <a:r>
              <a:rPr lang="en-GB" dirty="0"/>
              <a:t> with others</a:t>
            </a:r>
            <a:endParaRPr dirty="0"/>
          </a:p>
          <a:p>
            <a:pPr marL="457200" lvl="0" indent="-317500" algn="l" rtl="0">
              <a:lnSpc>
                <a:spcPct val="115000"/>
              </a:lnSpc>
              <a:spcBef>
                <a:spcPts val="0"/>
              </a:spcBef>
              <a:spcAft>
                <a:spcPts val="0"/>
              </a:spcAft>
              <a:buSzPts val="1400"/>
              <a:buChar char="●"/>
            </a:pPr>
            <a:r>
              <a:rPr lang="en-GB" b="1" dirty="0"/>
              <a:t>achieve personal goals </a:t>
            </a:r>
            <a:r>
              <a:rPr lang="en-GB" dirty="0"/>
              <a:t>(e.g. not giving up at the first setback)</a:t>
            </a:r>
            <a:endParaRPr dirty="0"/>
          </a:p>
          <a:p>
            <a:pPr marL="457200" lvl="0" indent="-317500" algn="l" rtl="0">
              <a:lnSpc>
                <a:spcPct val="115000"/>
              </a:lnSpc>
              <a:spcBef>
                <a:spcPts val="0"/>
              </a:spcBef>
              <a:spcAft>
                <a:spcPts val="0"/>
              </a:spcAft>
              <a:buSzPts val="1400"/>
              <a:buChar char="●"/>
            </a:pPr>
            <a:r>
              <a:rPr lang="en-GB" b="1" dirty="0"/>
              <a:t>be resilient </a:t>
            </a:r>
            <a:r>
              <a:rPr lang="en-GB" dirty="0"/>
              <a:t>(e.g. sticking to tasks)</a:t>
            </a:r>
            <a:endParaRPr dirty="0"/>
          </a:p>
          <a:p>
            <a:pPr marL="0" lvl="0" indent="0" algn="l" rtl="0">
              <a:lnSpc>
                <a:spcPct val="115000"/>
              </a:lnSpc>
              <a:spcBef>
                <a:spcPts val="1600"/>
              </a:spcBef>
              <a:spcAft>
                <a:spcPts val="1600"/>
              </a:spcAft>
              <a:buClr>
                <a:schemeClr val="dk1"/>
              </a:buClr>
              <a:buSzPts val="1400"/>
              <a:buFont typeface="Arial"/>
              <a:buNone/>
            </a:pPr>
            <a:endParaRPr dirty="0"/>
          </a:p>
        </p:txBody>
      </p:sp>
      <p:sp>
        <p:nvSpPr>
          <p:cNvPr id="221" name="Google Shape;221;p4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
        <p:nvSpPr>
          <p:cNvPr id="222" name="Google Shape;222;p41"/>
          <p:cNvSpPr txBox="1">
            <a:spLocks noGrp="1"/>
          </p:cNvSpPr>
          <p:nvPr>
            <p:ph type="body" idx="2"/>
          </p:nvPr>
        </p:nvSpPr>
        <p:spPr>
          <a:xfrm>
            <a:off x="6178800" y="216425"/>
            <a:ext cx="2695200" cy="1660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importance of self-respect and how this links to their own happiness.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23" name="Google Shape;223;p4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Respecting people in authority</a:t>
            </a:r>
            <a:endParaRPr>
              <a:solidFill>
                <a:srgbClr val="073763"/>
              </a:solidFill>
            </a:endParaRPr>
          </a:p>
        </p:txBody>
      </p:sp>
      <p:sp>
        <p:nvSpPr>
          <p:cNvPr id="229" name="Google Shape;229;p4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Teach pupils that there are some people in certain jobs and positions who they should respect so that they can do their jobs properly. For example, teachers, firefighters, doctors or the police.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GB" dirty="0"/>
              <a:t>Provide an example of someone who needs respect to do their job properly. For example, a firefighter telling them what to do in an emergency.</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GB" dirty="0"/>
              <a:t>Affirm that respect should always be </a:t>
            </a:r>
            <a:r>
              <a:rPr lang="en-GB" b="1" dirty="0"/>
              <a:t>mutual</a:t>
            </a:r>
            <a:r>
              <a:rPr lang="en-GB" dirty="0"/>
              <a:t> and </a:t>
            </a:r>
            <a:r>
              <a:rPr lang="en-GB" b="1" dirty="0"/>
              <a:t>reciprocal.</a:t>
            </a:r>
            <a:r>
              <a:rPr lang="en-GB" dirty="0"/>
              <a:t> </a:t>
            </a:r>
          </a:p>
        </p:txBody>
      </p:sp>
      <p:sp>
        <p:nvSpPr>
          <p:cNvPr id="230" name="Google Shape;230;p4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
        <p:nvSpPr>
          <p:cNvPr id="231" name="Google Shape;231;p4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32" name="Google Shape;232;p42"/>
          <p:cNvSpPr txBox="1">
            <a:spLocks noGrp="1"/>
          </p:cNvSpPr>
          <p:nvPr>
            <p:ph type="body" idx="2"/>
          </p:nvPr>
        </p:nvSpPr>
        <p:spPr>
          <a:xfrm>
            <a:off x="6178800" y="216425"/>
            <a:ext cx="2695200" cy="2624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that in school and in wider society they can expect to be treated with respect by others, and that in turn they should show due respect to others, including those in positions of authority.</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Respecting difference</a:t>
            </a:r>
            <a:endParaRPr>
              <a:solidFill>
                <a:srgbClr val="073763"/>
              </a:solidFill>
            </a:endParaRPr>
          </a:p>
        </p:txBody>
      </p:sp>
      <p:sp>
        <p:nvSpPr>
          <p:cNvPr id="238" name="Google Shape;238;p4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400"/>
              <a:buNone/>
            </a:pPr>
            <a:r>
              <a:rPr lang="en-GB" dirty="0"/>
              <a:t>Teach that everybody is unique. This means that everyone is different from each other. For example, they:</a:t>
            </a:r>
            <a:endParaRPr dirty="0"/>
          </a:p>
          <a:p>
            <a:pPr marL="457200" lvl="0" indent="-342900" algn="l" rtl="0">
              <a:lnSpc>
                <a:spcPct val="115000"/>
              </a:lnSpc>
              <a:spcBef>
                <a:spcPts val="1400"/>
              </a:spcBef>
              <a:spcAft>
                <a:spcPts val="0"/>
              </a:spcAft>
              <a:buSzPts val="1800"/>
              <a:buChar char="●"/>
            </a:pPr>
            <a:r>
              <a:rPr lang="en-GB" b="1" dirty="0"/>
              <a:t>look different </a:t>
            </a:r>
            <a:r>
              <a:rPr lang="en-GB" dirty="0"/>
              <a:t>from each other </a:t>
            </a:r>
            <a:endParaRPr dirty="0"/>
          </a:p>
          <a:p>
            <a:pPr marL="457200" lvl="0" indent="-342900" algn="l" rtl="0">
              <a:lnSpc>
                <a:spcPct val="115000"/>
              </a:lnSpc>
              <a:spcBef>
                <a:spcPts val="400"/>
              </a:spcBef>
              <a:spcAft>
                <a:spcPts val="0"/>
              </a:spcAft>
              <a:buSzPts val="1800"/>
              <a:buChar char="●"/>
            </a:pPr>
            <a:r>
              <a:rPr lang="en-GB" dirty="0"/>
              <a:t>like and dislike</a:t>
            </a:r>
            <a:r>
              <a:rPr lang="en-GB" b="1" dirty="0"/>
              <a:t> different things</a:t>
            </a:r>
            <a:endParaRPr b="1" dirty="0"/>
          </a:p>
          <a:p>
            <a:pPr marL="457200" lvl="0" indent="-342900" algn="l" rtl="0">
              <a:lnSpc>
                <a:spcPct val="115000"/>
              </a:lnSpc>
              <a:spcBef>
                <a:spcPts val="400"/>
              </a:spcBef>
              <a:spcAft>
                <a:spcPts val="0"/>
              </a:spcAft>
              <a:buSzPts val="1800"/>
              <a:buChar char="●"/>
            </a:pPr>
            <a:r>
              <a:rPr lang="en-GB" dirty="0"/>
              <a:t>might have </a:t>
            </a:r>
            <a:r>
              <a:rPr lang="en-GB" b="1" dirty="0"/>
              <a:t>different beliefs or customs</a:t>
            </a:r>
            <a:endParaRPr b="1" dirty="0"/>
          </a:p>
          <a:p>
            <a:pPr marL="0" lvl="0" indent="0" algn="l" rtl="0">
              <a:lnSpc>
                <a:spcPct val="115000"/>
              </a:lnSpc>
              <a:spcBef>
                <a:spcPts val="1000"/>
              </a:spcBef>
              <a:spcAft>
                <a:spcPts val="0"/>
              </a:spcAft>
              <a:buSzPts val="1400"/>
              <a:buNone/>
            </a:pPr>
            <a:r>
              <a:rPr lang="en-GB" dirty="0"/>
              <a:t>Explain that everyone needs to show the same respect to others, </a:t>
            </a:r>
            <a:r>
              <a:rPr lang="en-GB" b="1" dirty="0"/>
              <a:t>regardless of how different</a:t>
            </a:r>
            <a:r>
              <a:rPr lang="en-GB" dirty="0"/>
              <a:t> they are. </a:t>
            </a:r>
            <a:endParaRPr dirty="0"/>
          </a:p>
        </p:txBody>
      </p:sp>
      <p:sp>
        <p:nvSpPr>
          <p:cNvPr id="239" name="Google Shape;239;p4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
        <p:nvSpPr>
          <p:cNvPr id="240" name="Google Shape;240;p43"/>
          <p:cNvSpPr txBox="1">
            <a:spLocks noGrp="1"/>
          </p:cNvSpPr>
          <p:nvPr>
            <p:ph type="body" idx="2"/>
          </p:nvPr>
        </p:nvSpPr>
        <p:spPr>
          <a:xfrm>
            <a:off x="6178800" y="216425"/>
            <a:ext cx="2695200" cy="3130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importance of respecting others, even when they are very different from them (for example, physically, in character, personality or backgrounds), or make different choices or have different preferences or beliefs.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41" name="Google Shape;241;p43"/>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110" name="Google Shape;110;p26"/>
          <p:cNvGraphicFramePr/>
          <p:nvPr/>
        </p:nvGraphicFramePr>
        <p:xfrm>
          <a:off x="270000" y="914395"/>
          <a:ext cx="8741875" cy="3771250"/>
        </p:xfrm>
        <a:graphic>
          <a:graphicData uri="http://schemas.openxmlformats.org/drawingml/2006/table">
            <a:tbl>
              <a:tblPr>
                <a:noFill/>
                <a:tableStyleId>{0AB64D02-C1D3-4852-868C-8DFAA1A56CF1}</a:tableStyleId>
              </a:tblPr>
              <a:tblGrid>
                <a:gridCol w="896575">
                  <a:extLst>
                    <a:ext uri="{9D8B030D-6E8A-4147-A177-3AD203B41FA5}">
                      <a16:colId xmlns:a16="http://schemas.microsoft.com/office/drawing/2014/main" val="20000"/>
                    </a:ext>
                  </a:extLst>
                </a:gridCol>
                <a:gridCol w="7845300">
                  <a:extLst>
                    <a:ext uri="{9D8B030D-6E8A-4147-A177-3AD203B41FA5}">
                      <a16:colId xmlns:a16="http://schemas.microsoft.com/office/drawing/2014/main" val="20001"/>
                    </a:ext>
                  </a:extLst>
                </a:gridCol>
              </a:tblGrid>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  3</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About this training module </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  4</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Teaching the new curriculum</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12</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Safeguarding and ground rules</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16</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Primary curriculum</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42</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Secondary curriculum</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78</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Examples of good practice </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90</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a:solidFill>
                            <a:schemeClr val="dk2"/>
                          </a:solidFill>
                        </a:rPr>
                        <a:t>Activities and templates for trainers</a:t>
                      </a:r>
                      <a:endParaRPr sz="2200">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11" name="Google Shape;111;p26"/>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Respecting boundaries</a:t>
            </a:r>
            <a:endParaRPr>
              <a:solidFill>
                <a:srgbClr val="073763"/>
              </a:solidFill>
            </a:endParaRPr>
          </a:p>
        </p:txBody>
      </p:sp>
      <p:sp>
        <p:nvSpPr>
          <p:cNvPr id="247" name="Google Shape;247;p4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400"/>
              <a:buNone/>
            </a:pPr>
            <a:r>
              <a:rPr lang="en-GB" dirty="0"/>
              <a:t>Teach that a key part of a healthy relationship is to respect each other’s </a:t>
            </a:r>
            <a:r>
              <a:rPr lang="en-GB" b="1" dirty="0"/>
              <a:t>personal space and boundaries</a:t>
            </a:r>
            <a:r>
              <a:rPr lang="en-GB" dirty="0"/>
              <a:t>. </a:t>
            </a:r>
            <a:endParaRPr dirty="0"/>
          </a:p>
          <a:p>
            <a:pPr marL="0" lvl="0" indent="0" algn="l" rtl="0">
              <a:lnSpc>
                <a:spcPct val="115000"/>
              </a:lnSpc>
              <a:spcBef>
                <a:spcPts val="1000"/>
              </a:spcBef>
              <a:spcAft>
                <a:spcPts val="0"/>
              </a:spcAft>
              <a:buClr>
                <a:schemeClr val="dk1"/>
              </a:buClr>
              <a:buSzPts val="1400"/>
              <a:buNone/>
            </a:pPr>
            <a:r>
              <a:rPr lang="en-GB" dirty="0"/>
              <a:t>Explain that everyone is entitled to having their own boundaries, for example:</a:t>
            </a:r>
            <a:endParaRPr dirty="0"/>
          </a:p>
          <a:p>
            <a:pPr marL="457200" lvl="0" indent="-317500" algn="l" rtl="0">
              <a:lnSpc>
                <a:spcPct val="115000"/>
              </a:lnSpc>
              <a:spcBef>
                <a:spcPts val="1000"/>
              </a:spcBef>
              <a:spcAft>
                <a:spcPts val="0"/>
              </a:spcAft>
              <a:buSzPts val="1400"/>
              <a:buChar char="●"/>
            </a:pPr>
            <a:r>
              <a:rPr lang="en-GB" dirty="0"/>
              <a:t>to share some of their toys, but not all of them</a:t>
            </a:r>
            <a:endParaRPr dirty="0"/>
          </a:p>
          <a:p>
            <a:pPr marL="457200" lvl="0" indent="-317500" algn="l" rtl="0">
              <a:lnSpc>
                <a:spcPct val="115000"/>
              </a:lnSpc>
              <a:spcBef>
                <a:spcPts val="0"/>
              </a:spcBef>
              <a:spcAft>
                <a:spcPts val="0"/>
              </a:spcAft>
              <a:buSzPts val="1400"/>
              <a:buChar char="●"/>
            </a:pPr>
            <a:r>
              <a:rPr lang="en-GB" dirty="0"/>
              <a:t>to choose how much physical contact they have, e.g. some people like to hug, but other people prefer to just wave</a:t>
            </a:r>
            <a:endParaRPr dirty="0"/>
          </a:p>
          <a:p>
            <a:pPr marL="0" lvl="0" indent="0">
              <a:spcBef>
                <a:spcPts val="1000"/>
              </a:spcBef>
              <a:buClr>
                <a:schemeClr val="dk1"/>
              </a:buClr>
              <a:buNone/>
            </a:pPr>
            <a:r>
              <a:rPr lang="en-GB" dirty="0"/>
              <a:t>Explain the differences between</a:t>
            </a:r>
            <a:r>
              <a:rPr lang="en-GB" b="1" dirty="0"/>
              <a:t> appropriate and inappropriate or unsafe contact (in both physical and in other contexts, e.g. online)</a:t>
            </a:r>
            <a:r>
              <a:rPr lang="en-GB" dirty="0"/>
              <a:t>.</a:t>
            </a:r>
            <a:endParaRPr dirty="0"/>
          </a:p>
          <a:p>
            <a:pPr marL="0" lvl="0" indent="0" algn="l" rtl="0">
              <a:lnSpc>
                <a:spcPct val="115000"/>
              </a:lnSpc>
              <a:spcBef>
                <a:spcPts val="1000"/>
              </a:spcBef>
              <a:spcAft>
                <a:spcPts val="0"/>
              </a:spcAft>
              <a:buClr>
                <a:schemeClr val="dk1"/>
              </a:buClr>
              <a:buSzPts val="1400"/>
              <a:buNone/>
            </a:pPr>
            <a:endParaRPr dirty="0"/>
          </a:p>
        </p:txBody>
      </p:sp>
      <p:sp>
        <p:nvSpPr>
          <p:cNvPr id="248" name="Google Shape;248;p4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20</a:t>
            </a:fld>
            <a:endParaRPr/>
          </a:p>
        </p:txBody>
      </p:sp>
      <p:sp>
        <p:nvSpPr>
          <p:cNvPr id="249" name="Google Shape;249;p44"/>
          <p:cNvSpPr txBox="1">
            <a:spLocks noGrp="1"/>
          </p:cNvSpPr>
          <p:nvPr>
            <p:ph type="body" idx="2"/>
          </p:nvPr>
        </p:nvSpPr>
        <p:spPr>
          <a:xfrm>
            <a:off x="6178800" y="216425"/>
            <a:ext cx="2695200" cy="3130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importance of respecting others, even when they are very different from them (for example, physically, in character, personality or backgrounds), or make different choices or have different preferences or beliefs.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250" name="Google Shape;250;p44"/>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Improving relationships</a:t>
            </a:r>
            <a:endParaRPr>
              <a:solidFill>
                <a:srgbClr val="073763"/>
              </a:solidFill>
            </a:endParaRPr>
          </a:p>
        </p:txBody>
      </p:sp>
      <p:sp>
        <p:nvSpPr>
          <p:cNvPr id="256" name="Google Shape;256;p45"/>
          <p:cNvSpPr txBox="1">
            <a:spLocks noGrp="1"/>
          </p:cNvSpPr>
          <p:nvPr>
            <p:ph type="body" idx="1"/>
          </p:nvPr>
        </p:nvSpPr>
        <p:spPr>
          <a:xfrm>
            <a:off x="270000" y="926025"/>
            <a:ext cx="5865600" cy="352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dirty="0"/>
              <a:t>Teach pupils that relationships can be supported by:</a:t>
            </a:r>
            <a:endParaRPr dirty="0"/>
          </a:p>
          <a:p>
            <a:pPr marL="457200" lvl="0" indent="-317500" algn="l" rtl="0">
              <a:lnSpc>
                <a:spcPct val="115000"/>
              </a:lnSpc>
              <a:spcBef>
                <a:spcPts val="1000"/>
              </a:spcBef>
              <a:spcAft>
                <a:spcPts val="0"/>
              </a:spcAft>
              <a:buSzPts val="1400"/>
              <a:buChar char="●"/>
            </a:pPr>
            <a:r>
              <a:rPr lang="en-GB" dirty="0">
                <a:solidFill>
                  <a:srgbClr val="595959"/>
                </a:solidFill>
              </a:rPr>
              <a:t>being </a:t>
            </a:r>
            <a:r>
              <a:rPr lang="en-GB" b="1" dirty="0">
                <a:solidFill>
                  <a:srgbClr val="595959"/>
                </a:solidFill>
              </a:rPr>
              <a:t>kind, considerate and respectful</a:t>
            </a:r>
            <a:r>
              <a:rPr lang="en-GB" dirty="0">
                <a:solidFill>
                  <a:srgbClr val="595959"/>
                </a:solidFill>
              </a:rPr>
              <a:t> to each other</a:t>
            </a:r>
            <a:endParaRPr dirty="0">
              <a:solidFill>
                <a:srgbClr val="595959"/>
              </a:solidFill>
            </a:endParaRPr>
          </a:p>
          <a:p>
            <a:pPr marL="457200" lvl="0" indent="-317500" algn="l" rtl="0">
              <a:spcBef>
                <a:spcPts val="0"/>
              </a:spcBef>
              <a:spcAft>
                <a:spcPts val="0"/>
              </a:spcAft>
              <a:buSzPts val="1400"/>
              <a:buChar char="●"/>
            </a:pPr>
            <a:r>
              <a:rPr lang="en-GB" dirty="0"/>
              <a:t>being </a:t>
            </a:r>
            <a:r>
              <a:rPr lang="en-GB" b="1" dirty="0"/>
              <a:t>honest </a:t>
            </a:r>
            <a:r>
              <a:rPr lang="en-GB" dirty="0"/>
              <a:t>with each other</a:t>
            </a:r>
            <a:endParaRPr dirty="0"/>
          </a:p>
          <a:p>
            <a:pPr marL="457200" lvl="0" indent="-317500" algn="l" rtl="0">
              <a:lnSpc>
                <a:spcPct val="115000"/>
              </a:lnSpc>
              <a:spcBef>
                <a:spcPts val="0"/>
              </a:spcBef>
              <a:spcAft>
                <a:spcPts val="0"/>
              </a:spcAft>
              <a:buSzPts val="1400"/>
              <a:buChar char="●"/>
            </a:pPr>
            <a:r>
              <a:rPr lang="en-GB" b="1" dirty="0"/>
              <a:t>listening</a:t>
            </a:r>
            <a:r>
              <a:rPr lang="en-GB" dirty="0"/>
              <a:t> to each other</a:t>
            </a:r>
            <a:endParaRPr dirty="0"/>
          </a:p>
          <a:p>
            <a:pPr marL="457200" lvl="0" indent="-317500" algn="l" rtl="0">
              <a:lnSpc>
                <a:spcPct val="115000"/>
              </a:lnSpc>
              <a:spcBef>
                <a:spcPts val="0"/>
              </a:spcBef>
              <a:spcAft>
                <a:spcPts val="0"/>
              </a:spcAft>
              <a:buSzPts val="1400"/>
              <a:buChar char="●"/>
            </a:pPr>
            <a:r>
              <a:rPr lang="en-GB" dirty="0"/>
              <a:t>respecting each other’s </a:t>
            </a:r>
            <a:r>
              <a:rPr lang="en-GB" b="1" dirty="0"/>
              <a:t>personal space</a:t>
            </a:r>
            <a:r>
              <a:rPr lang="en-GB" dirty="0"/>
              <a:t>, </a:t>
            </a:r>
            <a:r>
              <a:rPr lang="en-GB" b="1" dirty="0"/>
              <a:t>privacy and boundaries</a:t>
            </a:r>
            <a:r>
              <a:rPr lang="en-GB" dirty="0"/>
              <a:t> (and respecting their own)</a:t>
            </a:r>
            <a:endParaRPr dirty="0"/>
          </a:p>
          <a:p>
            <a:pPr marL="457200" lvl="0" indent="-317500" algn="l" rtl="0">
              <a:lnSpc>
                <a:spcPct val="115000"/>
              </a:lnSpc>
              <a:spcBef>
                <a:spcPts val="0"/>
              </a:spcBef>
              <a:spcAft>
                <a:spcPts val="0"/>
              </a:spcAft>
              <a:buSzPts val="1400"/>
              <a:buChar char="●"/>
            </a:pPr>
            <a:r>
              <a:rPr lang="en-GB" b="1" dirty="0"/>
              <a:t>accepting </a:t>
            </a:r>
            <a:r>
              <a:rPr lang="en-GB" dirty="0"/>
              <a:t>each other’s differences</a:t>
            </a:r>
          </a:p>
          <a:p>
            <a:pPr lvl="0"/>
            <a:r>
              <a:rPr lang="en-GB" b="1" dirty="0"/>
              <a:t>focussing on the good things </a:t>
            </a:r>
            <a:r>
              <a:rPr lang="en-GB" dirty="0"/>
              <a:t>in each other</a:t>
            </a:r>
          </a:p>
          <a:p>
            <a:pPr lvl="0"/>
            <a:r>
              <a:rPr lang="en-GB" b="1" dirty="0"/>
              <a:t>praising and complimenting</a:t>
            </a:r>
            <a:r>
              <a:rPr lang="en-GB" dirty="0"/>
              <a:t> each other on their achievements</a:t>
            </a:r>
            <a:endParaRPr dirty="0"/>
          </a:p>
          <a:p>
            <a:pPr marL="0" lvl="0" indent="0">
              <a:buNone/>
            </a:pPr>
            <a:r>
              <a:rPr lang="en-GB" b="1" dirty="0"/>
              <a:t>Take a whole school approach: model this wherever appropriate in school life.</a:t>
            </a:r>
            <a:endParaRPr b="1" dirty="0"/>
          </a:p>
          <a:p>
            <a:pPr marL="0" lvl="0" indent="0" algn="l" rtl="0">
              <a:lnSpc>
                <a:spcPct val="115000"/>
              </a:lnSpc>
              <a:spcBef>
                <a:spcPts val="1600"/>
              </a:spcBef>
              <a:spcAft>
                <a:spcPts val="1600"/>
              </a:spcAft>
              <a:buSzPts val="1400"/>
              <a:buNone/>
            </a:pPr>
            <a:endParaRPr dirty="0"/>
          </a:p>
        </p:txBody>
      </p:sp>
      <p:sp>
        <p:nvSpPr>
          <p:cNvPr id="257" name="Google Shape;257;p4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
        <p:nvSpPr>
          <p:cNvPr id="258" name="Google Shape;258;p4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59" name="Google Shape;259;p45"/>
          <p:cNvSpPr txBox="1">
            <a:spLocks noGrp="1"/>
          </p:cNvSpPr>
          <p:nvPr>
            <p:ph type="body" idx="2"/>
          </p:nvPr>
        </p:nvSpPr>
        <p:spPr>
          <a:xfrm>
            <a:off x="6178800" y="216425"/>
            <a:ext cx="2695200" cy="18225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practical steps they can take in a range of different contexts to improve or support respectful relationships.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Supporting relationships</a:t>
            </a:r>
            <a:endParaRPr>
              <a:solidFill>
                <a:srgbClr val="073763"/>
              </a:solidFill>
            </a:endParaRPr>
          </a:p>
        </p:txBody>
      </p:sp>
      <p:sp>
        <p:nvSpPr>
          <p:cNvPr id="265" name="Google Shape;265;p46"/>
          <p:cNvSpPr txBox="1">
            <a:spLocks noGrp="1"/>
          </p:cNvSpPr>
          <p:nvPr>
            <p:ph type="body" idx="1"/>
          </p:nvPr>
        </p:nvSpPr>
        <p:spPr>
          <a:xfrm>
            <a:off x="270000" y="789125"/>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400"/>
              <a:buNone/>
            </a:pPr>
            <a:r>
              <a:rPr lang="en-GB" dirty="0"/>
              <a:t>Explain that sometimes relationships can break down. Teach pupils that it may help them to:</a:t>
            </a:r>
            <a:endParaRPr dirty="0"/>
          </a:p>
          <a:p>
            <a:pPr marL="457200" lvl="0" indent="-317500" algn="l" rtl="0">
              <a:lnSpc>
                <a:spcPct val="115000"/>
              </a:lnSpc>
              <a:spcBef>
                <a:spcPts val="1000"/>
              </a:spcBef>
              <a:spcAft>
                <a:spcPts val="0"/>
              </a:spcAft>
              <a:buSzPts val="1400"/>
              <a:buChar char="●"/>
            </a:pPr>
            <a:r>
              <a:rPr lang="en-GB" b="1" dirty="0"/>
              <a:t>negotiate </a:t>
            </a:r>
            <a:r>
              <a:rPr lang="en-GB" dirty="0"/>
              <a:t>and</a:t>
            </a:r>
            <a:r>
              <a:rPr lang="en-GB" b="1" dirty="0"/>
              <a:t> compromise</a:t>
            </a:r>
            <a:endParaRPr dirty="0"/>
          </a:p>
          <a:p>
            <a:pPr marL="457200" lvl="0" indent="-317500" algn="l" rtl="0">
              <a:spcBef>
                <a:spcPts val="0"/>
              </a:spcBef>
              <a:spcAft>
                <a:spcPts val="0"/>
              </a:spcAft>
              <a:buClr>
                <a:schemeClr val="dk1"/>
              </a:buClr>
              <a:buSzPts val="1400"/>
              <a:buChar char="●"/>
            </a:pPr>
            <a:r>
              <a:rPr lang="en-GB" b="1" dirty="0"/>
              <a:t>not pressure others </a:t>
            </a:r>
            <a:r>
              <a:rPr lang="en-GB" dirty="0"/>
              <a:t>to think or do something</a:t>
            </a:r>
            <a:endParaRPr dirty="0"/>
          </a:p>
          <a:p>
            <a:pPr marL="457200" lvl="0" indent="-317500" algn="l" rtl="0">
              <a:spcBef>
                <a:spcPts val="0"/>
              </a:spcBef>
              <a:spcAft>
                <a:spcPts val="0"/>
              </a:spcAft>
              <a:buClr>
                <a:schemeClr val="dk1"/>
              </a:buClr>
              <a:buSzPts val="1400"/>
              <a:buChar char="●"/>
            </a:pPr>
            <a:r>
              <a:rPr lang="en-GB" dirty="0"/>
              <a:t>acknowledge when they have done something wrong and </a:t>
            </a:r>
            <a:r>
              <a:rPr lang="en-GB" b="1" dirty="0"/>
              <a:t>say sorry</a:t>
            </a:r>
            <a:endParaRPr b="1" dirty="0"/>
          </a:p>
          <a:p>
            <a:pPr marL="0" lvl="0" indent="0">
              <a:buNone/>
            </a:pPr>
            <a:endParaRPr lang="en-GB" dirty="0"/>
          </a:p>
          <a:p>
            <a:pPr marL="0" lvl="0" indent="0">
              <a:buNone/>
            </a:pPr>
            <a:r>
              <a:rPr lang="en-GB" dirty="0"/>
              <a:t>Discuss examples of these, e.g. from stories or real life.</a:t>
            </a:r>
          </a:p>
          <a:p>
            <a:pPr marL="0" lvl="0" indent="0">
              <a:buNone/>
            </a:pPr>
            <a:endParaRPr lang="en-GB" dirty="0"/>
          </a:p>
          <a:p>
            <a:pPr marL="0" lvl="0" indent="0">
              <a:buNone/>
            </a:pPr>
            <a:r>
              <a:rPr lang="en-GB" dirty="0"/>
              <a:t>Teach pupils that </a:t>
            </a:r>
            <a:r>
              <a:rPr lang="en-GB" b="1" dirty="0"/>
              <a:t>mutual respect</a:t>
            </a:r>
            <a:r>
              <a:rPr lang="en-GB" dirty="0"/>
              <a:t> </a:t>
            </a:r>
            <a:r>
              <a:rPr lang="en-GB" b="1" dirty="0"/>
              <a:t>does not mean having to agree</a:t>
            </a:r>
            <a:r>
              <a:rPr lang="en-GB" dirty="0"/>
              <a:t> with someone and that their own needs are just as important.</a:t>
            </a:r>
            <a:endParaRPr b="1" dirty="0"/>
          </a:p>
          <a:p>
            <a:pPr marL="0" lvl="0" indent="0" algn="l" rtl="0">
              <a:lnSpc>
                <a:spcPct val="115000"/>
              </a:lnSpc>
              <a:spcBef>
                <a:spcPts val="1000"/>
              </a:spcBef>
              <a:spcAft>
                <a:spcPts val="0"/>
              </a:spcAft>
              <a:buClr>
                <a:schemeClr val="dk1"/>
              </a:buClr>
              <a:buSzPts val="1400"/>
              <a:buNone/>
            </a:pPr>
            <a:endParaRPr dirty="0"/>
          </a:p>
        </p:txBody>
      </p:sp>
      <p:sp>
        <p:nvSpPr>
          <p:cNvPr id="266" name="Google Shape;266;p4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22</a:t>
            </a:fld>
            <a:endParaRPr/>
          </a:p>
        </p:txBody>
      </p:sp>
      <p:sp>
        <p:nvSpPr>
          <p:cNvPr id="267" name="Google Shape;267;p46"/>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practical steps they can take in a range of different contexts to improve or support respectful relationships.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268" name="Google Shape;268;p4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Courtesy and manners</a:t>
            </a:r>
            <a:endParaRPr>
              <a:solidFill>
                <a:srgbClr val="073763"/>
              </a:solidFill>
            </a:endParaRPr>
          </a:p>
        </p:txBody>
      </p:sp>
      <p:sp>
        <p:nvSpPr>
          <p:cNvPr id="274" name="Google Shape;274;p4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400"/>
              <a:buNone/>
            </a:pPr>
            <a:r>
              <a:rPr lang="en-GB" dirty="0"/>
              <a:t>Teach pupils that there are conventions which are considered to be courteous and respectful. Pupils can:</a:t>
            </a:r>
          </a:p>
          <a:p>
            <a:pPr marL="457200" lvl="0" indent="-317500" algn="l" rtl="0">
              <a:lnSpc>
                <a:spcPct val="115000"/>
              </a:lnSpc>
              <a:spcBef>
                <a:spcPts val="1000"/>
              </a:spcBef>
              <a:spcAft>
                <a:spcPts val="0"/>
              </a:spcAft>
              <a:buSzPts val="1400"/>
              <a:buChar char="●"/>
            </a:pPr>
            <a:r>
              <a:rPr lang="en-GB" dirty="0"/>
              <a:t>say </a:t>
            </a:r>
            <a:r>
              <a:rPr lang="en-GB" b="1" dirty="0"/>
              <a:t>please </a:t>
            </a:r>
            <a:r>
              <a:rPr lang="en-GB" dirty="0"/>
              <a:t>and </a:t>
            </a:r>
            <a:r>
              <a:rPr lang="en-GB" b="1" dirty="0"/>
              <a:t>thank you</a:t>
            </a:r>
            <a:endParaRPr lang="en-GB" dirty="0"/>
          </a:p>
          <a:p>
            <a:pPr marL="457200" lvl="0" indent="-317500" algn="l" rtl="0">
              <a:lnSpc>
                <a:spcPct val="115000"/>
              </a:lnSpc>
              <a:spcBef>
                <a:spcPts val="0"/>
              </a:spcBef>
              <a:spcAft>
                <a:spcPts val="0"/>
              </a:spcAft>
              <a:buSzPts val="1400"/>
              <a:buChar char="●"/>
            </a:pPr>
            <a:r>
              <a:rPr lang="en-GB" b="1" dirty="0"/>
              <a:t>be on time</a:t>
            </a:r>
            <a:r>
              <a:rPr lang="en-GB" dirty="0"/>
              <a:t>, e.g. when meeting people </a:t>
            </a:r>
          </a:p>
          <a:p>
            <a:pPr marL="457200" lvl="0" indent="-317500" algn="l" rtl="0">
              <a:lnSpc>
                <a:spcPct val="115000"/>
              </a:lnSpc>
              <a:spcBef>
                <a:spcPts val="0"/>
              </a:spcBef>
              <a:spcAft>
                <a:spcPts val="0"/>
              </a:spcAft>
              <a:buSzPts val="1400"/>
              <a:buChar char="●"/>
            </a:pPr>
            <a:r>
              <a:rPr lang="en-GB" b="1" dirty="0"/>
              <a:t>take turns</a:t>
            </a:r>
            <a:r>
              <a:rPr lang="en-GB" dirty="0"/>
              <a:t>, e.g. wait for their turn to play with a toy</a:t>
            </a:r>
            <a:endParaRPr dirty="0"/>
          </a:p>
          <a:p>
            <a:pPr marL="457200" lvl="0" indent="-317500" algn="l" rtl="0">
              <a:lnSpc>
                <a:spcPct val="115000"/>
              </a:lnSpc>
              <a:spcBef>
                <a:spcPts val="0"/>
              </a:spcBef>
              <a:spcAft>
                <a:spcPts val="0"/>
              </a:spcAft>
              <a:buSzPts val="1400"/>
              <a:buChar char="●"/>
            </a:pPr>
            <a:r>
              <a:rPr lang="en-GB" b="1" dirty="0"/>
              <a:t>not talk over</a:t>
            </a:r>
            <a:r>
              <a:rPr lang="en-GB" dirty="0"/>
              <a:t> other people or shout</a:t>
            </a:r>
            <a:endParaRPr dirty="0"/>
          </a:p>
          <a:p>
            <a:pPr marL="457200" lvl="0" indent="-317500" algn="l" rtl="0">
              <a:lnSpc>
                <a:spcPct val="115000"/>
              </a:lnSpc>
              <a:spcBef>
                <a:spcPts val="0"/>
              </a:spcBef>
              <a:spcAft>
                <a:spcPts val="0"/>
              </a:spcAft>
              <a:buSzPts val="1400"/>
              <a:buChar char="●"/>
            </a:pPr>
            <a:r>
              <a:rPr lang="en-GB" b="1" dirty="0"/>
              <a:t>use respectful language</a:t>
            </a:r>
            <a:r>
              <a:rPr lang="en-GB" dirty="0"/>
              <a:t>, e.g. not swear or call names</a:t>
            </a:r>
            <a:endParaRPr dirty="0"/>
          </a:p>
          <a:p>
            <a:r>
              <a:rPr lang="en-GB" dirty="0"/>
              <a:t>be aware of </a:t>
            </a:r>
            <a:r>
              <a:rPr lang="en-GB" b="1" dirty="0"/>
              <a:t>personal space and boundaries</a:t>
            </a:r>
          </a:p>
          <a:p>
            <a:r>
              <a:rPr lang="en-GB" b="1" dirty="0"/>
              <a:t>hold doors open</a:t>
            </a:r>
            <a:r>
              <a:rPr lang="en-GB" dirty="0"/>
              <a:t> for people</a:t>
            </a:r>
          </a:p>
          <a:p>
            <a:r>
              <a:rPr lang="en-GB" b="1" dirty="0"/>
              <a:t>allow other people</a:t>
            </a:r>
            <a:r>
              <a:rPr lang="en-GB" dirty="0"/>
              <a:t> to go first</a:t>
            </a:r>
          </a:p>
          <a:p>
            <a:r>
              <a:rPr lang="en-GB" b="1" dirty="0"/>
              <a:t>offer to help </a:t>
            </a:r>
            <a:r>
              <a:rPr lang="en-GB" dirty="0"/>
              <a:t>people where they can</a:t>
            </a:r>
          </a:p>
          <a:p>
            <a:pPr marL="457200" lvl="0" indent="-317500" algn="l" rtl="0">
              <a:lnSpc>
                <a:spcPct val="115000"/>
              </a:lnSpc>
              <a:spcBef>
                <a:spcPts val="0"/>
              </a:spcBef>
              <a:spcAft>
                <a:spcPts val="0"/>
              </a:spcAft>
              <a:buSzPts val="1400"/>
              <a:buChar char="●"/>
            </a:pPr>
            <a:endParaRPr lang="en-GB" b="1" dirty="0"/>
          </a:p>
        </p:txBody>
      </p:sp>
      <p:sp>
        <p:nvSpPr>
          <p:cNvPr id="275" name="Google Shape;275;p4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
        <p:nvSpPr>
          <p:cNvPr id="276" name="Google Shape;276;p47"/>
          <p:cNvSpPr txBox="1">
            <a:spLocks noGrp="1"/>
          </p:cNvSpPr>
          <p:nvPr>
            <p:ph type="body" idx="2"/>
          </p:nvPr>
        </p:nvSpPr>
        <p:spPr>
          <a:xfrm>
            <a:off x="6178800" y="216425"/>
            <a:ext cx="2695200" cy="101801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conventions of courtesy and manners.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277" name="Google Shape;277;p4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bullying is</a:t>
            </a:r>
            <a:endParaRPr>
              <a:solidFill>
                <a:srgbClr val="073763"/>
              </a:solidFill>
            </a:endParaRPr>
          </a:p>
        </p:txBody>
      </p:sp>
      <p:sp>
        <p:nvSpPr>
          <p:cNvPr id="283" name="Google Shape;283;p48"/>
          <p:cNvSpPr txBox="1">
            <a:spLocks noGrp="1"/>
          </p:cNvSpPr>
          <p:nvPr>
            <p:ph type="body" idx="1"/>
          </p:nvPr>
        </p:nvSpPr>
        <p:spPr>
          <a:xfrm>
            <a:off x="270000" y="789000"/>
            <a:ext cx="5865600" cy="366557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SzPts val="1400"/>
              <a:buNone/>
            </a:pPr>
            <a:r>
              <a:rPr lang="en-GB" dirty="0"/>
              <a:t>Teach that bullying is behaviour which:</a:t>
            </a:r>
            <a:endParaRPr dirty="0"/>
          </a:p>
          <a:p>
            <a:pPr marL="139700" lvl="0" indent="0" algn="l" rtl="0">
              <a:lnSpc>
                <a:spcPct val="115000"/>
              </a:lnSpc>
              <a:spcBef>
                <a:spcPts val="0"/>
              </a:spcBef>
              <a:spcAft>
                <a:spcPts val="0"/>
              </a:spcAft>
              <a:buSzPts val="1400"/>
              <a:buNone/>
            </a:pPr>
            <a:endParaRPr dirty="0"/>
          </a:p>
          <a:p>
            <a:pPr marL="457200" lvl="0" indent="-317500" algn="l" rtl="0">
              <a:lnSpc>
                <a:spcPct val="115000"/>
              </a:lnSpc>
              <a:spcBef>
                <a:spcPts val="0"/>
              </a:spcBef>
              <a:spcAft>
                <a:spcPts val="0"/>
              </a:spcAft>
              <a:buSzPts val="1400"/>
              <a:buChar char="●"/>
            </a:pPr>
            <a:r>
              <a:rPr lang="en-GB" dirty="0"/>
              <a:t>is by an individual or group</a:t>
            </a:r>
            <a:endParaRPr dirty="0"/>
          </a:p>
          <a:p>
            <a:pPr marL="457200" lvl="0" indent="-317500" algn="l" rtl="0">
              <a:lnSpc>
                <a:spcPct val="115000"/>
              </a:lnSpc>
              <a:spcBef>
                <a:spcPts val="0"/>
              </a:spcBef>
              <a:spcAft>
                <a:spcPts val="0"/>
              </a:spcAft>
              <a:buSzPts val="1400"/>
              <a:buChar char="●"/>
            </a:pPr>
            <a:r>
              <a:rPr lang="en-GB" dirty="0"/>
              <a:t>is repeated over time</a:t>
            </a:r>
            <a:endParaRPr dirty="0"/>
          </a:p>
          <a:p>
            <a:pPr marL="457200" lvl="0" indent="-317500" algn="l" rtl="0">
              <a:lnSpc>
                <a:spcPct val="115000"/>
              </a:lnSpc>
              <a:spcBef>
                <a:spcPts val="0"/>
              </a:spcBef>
              <a:spcAft>
                <a:spcPts val="0"/>
              </a:spcAft>
              <a:buSzPts val="1400"/>
              <a:buChar char="●"/>
            </a:pPr>
            <a:r>
              <a:rPr lang="en-GB" dirty="0"/>
              <a:t>intentionally hurts another individual or group</a:t>
            </a:r>
            <a:endParaRPr dirty="0"/>
          </a:p>
          <a:p>
            <a:pPr marL="457200" lvl="0" indent="-317500" algn="l" rtl="0">
              <a:lnSpc>
                <a:spcPct val="115000"/>
              </a:lnSpc>
              <a:spcBef>
                <a:spcPts val="0"/>
              </a:spcBef>
              <a:spcAft>
                <a:spcPts val="0"/>
              </a:spcAft>
              <a:buSzPts val="1400"/>
              <a:buChar char="●"/>
            </a:pPr>
            <a:r>
              <a:rPr lang="en-GB" dirty="0"/>
              <a:t>can hurt physically and emotionally</a:t>
            </a:r>
            <a:endParaRPr dirty="0"/>
          </a:p>
          <a:p>
            <a:pPr marL="13970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GB" dirty="0"/>
              <a:t>Explain that bullying is not the same as arguing with friends. Explain that bullying might be motivated by</a:t>
            </a:r>
            <a:r>
              <a:rPr lang="en-GB" b="1" dirty="0"/>
              <a:t> actual differences</a:t>
            </a:r>
            <a:r>
              <a:rPr lang="en-GB" dirty="0"/>
              <a:t> between children, or </a:t>
            </a:r>
            <a:r>
              <a:rPr lang="en-GB" b="1" dirty="0"/>
              <a:t>perceived differences</a:t>
            </a:r>
            <a:r>
              <a:rPr lang="en-GB" dirty="0"/>
              <a:t>. Sometimes there may seem to be no reason.</a:t>
            </a:r>
            <a:br>
              <a:rPr lang="en-GB" dirty="0"/>
            </a:br>
            <a:endParaRPr dirty="0"/>
          </a:p>
          <a:p>
            <a:pPr marL="139700" lvl="0" indent="0" algn="l" rtl="0">
              <a:lnSpc>
                <a:spcPct val="115000"/>
              </a:lnSpc>
              <a:spcBef>
                <a:spcPts val="0"/>
              </a:spcBef>
              <a:spcAft>
                <a:spcPts val="0"/>
              </a:spcAft>
              <a:buSzPts val="1400"/>
              <a:buNone/>
            </a:pPr>
            <a:endParaRPr dirty="0"/>
          </a:p>
        </p:txBody>
      </p:sp>
      <p:sp>
        <p:nvSpPr>
          <p:cNvPr id="284" name="Google Shape;284;p4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285" name="Google Shape;285;p48"/>
          <p:cNvSpPr txBox="1">
            <a:spLocks noGrp="1"/>
          </p:cNvSpPr>
          <p:nvPr>
            <p:ph type="body" idx="2"/>
          </p:nvPr>
        </p:nvSpPr>
        <p:spPr>
          <a:xfrm>
            <a:off x="6178800" y="216425"/>
            <a:ext cx="2695200" cy="2355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about different types of bullying (including cyberbullying), the impact of bullying, responsibilities of bystanders (primarily reporting bullying to an adult) and how to get help.</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86" name="Google Shape;286;p4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Types of bullying</a:t>
            </a:r>
            <a:endParaRPr>
              <a:solidFill>
                <a:srgbClr val="073763"/>
              </a:solidFill>
            </a:endParaRPr>
          </a:p>
        </p:txBody>
      </p:sp>
      <p:sp>
        <p:nvSpPr>
          <p:cNvPr id="292" name="Google Shape;292;p4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Explain bullying can take many forms, such as:</a:t>
            </a:r>
            <a:endParaRPr/>
          </a:p>
          <a:p>
            <a:pPr marL="457200" lvl="0" indent="-317500" algn="l" rtl="0">
              <a:lnSpc>
                <a:spcPct val="115000"/>
              </a:lnSpc>
              <a:spcBef>
                <a:spcPts val="1600"/>
              </a:spcBef>
              <a:spcAft>
                <a:spcPts val="0"/>
              </a:spcAft>
              <a:buSzPts val="1400"/>
              <a:buChar char="●"/>
            </a:pPr>
            <a:r>
              <a:rPr lang="en-GB"/>
              <a:t>physical, e.g. pinching, hitting, pushing</a:t>
            </a:r>
            <a:endParaRPr/>
          </a:p>
          <a:p>
            <a:pPr marL="457200" lvl="0" indent="-317500" algn="l" rtl="0">
              <a:lnSpc>
                <a:spcPct val="115000"/>
              </a:lnSpc>
              <a:spcBef>
                <a:spcPts val="0"/>
              </a:spcBef>
              <a:spcAft>
                <a:spcPts val="0"/>
              </a:spcAft>
              <a:buSzPts val="1400"/>
              <a:buChar char="●"/>
            </a:pPr>
            <a:r>
              <a:rPr lang="en-GB"/>
              <a:t>verbal, e.g. name calling, spreading rumours</a:t>
            </a:r>
            <a:endParaRPr/>
          </a:p>
          <a:p>
            <a:pPr marL="457200" lvl="0" indent="-317500" algn="l" rtl="0">
              <a:lnSpc>
                <a:spcPct val="115000"/>
              </a:lnSpc>
              <a:spcBef>
                <a:spcPts val="0"/>
              </a:spcBef>
              <a:spcAft>
                <a:spcPts val="0"/>
              </a:spcAft>
              <a:buSzPts val="1400"/>
              <a:buChar char="●"/>
            </a:pPr>
            <a:r>
              <a:rPr lang="en-GB"/>
              <a:t>non-verbal, e.g. staring at someone, making faces</a:t>
            </a:r>
            <a:endParaRPr/>
          </a:p>
          <a:p>
            <a:pPr marL="457200" lvl="0" indent="-317500" algn="l" rtl="0">
              <a:lnSpc>
                <a:spcPct val="115000"/>
              </a:lnSpc>
              <a:spcBef>
                <a:spcPts val="0"/>
              </a:spcBef>
              <a:spcAft>
                <a:spcPts val="0"/>
              </a:spcAft>
              <a:buSzPts val="1400"/>
              <a:buChar char="●"/>
            </a:pPr>
            <a:r>
              <a:rPr lang="en-GB"/>
              <a:t>psychological, e.g. making someone feel bad about themselves, trying to control what someone does or says</a:t>
            </a:r>
            <a:endParaRPr/>
          </a:p>
          <a:p>
            <a:pPr marL="0" lvl="0" indent="0" algn="l" rtl="0">
              <a:lnSpc>
                <a:spcPct val="100000"/>
              </a:lnSpc>
              <a:spcBef>
                <a:spcPts val="0"/>
              </a:spcBef>
              <a:spcAft>
                <a:spcPts val="0"/>
              </a:spcAft>
              <a:buClr>
                <a:srgbClr val="000000"/>
              </a:buClr>
              <a:buSzPts val="1100"/>
              <a:buNone/>
            </a:pPr>
            <a:endParaRPr/>
          </a:p>
          <a:p>
            <a:pPr marL="0" lvl="0" indent="0" algn="l" rtl="0">
              <a:lnSpc>
                <a:spcPct val="100000"/>
              </a:lnSpc>
              <a:spcBef>
                <a:spcPts val="0"/>
              </a:spcBef>
              <a:spcAft>
                <a:spcPts val="0"/>
              </a:spcAft>
              <a:buClr>
                <a:srgbClr val="000000"/>
              </a:buClr>
              <a:buSzPts val="1100"/>
              <a:buNone/>
            </a:pPr>
            <a:r>
              <a:rPr lang="en-GB"/>
              <a:t>Teach that it is not always possible to tell if someone is hurt by bullying, as sometimes they may laugh or smile. Explain that even if someone doesn’t seem to be affected, bullying is always harmful.</a:t>
            </a:r>
            <a:endParaRPr/>
          </a:p>
        </p:txBody>
      </p:sp>
      <p:sp>
        <p:nvSpPr>
          <p:cNvPr id="293" name="Google Shape;293;p4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sp>
        <p:nvSpPr>
          <p:cNvPr id="294" name="Google Shape;294;p49"/>
          <p:cNvSpPr txBox="1">
            <a:spLocks noGrp="1"/>
          </p:cNvSpPr>
          <p:nvPr>
            <p:ph type="body" idx="2"/>
          </p:nvPr>
        </p:nvSpPr>
        <p:spPr>
          <a:xfrm>
            <a:off x="6178800" y="216425"/>
            <a:ext cx="2695200" cy="2355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about different types of bullying (including cyberbullying), the impact of bullying, responsibilities of bystanders (primarily reporting bullying to an adult) and how to get help.</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95" name="Google Shape;295;p4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Cyberbullying</a:t>
            </a:r>
            <a:endParaRPr>
              <a:solidFill>
                <a:srgbClr val="073763"/>
              </a:solidFill>
            </a:endParaRPr>
          </a:p>
        </p:txBody>
      </p:sp>
      <p:sp>
        <p:nvSpPr>
          <p:cNvPr id="301" name="Google Shape;301;p5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Explain that cyberbullying is bullying which takes place online. For example, through social media, texts, emails or in online games.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GB" dirty="0"/>
              <a:t>Cyberbullying includes:</a:t>
            </a:r>
            <a:endParaRPr dirty="0"/>
          </a:p>
          <a:p>
            <a:pPr marL="0" lvl="0" indent="0" algn="l" rtl="0">
              <a:lnSpc>
                <a:spcPct val="100000"/>
              </a:lnSpc>
              <a:spcBef>
                <a:spcPts val="0"/>
              </a:spcBef>
              <a:spcAft>
                <a:spcPts val="0"/>
              </a:spcAft>
              <a:buSzPts val="1100"/>
              <a:buNone/>
            </a:pPr>
            <a:endParaRPr dirty="0"/>
          </a:p>
          <a:p>
            <a:pPr marL="457200" lvl="0" indent="-317500" algn="l" rtl="0">
              <a:lnSpc>
                <a:spcPct val="100000"/>
              </a:lnSpc>
              <a:spcBef>
                <a:spcPts val="0"/>
              </a:spcBef>
              <a:spcAft>
                <a:spcPts val="0"/>
              </a:spcAft>
              <a:buSzPts val="1400"/>
              <a:buChar char="●"/>
            </a:pPr>
            <a:r>
              <a:rPr lang="en-GB" b="1" dirty="0"/>
              <a:t>pressuring someone </a:t>
            </a:r>
            <a:r>
              <a:rPr lang="en-GB" dirty="0"/>
              <a:t>into doing something online</a:t>
            </a:r>
            <a:endParaRPr dirty="0"/>
          </a:p>
          <a:p>
            <a:pPr marL="457200" lvl="0" indent="-317500" algn="l" rtl="0">
              <a:lnSpc>
                <a:spcPct val="100000"/>
              </a:lnSpc>
              <a:spcBef>
                <a:spcPts val="0"/>
              </a:spcBef>
              <a:spcAft>
                <a:spcPts val="0"/>
              </a:spcAft>
              <a:buSzPts val="1400"/>
              <a:buChar char="●"/>
            </a:pPr>
            <a:r>
              <a:rPr lang="en-GB" dirty="0"/>
              <a:t>sharing or making </a:t>
            </a:r>
            <a:r>
              <a:rPr lang="en-GB" b="1" dirty="0"/>
              <a:t>offensive or hurtful comments</a:t>
            </a:r>
            <a:endParaRPr b="1" dirty="0"/>
          </a:p>
          <a:p>
            <a:pPr marL="457200" lvl="0" indent="-317500" algn="l" rtl="0">
              <a:lnSpc>
                <a:spcPct val="100000"/>
              </a:lnSpc>
              <a:spcBef>
                <a:spcPts val="0"/>
              </a:spcBef>
              <a:spcAft>
                <a:spcPts val="0"/>
              </a:spcAft>
              <a:buSzPts val="1400"/>
              <a:buChar char="●"/>
            </a:pPr>
            <a:r>
              <a:rPr lang="en-GB" b="1" dirty="0"/>
              <a:t>sharing someone else’s private messages </a:t>
            </a:r>
            <a:r>
              <a:rPr lang="en-GB" dirty="0"/>
              <a:t>or images without their consent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GB" dirty="0"/>
              <a:t>Teach pupils that bullying online is just as serious as bullying offline.</a:t>
            </a:r>
            <a:endParaRPr dirty="0"/>
          </a:p>
          <a:p>
            <a:pPr marL="0" lvl="0" indent="0" algn="l" rtl="0">
              <a:lnSpc>
                <a:spcPct val="100000"/>
              </a:lnSpc>
              <a:spcBef>
                <a:spcPts val="0"/>
              </a:spcBef>
              <a:spcAft>
                <a:spcPts val="0"/>
              </a:spcAft>
              <a:buSzPts val="1100"/>
              <a:buNone/>
            </a:pPr>
            <a:endParaRPr dirty="0"/>
          </a:p>
        </p:txBody>
      </p:sp>
      <p:sp>
        <p:nvSpPr>
          <p:cNvPr id="302" name="Google Shape;302;p5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26</a:t>
            </a:fld>
            <a:endParaRPr/>
          </a:p>
        </p:txBody>
      </p:sp>
      <p:sp>
        <p:nvSpPr>
          <p:cNvPr id="303" name="Google Shape;303;p50"/>
          <p:cNvSpPr txBox="1">
            <a:spLocks noGrp="1"/>
          </p:cNvSpPr>
          <p:nvPr>
            <p:ph type="body" idx="2"/>
          </p:nvPr>
        </p:nvSpPr>
        <p:spPr>
          <a:xfrm>
            <a:off x="6178800" y="216425"/>
            <a:ext cx="2695200" cy="2355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about different types of bullying (including cyberbullying), the impact of bullying, responsibilities of bystanders (primarily reporting bullying to an adult) and how to get help.</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04" name="Google Shape;304;p5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1"/>
          <p:cNvSpPr txBox="1">
            <a:spLocks noGrp="1"/>
          </p:cNvSpPr>
          <p:nvPr>
            <p:ph type="title"/>
          </p:nvPr>
        </p:nvSpPr>
        <p:spPr>
          <a:xfrm>
            <a:off x="270000" y="216425"/>
            <a:ext cx="603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The impact of bullying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10" name="Google Shape;310;p51"/>
          <p:cNvSpPr txBox="1">
            <a:spLocks noGrp="1"/>
          </p:cNvSpPr>
          <p:nvPr>
            <p:ph type="body" idx="1"/>
          </p:nvPr>
        </p:nvSpPr>
        <p:spPr>
          <a:xfrm>
            <a:off x="270000" y="914400"/>
            <a:ext cx="57756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Teach that all forms of bullying are harmful</a:t>
            </a:r>
            <a:r>
              <a:rPr lang="en-GB"/>
              <a:t>, and can </a:t>
            </a:r>
            <a:r>
              <a:rPr lang="en-GB" sz="1800"/>
              <a:t>make </a:t>
            </a:r>
            <a:r>
              <a:rPr lang="en-GB"/>
              <a:t>those targeted</a:t>
            </a:r>
            <a:r>
              <a:rPr lang="en-GB" sz="1800"/>
              <a:t>:</a:t>
            </a:r>
            <a:endParaRPr sz="1800"/>
          </a:p>
          <a:p>
            <a:pPr marL="0" lvl="0" indent="0" algn="l" rtl="0">
              <a:lnSpc>
                <a:spcPct val="115000"/>
              </a:lnSpc>
              <a:spcBef>
                <a:spcPts val="0"/>
              </a:spcBef>
              <a:spcAft>
                <a:spcPts val="0"/>
              </a:spcAft>
              <a:buSzPts val="1400"/>
              <a:buNone/>
            </a:pPr>
            <a:endParaRPr/>
          </a:p>
          <a:p>
            <a:pPr marL="457200" lvl="0" indent="-342900" algn="l" rtl="0">
              <a:lnSpc>
                <a:spcPct val="115000"/>
              </a:lnSpc>
              <a:spcBef>
                <a:spcPts val="0"/>
              </a:spcBef>
              <a:spcAft>
                <a:spcPts val="0"/>
              </a:spcAft>
              <a:buSzPts val="1800"/>
              <a:buChar char="●"/>
            </a:pPr>
            <a:r>
              <a:rPr lang="en-GB" sz="1800"/>
              <a:t>feel bad and ash</a:t>
            </a:r>
            <a:r>
              <a:rPr lang="en-GB"/>
              <a:t>amed</a:t>
            </a:r>
            <a:endParaRPr/>
          </a:p>
          <a:p>
            <a:pPr marL="457200" lvl="0" indent="-342900" algn="l" rtl="0">
              <a:lnSpc>
                <a:spcPct val="115000"/>
              </a:lnSpc>
              <a:spcBef>
                <a:spcPts val="0"/>
              </a:spcBef>
              <a:spcAft>
                <a:spcPts val="0"/>
              </a:spcAft>
              <a:buSzPts val="1800"/>
              <a:buChar char="●"/>
            </a:pPr>
            <a:r>
              <a:rPr lang="en-GB" sz="1800"/>
              <a:t>feel scared, sad</a:t>
            </a:r>
            <a:r>
              <a:rPr lang="en-GB"/>
              <a:t> </a:t>
            </a:r>
            <a:r>
              <a:rPr lang="en-GB" sz="1800"/>
              <a:t>and alone </a:t>
            </a:r>
            <a:endParaRPr/>
          </a:p>
          <a:p>
            <a:pPr marL="457200" lvl="0" indent="-342900" algn="l" rtl="0">
              <a:lnSpc>
                <a:spcPct val="115000"/>
              </a:lnSpc>
              <a:spcBef>
                <a:spcPts val="0"/>
              </a:spcBef>
              <a:spcAft>
                <a:spcPts val="0"/>
              </a:spcAft>
              <a:buSzPts val="1800"/>
              <a:buChar char="●"/>
            </a:pPr>
            <a:r>
              <a:rPr lang="en-GB" sz="1800"/>
              <a:t>lose confidence in themselves</a:t>
            </a:r>
            <a:endParaRPr sz="1800"/>
          </a:p>
          <a:p>
            <a:pPr marL="457200" lvl="0" indent="-342900" algn="l" rtl="0">
              <a:spcBef>
                <a:spcPts val="0"/>
              </a:spcBef>
              <a:spcAft>
                <a:spcPts val="0"/>
              </a:spcAft>
              <a:buSzPts val="1800"/>
              <a:buChar char="●"/>
            </a:pPr>
            <a:r>
              <a:rPr lang="en-GB"/>
              <a:t>miss school and other opportunities</a:t>
            </a:r>
            <a:endParaRPr/>
          </a:p>
          <a:p>
            <a:pPr marL="457200" lvl="0" indent="-342900" algn="l" rtl="0">
              <a:spcBef>
                <a:spcPts val="0"/>
              </a:spcBef>
              <a:spcAft>
                <a:spcPts val="0"/>
              </a:spcAft>
              <a:buSzPts val="1800"/>
              <a:buChar char="●"/>
            </a:pPr>
            <a:r>
              <a:rPr lang="en-GB"/>
              <a:t>feel bad </a:t>
            </a:r>
            <a:r>
              <a:rPr lang="en-GB" sz="1800"/>
              <a:t>long after </a:t>
            </a:r>
            <a:r>
              <a:rPr lang="en-GB"/>
              <a:t>the bullying </a:t>
            </a:r>
            <a:r>
              <a:rPr lang="en-GB" sz="1800"/>
              <a:t>happen</a:t>
            </a:r>
            <a:r>
              <a:rPr lang="en-GB"/>
              <a:t>s</a:t>
            </a:r>
            <a:endParaRPr/>
          </a:p>
          <a:p>
            <a:pPr marL="114300" lvl="0" indent="0" algn="l" rtl="0">
              <a:lnSpc>
                <a:spcPct val="100000"/>
              </a:lnSpc>
              <a:spcBef>
                <a:spcPts val="0"/>
              </a:spcBef>
              <a:spcAft>
                <a:spcPts val="0"/>
              </a:spcAft>
              <a:buClr>
                <a:srgbClr val="000000"/>
              </a:buClr>
              <a:buSzPts val="1800"/>
              <a:buFont typeface="Arial"/>
              <a:buNone/>
            </a:pPr>
            <a:endParaRPr sz="1800"/>
          </a:p>
        </p:txBody>
      </p:sp>
      <p:sp>
        <p:nvSpPr>
          <p:cNvPr id="311" name="Google Shape;311;p51"/>
          <p:cNvSpPr txBox="1">
            <a:spLocks noGrp="1"/>
          </p:cNvSpPr>
          <p:nvPr>
            <p:ph type="body" idx="2"/>
          </p:nvPr>
        </p:nvSpPr>
        <p:spPr>
          <a:xfrm>
            <a:off x="6178800" y="216425"/>
            <a:ext cx="2695200" cy="2355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GB" sz="1600" b="1"/>
              <a:t>STATUTORY GUIDANCE </a:t>
            </a:r>
            <a:r>
              <a:rPr lang="en-GB" sz="1600" i="1"/>
              <a:t>Know about different types of bullying (including cyberbullying), the impact of bullying, responsibilities of bystanders (primarily reporting bullying to an adult) and how to get help.</a:t>
            </a:r>
            <a:endParaRPr sz="1600" i="1"/>
          </a:p>
        </p:txBody>
      </p:sp>
      <p:sp>
        <p:nvSpPr>
          <p:cNvPr id="312" name="Google Shape;312;p51"/>
          <p:cNvSpPr txBox="1">
            <a:spLocks noGrp="1"/>
          </p:cNvSpPr>
          <p:nvPr>
            <p:ph type="sldNum" idx="12"/>
          </p:nvPr>
        </p:nvSpPr>
        <p:spPr>
          <a:xfrm>
            <a:off x="4200350" y="4810975"/>
            <a:ext cx="4626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27</a:t>
            </a:fld>
            <a:endParaRPr/>
          </a:p>
        </p:txBody>
      </p:sp>
      <p:sp>
        <p:nvSpPr>
          <p:cNvPr id="313" name="Google Shape;313;p5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Helping as a bystander</a:t>
            </a:r>
            <a:endParaRPr>
              <a:solidFill>
                <a:srgbClr val="073763"/>
              </a:solidFill>
            </a:endParaRPr>
          </a:p>
        </p:txBody>
      </p:sp>
      <p:sp>
        <p:nvSpPr>
          <p:cNvPr id="319" name="Google Shape;319;p5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None/>
            </a:pPr>
            <a:r>
              <a:rPr lang="en-GB" dirty="0"/>
              <a:t>Teach that a ‘bystander’ is someone who witnesses bullying, but does not do anything to help.</a:t>
            </a:r>
            <a:endParaRPr dirty="0"/>
          </a:p>
          <a:p>
            <a:pPr marL="0" lvl="0" indent="0" algn="l" rtl="0">
              <a:lnSpc>
                <a:spcPct val="115000"/>
              </a:lnSpc>
              <a:spcBef>
                <a:spcPts val="0"/>
              </a:spcBef>
              <a:spcAft>
                <a:spcPts val="0"/>
              </a:spcAft>
              <a:buClr>
                <a:schemeClr val="dk1"/>
              </a:buClr>
              <a:buSzPts val="1100"/>
              <a:buNone/>
            </a:pPr>
            <a:endParaRPr dirty="0"/>
          </a:p>
          <a:p>
            <a:pPr marL="0" lvl="0" indent="0" algn="l" rtl="0">
              <a:lnSpc>
                <a:spcPct val="115000"/>
              </a:lnSpc>
              <a:spcBef>
                <a:spcPts val="0"/>
              </a:spcBef>
              <a:spcAft>
                <a:spcPts val="0"/>
              </a:spcAft>
              <a:buClr>
                <a:schemeClr val="dk1"/>
              </a:buClr>
              <a:buSzPts val="1100"/>
              <a:buNone/>
            </a:pPr>
            <a:r>
              <a:rPr lang="en-GB" dirty="0"/>
              <a:t>Work with pupils to understand the ways they can safely help if they witness or know about bullying, e.g.</a:t>
            </a:r>
            <a:endParaRPr dirty="0"/>
          </a:p>
          <a:p>
            <a:pPr marL="0" lvl="0" indent="0" algn="l" rtl="0">
              <a:lnSpc>
                <a:spcPct val="115000"/>
              </a:lnSpc>
              <a:spcBef>
                <a:spcPts val="0"/>
              </a:spcBef>
              <a:spcAft>
                <a:spcPts val="0"/>
              </a:spcAft>
              <a:buClr>
                <a:schemeClr val="dk1"/>
              </a:buClr>
              <a:buSzPts val="1100"/>
              <a:buNone/>
            </a:pPr>
            <a:endParaRPr dirty="0"/>
          </a:p>
          <a:p>
            <a:pPr marL="457200" lvl="0" indent="-317500" algn="l" rtl="0">
              <a:spcBef>
                <a:spcPts val="0"/>
              </a:spcBef>
              <a:spcAft>
                <a:spcPts val="0"/>
              </a:spcAft>
              <a:buSzPts val="1400"/>
              <a:buChar char="●"/>
            </a:pPr>
            <a:r>
              <a:rPr lang="en-GB" dirty="0"/>
              <a:t>privately asking the victim if they're okay</a:t>
            </a:r>
            <a:endParaRPr dirty="0"/>
          </a:p>
          <a:p>
            <a:pPr marL="457200" lvl="0" indent="-317500" algn="l" rtl="0">
              <a:spcBef>
                <a:spcPts val="0"/>
              </a:spcBef>
              <a:spcAft>
                <a:spcPts val="0"/>
              </a:spcAft>
              <a:buSzPts val="1400"/>
              <a:buChar char="●"/>
            </a:pPr>
            <a:r>
              <a:rPr lang="en-GB" dirty="0"/>
              <a:t>reporting it to a teacher (discuss the school's reporting procedure)</a:t>
            </a:r>
            <a:endParaRPr dirty="0"/>
          </a:p>
          <a:p>
            <a:pPr marL="457200" lvl="0" indent="-317500" algn="l" rtl="0">
              <a:spcBef>
                <a:spcPts val="0"/>
              </a:spcBef>
              <a:spcAft>
                <a:spcPts val="0"/>
              </a:spcAft>
              <a:buSzPts val="1400"/>
              <a:buChar char="●"/>
            </a:pPr>
            <a:r>
              <a:rPr lang="en-GB" dirty="0"/>
              <a:t>telling a trusted adult</a:t>
            </a:r>
            <a:endParaRPr dirty="0"/>
          </a:p>
          <a:p>
            <a:pPr marL="457200" lvl="0" indent="-317500" algn="l" rtl="0">
              <a:spcBef>
                <a:spcPts val="0"/>
              </a:spcBef>
              <a:spcAft>
                <a:spcPts val="0"/>
              </a:spcAft>
              <a:buSzPts val="1400"/>
              <a:buChar char="●"/>
            </a:pPr>
            <a:r>
              <a:rPr lang="en-GB" dirty="0"/>
              <a:t>contacting an organisation like </a:t>
            </a:r>
            <a:r>
              <a:rPr lang="en-GB" u="sng" dirty="0">
                <a:solidFill>
                  <a:schemeClr val="accent5"/>
                </a:solidFill>
                <a:hlinkClick r:id="rId3"/>
              </a:rPr>
              <a:t>Childline</a:t>
            </a:r>
            <a:endParaRPr dirty="0"/>
          </a:p>
          <a:p>
            <a:pPr marL="0" lvl="0" indent="0" algn="l" rtl="0">
              <a:lnSpc>
                <a:spcPct val="115000"/>
              </a:lnSpc>
              <a:spcBef>
                <a:spcPts val="0"/>
              </a:spcBef>
              <a:spcAft>
                <a:spcPts val="0"/>
              </a:spcAft>
              <a:buNone/>
            </a:pPr>
            <a:endParaRPr dirty="0">
              <a:solidFill>
                <a:srgbClr val="FF0000"/>
              </a:solidFill>
            </a:endParaRPr>
          </a:p>
        </p:txBody>
      </p:sp>
      <p:sp>
        <p:nvSpPr>
          <p:cNvPr id="320" name="Google Shape;320;p5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28</a:t>
            </a:fld>
            <a:endParaRPr/>
          </a:p>
        </p:txBody>
      </p:sp>
      <p:sp>
        <p:nvSpPr>
          <p:cNvPr id="321" name="Google Shape;321;p52"/>
          <p:cNvSpPr txBox="1">
            <a:spLocks noGrp="1"/>
          </p:cNvSpPr>
          <p:nvPr>
            <p:ph type="body" idx="2"/>
          </p:nvPr>
        </p:nvSpPr>
        <p:spPr>
          <a:xfrm>
            <a:off x="6178800" y="216425"/>
            <a:ext cx="2695200" cy="23553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about different types of bullying (including cyberbullying), the impact of bullying, responsibilities of bystanders (primarily reporting bullying to an adult) and how to get help.</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322" name="Google Shape;322;p5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Help for tackling bullying</a:t>
            </a:r>
            <a:endParaRPr>
              <a:solidFill>
                <a:srgbClr val="073763"/>
              </a:solidFill>
            </a:endParaRPr>
          </a:p>
        </p:txBody>
      </p:sp>
      <p:sp>
        <p:nvSpPr>
          <p:cNvPr id="328" name="Google Shape;328;p5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400"/>
              <a:buNone/>
            </a:pPr>
            <a:r>
              <a:rPr lang="en-GB" dirty="0"/>
              <a:t>Explain your </a:t>
            </a:r>
            <a:r>
              <a:rPr lang="en-GB" b="1" dirty="0"/>
              <a:t>school’s safeguarding policy </a:t>
            </a:r>
            <a:r>
              <a:rPr lang="en-GB" dirty="0"/>
              <a:t>to direct students to support.</a:t>
            </a:r>
            <a:endParaRPr dirty="0"/>
          </a:p>
          <a:p>
            <a:pPr marL="0" lvl="0" indent="0" algn="l" rtl="0">
              <a:lnSpc>
                <a:spcPct val="100000"/>
              </a:lnSpc>
              <a:spcBef>
                <a:spcPts val="1000"/>
              </a:spcBef>
              <a:spcAft>
                <a:spcPts val="0"/>
              </a:spcAft>
              <a:buClr>
                <a:schemeClr val="dk1"/>
              </a:buClr>
              <a:buSzPts val="1400"/>
              <a:buNone/>
            </a:pPr>
            <a:r>
              <a:rPr lang="en-GB" dirty="0"/>
              <a:t>Explain that pupils can </a:t>
            </a:r>
            <a:r>
              <a:rPr lang="en-GB" b="1" dirty="0"/>
              <a:t>speak to a trusted adult</a:t>
            </a:r>
            <a:r>
              <a:rPr lang="en-GB" dirty="0"/>
              <a:t>, or organisations such as </a:t>
            </a:r>
            <a:r>
              <a:rPr lang="en-GB" u="sng" dirty="0">
                <a:solidFill>
                  <a:schemeClr val="hlink"/>
                </a:solidFill>
                <a:hlinkClick r:id="rId3"/>
              </a:rPr>
              <a:t>Childline</a:t>
            </a:r>
            <a:r>
              <a:rPr lang="en-GB" dirty="0"/>
              <a:t>.</a:t>
            </a:r>
            <a:endParaRPr dirty="0"/>
          </a:p>
          <a:p>
            <a:pPr marL="0" lvl="0" indent="0" algn="l" rtl="0">
              <a:lnSpc>
                <a:spcPct val="100000"/>
              </a:lnSpc>
              <a:spcBef>
                <a:spcPts val="1000"/>
              </a:spcBef>
              <a:spcAft>
                <a:spcPts val="0"/>
              </a:spcAft>
              <a:buClr>
                <a:schemeClr val="dk1"/>
              </a:buClr>
              <a:buSzPts val="1400"/>
              <a:buNone/>
            </a:pPr>
            <a:r>
              <a:rPr lang="en-GB" dirty="0"/>
              <a:t>Discuss methods for dealing with cyberbullying. For example:</a:t>
            </a:r>
            <a:endParaRPr dirty="0"/>
          </a:p>
          <a:p>
            <a:pPr marL="457200" lvl="0" indent="-317500" algn="l" rtl="0">
              <a:lnSpc>
                <a:spcPct val="100000"/>
              </a:lnSpc>
              <a:spcBef>
                <a:spcPts val="1000"/>
              </a:spcBef>
              <a:spcAft>
                <a:spcPts val="0"/>
              </a:spcAft>
              <a:buSzPts val="1400"/>
              <a:buChar char="●"/>
            </a:pPr>
            <a:r>
              <a:rPr lang="en-GB" b="1" dirty="0"/>
              <a:t>digital reporting tools</a:t>
            </a:r>
            <a:r>
              <a:rPr lang="en-GB" dirty="0"/>
              <a:t> to remove content</a:t>
            </a:r>
            <a:endParaRPr dirty="0"/>
          </a:p>
          <a:p>
            <a:pPr marL="457200" lvl="0" indent="-317500" algn="l" rtl="0">
              <a:lnSpc>
                <a:spcPct val="100000"/>
              </a:lnSpc>
              <a:spcBef>
                <a:spcPts val="0"/>
              </a:spcBef>
              <a:spcAft>
                <a:spcPts val="0"/>
              </a:spcAft>
              <a:buSzPts val="1400"/>
              <a:buChar char="●"/>
            </a:pPr>
            <a:r>
              <a:rPr lang="en-GB" b="1" dirty="0"/>
              <a:t>blocking</a:t>
            </a:r>
            <a:r>
              <a:rPr lang="en-GB" dirty="0"/>
              <a:t> certain users</a:t>
            </a:r>
            <a:endParaRPr dirty="0"/>
          </a:p>
          <a:p>
            <a:pPr marL="457200" lvl="0" indent="-317500" algn="l" rtl="0">
              <a:lnSpc>
                <a:spcPct val="100000"/>
              </a:lnSpc>
              <a:spcBef>
                <a:spcPts val="0"/>
              </a:spcBef>
              <a:spcAft>
                <a:spcPts val="0"/>
              </a:spcAft>
              <a:buSzPts val="1400"/>
              <a:buChar char="●"/>
            </a:pPr>
            <a:r>
              <a:rPr lang="en-GB" b="1" dirty="0"/>
              <a:t>taking a break</a:t>
            </a:r>
            <a:r>
              <a:rPr lang="en-GB" dirty="0"/>
              <a:t> from online platforms</a:t>
            </a:r>
            <a:endParaRPr dirty="0"/>
          </a:p>
          <a:p>
            <a:pPr marL="457200" lvl="0" indent="-317500" algn="l" rtl="0">
              <a:lnSpc>
                <a:spcPct val="100000"/>
              </a:lnSpc>
              <a:spcBef>
                <a:spcPts val="0"/>
              </a:spcBef>
              <a:spcAft>
                <a:spcPts val="0"/>
              </a:spcAft>
              <a:buSzPts val="1400"/>
              <a:buChar char="●"/>
            </a:pPr>
            <a:r>
              <a:rPr lang="en-GB" b="1" dirty="0"/>
              <a:t>taking evidence</a:t>
            </a:r>
            <a:r>
              <a:rPr lang="en-GB" dirty="0"/>
              <a:t>, e.g. screenshots.</a:t>
            </a:r>
            <a:endParaRPr dirty="0"/>
          </a:p>
          <a:p>
            <a:pPr marL="0" lvl="0" indent="0" algn="l" rtl="0">
              <a:lnSpc>
                <a:spcPct val="100000"/>
              </a:lnSpc>
              <a:spcBef>
                <a:spcPts val="1000"/>
              </a:spcBef>
              <a:spcAft>
                <a:spcPts val="0"/>
              </a:spcAft>
              <a:buNone/>
            </a:pPr>
            <a:r>
              <a:rPr lang="en-GB" dirty="0"/>
              <a:t>Discuss ways to stay safe online.</a:t>
            </a:r>
            <a:endParaRPr dirty="0"/>
          </a:p>
        </p:txBody>
      </p:sp>
      <p:sp>
        <p:nvSpPr>
          <p:cNvPr id="329" name="Google Shape;329;p5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29</a:t>
            </a:fld>
            <a:endParaRPr/>
          </a:p>
        </p:txBody>
      </p:sp>
      <p:sp>
        <p:nvSpPr>
          <p:cNvPr id="330" name="Google Shape;330;p53"/>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practical steps they can take in a range of different contexts to improve or support respectful relationships.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331" name="Google Shape;331;p53"/>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17" name="Google Shape;117;p27"/>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lang="en-GB" sz="1800" b="1"/>
              <a:t>respectful relationships</a:t>
            </a:r>
            <a:r>
              <a:rPr lang="en-GB" sz="1800"/>
              <a:t>, which schools should read in full.</a:t>
            </a:r>
            <a:endParaRPr sz="1800"/>
          </a:p>
          <a:p>
            <a:pPr marL="0" lvl="0" indent="0" algn="l" rtl="0">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marL="0" lvl="0" indent="0" algn="l" rtl="0">
              <a:lnSpc>
                <a:spcPct val="115000"/>
              </a:lnSpc>
              <a:spcBef>
                <a:spcPts val="1600"/>
              </a:spcBef>
              <a:spcAft>
                <a:spcPts val="1600"/>
              </a:spcAft>
              <a:buSzPts val="1400"/>
              <a:buNone/>
            </a:pPr>
            <a:r>
              <a:rPr lang="en-GB" sz="1800" b="1"/>
              <a:t>Subject leads</a:t>
            </a:r>
            <a:r>
              <a:rPr lang="en-GB" sz="1800"/>
              <a:t> using this presentation in training should also refer to the </a:t>
            </a:r>
            <a:r>
              <a:rPr lang="en-GB" sz="1800" b="1"/>
              <a:t>‘Activities and templates for trainers’ </a:t>
            </a:r>
            <a:r>
              <a:rPr lang="en-GB" sz="1800"/>
              <a:t>section at the end to help shape their training session.</a:t>
            </a:r>
            <a:endParaRPr sz="1800"/>
          </a:p>
        </p:txBody>
      </p:sp>
      <p:sp>
        <p:nvSpPr>
          <p:cNvPr id="118" name="Google Shape;118;p27"/>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Understanding stereotypes</a:t>
            </a:r>
            <a:endParaRPr>
              <a:solidFill>
                <a:srgbClr val="073763"/>
              </a:solidFill>
            </a:endParaRPr>
          </a:p>
        </p:txBody>
      </p:sp>
      <p:sp>
        <p:nvSpPr>
          <p:cNvPr id="337" name="Google Shape;337;p5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400"/>
              <a:buFont typeface="Arial"/>
              <a:buNone/>
            </a:pPr>
            <a:r>
              <a:rPr lang="en-GB" dirty="0"/>
              <a:t>Teach that a stereotype is an overly simplified, often untrue, fixed idea about a group of people.</a:t>
            </a:r>
            <a:endParaRPr dirty="0"/>
          </a:p>
          <a:p>
            <a:pPr marL="0" lvl="0" indent="0" algn="l" rtl="0">
              <a:lnSpc>
                <a:spcPct val="115000"/>
              </a:lnSpc>
              <a:spcBef>
                <a:spcPts val="1000"/>
              </a:spcBef>
              <a:spcAft>
                <a:spcPts val="0"/>
              </a:spcAft>
              <a:buClr>
                <a:schemeClr val="dk1"/>
              </a:buClr>
              <a:buSzPts val="1400"/>
              <a:buFont typeface="Arial"/>
              <a:buNone/>
            </a:pPr>
            <a:r>
              <a:rPr lang="en-GB" dirty="0"/>
              <a:t>Stereotypes are damaging because they affect how people think about and behave towards those groups.</a:t>
            </a:r>
            <a:endParaRPr dirty="0"/>
          </a:p>
          <a:p>
            <a:pPr marL="0" lvl="0" indent="0" algn="l" rtl="0">
              <a:lnSpc>
                <a:spcPct val="115000"/>
              </a:lnSpc>
              <a:spcBef>
                <a:spcPts val="1000"/>
              </a:spcBef>
              <a:spcAft>
                <a:spcPts val="0"/>
              </a:spcAft>
              <a:buClr>
                <a:schemeClr val="dk1"/>
              </a:buClr>
              <a:buSzPts val="1400"/>
              <a:buFont typeface="Arial"/>
              <a:buNone/>
            </a:pPr>
            <a:r>
              <a:rPr lang="en-GB" dirty="0"/>
              <a:t>Explain that there are:</a:t>
            </a:r>
            <a:endParaRPr dirty="0"/>
          </a:p>
          <a:p>
            <a:pPr marL="285750" lvl="0" indent="-285750" algn="l" rtl="0">
              <a:lnSpc>
                <a:spcPct val="115000"/>
              </a:lnSpc>
              <a:spcBef>
                <a:spcPts val="1000"/>
              </a:spcBef>
              <a:spcAft>
                <a:spcPts val="0"/>
              </a:spcAft>
              <a:buClr>
                <a:schemeClr val="dk1"/>
              </a:buClr>
              <a:buSzPts val="1400"/>
              <a:buChar char="●"/>
            </a:pPr>
            <a:r>
              <a:rPr lang="en-GB" b="1" dirty="0"/>
              <a:t>positive stereotypes</a:t>
            </a:r>
            <a:r>
              <a:rPr lang="en-GB" dirty="0"/>
              <a:t>, e.g. that certain people are always better at some things</a:t>
            </a:r>
            <a:endParaRPr dirty="0"/>
          </a:p>
          <a:p>
            <a:pPr marL="285750" lvl="0" indent="-285750" algn="l" rtl="0">
              <a:lnSpc>
                <a:spcPct val="115000"/>
              </a:lnSpc>
              <a:spcBef>
                <a:spcPts val="1000"/>
              </a:spcBef>
              <a:spcAft>
                <a:spcPts val="0"/>
              </a:spcAft>
              <a:buSzPts val="1400"/>
              <a:buChar char="●"/>
            </a:pPr>
            <a:r>
              <a:rPr lang="en-GB" b="1" dirty="0"/>
              <a:t>negative stereotypes</a:t>
            </a:r>
            <a:r>
              <a:rPr lang="en-GB" dirty="0"/>
              <a:t>, e.g.</a:t>
            </a:r>
            <a:r>
              <a:rPr lang="en-GB" b="1" dirty="0"/>
              <a:t> </a:t>
            </a:r>
            <a:r>
              <a:rPr lang="en-GB" dirty="0"/>
              <a:t>that certain people are always worse at some things</a:t>
            </a:r>
            <a:endParaRPr dirty="0"/>
          </a:p>
          <a:p>
            <a:pPr marL="0" lvl="0" indent="0" algn="l" rtl="0">
              <a:lnSpc>
                <a:spcPct val="115000"/>
              </a:lnSpc>
              <a:spcBef>
                <a:spcPts val="1000"/>
              </a:spcBef>
              <a:spcAft>
                <a:spcPts val="0"/>
              </a:spcAft>
              <a:buClr>
                <a:schemeClr val="dk1"/>
              </a:buClr>
              <a:buSzPts val="1400"/>
              <a:buFont typeface="Arial"/>
              <a:buNone/>
            </a:pPr>
            <a:endParaRPr dirty="0"/>
          </a:p>
        </p:txBody>
      </p:sp>
      <p:sp>
        <p:nvSpPr>
          <p:cNvPr id="338" name="Google Shape;338;p5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30</a:t>
            </a:fld>
            <a:endParaRPr/>
          </a:p>
        </p:txBody>
      </p:sp>
      <p:sp>
        <p:nvSpPr>
          <p:cNvPr id="339" name="Google Shape;339;p54"/>
          <p:cNvSpPr txBox="1">
            <a:spLocks noGrp="1"/>
          </p:cNvSpPr>
          <p:nvPr>
            <p:ph type="body" idx="2"/>
          </p:nvPr>
        </p:nvSpPr>
        <p:spPr>
          <a:xfrm>
            <a:off x="6178800" y="216425"/>
            <a:ext cx="2695200" cy="153236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what a stereotype is, and how stereotypes can be unfair, negative or destructive.</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340" name="Google Shape;340;p54"/>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How stereotypes can damage</a:t>
            </a:r>
            <a:endParaRPr dirty="0">
              <a:solidFill>
                <a:srgbClr val="073763"/>
              </a:solidFill>
            </a:endParaRPr>
          </a:p>
        </p:txBody>
      </p:sp>
      <p:sp>
        <p:nvSpPr>
          <p:cNvPr id="346" name="Google Shape;346;p5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400"/>
              <a:buNone/>
            </a:pPr>
            <a:r>
              <a:rPr lang="en-GB" dirty="0">
                <a:solidFill>
                  <a:schemeClr val="dk2"/>
                </a:solidFill>
              </a:rPr>
              <a:t>Stereotypes make assumptions about people, and ignore people’s individuality and diversity.</a:t>
            </a:r>
            <a:endParaRPr dirty="0"/>
          </a:p>
          <a:p>
            <a:pPr marL="0" lvl="0" indent="0" algn="l" rtl="0">
              <a:lnSpc>
                <a:spcPct val="115000"/>
              </a:lnSpc>
              <a:spcBef>
                <a:spcPts val="1000"/>
              </a:spcBef>
              <a:spcAft>
                <a:spcPts val="0"/>
              </a:spcAft>
              <a:buClr>
                <a:schemeClr val="dk1"/>
              </a:buClr>
              <a:buSzPts val="1400"/>
              <a:buNone/>
            </a:pPr>
            <a:r>
              <a:rPr lang="en-GB" dirty="0">
                <a:solidFill>
                  <a:schemeClr val="dk2"/>
                </a:solidFill>
              </a:rPr>
              <a:t>They are </a:t>
            </a:r>
            <a:r>
              <a:rPr lang="en-GB" b="1" dirty="0">
                <a:solidFill>
                  <a:schemeClr val="dk2"/>
                </a:solidFill>
              </a:rPr>
              <a:t>prejudices</a:t>
            </a:r>
            <a:r>
              <a:rPr lang="en-GB" dirty="0">
                <a:solidFill>
                  <a:schemeClr val="dk2"/>
                </a:solidFill>
              </a:rPr>
              <a:t>, meaning that people are judged on assumptions about them rather than their own achievements and qualitie</a:t>
            </a:r>
            <a:r>
              <a:rPr lang="en-GB" dirty="0">
                <a:solidFill>
                  <a:srgbClr val="666666"/>
                </a:solidFill>
              </a:rPr>
              <a:t>s.</a:t>
            </a:r>
            <a:endParaRPr b="1" dirty="0">
              <a:solidFill>
                <a:srgbClr val="666666"/>
              </a:solidFill>
            </a:endParaRPr>
          </a:p>
          <a:p>
            <a:pPr marL="0" lvl="0" indent="0" algn="l" rtl="0">
              <a:lnSpc>
                <a:spcPct val="115000"/>
              </a:lnSpc>
              <a:spcBef>
                <a:spcPts val="1000"/>
              </a:spcBef>
              <a:spcAft>
                <a:spcPts val="0"/>
              </a:spcAft>
              <a:buClr>
                <a:schemeClr val="dk1"/>
              </a:buClr>
              <a:buSzPts val="1400"/>
              <a:buNone/>
            </a:pPr>
            <a:r>
              <a:rPr lang="en-GB" b="1" dirty="0">
                <a:solidFill>
                  <a:schemeClr val="dk2"/>
                </a:solidFill>
              </a:rPr>
              <a:t>Positive stereotypes</a:t>
            </a:r>
            <a:r>
              <a:rPr lang="en-GB" dirty="0">
                <a:solidFill>
                  <a:schemeClr val="dk2"/>
                </a:solidFill>
              </a:rPr>
              <a:t> can be damaging because they set expectations unfairly high and can make people feel bad if they can’t achieve the same in real life.</a:t>
            </a:r>
            <a:endParaRPr dirty="0"/>
          </a:p>
          <a:p>
            <a:pPr marL="0" lvl="0" indent="0" algn="l" rtl="0">
              <a:lnSpc>
                <a:spcPct val="115000"/>
              </a:lnSpc>
              <a:spcBef>
                <a:spcPts val="1000"/>
              </a:spcBef>
              <a:spcAft>
                <a:spcPts val="0"/>
              </a:spcAft>
              <a:buClr>
                <a:schemeClr val="dk1"/>
              </a:buClr>
              <a:buSzPts val="1400"/>
              <a:buNone/>
            </a:pPr>
            <a:r>
              <a:rPr lang="en-GB" b="1" dirty="0">
                <a:solidFill>
                  <a:schemeClr val="dk2"/>
                </a:solidFill>
              </a:rPr>
              <a:t>Negative stereotypes </a:t>
            </a:r>
            <a:r>
              <a:rPr lang="en-GB" dirty="0">
                <a:solidFill>
                  <a:schemeClr val="dk2"/>
                </a:solidFill>
              </a:rPr>
              <a:t>are damaging because they dismiss people’s own ability or qualities.</a:t>
            </a:r>
            <a:endParaRPr dirty="0"/>
          </a:p>
          <a:p>
            <a:pPr marL="285750" lvl="0" indent="-196850" algn="l" rtl="0">
              <a:lnSpc>
                <a:spcPct val="115000"/>
              </a:lnSpc>
              <a:spcBef>
                <a:spcPts val="0"/>
              </a:spcBef>
              <a:spcAft>
                <a:spcPts val="0"/>
              </a:spcAft>
              <a:buClr>
                <a:schemeClr val="dk1"/>
              </a:buClr>
              <a:buSzPts val="1400"/>
              <a:buNone/>
            </a:pPr>
            <a:endParaRPr dirty="0"/>
          </a:p>
          <a:p>
            <a:pPr marL="0" lvl="0" indent="0" algn="l" rtl="0">
              <a:lnSpc>
                <a:spcPct val="115000"/>
              </a:lnSpc>
              <a:spcBef>
                <a:spcPts val="1000"/>
              </a:spcBef>
              <a:spcAft>
                <a:spcPts val="0"/>
              </a:spcAft>
              <a:buClr>
                <a:schemeClr val="dk1"/>
              </a:buClr>
              <a:buSzPts val="1400"/>
              <a:buNone/>
            </a:pPr>
            <a:endParaRPr i="1" dirty="0">
              <a:solidFill>
                <a:srgbClr val="FF0000"/>
              </a:solidFill>
            </a:endParaRPr>
          </a:p>
        </p:txBody>
      </p:sp>
      <p:sp>
        <p:nvSpPr>
          <p:cNvPr id="347" name="Google Shape;347;p5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31</a:t>
            </a:fld>
            <a:endParaRPr/>
          </a:p>
        </p:txBody>
      </p:sp>
      <p:sp>
        <p:nvSpPr>
          <p:cNvPr id="348" name="Google Shape;348;p55"/>
          <p:cNvSpPr txBox="1">
            <a:spLocks noGrp="1"/>
          </p:cNvSpPr>
          <p:nvPr>
            <p:ph type="body" idx="2"/>
          </p:nvPr>
        </p:nvSpPr>
        <p:spPr>
          <a:xfrm>
            <a:off x="6178800" y="216425"/>
            <a:ext cx="2695200" cy="153236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what a stereotype is, and how stereotypes can be unfair, negative or destructive.</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349" name="Google Shape;349;p5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Seeking permission </a:t>
            </a:r>
            <a:endParaRPr>
              <a:solidFill>
                <a:srgbClr val="073763"/>
              </a:solidFill>
            </a:endParaRPr>
          </a:p>
        </p:txBody>
      </p:sp>
      <p:sp>
        <p:nvSpPr>
          <p:cNvPr id="355" name="Google Shape;355;p5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spcBef>
                <a:spcPts val="1600"/>
              </a:spcBef>
              <a:buNone/>
            </a:pPr>
            <a:r>
              <a:rPr lang="en-GB" dirty="0"/>
              <a:t>Discuss with pupils when they need to </a:t>
            </a:r>
            <a:r>
              <a:rPr lang="en-GB" b="1" dirty="0"/>
              <a:t>seek permission</a:t>
            </a:r>
            <a:r>
              <a:rPr lang="en-GB" dirty="0"/>
              <a:t> from someone, e.g. borrowing someone else's property, joining someone else’s game, etc.</a:t>
            </a:r>
          </a:p>
          <a:p>
            <a:pPr marL="0" lvl="0" indent="0">
              <a:spcBef>
                <a:spcPts val="1600"/>
              </a:spcBef>
              <a:buNone/>
            </a:pPr>
            <a:r>
              <a:rPr lang="en-GB" dirty="0"/>
              <a:t>Explain that they should not do something if they do not have permission or if permission is unclear. </a:t>
            </a:r>
            <a:endParaRPr dirty="0"/>
          </a:p>
          <a:p>
            <a:pPr marL="0" lvl="0" indent="0" algn="l" rtl="0">
              <a:spcBef>
                <a:spcPts val="1000"/>
              </a:spcBef>
              <a:spcAft>
                <a:spcPts val="0"/>
              </a:spcAft>
              <a:buClr>
                <a:schemeClr val="dk1"/>
              </a:buClr>
              <a:buSzPts val="1400"/>
              <a:buFont typeface="Arial"/>
              <a:buNone/>
            </a:pPr>
            <a:r>
              <a:rPr lang="en-GB" dirty="0"/>
              <a:t>Discuss other ways that people say ‘No’. For example, ‘maybe later’, ‘I’m not sure’, or ‘I don’t know.’ Discuss </a:t>
            </a:r>
            <a:r>
              <a:rPr lang="en-GB" b="1" dirty="0"/>
              <a:t>non-verbal cues</a:t>
            </a:r>
            <a:r>
              <a:rPr lang="en-GB" dirty="0"/>
              <a:t> such as someone shaking their head, or saying nothing.</a:t>
            </a:r>
            <a:endParaRPr dirty="0"/>
          </a:p>
          <a:p>
            <a:pPr marL="0" lvl="0" indent="0" algn="l" rtl="0">
              <a:spcBef>
                <a:spcPts val="1000"/>
              </a:spcBef>
              <a:spcAft>
                <a:spcPts val="0"/>
              </a:spcAft>
              <a:buClr>
                <a:schemeClr val="dk1"/>
              </a:buClr>
              <a:buSzPts val="1400"/>
              <a:buFont typeface="Arial"/>
              <a:buNone/>
            </a:pPr>
            <a:r>
              <a:rPr lang="en-GB" dirty="0"/>
              <a:t>Teach pupils the importance of </a:t>
            </a:r>
            <a:r>
              <a:rPr lang="en-GB" b="1" dirty="0"/>
              <a:t>assertive communication</a:t>
            </a:r>
            <a:r>
              <a:rPr lang="en-GB" dirty="0"/>
              <a:t>, e.g. asking a direct question.</a:t>
            </a:r>
            <a:endParaRPr dirty="0"/>
          </a:p>
        </p:txBody>
      </p:sp>
      <p:sp>
        <p:nvSpPr>
          <p:cNvPr id="356" name="Google Shape;356;p5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32</a:t>
            </a:fld>
            <a:endParaRPr/>
          </a:p>
        </p:txBody>
      </p:sp>
      <p:sp>
        <p:nvSpPr>
          <p:cNvPr id="357" name="Google Shape;357;p56"/>
          <p:cNvSpPr txBox="1">
            <a:spLocks noGrp="1"/>
          </p:cNvSpPr>
          <p:nvPr>
            <p:ph type="body" idx="2"/>
          </p:nvPr>
        </p:nvSpPr>
        <p:spPr>
          <a:xfrm>
            <a:off x="6178800" y="216425"/>
            <a:ext cx="2695200" cy="161237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importance of permission-seeking and giving in relationships with friends, peers and adults.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358" name="Google Shape;358;p5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Giving permission</a:t>
            </a:r>
            <a:endParaRPr>
              <a:solidFill>
                <a:srgbClr val="073763"/>
              </a:solidFill>
            </a:endParaRPr>
          </a:p>
        </p:txBody>
      </p:sp>
      <p:sp>
        <p:nvSpPr>
          <p:cNvPr id="364" name="Google Shape;364;p5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Explain to pupils that part of self-respect is knowing when they want to do something or not. Discuss ways they can express this with confidence and kindness. </a:t>
            </a:r>
            <a:endParaRPr dirty="0"/>
          </a:p>
          <a:p>
            <a:pPr marL="0" lvl="0" indent="0" algn="l" rtl="0">
              <a:lnSpc>
                <a:spcPct val="115000"/>
              </a:lnSpc>
              <a:spcBef>
                <a:spcPts val="1600"/>
              </a:spcBef>
              <a:spcAft>
                <a:spcPts val="0"/>
              </a:spcAft>
              <a:buSzPts val="1400"/>
              <a:buNone/>
            </a:pPr>
            <a:r>
              <a:rPr lang="en-GB" dirty="0"/>
              <a:t>Teach pupils that: </a:t>
            </a:r>
            <a:endParaRPr dirty="0"/>
          </a:p>
          <a:p>
            <a:pPr marL="285750" lvl="0" indent="-285750" algn="l" rtl="0">
              <a:lnSpc>
                <a:spcPct val="115000"/>
              </a:lnSpc>
              <a:spcBef>
                <a:spcPts val="0"/>
              </a:spcBef>
              <a:spcAft>
                <a:spcPts val="0"/>
              </a:spcAft>
              <a:buSzPts val="1400"/>
              <a:buChar char="●"/>
            </a:pPr>
            <a:r>
              <a:rPr lang="en-GB" dirty="0"/>
              <a:t>not giving permission does not make them a bad friend</a:t>
            </a:r>
            <a:endParaRPr dirty="0"/>
          </a:p>
          <a:p>
            <a:pPr marL="285750" lvl="0" indent="-285750" algn="l" rtl="0">
              <a:lnSpc>
                <a:spcPct val="115000"/>
              </a:lnSpc>
              <a:spcBef>
                <a:spcPts val="0"/>
              </a:spcBef>
              <a:spcAft>
                <a:spcPts val="0"/>
              </a:spcAft>
              <a:buSzPts val="1400"/>
              <a:buChar char="●"/>
            </a:pPr>
            <a:r>
              <a:rPr lang="en-GB" dirty="0"/>
              <a:t>giving permission does not make them a good friend</a:t>
            </a: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sp>
        <p:nvSpPr>
          <p:cNvPr id="365" name="Google Shape;365;p5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33</a:t>
            </a:fld>
            <a:endParaRPr/>
          </a:p>
        </p:txBody>
      </p:sp>
      <p:sp>
        <p:nvSpPr>
          <p:cNvPr id="366" name="Google Shape;366;p57"/>
          <p:cNvSpPr txBox="1">
            <a:spLocks noGrp="1"/>
          </p:cNvSpPr>
          <p:nvPr>
            <p:ph type="body" idx="2"/>
          </p:nvPr>
        </p:nvSpPr>
        <p:spPr>
          <a:xfrm>
            <a:off x="6178800" y="216425"/>
            <a:ext cx="2695200" cy="162380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importance of permission-seeking and giving in relationships with friends, peers and adults.</a:t>
            </a:r>
            <a:endParaRPr sz="1600" i="1" dirty="0"/>
          </a:p>
          <a:p>
            <a:pPr marL="0" lvl="0" indent="0" algn="l" rtl="0">
              <a:lnSpc>
                <a:spcPct val="115000"/>
              </a:lnSpc>
              <a:spcBef>
                <a:spcPts val="0"/>
              </a:spcBef>
              <a:spcAft>
                <a:spcPts val="0"/>
              </a:spcAft>
              <a:buClr>
                <a:schemeClr val="dk1"/>
              </a:buClr>
              <a:buSzPts val="1100"/>
              <a:buNone/>
            </a:pPr>
            <a:endParaRPr sz="1600" i="1" dirty="0"/>
          </a:p>
          <a:p>
            <a:pPr marL="0" lvl="0" indent="0" algn="l" rtl="0">
              <a:lnSpc>
                <a:spcPct val="115000"/>
              </a:lnSpc>
              <a:spcBef>
                <a:spcPts val="1600"/>
              </a:spcBef>
              <a:spcAft>
                <a:spcPts val="0"/>
              </a:spcAft>
              <a:buClr>
                <a:schemeClr val="dk1"/>
              </a:buClr>
              <a:buSzPts val="1100"/>
              <a:buFont typeface="Arial"/>
              <a:buNone/>
            </a:pPr>
            <a:endParaRPr sz="1800" dirty="0"/>
          </a:p>
          <a:p>
            <a:pPr marL="0" lvl="0" indent="0" algn="l" rtl="0">
              <a:lnSpc>
                <a:spcPct val="115000"/>
              </a:lnSpc>
              <a:spcBef>
                <a:spcPts val="1600"/>
              </a:spcBef>
              <a:spcAft>
                <a:spcPts val="1600"/>
              </a:spcAft>
              <a:buSzPts val="1400"/>
              <a:buNone/>
            </a:pPr>
            <a:endParaRPr sz="1800" dirty="0"/>
          </a:p>
        </p:txBody>
      </p:sp>
      <p:sp>
        <p:nvSpPr>
          <p:cNvPr id="367" name="Google Shape;367;p5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8"/>
          <p:cNvSpPr txBox="1">
            <a:spLocks noGrp="1"/>
          </p:cNvSpPr>
          <p:nvPr>
            <p:ph type="title"/>
          </p:nvPr>
        </p:nvSpPr>
        <p:spPr>
          <a:xfrm>
            <a:off x="2022750" y="2150850"/>
            <a:ext cx="50985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373" name="Google Shape;373;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34</a:t>
            </a:fld>
            <a:endParaRPr/>
          </a:p>
        </p:txBody>
      </p:sp>
      <p:sp>
        <p:nvSpPr>
          <p:cNvPr id="374" name="Google Shape;374;p58"/>
          <p:cNvSpPr txBox="1">
            <a:spLocks noGrp="1"/>
          </p:cNvSpPr>
          <p:nvPr>
            <p:ph type="body" idx="4294967295"/>
          </p:nvPr>
        </p:nvSpPr>
        <p:spPr>
          <a:xfrm>
            <a:off x="330200" y="3276600"/>
            <a:ext cx="8543700" cy="10992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a:t>STATUTORY GUIDANCE </a:t>
            </a:r>
            <a:br>
              <a:rPr lang="en-GB" sz="1600" b="1"/>
            </a:br>
            <a:r>
              <a:rPr lang="en-GB" sz="1800" i="1"/>
              <a:t>Schools should continue to develop knowledge on topics specified for primary as required and in addition cover the following content by the end of secondary.</a:t>
            </a:r>
            <a:endParaRPr sz="1800" i="1"/>
          </a:p>
          <a:p>
            <a:pPr marL="0" lvl="0" indent="0" algn="l" rtl="0">
              <a:lnSpc>
                <a:spcPct val="115000"/>
              </a:lnSpc>
              <a:spcBef>
                <a:spcPts val="0"/>
              </a:spcBef>
              <a:spcAft>
                <a:spcPts val="0"/>
              </a:spcAft>
              <a:buSzPts val="1800"/>
              <a:buNone/>
            </a:pPr>
            <a:endParaRPr sz="1800"/>
          </a:p>
          <a:p>
            <a:pPr marL="0" lvl="0" indent="0" algn="l" rtl="0">
              <a:lnSpc>
                <a:spcPct val="115000"/>
              </a:lnSpc>
              <a:spcBef>
                <a:spcPts val="0"/>
              </a:spcBef>
              <a:spcAft>
                <a:spcPts val="0"/>
              </a:spcAft>
              <a:buSzPts val="1800"/>
              <a:buNone/>
            </a:pPr>
            <a:endParaRPr sz="1800"/>
          </a:p>
          <a:p>
            <a:pPr marL="0" lvl="0" indent="0" algn="l" rtl="0">
              <a:lnSpc>
                <a:spcPct val="115000"/>
              </a:lnSpc>
              <a:spcBef>
                <a:spcPts val="0"/>
              </a:spcBef>
              <a:spcAft>
                <a:spcPts val="0"/>
              </a:spcAft>
              <a:buSzPts val="1800"/>
              <a:buNone/>
            </a:pP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Positive and healthy friendships</a:t>
            </a:r>
            <a:endParaRPr dirty="0">
              <a:solidFill>
                <a:srgbClr val="073763"/>
              </a:solidFill>
            </a:endParaRPr>
          </a:p>
        </p:txBody>
      </p:sp>
      <p:sp>
        <p:nvSpPr>
          <p:cNvPr id="380" name="Google Shape;380;p5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r>
              <a:rPr lang="en-GB" dirty="0"/>
              <a:t>Teach that healthy friendships should make pupils feel </a:t>
            </a:r>
            <a:r>
              <a:rPr lang="en-GB" b="1" dirty="0"/>
              <a:t>happy, confident, safe, and positive </a:t>
            </a:r>
            <a:r>
              <a:rPr lang="en-GB" dirty="0"/>
              <a:t>about themselves. </a:t>
            </a:r>
          </a:p>
          <a:p>
            <a:pPr marL="0" lvl="0" indent="0" algn="l" rtl="0">
              <a:lnSpc>
                <a:spcPct val="115000"/>
              </a:lnSpc>
              <a:spcBef>
                <a:spcPts val="0"/>
              </a:spcBef>
              <a:spcAft>
                <a:spcPts val="0"/>
              </a:spcAft>
              <a:buSzPts val="1400"/>
              <a:buNone/>
            </a:pPr>
            <a:endParaRPr lang="en-GB" dirty="0"/>
          </a:p>
          <a:p>
            <a:pPr marL="0" indent="0">
              <a:buNone/>
            </a:pPr>
            <a:r>
              <a:rPr lang="en-GB" dirty="0"/>
              <a:t>All friendships need these characteristics, whether at </a:t>
            </a:r>
            <a:r>
              <a:rPr lang="en-GB" b="1" dirty="0"/>
              <a:t>school, outside school, or online</a:t>
            </a:r>
            <a:r>
              <a:rPr lang="en-GB" dirty="0"/>
              <a:t>.</a:t>
            </a:r>
          </a:p>
          <a:p>
            <a:pPr marL="0" indent="0">
              <a:buNone/>
            </a:pPr>
            <a:endParaRPr lang="en-GB" dirty="0"/>
          </a:p>
        </p:txBody>
      </p:sp>
      <p:sp>
        <p:nvSpPr>
          <p:cNvPr id="381" name="Google Shape;381;p5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35</a:t>
            </a:fld>
            <a:endParaRPr/>
          </a:p>
        </p:txBody>
      </p:sp>
      <p:sp>
        <p:nvSpPr>
          <p:cNvPr id="382" name="Google Shape;382;p5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dirty="0">
                <a:solidFill>
                  <a:srgbClr val="6D9EEB"/>
                </a:solidFill>
                <a:latin typeface="Arial"/>
                <a:ea typeface="Arial"/>
                <a:cs typeface="Arial"/>
                <a:sym typeface="Arial"/>
              </a:rPr>
              <a:t>Secondary</a:t>
            </a:r>
            <a:endParaRPr sz="1800" b="0" i="0" u="none" strike="noStrike" cap="none" dirty="0">
              <a:solidFill>
                <a:srgbClr val="6D9EEB"/>
              </a:solidFill>
              <a:latin typeface="Arial"/>
              <a:ea typeface="Arial"/>
              <a:cs typeface="Arial"/>
              <a:sym typeface="Arial"/>
            </a:endParaRPr>
          </a:p>
        </p:txBody>
      </p:sp>
      <p:sp>
        <p:nvSpPr>
          <p:cNvPr id="383" name="Google Shape;383;p59"/>
          <p:cNvSpPr txBox="1">
            <a:spLocks noGrp="1"/>
          </p:cNvSpPr>
          <p:nvPr>
            <p:ph type="body" idx="2"/>
          </p:nvPr>
        </p:nvSpPr>
        <p:spPr>
          <a:xfrm>
            <a:off x="6178800" y="216424"/>
            <a:ext cx="2695200" cy="402172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characteristics of positive and healthy friendships (in all contexts, including online) including: trust, respect, honesty, kindness, generosity, boundaries, privacy, consent and the management of conflict, reconciliation and ending relationships. This includes different (non-sexual) types of relationship.</a:t>
            </a:r>
            <a:endParaRPr sz="1600" dirty="0"/>
          </a:p>
        </p:txBody>
      </p:sp>
    </p:spTree>
    <p:extLst>
      <p:ext uri="{BB962C8B-B14F-4D97-AF65-F5344CB8AC3E}">
        <p14:creationId xmlns:p14="http://schemas.microsoft.com/office/powerpoint/2010/main" val="2323314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Positive and healthy friendships</a:t>
            </a:r>
            <a:endParaRPr>
              <a:solidFill>
                <a:srgbClr val="073763"/>
              </a:solidFill>
            </a:endParaRPr>
          </a:p>
        </p:txBody>
      </p:sp>
      <p:sp>
        <p:nvSpPr>
          <p:cNvPr id="380" name="Google Shape;380;p5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dirty="0"/>
              <a:t>In a </a:t>
            </a:r>
            <a:r>
              <a:rPr lang="en-GB" b="1" dirty="0"/>
              <a:t>positive and healthy friendship</a:t>
            </a:r>
            <a:r>
              <a:rPr lang="en-GB" dirty="0"/>
              <a:t> both people:</a:t>
            </a:r>
          </a:p>
          <a:p>
            <a:pPr marL="285750" indent="-285750">
              <a:spcBef>
                <a:spcPts val="1600"/>
              </a:spcBef>
            </a:pPr>
            <a:r>
              <a:rPr lang="en-GB" dirty="0"/>
              <a:t>are </a:t>
            </a:r>
            <a:r>
              <a:rPr lang="en-GB" b="1" dirty="0"/>
              <a:t>kind, considerate and respectful</a:t>
            </a:r>
            <a:r>
              <a:rPr lang="en-GB" dirty="0"/>
              <a:t> to each other</a:t>
            </a:r>
          </a:p>
          <a:p>
            <a:pPr marL="285750" lvl="0" indent="-285750"/>
            <a:r>
              <a:rPr lang="en-GB" dirty="0"/>
              <a:t>are </a:t>
            </a:r>
            <a:r>
              <a:rPr lang="en-GB" b="1" dirty="0"/>
              <a:t>honest</a:t>
            </a:r>
            <a:r>
              <a:rPr lang="en-GB" dirty="0"/>
              <a:t> with each other</a:t>
            </a:r>
          </a:p>
          <a:p>
            <a:pPr marL="285750" indent="-285750"/>
            <a:r>
              <a:rPr lang="en-GB" b="1" dirty="0"/>
              <a:t>listen</a:t>
            </a:r>
            <a:r>
              <a:rPr lang="en-GB" dirty="0"/>
              <a:t> to each other</a:t>
            </a:r>
          </a:p>
          <a:p>
            <a:pPr marL="285750" indent="-285750"/>
            <a:r>
              <a:rPr lang="en-GB" dirty="0"/>
              <a:t>respect each others </a:t>
            </a:r>
            <a:r>
              <a:rPr lang="en-GB" b="1" dirty="0"/>
              <a:t>personal space</a:t>
            </a:r>
            <a:r>
              <a:rPr lang="en-GB" dirty="0"/>
              <a:t>, </a:t>
            </a:r>
            <a:r>
              <a:rPr lang="en-GB" b="1" dirty="0"/>
              <a:t>privacy and boundaries</a:t>
            </a:r>
          </a:p>
          <a:p>
            <a:pPr marL="285750" indent="-285750"/>
            <a:r>
              <a:rPr lang="en-GB" b="1" dirty="0"/>
              <a:t>accept </a:t>
            </a:r>
            <a:r>
              <a:rPr lang="en-GB" dirty="0"/>
              <a:t>each other’s differences </a:t>
            </a:r>
          </a:p>
          <a:p>
            <a:pPr marL="0" indent="0">
              <a:buNone/>
            </a:pPr>
            <a:r>
              <a:rPr lang="en-GB" dirty="0"/>
              <a:t>Explore these points with examples from stories or real life.</a:t>
            </a:r>
          </a:p>
          <a:p>
            <a:pPr marL="0" indent="0">
              <a:buNone/>
            </a:pPr>
            <a:endParaRPr lang="en-GB" dirty="0"/>
          </a:p>
          <a:p>
            <a:pPr marL="0" indent="0">
              <a:buNone/>
            </a:pPr>
            <a:r>
              <a:rPr lang="en-GB" b="1" dirty="0"/>
              <a:t>Take a whole school approach: Reinforce concepts by modelling throughout the school community.</a:t>
            </a:r>
            <a:endParaRPr lang="en-GB" dirty="0"/>
          </a:p>
        </p:txBody>
      </p:sp>
      <p:sp>
        <p:nvSpPr>
          <p:cNvPr id="381" name="Google Shape;381;p5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36</a:t>
            </a:fld>
            <a:endParaRPr/>
          </a:p>
        </p:txBody>
      </p:sp>
      <p:sp>
        <p:nvSpPr>
          <p:cNvPr id="382" name="Google Shape;382;p5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dirty="0">
                <a:solidFill>
                  <a:srgbClr val="6D9EEB"/>
                </a:solidFill>
                <a:latin typeface="Arial"/>
                <a:ea typeface="Arial"/>
                <a:cs typeface="Arial"/>
                <a:sym typeface="Arial"/>
              </a:rPr>
              <a:t>Secondary</a:t>
            </a:r>
            <a:endParaRPr sz="1800" b="0" i="0" u="none" strike="noStrike" cap="none" dirty="0">
              <a:solidFill>
                <a:srgbClr val="6D9EEB"/>
              </a:solidFill>
              <a:latin typeface="Arial"/>
              <a:ea typeface="Arial"/>
              <a:cs typeface="Arial"/>
              <a:sym typeface="Arial"/>
            </a:endParaRPr>
          </a:p>
        </p:txBody>
      </p:sp>
      <p:sp>
        <p:nvSpPr>
          <p:cNvPr id="383" name="Google Shape;383;p59"/>
          <p:cNvSpPr txBox="1">
            <a:spLocks noGrp="1"/>
          </p:cNvSpPr>
          <p:nvPr>
            <p:ph type="body" idx="2"/>
          </p:nvPr>
        </p:nvSpPr>
        <p:spPr>
          <a:xfrm>
            <a:off x="6178800" y="216425"/>
            <a:ext cx="2695200" cy="182954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practical steps they can take in a range of different contexts to improve or support respectful relationships.</a:t>
            </a:r>
            <a:endParaRPr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 is key</a:t>
            </a:r>
            <a:endParaRPr>
              <a:solidFill>
                <a:srgbClr val="073763"/>
              </a:solidFill>
            </a:endParaRPr>
          </a:p>
        </p:txBody>
      </p:sp>
      <p:sp>
        <p:nvSpPr>
          <p:cNvPr id="389" name="Google Shape;389;p6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Teach pupils the importance of </a:t>
            </a:r>
            <a:r>
              <a:rPr lang="en-GB" b="1" dirty="0"/>
              <a:t>respect</a:t>
            </a:r>
            <a:r>
              <a:rPr lang="en-GB" dirty="0"/>
              <a:t> and </a:t>
            </a:r>
            <a:r>
              <a:rPr lang="en-GB" b="1" dirty="0"/>
              <a:t>two-way communication</a:t>
            </a:r>
            <a:r>
              <a:rPr lang="en-GB" dirty="0"/>
              <a:t> in all relationships. </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r>
              <a:rPr lang="en-GB" dirty="0"/>
              <a:t>This means that pupils should be able to:</a:t>
            </a:r>
            <a:endParaRPr dirty="0"/>
          </a:p>
          <a:p>
            <a:pPr marL="457200" lvl="0" indent="-317500" algn="l" rtl="0">
              <a:lnSpc>
                <a:spcPct val="115000"/>
              </a:lnSpc>
              <a:spcBef>
                <a:spcPts val="0"/>
              </a:spcBef>
              <a:spcAft>
                <a:spcPts val="0"/>
              </a:spcAft>
              <a:buSzPts val="1400"/>
              <a:buChar char="●"/>
            </a:pPr>
            <a:r>
              <a:rPr lang="en-GB" b="1" dirty="0"/>
              <a:t>express their feelings and opinions</a:t>
            </a:r>
            <a:r>
              <a:rPr lang="en-GB" dirty="0"/>
              <a:t> without being made to feel stupid, scared, or embarrassed</a:t>
            </a:r>
            <a:endParaRPr dirty="0"/>
          </a:p>
          <a:p>
            <a:pPr marL="457200" lvl="0" indent="-317500" algn="l" rtl="0">
              <a:lnSpc>
                <a:spcPct val="115000"/>
              </a:lnSpc>
              <a:spcBef>
                <a:spcPts val="0"/>
              </a:spcBef>
              <a:spcAft>
                <a:spcPts val="0"/>
              </a:spcAft>
              <a:buSzPts val="1400"/>
              <a:buChar char="●"/>
            </a:pPr>
            <a:r>
              <a:rPr lang="en-GB" b="1" dirty="0"/>
              <a:t>listen to and genuinely value</a:t>
            </a:r>
            <a:r>
              <a:rPr lang="en-GB" dirty="0"/>
              <a:t> the other person’s feelings and opinions</a:t>
            </a:r>
            <a:endParaRPr dirty="0"/>
          </a:p>
          <a:p>
            <a:pPr marL="457200" lvl="0" indent="-317500" algn="l" rtl="0">
              <a:lnSpc>
                <a:spcPct val="115000"/>
              </a:lnSpc>
              <a:spcBef>
                <a:spcPts val="0"/>
              </a:spcBef>
              <a:spcAft>
                <a:spcPts val="0"/>
              </a:spcAft>
              <a:buSzPts val="1400"/>
              <a:buChar char="●"/>
            </a:pPr>
            <a:r>
              <a:rPr lang="en-GB" b="1" dirty="0"/>
              <a:t>be able to disagree </a:t>
            </a:r>
            <a:r>
              <a:rPr lang="en-GB" dirty="0"/>
              <a:t>without causing a fight or someone saying hurtful things</a:t>
            </a:r>
            <a:endParaRPr dirty="0"/>
          </a:p>
          <a:p>
            <a:pPr marL="139700" lvl="0" indent="0" algn="l" rtl="0">
              <a:lnSpc>
                <a:spcPct val="115000"/>
              </a:lnSpc>
              <a:spcBef>
                <a:spcPts val="0"/>
              </a:spcBef>
              <a:spcAft>
                <a:spcPts val="0"/>
              </a:spcAft>
              <a:buSzPts val="1400"/>
              <a:buNone/>
            </a:pPr>
            <a:endParaRPr dirty="0"/>
          </a:p>
        </p:txBody>
      </p:sp>
      <p:sp>
        <p:nvSpPr>
          <p:cNvPr id="390" name="Google Shape;390;p6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37</a:t>
            </a:fld>
            <a:endParaRPr/>
          </a:p>
        </p:txBody>
      </p:sp>
      <p:sp>
        <p:nvSpPr>
          <p:cNvPr id="391" name="Google Shape;391;p6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92" name="Google Shape;392;p60"/>
          <p:cNvSpPr txBox="1">
            <a:spLocks noGrp="1"/>
          </p:cNvSpPr>
          <p:nvPr>
            <p:ph type="body" idx="2"/>
          </p:nvPr>
        </p:nvSpPr>
        <p:spPr>
          <a:xfrm>
            <a:off x="6178800" y="216425"/>
            <a:ext cx="2695200" cy="40217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characteristics of positive and healthy friendships (in all contexts, including online) including: trust, respect, honesty, kindness, generosity, boundaries, privacy, consent and the management of conflict, reconciliation and ending relationships. This includes different (non-sexual) types of relationship.</a:t>
            </a:r>
            <a:endParaRPr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Boundaries, privacy, consent</a:t>
            </a:r>
            <a:endParaRPr>
              <a:solidFill>
                <a:srgbClr val="073763"/>
              </a:solidFill>
            </a:endParaRPr>
          </a:p>
        </p:txBody>
      </p:sp>
      <p:sp>
        <p:nvSpPr>
          <p:cNvPr id="398" name="Google Shape;398;p6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dirty="0"/>
              <a:t>Teach that even in the strongest friendships, people must:</a:t>
            </a:r>
            <a:endParaRPr dirty="0"/>
          </a:p>
          <a:p>
            <a:pPr marL="285750" lvl="0" indent="-285750" algn="l" rtl="0">
              <a:lnSpc>
                <a:spcPct val="115000"/>
              </a:lnSpc>
              <a:spcBef>
                <a:spcPts val="0"/>
              </a:spcBef>
              <a:spcAft>
                <a:spcPts val="0"/>
              </a:spcAft>
              <a:buSzPts val="1400"/>
              <a:buChar char="●"/>
            </a:pPr>
            <a:r>
              <a:rPr lang="en-GB" dirty="0"/>
              <a:t>have their </a:t>
            </a:r>
            <a:r>
              <a:rPr lang="en-GB" b="1" dirty="0"/>
              <a:t>privacy respected</a:t>
            </a:r>
            <a:r>
              <a:rPr lang="en-GB" dirty="0"/>
              <a:t>, e.g. their phone or social media are theirs </a:t>
            </a:r>
            <a:endParaRPr dirty="0"/>
          </a:p>
          <a:p>
            <a:pPr marL="285750" lvl="0" indent="-285750" algn="l" rtl="0">
              <a:lnSpc>
                <a:spcPct val="115000"/>
              </a:lnSpc>
              <a:spcBef>
                <a:spcPts val="0"/>
              </a:spcBef>
              <a:spcAft>
                <a:spcPts val="0"/>
              </a:spcAft>
              <a:buSzPts val="1400"/>
              <a:buChar char="●"/>
            </a:pPr>
            <a:r>
              <a:rPr lang="en-GB" dirty="0"/>
              <a:t>be able to </a:t>
            </a:r>
            <a:r>
              <a:rPr lang="en-GB" b="1" dirty="0"/>
              <a:t>set their own boundaries</a:t>
            </a:r>
            <a:r>
              <a:rPr lang="en-GB" dirty="0"/>
              <a:t>, e.g. about what someone can say or do to them</a:t>
            </a:r>
            <a:endParaRPr dirty="0"/>
          </a:p>
          <a:p>
            <a:pPr marL="285750" lvl="0" indent="-285750" algn="l" rtl="0">
              <a:lnSpc>
                <a:spcPct val="115000"/>
              </a:lnSpc>
              <a:spcBef>
                <a:spcPts val="0"/>
              </a:spcBef>
              <a:spcAft>
                <a:spcPts val="0"/>
              </a:spcAft>
              <a:buSzPts val="1400"/>
              <a:buChar char="●"/>
            </a:pPr>
            <a:r>
              <a:rPr lang="en-GB" dirty="0"/>
              <a:t>be </a:t>
            </a:r>
            <a:r>
              <a:rPr lang="en-GB" b="1" dirty="0"/>
              <a:t>able to withdraw consent</a:t>
            </a:r>
            <a:r>
              <a:rPr lang="en-GB" dirty="0"/>
              <a:t>, e.g. change their mind about doing something</a:t>
            </a:r>
            <a:endParaRPr dirty="0"/>
          </a:p>
          <a:p>
            <a:pPr marL="0" lvl="0" indent="0" algn="l" rtl="0">
              <a:lnSpc>
                <a:spcPct val="115000"/>
              </a:lnSpc>
              <a:spcBef>
                <a:spcPts val="1600"/>
              </a:spcBef>
              <a:spcAft>
                <a:spcPts val="1600"/>
              </a:spcAft>
              <a:buSzPts val="1400"/>
              <a:buNone/>
            </a:pPr>
            <a:r>
              <a:rPr lang="en-GB" dirty="0"/>
              <a:t>Explain that these rights should be respected by </a:t>
            </a:r>
            <a:r>
              <a:rPr lang="en-GB" b="1" dirty="0"/>
              <a:t>all</a:t>
            </a:r>
            <a:r>
              <a:rPr lang="en-GB" dirty="0"/>
              <a:t> people in </a:t>
            </a:r>
            <a:r>
              <a:rPr lang="en-GB" b="1" dirty="0"/>
              <a:t>all </a:t>
            </a:r>
            <a:r>
              <a:rPr lang="en-GB" dirty="0"/>
              <a:t>relationships.</a:t>
            </a:r>
            <a:endParaRPr dirty="0"/>
          </a:p>
        </p:txBody>
      </p:sp>
      <p:sp>
        <p:nvSpPr>
          <p:cNvPr id="399" name="Google Shape;399;p6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38</a:t>
            </a:fld>
            <a:endParaRPr/>
          </a:p>
        </p:txBody>
      </p:sp>
      <p:sp>
        <p:nvSpPr>
          <p:cNvPr id="400" name="Google Shape;400;p6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01" name="Google Shape;401;p61"/>
          <p:cNvSpPr txBox="1">
            <a:spLocks noGrp="1"/>
          </p:cNvSpPr>
          <p:nvPr>
            <p:ph type="body" idx="2"/>
          </p:nvPr>
        </p:nvSpPr>
        <p:spPr>
          <a:xfrm>
            <a:off x="6178800" y="216424"/>
            <a:ext cx="2695200" cy="40217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characteristics of positive and healthy friendships (in all contexts, including online) including: trust, respect, honesty, kindness, generosity, boundaries, privacy, consent and the management of conflict, reconciliation and ending relationships. This includes different (non-sexual) types of relationship.</a:t>
            </a:r>
            <a:endParaRPr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dirty="0">
                <a:solidFill>
                  <a:srgbClr val="073763"/>
                </a:solidFill>
              </a:rPr>
              <a:t>Conflict and reconciliation</a:t>
            </a:r>
            <a:endParaRPr dirty="0">
              <a:solidFill>
                <a:srgbClr val="073763"/>
              </a:solidFill>
            </a:endParaRPr>
          </a:p>
          <a:p>
            <a:pPr marL="0" lvl="0" indent="0" algn="l" rtl="0">
              <a:lnSpc>
                <a:spcPct val="100000"/>
              </a:lnSpc>
              <a:spcBef>
                <a:spcPts val="0"/>
              </a:spcBef>
              <a:spcAft>
                <a:spcPts val="0"/>
              </a:spcAft>
              <a:buClr>
                <a:srgbClr val="000000"/>
              </a:buClr>
              <a:buSzPts val="2800"/>
              <a:buFont typeface="Arial"/>
              <a:buNone/>
            </a:pPr>
            <a:endParaRPr dirty="0">
              <a:solidFill>
                <a:srgbClr val="073763"/>
              </a:solidFill>
            </a:endParaRPr>
          </a:p>
        </p:txBody>
      </p:sp>
      <p:sp>
        <p:nvSpPr>
          <p:cNvPr id="416" name="Google Shape;416;p6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400"/>
              <a:buFont typeface="Arial"/>
              <a:buNone/>
            </a:pPr>
            <a:r>
              <a:rPr lang="en-GB" dirty="0"/>
              <a:t>Discuss the fact that sometimes there can be conflict in relationships.</a:t>
            </a:r>
            <a:endParaRPr dirty="0"/>
          </a:p>
          <a:p>
            <a:pPr marL="0" lvl="0" indent="0" algn="l" rtl="0">
              <a:spcBef>
                <a:spcPts val="1000"/>
              </a:spcBef>
              <a:spcAft>
                <a:spcPts val="0"/>
              </a:spcAft>
              <a:buClr>
                <a:schemeClr val="dk1"/>
              </a:buClr>
              <a:buSzPts val="1400"/>
              <a:buFont typeface="Arial"/>
              <a:buNone/>
            </a:pPr>
            <a:r>
              <a:rPr lang="en-GB" dirty="0"/>
              <a:t>When this happens it can help pupils to:</a:t>
            </a:r>
          </a:p>
          <a:p>
            <a:pPr lvl="0">
              <a:buClr>
                <a:srgbClr val="000000"/>
              </a:buClr>
            </a:pPr>
            <a:r>
              <a:rPr lang="en-GB" b="1" dirty="0"/>
              <a:t>apologise</a:t>
            </a:r>
            <a:r>
              <a:rPr lang="en-GB" dirty="0"/>
              <a:t> if they are in the wrong</a:t>
            </a:r>
          </a:p>
          <a:p>
            <a:pPr lvl="0">
              <a:buClr>
                <a:srgbClr val="000000"/>
              </a:buClr>
            </a:pPr>
            <a:r>
              <a:rPr lang="en-GB" b="1" dirty="0"/>
              <a:t>discuss</a:t>
            </a:r>
            <a:r>
              <a:rPr lang="en-GB" dirty="0"/>
              <a:t> ways to de-escalate conflict</a:t>
            </a:r>
          </a:p>
          <a:p>
            <a:pPr lvl="0">
              <a:buClr>
                <a:srgbClr val="000000"/>
              </a:buClr>
            </a:pPr>
            <a:r>
              <a:rPr lang="en-GB" b="1" dirty="0"/>
              <a:t>listen and acknowledge </a:t>
            </a:r>
            <a:r>
              <a:rPr lang="en-GB" dirty="0"/>
              <a:t>each other’s viewpoints</a:t>
            </a:r>
          </a:p>
          <a:p>
            <a:pPr lvl="0">
              <a:buClr>
                <a:srgbClr val="000000"/>
              </a:buClr>
            </a:pPr>
            <a:r>
              <a:rPr lang="en-GB" b="1" dirty="0"/>
              <a:t>clarify views and opinions</a:t>
            </a:r>
          </a:p>
          <a:p>
            <a:pPr lvl="0">
              <a:buClr>
                <a:srgbClr val="000000"/>
              </a:buClr>
            </a:pPr>
            <a:r>
              <a:rPr lang="en-GB" b="1" dirty="0"/>
              <a:t>accept the consequences </a:t>
            </a:r>
            <a:r>
              <a:rPr lang="en-GB" dirty="0"/>
              <a:t>of their actions</a:t>
            </a:r>
          </a:p>
          <a:p>
            <a:pPr marL="0" indent="0">
              <a:spcBef>
                <a:spcPts val="1000"/>
              </a:spcBef>
              <a:buClr>
                <a:schemeClr val="dk1"/>
              </a:buClr>
              <a:buNone/>
            </a:pPr>
            <a:r>
              <a:rPr lang="en-GB" dirty="0"/>
              <a:t>Explain that it can help to </a:t>
            </a:r>
            <a:r>
              <a:rPr lang="en-GB" b="1" dirty="0"/>
              <a:t>directly discuss </a:t>
            </a:r>
            <a:r>
              <a:rPr lang="en-GB" dirty="0"/>
              <a:t>the causes of conflict with their friends, and decide together how to repair the harm that has been caused. </a:t>
            </a:r>
            <a:endParaRPr dirty="0"/>
          </a:p>
        </p:txBody>
      </p:sp>
      <p:sp>
        <p:nvSpPr>
          <p:cNvPr id="417" name="Google Shape;417;p6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39</a:t>
            </a:fld>
            <a:endParaRPr/>
          </a:p>
        </p:txBody>
      </p:sp>
      <p:sp>
        <p:nvSpPr>
          <p:cNvPr id="418" name="Google Shape;418;p6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19" name="Google Shape;419;p63"/>
          <p:cNvSpPr txBox="1">
            <a:spLocks noGrp="1"/>
          </p:cNvSpPr>
          <p:nvPr>
            <p:ph type="body" idx="2"/>
          </p:nvPr>
        </p:nvSpPr>
        <p:spPr>
          <a:xfrm>
            <a:off x="6178800" y="216424"/>
            <a:ext cx="2695200" cy="40217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GB" sz="1600" b="1" dirty="0"/>
              <a:t>STATUTORY GUIDANCE</a:t>
            </a:r>
            <a:br>
              <a:rPr lang="en-GB" sz="1600" dirty="0"/>
            </a:br>
            <a:r>
              <a:rPr lang="en-GB" sz="1600" i="1" dirty="0"/>
              <a:t>Know the characteristics of positive and healthy friendships (in all contexts, including online) including: trust, respect, honesty, kindness, generosity, boundaries, privacy, consent and the management of conflict, reconciliation and ending relationships. This includes different (non-sexual) types of relationship.</a:t>
            </a:r>
            <a:endParaRPr sz="1600" b="1" dirty="0"/>
          </a:p>
        </p:txBody>
      </p:sp>
    </p:spTree>
    <p:extLst>
      <p:ext uri="{BB962C8B-B14F-4D97-AF65-F5344CB8AC3E}">
        <p14:creationId xmlns:p14="http://schemas.microsoft.com/office/powerpoint/2010/main" val="82972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1362300" y="2150850"/>
            <a:ext cx="64194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124" name="Google Shape;1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Ending relationships</a:t>
            </a:r>
            <a:endParaRPr>
              <a:solidFill>
                <a:srgbClr val="073763"/>
              </a:solidFill>
            </a:endParaRPr>
          </a:p>
        </p:txBody>
      </p:sp>
      <p:sp>
        <p:nvSpPr>
          <p:cNvPr id="407" name="Google Shape;407;p6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400"/>
              </a:spcBef>
              <a:spcAft>
                <a:spcPts val="0"/>
              </a:spcAft>
              <a:buSzPts val="1400"/>
              <a:buNone/>
            </a:pPr>
            <a:r>
              <a:rPr lang="en-GB" dirty="0"/>
              <a:t>Teach that friendships can end for different reasons. Sometimes they can end suddenly, e.g. with a disagreement. On other occasions, people just develop different interests over time or have different priorities.</a:t>
            </a:r>
            <a:endParaRPr dirty="0"/>
          </a:p>
          <a:p>
            <a:pPr marL="0" marR="0" lvl="0" indent="0" algn="l" rtl="0">
              <a:lnSpc>
                <a:spcPct val="115000"/>
              </a:lnSpc>
              <a:spcBef>
                <a:spcPts val="400"/>
              </a:spcBef>
              <a:spcAft>
                <a:spcPts val="0"/>
              </a:spcAft>
              <a:buSzPts val="1400"/>
              <a:buNone/>
            </a:pPr>
            <a:r>
              <a:rPr lang="en-GB" dirty="0"/>
              <a:t>Explain that people often don’t stay friends forever, and that they will meet new friends as they go through life.</a:t>
            </a:r>
            <a:endParaRPr dirty="0"/>
          </a:p>
          <a:p>
            <a:pPr marL="0" marR="0" lvl="0" indent="0" algn="l" rtl="0">
              <a:lnSpc>
                <a:spcPct val="115000"/>
              </a:lnSpc>
              <a:spcBef>
                <a:spcPts val="400"/>
              </a:spcBef>
              <a:spcAft>
                <a:spcPts val="0"/>
              </a:spcAft>
              <a:buSzPts val="1400"/>
              <a:buNone/>
            </a:pPr>
            <a:r>
              <a:rPr lang="en-GB" dirty="0"/>
              <a:t>Teach that nobody has the right to bully, harass, or harm someone because they want to end a friendship. </a:t>
            </a:r>
            <a:endParaRPr dirty="0"/>
          </a:p>
          <a:p>
            <a:pPr marL="0" marR="0" lvl="0" indent="0" algn="l" rtl="0">
              <a:lnSpc>
                <a:spcPct val="115000"/>
              </a:lnSpc>
              <a:spcBef>
                <a:spcPts val="1600"/>
              </a:spcBef>
              <a:spcAft>
                <a:spcPts val="1600"/>
              </a:spcAft>
              <a:buSzPts val="1400"/>
              <a:buNone/>
            </a:pPr>
            <a:r>
              <a:rPr lang="en-GB" dirty="0"/>
              <a:t>Related topic: ‘Being safe’.</a:t>
            </a:r>
            <a:endParaRPr dirty="0"/>
          </a:p>
        </p:txBody>
      </p:sp>
      <p:sp>
        <p:nvSpPr>
          <p:cNvPr id="408" name="Google Shape;408;p6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40</a:t>
            </a:fld>
            <a:endParaRPr/>
          </a:p>
        </p:txBody>
      </p:sp>
      <p:sp>
        <p:nvSpPr>
          <p:cNvPr id="409" name="Google Shape;409;p6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10" name="Google Shape;410;p62"/>
          <p:cNvSpPr txBox="1">
            <a:spLocks noGrp="1"/>
          </p:cNvSpPr>
          <p:nvPr>
            <p:ph type="body" idx="2"/>
          </p:nvPr>
        </p:nvSpPr>
        <p:spPr>
          <a:xfrm>
            <a:off x="6178800" y="216424"/>
            <a:ext cx="2695200" cy="40217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characteristics of positive and healthy friendships (in all contexts, including online) including: trust, respect, honesty, kindness, generosity, boundaries, privacy, consent and the management of conflict, reconciliation and ending relationships. This includes different (non-sexual) types of relationship.</a:t>
            </a:r>
            <a:endParaRPr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spcBef>
                <a:spcPts val="1000"/>
              </a:spcBef>
              <a:buClr>
                <a:schemeClr val="dk1"/>
              </a:buClr>
              <a:buNone/>
            </a:pPr>
            <a:r>
              <a:rPr lang="en-GB" dirty="0"/>
              <a:t>Build on what is </a:t>
            </a:r>
            <a:r>
              <a:rPr lang="en-GB" b="1" dirty="0"/>
              <a:t>taught in primary school</a:t>
            </a:r>
            <a:r>
              <a:rPr lang="en-GB" dirty="0"/>
              <a:t>.</a:t>
            </a:r>
          </a:p>
          <a:p>
            <a:pPr marL="0" lvl="0" indent="0">
              <a:spcBef>
                <a:spcPts val="1000"/>
              </a:spcBef>
              <a:buClr>
                <a:schemeClr val="dk1"/>
              </a:buClr>
              <a:buNone/>
            </a:pPr>
            <a:r>
              <a:rPr lang="en-GB" dirty="0"/>
              <a:t>Teach that stereotypes can make people </a:t>
            </a:r>
            <a:r>
              <a:rPr lang="en-GB" b="1" dirty="0"/>
              <a:t>feel insecure and unhappy</a:t>
            </a:r>
            <a:r>
              <a:rPr lang="en-GB" dirty="0"/>
              <a:t> because they feel that they do not fit an idea that others might have for them. They also may not be true to their own character in order to fit to that stereotype.</a:t>
            </a:r>
          </a:p>
          <a:p>
            <a:pPr marL="0" lvl="0" indent="0">
              <a:spcBef>
                <a:spcPts val="1000"/>
              </a:spcBef>
              <a:buClr>
                <a:schemeClr val="dk1"/>
              </a:buClr>
              <a:buNone/>
            </a:pPr>
            <a:r>
              <a:rPr lang="en-GB" dirty="0"/>
              <a:t>Explain that it is always better to think about people as individuals in their own right rather than have preconceptions based on a category.</a:t>
            </a:r>
          </a:p>
          <a:p>
            <a:pPr marL="0" lvl="0" indent="0">
              <a:spcBef>
                <a:spcPts val="1000"/>
              </a:spcBef>
              <a:buClr>
                <a:schemeClr val="dk1"/>
              </a:buClr>
              <a:buNone/>
            </a:pPr>
            <a:r>
              <a:rPr lang="en-GB" b="1" dirty="0"/>
              <a:t>Discuss experiences or provide examples </a:t>
            </a:r>
            <a:r>
              <a:rPr lang="en-GB" dirty="0"/>
              <a:t>where people have turned out to be very different in reality to the stereotype associated with them.</a:t>
            </a:r>
            <a:endParaRPr dirty="0"/>
          </a:p>
        </p:txBody>
      </p:sp>
      <p:sp>
        <p:nvSpPr>
          <p:cNvPr id="434" name="Google Shape;434;p6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Stereotypes</a:t>
            </a:r>
            <a:endParaRPr dirty="0">
              <a:solidFill>
                <a:srgbClr val="073763"/>
              </a:solidFill>
            </a:endParaRPr>
          </a:p>
        </p:txBody>
      </p:sp>
      <p:sp>
        <p:nvSpPr>
          <p:cNvPr id="435" name="Google Shape;435;p6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41</a:t>
            </a:fld>
            <a:endParaRPr/>
          </a:p>
        </p:txBody>
      </p:sp>
      <p:sp>
        <p:nvSpPr>
          <p:cNvPr id="436" name="Google Shape;436;p6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37" name="Google Shape;437;p65"/>
          <p:cNvSpPr txBox="1">
            <a:spLocks noGrp="1"/>
          </p:cNvSpPr>
          <p:nvPr>
            <p:ph type="body" idx="2"/>
          </p:nvPr>
        </p:nvSpPr>
        <p:spPr>
          <a:xfrm>
            <a:off x="6178800" y="216424"/>
            <a:ext cx="2695200" cy="296111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how stereotypes, in particular stereotypes based on sex, gender, race, religion, sexual orientation or disability, can cause damage (e.g. how they might normalise non-consensual behaviour or encourage prejudice).</a:t>
            </a:r>
            <a:endParaRPr sz="1600" dirty="0"/>
          </a:p>
        </p:txBody>
      </p:sp>
    </p:spTree>
    <p:extLst>
      <p:ext uri="{BB962C8B-B14F-4D97-AF65-F5344CB8AC3E}">
        <p14:creationId xmlns:p14="http://schemas.microsoft.com/office/powerpoint/2010/main" val="2980660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400"/>
              <a:buFont typeface="Arial"/>
              <a:buNone/>
            </a:pPr>
            <a:r>
              <a:rPr lang="en-GB" dirty="0"/>
              <a:t>Teach that stereotypes</a:t>
            </a:r>
            <a:r>
              <a:rPr lang="en-GB" b="1" dirty="0"/>
              <a:t> based on sex, gender, race, religion, sexual orientation and disability</a:t>
            </a:r>
            <a:r>
              <a:rPr lang="en-GB" dirty="0"/>
              <a:t> are damaging.</a:t>
            </a:r>
            <a:endParaRPr dirty="0"/>
          </a:p>
          <a:p>
            <a:pPr marL="0" lvl="0" indent="0" algn="l" rtl="0">
              <a:spcBef>
                <a:spcPts val="1000"/>
              </a:spcBef>
              <a:spcAft>
                <a:spcPts val="0"/>
              </a:spcAft>
              <a:buClr>
                <a:schemeClr val="dk1"/>
              </a:buClr>
              <a:buSzPts val="1400"/>
              <a:buFont typeface="Arial"/>
              <a:buNone/>
            </a:pPr>
            <a:r>
              <a:rPr lang="en-GB" dirty="0"/>
              <a:t>Teach that stereotypes </a:t>
            </a:r>
            <a:r>
              <a:rPr lang="en-GB" b="1" dirty="0"/>
              <a:t>encourage prejudice</a:t>
            </a:r>
            <a:r>
              <a:rPr lang="en-GB" dirty="0"/>
              <a:t> and </a:t>
            </a:r>
            <a:r>
              <a:rPr lang="en-GB" b="1" dirty="0"/>
              <a:t>normalise non-consensual behaviour</a:t>
            </a:r>
            <a:r>
              <a:rPr lang="en-GB" dirty="0"/>
              <a:t>.</a:t>
            </a:r>
          </a:p>
          <a:p>
            <a:pPr marL="0" lvl="0" indent="0" algn="l" rtl="0">
              <a:spcBef>
                <a:spcPts val="1000"/>
              </a:spcBef>
              <a:spcAft>
                <a:spcPts val="0"/>
              </a:spcAft>
              <a:buClr>
                <a:schemeClr val="dk1"/>
              </a:buClr>
              <a:buSzPts val="1400"/>
              <a:buFont typeface="Arial"/>
              <a:buNone/>
            </a:pPr>
            <a:r>
              <a:rPr lang="en-GB" dirty="0"/>
              <a:t>For example the stereotype of femininity may:</a:t>
            </a:r>
          </a:p>
          <a:p>
            <a:r>
              <a:rPr lang="en-GB" dirty="0"/>
              <a:t>limit the types of jobs a girl is told she can do</a:t>
            </a:r>
          </a:p>
          <a:p>
            <a:pPr marL="457200" lvl="0" indent="-317500" algn="l" rtl="0">
              <a:spcBef>
                <a:spcPts val="0"/>
              </a:spcBef>
              <a:spcAft>
                <a:spcPts val="0"/>
              </a:spcAft>
              <a:buSzPts val="1400"/>
              <a:buChar char="●"/>
            </a:pPr>
            <a:r>
              <a:rPr lang="en-GB" dirty="0"/>
              <a:t>contribute to the idea of distinct masculine and feminine roles in relationships - leading boys to think it’s okay to pressure girls into having sex </a:t>
            </a:r>
            <a:endParaRPr dirty="0"/>
          </a:p>
          <a:p>
            <a:pPr marL="0" lvl="0" indent="0" algn="l" rtl="0">
              <a:spcBef>
                <a:spcPts val="1000"/>
              </a:spcBef>
              <a:spcAft>
                <a:spcPts val="0"/>
              </a:spcAft>
              <a:buClr>
                <a:schemeClr val="dk1"/>
              </a:buClr>
              <a:buSzPts val="1400"/>
              <a:buFont typeface="Arial"/>
              <a:buNone/>
            </a:pPr>
            <a:endParaRPr dirty="0"/>
          </a:p>
          <a:p>
            <a:pPr marL="0" lvl="0" indent="0" algn="l" rtl="0">
              <a:spcBef>
                <a:spcPts val="1000"/>
              </a:spcBef>
              <a:spcAft>
                <a:spcPts val="0"/>
              </a:spcAft>
              <a:buClr>
                <a:schemeClr val="dk1"/>
              </a:buClr>
              <a:buSzPts val="1400"/>
              <a:buFont typeface="Arial"/>
              <a:buNone/>
            </a:pPr>
            <a:endParaRPr dirty="0"/>
          </a:p>
          <a:p>
            <a:pPr marL="0" lvl="0" indent="0" algn="l" rtl="0">
              <a:spcBef>
                <a:spcPts val="1600"/>
              </a:spcBef>
              <a:spcAft>
                <a:spcPts val="0"/>
              </a:spcAft>
              <a:buClr>
                <a:schemeClr val="dk1"/>
              </a:buClr>
              <a:buSzPts val="1400"/>
              <a:buFont typeface="Arial"/>
              <a:buNone/>
            </a:pPr>
            <a:endParaRPr i="1" dirty="0">
              <a:solidFill>
                <a:srgbClr val="FF0000"/>
              </a:solidFill>
            </a:endParaRPr>
          </a:p>
          <a:p>
            <a:pPr marL="0" lvl="0" indent="0" algn="l" rtl="0">
              <a:spcBef>
                <a:spcPts val="1000"/>
              </a:spcBef>
              <a:spcAft>
                <a:spcPts val="0"/>
              </a:spcAft>
              <a:buClr>
                <a:schemeClr val="dk1"/>
              </a:buClr>
              <a:buSzPts val="1400"/>
              <a:buFont typeface="Arial"/>
              <a:buNone/>
            </a:pPr>
            <a:endParaRPr dirty="0"/>
          </a:p>
        </p:txBody>
      </p:sp>
      <p:sp>
        <p:nvSpPr>
          <p:cNvPr id="434" name="Google Shape;434;p6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Damaging stereotypes</a:t>
            </a:r>
            <a:endParaRPr dirty="0">
              <a:solidFill>
                <a:srgbClr val="073763"/>
              </a:solidFill>
            </a:endParaRPr>
          </a:p>
        </p:txBody>
      </p:sp>
      <p:sp>
        <p:nvSpPr>
          <p:cNvPr id="435" name="Google Shape;435;p6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42</a:t>
            </a:fld>
            <a:endParaRPr/>
          </a:p>
        </p:txBody>
      </p:sp>
      <p:sp>
        <p:nvSpPr>
          <p:cNvPr id="436" name="Google Shape;436;p6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37" name="Google Shape;437;p65"/>
          <p:cNvSpPr txBox="1">
            <a:spLocks noGrp="1"/>
          </p:cNvSpPr>
          <p:nvPr>
            <p:ph type="body" idx="2"/>
          </p:nvPr>
        </p:nvSpPr>
        <p:spPr>
          <a:xfrm>
            <a:off x="6178800" y="216424"/>
            <a:ext cx="2695200" cy="291539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how stereotypes, in particular stereotypes based on sex, gender, race, religion, sexual orientation or disability, can cause damage (e.g. how they might normalise non-consensual behaviour or encourage prejudice).</a:t>
            </a:r>
            <a:endParaRPr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rgbClr val="073763"/>
                </a:solidFill>
              </a:rPr>
              <a:t>Everybody deserves respect</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52" name="Google Shape;452;p67"/>
          <p:cNvSpPr txBox="1">
            <a:spLocks noGrp="1"/>
          </p:cNvSpPr>
          <p:nvPr>
            <p:ph type="body" idx="1"/>
          </p:nvPr>
        </p:nvSpPr>
        <p:spPr>
          <a:xfrm>
            <a:off x="207050" y="789125"/>
            <a:ext cx="5712600" cy="39621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400"/>
              <a:buFont typeface="Arial"/>
              <a:buNone/>
            </a:pPr>
            <a:r>
              <a:rPr lang="en-GB" dirty="0"/>
              <a:t>Teach that everybody is unique. This means that everyone is different from each other. For example, they:</a:t>
            </a:r>
            <a:endParaRPr dirty="0"/>
          </a:p>
          <a:p>
            <a:pPr marL="457200" lvl="0" indent="-342900" algn="l" rtl="0">
              <a:spcBef>
                <a:spcPts val="1400"/>
              </a:spcBef>
              <a:spcAft>
                <a:spcPts val="0"/>
              </a:spcAft>
              <a:buSzPts val="1800"/>
              <a:buChar char="●"/>
            </a:pPr>
            <a:r>
              <a:rPr lang="en-GB" b="1" dirty="0"/>
              <a:t>look different </a:t>
            </a:r>
            <a:r>
              <a:rPr lang="en-GB" dirty="0"/>
              <a:t>from each other </a:t>
            </a:r>
            <a:endParaRPr dirty="0"/>
          </a:p>
          <a:p>
            <a:pPr marL="457200" lvl="0" indent="-342900" algn="l" rtl="0">
              <a:spcBef>
                <a:spcPts val="400"/>
              </a:spcBef>
              <a:spcAft>
                <a:spcPts val="0"/>
              </a:spcAft>
              <a:buSzPts val="1800"/>
              <a:buChar char="●"/>
            </a:pPr>
            <a:r>
              <a:rPr lang="en-GB" dirty="0"/>
              <a:t>like and dislike</a:t>
            </a:r>
            <a:r>
              <a:rPr lang="en-GB" b="1" dirty="0"/>
              <a:t> different things</a:t>
            </a:r>
            <a:endParaRPr b="1" dirty="0"/>
          </a:p>
          <a:p>
            <a:pPr marL="457200" lvl="0" indent="-342900" algn="l" rtl="0">
              <a:spcBef>
                <a:spcPts val="400"/>
              </a:spcBef>
              <a:spcAft>
                <a:spcPts val="0"/>
              </a:spcAft>
              <a:buSzPts val="1800"/>
              <a:buChar char="●"/>
            </a:pPr>
            <a:r>
              <a:rPr lang="en-GB" dirty="0"/>
              <a:t>might have </a:t>
            </a:r>
            <a:r>
              <a:rPr lang="en-GB" b="1" dirty="0"/>
              <a:t>different beliefs or customs</a:t>
            </a:r>
            <a:endParaRPr b="1" dirty="0"/>
          </a:p>
          <a:p>
            <a:pPr marL="0" lvl="0" indent="0" algn="l" rtl="0">
              <a:spcBef>
                <a:spcPts val="1000"/>
              </a:spcBef>
              <a:spcAft>
                <a:spcPts val="0"/>
              </a:spcAft>
              <a:buSzPts val="1400"/>
              <a:buNone/>
            </a:pPr>
            <a:r>
              <a:rPr lang="en-GB" dirty="0"/>
              <a:t>Explain that everyone needs to show the same respect to others, </a:t>
            </a:r>
            <a:r>
              <a:rPr lang="en-GB" b="1" dirty="0"/>
              <a:t>regardless of how different</a:t>
            </a:r>
            <a:r>
              <a:rPr lang="en-GB" dirty="0"/>
              <a:t> they are.</a:t>
            </a:r>
            <a:endParaRPr dirty="0"/>
          </a:p>
        </p:txBody>
      </p:sp>
      <p:sp>
        <p:nvSpPr>
          <p:cNvPr id="453" name="Google Shape;453;p6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43</a:t>
            </a:fld>
            <a:endParaRPr/>
          </a:p>
        </p:txBody>
      </p:sp>
      <p:sp>
        <p:nvSpPr>
          <p:cNvPr id="454" name="Google Shape;454;p6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55" name="Google Shape;455;p67"/>
          <p:cNvSpPr txBox="1">
            <a:spLocks noGrp="1"/>
          </p:cNvSpPr>
          <p:nvPr>
            <p:ph type="body" idx="2"/>
          </p:nvPr>
        </p:nvSpPr>
        <p:spPr>
          <a:xfrm>
            <a:off x="6178800" y="216424"/>
            <a:ext cx="2695200" cy="324686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in school and in wider society they can expect to be treated with respect by others, and that in turn they should show due respect to others, including people in positions of authority and due tolerance of other people’s beliefs.</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rgbClr val="073763"/>
                </a:solidFill>
              </a:rPr>
              <a:t>Respecting people in authority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61" name="Google Shape;461;p68"/>
          <p:cNvSpPr txBox="1">
            <a:spLocks noGrp="1"/>
          </p:cNvSpPr>
          <p:nvPr>
            <p:ph type="body" idx="1"/>
          </p:nvPr>
        </p:nvSpPr>
        <p:spPr>
          <a:xfrm>
            <a:off x="207050" y="789125"/>
            <a:ext cx="5712600" cy="3962100"/>
          </a:xfrm>
          <a:prstGeom prst="rect">
            <a:avLst/>
          </a:prstGeom>
          <a:noFill/>
          <a:ln>
            <a:noFill/>
          </a:ln>
        </p:spPr>
        <p:txBody>
          <a:bodyPr spcFirstLastPara="1" wrap="square" lIns="91425" tIns="91425" rIns="91425" bIns="91425" anchor="t" anchorCtr="0">
            <a:noAutofit/>
          </a:bodyPr>
          <a:lstStyle/>
          <a:p>
            <a:pPr marL="0" lvl="0" indent="0">
              <a:lnSpc>
                <a:spcPct val="100000"/>
              </a:lnSpc>
              <a:buClr>
                <a:schemeClr val="dk1"/>
              </a:buClr>
              <a:buSzPts val="1100"/>
              <a:buNone/>
            </a:pPr>
            <a:r>
              <a:rPr lang="en-GB" dirty="0"/>
              <a:t>Teach that </a:t>
            </a:r>
            <a:r>
              <a:rPr lang="en-GB" b="1" dirty="0"/>
              <a:t>everyone is entitled </a:t>
            </a:r>
            <a:r>
              <a:rPr lang="en-GB" dirty="0"/>
              <a:t>to be respected. Explain that as we live in a society, we are all obliged  for </a:t>
            </a:r>
            <a:r>
              <a:rPr lang="en-GB" b="1" dirty="0"/>
              <a:t>everyone's benefit </a:t>
            </a:r>
            <a:r>
              <a:rPr lang="en-GB" dirty="0"/>
              <a:t>to show respect to those charged with important roles.</a:t>
            </a:r>
          </a:p>
          <a:p>
            <a:pPr marL="0" lvl="0" indent="0">
              <a:lnSpc>
                <a:spcPct val="100000"/>
              </a:lnSpc>
              <a:buClr>
                <a:schemeClr val="dk1"/>
              </a:buClr>
              <a:buSzPts val="1100"/>
              <a:buNone/>
            </a:pPr>
            <a:endParaRPr lang="en-GB" dirty="0"/>
          </a:p>
          <a:p>
            <a:pPr marL="0" lvl="0" indent="0">
              <a:lnSpc>
                <a:spcPct val="100000"/>
              </a:lnSpc>
              <a:buClr>
                <a:schemeClr val="dk1"/>
              </a:buClr>
              <a:buSzPts val="1100"/>
              <a:buNone/>
            </a:pPr>
            <a:r>
              <a:rPr lang="en-GB" dirty="0"/>
              <a:t>Identify </a:t>
            </a:r>
            <a:r>
              <a:rPr lang="en-GB" b="1" dirty="0"/>
              <a:t>key roles in society </a:t>
            </a:r>
            <a:r>
              <a:rPr lang="en-GB" dirty="0"/>
              <a:t>that are needed to ensure society works and is fair and just, e.g. the police, judges, government. </a:t>
            </a:r>
            <a:r>
              <a:rPr lang="en-GB" b="1" dirty="0"/>
              <a:t>Discuss the consequences</a:t>
            </a:r>
            <a:r>
              <a:rPr lang="en-GB" dirty="0"/>
              <a:t> of undermining these roles through disrespect.</a:t>
            </a:r>
          </a:p>
          <a:p>
            <a:pPr marL="0" lvl="0" indent="0">
              <a:lnSpc>
                <a:spcPct val="100000"/>
              </a:lnSpc>
              <a:buClr>
                <a:schemeClr val="dk1"/>
              </a:buClr>
              <a:buSzPts val="1100"/>
              <a:buNone/>
            </a:pPr>
            <a:endParaRPr lang="en-GB" dirty="0"/>
          </a:p>
          <a:p>
            <a:pPr marL="0" lvl="0" indent="0">
              <a:lnSpc>
                <a:spcPct val="100000"/>
              </a:lnSpc>
              <a:buClr>
                <a:schemeClr val="dk1"/>
              </a:buClr>
              <a:buSzPts val="1100"/>
              <a:buNone/>
            </a:pPr>
            <a:r>
              <a:rPr lang="en-GB" dirty="0"/>
              <a:t>Discuss the difference between </a:t>
            </a:r>
            <a:r>
              <a:rPr lang="en-GB" b="1" dirty="0"/>
              <a:t>fair and evidence-based challenge to authority </a:t>
            </a:r>
            <a:r>
              <a:rPr lang="en-GB" dirty="0"/>
              <a:t>(e.g. whistleblowing) versus abusive, personal attacks, slander and libel.</a:t>
            </a:r>
            <a:endParaRPr dirty="0"/>
          </a:p>
        </p:txBody>
      </p:sp>
      <p:sp>
        <p:nvSpPr>
          <p:cNvPr id="462" name="Google Shape;462;p6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44</a:t>
            </a:fld>
            <a:endParaRPr/>
          </a:p>
        </p:txBody>
      </p:sp>
      <p:sp>
        <p:nvSpPr>
          <p:cNvPr id="463" name="Google Shape;463;p6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64" name="Google Shape;464;p68"/>
          <p:cNvSpPr txBox="1">
            <a:spLocks noGrp="1"/>
          </p:cNvSpPr>
          <p:nvPr>
            <p:ph type="body" idx="2"/>
          </p:nvPr>
        </p:nvSpPr>
        <p:spPr>
          <a:xfrm>
            <a:off x="6178800" y="216424"/>
            <a:ext cx="2695200" cy="322400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in school and in wider society they can expect to be treated with respect by others, and that in turn they should show due respect to others, including people in positions of authority and due tolerance of other people’s beliefs.</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 and tolerance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70" name="Google Shape;470;p6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GB" dirty="0"/>
              <a:t>Teach that an important part of respect is </a:t>
            </a:r>
            <a:r>
              <a:rPr lang="en-GB" b="1" dirty="0"/>
              <a:t>tolerance</a:t>
            </a:r>
            <a:r>
              <a:rPr lang="en-GB" dirty="0"/>
              <a:t> for other people’s </a:t>
            </a:r>
            <a:r>
              <a:rPr lang="en-GB" b="1" dirty="0"/>
              <a:t>beliefs and attitudes</a:t>
            </a:r>
            <a:r>
              <a:rPr lang="en-GB" dirty="0"/>
              <a:t>.</a:t>
            </a:r>
            <a:endParaRPr dirty="0"/>
          </a:p>
          <a:p>
            <a:pPr marL="0" lvl="0" indent="0">
              <a:spcBef>
                <a:spcPts val="1600"/>
              </a:spcBef>
              <a:buNone/>
            </a:pPr>
            <a:r>
              <a:rPr lang="en-GB" dirty="0"/>
              <a:t>Tolerance is allowing others to say and do as they like even if they do not agree with or approve of it (as long as it is within the law and does not compromise others' rights and freedoms) .</a:t>
            </a:r>
            <a:endParaRPr dirty="0"/>
          </a:p>
          <a:p>
            <a:pPr marL="0" lvl="0" indent="0">
              <a:spcBef>
                <a:spcPts val="1600"/>
              </a:spcBef>
              <a:buNone/>
            </a:pPr>
            <a:r>
              <a:rPr lang="en-GB" dirty="0"/>
              <a:t>Explain to pupils that this does not mean having to agree or accept another person’s beliefs or attitudes as their own. Teach that </a:t>
            </a:r>
            <a:r>
              <a:rPr lang="en-GB" b="1" dirty="0"/>
              <a:t>gaining a greater knowledge </a:t>
            </a:r>
            <a:r>
              <a:rPr lang="en-GB" dirty="0"/>
              <a:t>of other people's beliefs and attitudes </a:t>
            </a:r>
            <a:r>
              <a:rPr lang="en-GB" b="1" dirty="0"/>
              <a:t>can aid tolerance </a:t>
            </a:r>
            <a:r>
              <a:rPr lang="en-GB" dirty="0"/>
              <a:t>and </a:t>
            </a:r>
            <a:r>
              <a:rPr lang="en-GB" b="1" dirty="0"/>
              <a:t>overcome stereotypes</a:t>
            </a:r>
            <a:r>
              <a:rPr lang="en-GB" dirty="0"/>
              <a:t>. </a:t>
            </a:r>
            <a:endParaRPr dirty="0"/>
          </a:p>
        </p:txBody>
      </p:sp>
      <p:sp>
        <p:nvSpPr>
          <p:cNvPr id="471" name="Google Shape;471;p6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45</a:t>
            </a:fld>
            <a:endParaRPr/>
          </a:p>
        </p:txBody>
      </p:sp>
      <p:sp>
        <p:nvSpPr>
          <p:cNvPr id="472" name="Google Shape;472;p6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73" name="Google Shape;473;p69"/>
          <p:cNvSpPr txBox="1">
            <a:spLocks noGrp="1"/>
          </p:cNvSpPr>
          <p:nvPr>
            <p:ph type="body" idx="2"/>
          </p:nvPr>
        </p:nvSpPr>
        <p:spPr>
          <a:xfrm>
            <a:off x="6178800" y="216424"/>
            <a:ext cx="2695200" cy="324686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in school and in wider society they can expect to be treated with respect by others, and that in turn they should show due respect to others, including people in positions of authority and due tolerance of other people’s beliefs.</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rgbClr val="073763"/>
                </a:solidFill>
              </a:rPr>
              <a:t>What bullying is</a:t>
            </a:r>
            <a:endParaRPr>
              <a:solidFill>
                <a:srgbClr val="073763"/>
              </a:solidFill>
            </a:endParaRPr>
          </a:p>
          <a:p>
            <a:pPr marL="0" lvl="0" indent="0" algn="l" rtl="0">
              <a:spcBef>
                <a:spcPts val="0"/>
              </a:spcBef>
              <a:spcAft>
                <a:spcPts val="0"/>
              </a:spcAft>
              <a:buClr>
                <a:schemeClr val="dk1"/>
              </a:buClr>
              <a:buSzPts val="2800"/>
              <a:buFont typeface="Arial"/>
              <a:buNone/>
            </a:pPr>
            <a:endParaRPr>
              <a:solidFill>
                <a:srgbClr val="073763"/>
              </a:solidFill>
            </a:endParaRPr>
          </a:p>
          <a:p>
            <a:pPr marL="0" lvl="0" indent="0" algn="l" rtl="0">
              <a:lnSpc>
                <a:spcPct val="100000"/>
              </a:lnSpc>
              <a:spcBef>
                <a:spcPts val="0"/>
              </a:spcBef>
              <a:spcAft>
                <a:spcPts val="0"/>
              </a:spcAft>
              <a:buClr>
                <a:schemeClr val="dk1"/>
              </a:buClr>
              <a:buSzPts val="2800"/>
              <a:buFont typeface="Arial"/>
              <a:buNone/>
            </a:pPr>
            <a:endParaRPr>
              <a:solidFill>
                <a:srgbClr val="073763"/>
              </a:solidFill>
            </a:endParaRPr>
          </a:p>
        </p:txBody>
      </p:sp>
      <p:sp>
        <p:nvSpPr>
          <p:cNvPr id="479" name="Google Shape;479;p7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139700" lvl="0" indent="0" algn="l" rtl="0">
              <a:spcBef>
                <a:spcPts val="0"/>
              </a:spcBef>
              <a:spcAft>
                <a:spcPts val="0"/>
              </a:spcAft>
              <a:buClr>
                <a:schemeClr val="dk1"/>
              </a:buClr>
              <a:buSzPts val="1400"/>
              <a:buFont typeface="Arial"/>
              <a:buNone/>
            </a:pPr>
            <a:r>
              <a:rPr lang="en-GB"/>
              <a:t>Teach that bullying:</a:t>
            </a:r>
            <a:endParaRPr/>
          </a:p>
          <a:p>
            <a:pPr marL="139700" lvl="0" indent="0" algn="l" rtl="0">
              <a:spcBef>
                <a:spcPts val="0"/>
              </a:spcBef>
              <a:spcAft>
                <a:spcPts val="0"/>
              </a:spcAft>
              <a:buClr>
                <a:schemeClr val="dk1"/>
              </a:buClr>
              <a:buSzPts val="1400"/>
              <a:buFont typeface="Arial"/>
              <a:buNone/>
            </a:pPr>
            <a:endParaRPr/>
          </a:p>
          <a:p>
            <a:pPr marL="457200" lvl="0" indent="-317500" algn="l" rtl="0">
              <a:spcBef>
                <a:spcPts val="0"/>
              </a:spcBef>
              <a:spcAft>
                <a:spcPts val="0"/>
              </a:spcAft>
              <a:buSzPts val="1400"/>
              <a:buChar char="●"/>
            </a:pPr>
            <a:r>
              <a:rPr lang="en-GB"/>
              <a:t>is behaviour by an individual or group</a:t>
            </a:r>
            <a:endParaRPr/>
          </a:p>
          <a:p>
            <a:pPr marL="457200" lvl="0" indent="-317500" algn="l" rtl="0">
              <a:spcBef>
                <a:spcPts val="0"/>
              </a:spcBef>
              <a:spcAft>
                <a:spcPts val="0"/>
              </a:spcAft>
              <a:buSzPts val="1400"/>
              <a:buChar char="●"/>
            </a:pPr>
            <a:r>
              <a:rPr lang="en-GB"/>
              <a:t>is repeated over time</a:t>
            </a:r>
            <a:endParaRPr/>
          </a:p>
          <a:p>
            <a:pPr marL="457200" lvl="0" indent="-317500" algn="l" rtl="0">
              <a:spcBef>
                <a:spcPts val="0"/>
              </a:spcBef>
              <a:spcAft>
                <a:spcPts val="0"/>
              </a:spcAft>
              <a:buSzPts val="1400"/>
              <a:buChar char="●"/>
            </a:pPr>
            <a:r>
              <a:rPr lang="en-GB"/>
              <a:t>intentionally hurts another individual or group</a:t>
            </a:r>
            <a:endParaRPr/>
          </a:p>
          <a:p>
            <a:pPr marL="457200" lvl="0" indent="-317500" algn="l" rtl="0">
              <a:spcBef>
                <a:spcPts val="0"/>
              </a:spcBef>
              <a:spcAft>
                <a:spcPts val="0"/>
              </a:spcAft>
              <a:buSzPts val="1400"/>
              <a:buChar char="●"/>
            </a:pPr>
            <a:r>
              <a:rPr lang="en-GB"/>
              <a:t>can hurt physically and emotionally</a:t>
            </a:r>
            <a:endParaRPr/>
          </a:p>
          <a:p>
            <a:pPr marL="139700" lvl="0" indent="0" algn="l" rtl="0">
              <a:spcBef>
                <a:spcPts val="0"/>
              </a:spcBef>
              <a:spcAft>
                <a:spcPts val="0"/>
              </a:spcAft>
              <a:buClr>
                <a:schemeClr val="dk1"/>
              </a:buClr>
              <a:buSzPts val="1400"/>
              <a:buFont typeface="Arial"/>
              <a:buNone/>
            </a:pPr>
            <a:endParaRPr/>
          </a:p>
          <a:p>
            <a:pPr marL="0" lvl="0" indent="0" algn="l" rtl="0">
              <a:spcBef>
                <a:spcPts val="0"/>
              </a:spcBef>
              <a:spcAft>
                <a:spcPts val="0"/>
              </a:spcAft>
              <a:buSzPts val="1400"/>
              <a:buNone/>
            </a:pPr>
            <a:r>
              <a:rPr lang="en-GB"/>
              <a:t>Explain that bullying is not the same as arguing with friends. Explain that bullying might be motivated by</a:t>
            </a:r>
            <a:r>
              <a:rPr lang="en-GB" b="1"/>
              <a:t> actual differences</a:t>
            </a:r>
            <a:r>
              <a:rPr lang="en-GB"/>
              <a:t> between children, or </a:t>
            </a:r>
            <a:r>
              <a:rPr lang="en-GB" b="1"/>
              <a:t>perceived differences</a:t>
            </a:r>
            <a:r>
              <a:rPr lang="en-GB"/>
              <a:t>. Sometimes there may seem to be no reason.</a:t>
            </a:r>
            <a:endParaRPr/>
          </a:p>
        </p:txBody>
      </p:sp>
      <p:sp>
        <p:nvSpPr>
          <p:cNvPr id="480" name="Google Shape;480;p7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46</a:t>
            </a:fld>
            <a:endParaRPr/>
          </a:p>
        </p:txBody>
      </p:sp>
      <p:sp>
        <p:nvSpPr>
          <p:cNvPr id="481" name="Google Shape;481;p7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82" name="Google Shape;482;p70"/>
          <p:cNvSpPr txBox="1">
            <a:spLocks noGrp="1"/>
          </p:cNvSpPr>
          <p:nvPr>
            <p:ph type="body" idx="2"/>
          </p:nvPr>
        </p:nvSpPr>
        <p:spPr>
          <a:xfrm>
            <a:off x="6178800" y="216425"/>
            <a:ext cx="2695200" cy="235532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dirty="0"/>
              <a:t>STATUTORY GUIDANCE</a:t>
            </a:r>
            <a:br>
              <a:rPr lang="en-GB" sz="1600" dirty="0"/>
            </a:br>
            <a:r>
              <a:rPr lang="en-GB" sz="1600" i="1" dirty="0"/>
              <a:t>Know about different types of bullying (including cyberbullying), the impact of bullying, responsibilities of bystanders to report bullying and how and where to get help.</a:t>
            </a:r>
            <a:endParaRPr sz="1600" b="1" dirty="0"/>
          </a:p>
          <a:p>
            <a:pPr marL="0" lvl="0" indent="0" algn="l" rtl="0">
              <a:spcBef>
                <a:spcPts val="1600"/>
              </a:spcBef>
              <a:spcAft>
                <a:spcPts val="0"/>
              </a:spcAft>
              <a:buClr>
                <a:schemeClr val="dk1"/>
              </a:buClr>
              <a:buSzPts val="1100"/>
              <a:buNone/>
            </a:pPr>
            <a:endParaRPr sz="1800" dirty="0"/>
          </a:p>
          <a:p>
            <a:pPr marL="0" lvl="0" indent="0" algn="l" rtl="0">
              <a:spcBef>
                <a:spcPts val="1600"/>
              </a:spcBef>
              <a:spcAft>
                <a:spcPts val="0"/>
              </a:spcAft>
              <a:buClr>
                <a:schemeClr val="dk1"/>
              </a:buClr>
              <a:buSzPts val="1400"/>
              <a:buFont typeface="Arial"/>
              <a:buNone/>
            </a:pPr>
            <a:endParaRPr sz="1800" dirty="0"/>
          </a:p>
          <a:p>
            <a:pPr marL="0" lvl="0" indent="0" algn="l" rtl="0">
              <a:lnSpc>
                <a:spcPct val="115000"/>
              </a:lnSpc>
              <a:spcBef>
                <a:spcPts val="1600"/>
              </a:spcBef>
              <a:spcAft>
                <a:spcPts val="0"/>
              </a:spcAft>
              <a:buClr>
                <a:schemeClr val="dk1"/>
              </a:buClr>
              <a:buSzPts val="1100"/>
              <a:buNone/>
            </a:pPr>
            <a:endParaRPr sz="16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Types of bullying</a:t>
            </a:r>
            <a:endParaRPr>
              <a:solidFill>
                <a:srgbClr val="073763"/>
              </a:solidFill>
            </a:endParaRPr>
          </a:p>
        </p:txBody>
      </p:sp>
      <p:sp>
        <p:nvSpPr>
          <p:cNvPr id="488" name="Google Shape;488;p7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400"/>
              <a:buNone/>
            </a:pPr>
            <a:r>
              <a:rPr lang="en-GB"/>
              <a:t>Teach that bullying can be:</a:t>
            </a:r>
            <a:endParaRPr/>
          </a:p>
          <a:p>
            <a:pPr marL="457200" lvl="0" indent="-317500" algn="l" rtl="0">
              <a:lnSpc>
                <a:spcPct val="115000"/>
              </a:lnSpc>
              <a:spcBef>
                <a:spcPts val="0"/>
              </a:spcBef>
              <a:spcAft>
                <a:spcPts val="0"/>
              </a:spcAft>
              <a:buSzPts val="1400"/>
              <a:buChar char="●"/>
            </a:pPr>
            <a:r>
              <a:rPr lang="en-GB"/>
              <a:t>physical, e.g. punching or kicking someone</a:t>
            </a:r>
            <a:endParaRPr/>
          </a:p>
          <a:p>
            <a:pPr marL="457200" lvl="0" indent="-317500" algn="l" rtl="0">
              <a:lnSpc>
                <a:spcPct val="115000"/>
              </a:lnSpc>
              <a:spcBef>
                <a:spcPts val="0"/>
              </a:spcBef>
              <a:spcAft>
                <a:spcPts val="0"/>
              </a:spcAft>
              <a:buSzPts val="1400"/>
              <a:buChar char="●"/>
            </a:pPr>
            <a:r>
              <a:rPr lang="en-GB"/>
              <a:t>verbal, e.g. spreading rumours, using racial, sexist, or homophobic slurs</a:t>
            </a:r>
            <a:endParaRPr/>
          </a:p>
          <a:p>
            <a:pPr marL="457200" lvl="0" indent="-317500" algn="l" rtl="0">
              <a:lnSpc>
                <a:spcPct val="115000"/>
              </a:lnSpc>
              <a:spcBef>
                <a:spcPts val="0"/>
              </a:spcBef>
              <a:spcAft>
                <a:spcPts val="0"/>
              </a:spcAft>
              <a:buSzPts val="1400"/>
              <a:buChar char="●"/>
            </a:pPr>
            <a:r>
              <a:rPr lang="en-GB"/>
              <a:t>non-verbal, e.g. intimidating someone by staring at them, blocking someone’s path</a:t>
            </a:r>
            <a:endParaRPr/>
          </a:p>
          <a:p>
            <a:pPr marL="457200" lvl="0" indent="-317500" algn="l" rtl="0">
              <a:lnSpc>
                <a:spcPct val="115000"/>
              </a:lnSpc>
              <a:spcBef>
                <a:spcPts val="0"/>
              </a:spcBef>
              <a:spcAft>
                <a:spcPts val="0"/>
              </a:spcAft>
              <a:buSzPts val="1400"/>
              <a:buChar char="●"/>
            </a:pPr>
            <a:r>
              <a:rPr lang="en-GB"/>
              <a:t>psychological, e.g. ‘gaslighting’, putting someone down or humiliating them</a:t>
            </a:r>
            <a:endParaRPr/>
          </a:p>
          <a:p>
            <a:pPr marL="0" lvl="0" indent="0" algn="l" rtl="0">
              <a:lnSpc>
                <a:spcPct val="115000"/>
              </a:lnSpc>
              <a:spcBef>
                <a:spcPts val="1600"/>
              </a:spcBef>
              <a:spcAft>
                <a:spcPts val="0"/>
              </a:spcAft>
              <a:buSzPts val="1400"/>
              <a:buNone/>
            </a:pPr>
            <a:r>
              <a:rPr lang="en-GB"/>
              <a:t>Explain that bullying does not have to be intentional to cause harm (e.g. something intended as ‘banter’ or a prank can hurt someone and be a form of bullying)</a:t>
            </a:r>
            <a:endParaRPr/>
          </a:p>
          <a:p>
            <a:pPr marL="0" lvl="0" indent="0" algn="l" rtl="0">
              <a:lnSpc>
                <a:spcPct val="115000"/>
              </a:lnSpc>
              <a:spcBef>
                <a:spcPts val="3200"/>
              </a:spcBef>
              <a:spcAft>
                <a:spcPts val="1600"/>
              </a:spcAft>
              <a:buSzPts val="1400"/>
              <a:buNone/>
            </a:pPr>
            <a:endParaRPr/>
          </a:p>
        </p:txBody>
      </p:sp>
      <p:sp>
        <p:nvSpPr>
          <p:cNvPr id="489" name="Google Shape;489;p7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47</a:t>
            </a:fld>
            <a:endParaRPr/>
          </a:p>
        </p:txBody>
      </p:sp>
      <p:sp>
        <p:nvSpPr>
          <p:cNvPr id="490" name="Google Shape;490;p7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491" name="Google Shape;491;p71"/>
          <p:cNvSpPr txBox="1">
            <a:spLocks noGrp="1"/>
          </p:cNvSpPr>
          <p:nvPr>
            <p:ph type="body" idx="2"/>
          </p:nvPr>
        </p:nvSpPr>
        <p:spPr>
          <a:xfrm>
            <a:off x="6178800" y="216424"/>
            <a:ext cx="2695200" cy="23553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about different types of bullying (including cyberbullying), the impact of bullying, responsibilities of bystanders to report bullying and how and where to get help.</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Cyberbullying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97" name="Google Shape;497;p7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dirty="0"/>
              <a:t>Explain that cyberbullying is bullying which takes place online. For example, through social media, texts, emails or in online games.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GB" dirty="0"/>
              <a:t>Cyberbullying includes:</a:t>
            </a:r>
            <a:endParaRPr dirty="0"/>
          </a:p>
          <a:p>
            <a:pPr marL="457200" lvl="0" indent="-317500" algn="l" rtl="0">
              <a:lnSpc>
                <a:spcPct val="100000"/>
              </a:lnSpc>
              <a:spcBef>
                <a:spcPts val="0"/>
              </a:spcBef>
              <a:spcAft>
                <a:spcPts val="0"/>
              </a:spcAft>
              <a:buSzPts val="1400"/>
              <a:buChar char="●"/>
            </a:pPr>
            <a:r>
              <a:rPr lang="en-GB" dirty="0"/>
              <a:t>pressuring someone into doing something or sharing something online</a:t>
            </a:r>
            <a:endParaRPr dirty="0"/>
          </a:p>
          <a:p>
            <a:pPr marL="457200" lvl="0" indent="-317500" algn="l" rtl="0">
              <a:lnSpc>
                <a:spcPct val="100000"/>
              </a:lnSpc>
              <a:spcBef>
                <a:spcPts val="0"/>
              </a:spcBef>
              <a:spcAft>
                <a:spcPts val="0"/>
              </a:spcAft>
              <a:buSzPts val="1400"/>
              <a:buChar char="●"/>
            </a:pPr>
            <a:r>
              <a:rPr lang="en-GB" dirty="0"/>
              <a:t>sharing or making offensive or hurtful comments</a:t>
            </a:r>
            <a:endParaRPr dirty="0"/>
          </a:p>
          <a:p>
            <a:pPr marL="457200" lvl="0" indent="-317500" algn="l" rtl="0">
              <a:lnSpc>
                <a:spcPct val="100000"/>
              </a:lnSpc>
              <a:spcBef>
                <a:spcPts val="0"/>
              </a:spcBef>
              <a:spcAft>
                <a:spcPts val="0"/>
              </a:spcAft>
              <a:buSzPts val="1400"/>
              <a:buChar char="●"/>
            </a:pPr>
            <a:r>
              <a:rPr lang="en-GB" dirty="0"/>
              <a:t>sharing someone else’s private messages or images without their consent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en-GB" dirty="0"/>
              <a:t>Teach pupils that bullying online is just as serious as bullying offline.</a:t>
            </a:r>
            <a:endParaRPr dirty="0"/>
          </a:p>
        </p:txBody>
      </p:sp>
      <p:sp>
        <p:nvSpPr>
          <p:cNvPr id="498" name="Google Shape;498;p7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48</a:t>
            </a:fld>
            <a:endParaRPr/>
          </a:p>
        </p:txBody>
      </p:sp>
      <p:sp>
        <p:nvSpPr>
          <p:cNvPr id="499" name="Google Shape;499;p7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00" name="Google Shape;500;p72"/>
          <p:cNvSpPr txBox="1">
            <a:spLocks noGrp="1"/>
          </p:cNvSpPr>
          <p:nvPr>
            <p:ph type="body" idx="2"/>
          </p:nvPr>
        </p:nvSpPr>
        <p:spPr>
          <a:xfrm>
            <a:off x="6178800" y="216424"/>
            <a:ext cx="2695200" cy="23553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about different types of bullying (including cyberbullying), the impact of bullying, responsibilities of bystanders to report bullying and how and where to get help.</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Impact of bullying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06" name="Google Shape;506;p7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Teach that all forms of bullying, including cyberbullying, are harmful. Bullying can:</a:t>
            </a:r>
            <a:endParaRPr b="1" dirty="0"/>
          </a:p>
          <a:p>
            <a:pPr marL="457200" lvl="0" indent="-342900" algn="l" rtl="0">
              <a:lnSpc>
                <a:spcPct val="115000"/>
              </a:lnSpc>
              <a:spcBef>
                <a:spcPts val="0"/>
              </a:spcBef>
              <a:spcAft>
                <a:spcPts val="0"/>
              </a:spcAft>
              <a:buSzPts val="1800"/>
              <a:buChar char="●"/>
            </a:pPr>
            <a:r>
              <a:rPr lang="en-GB" dirty="0"/>
              <a:t>make someone miss school and so get poorer grades</a:t>
            </a:r>
            <a:endParaRPr dirty="0"/>
          </a:p>
          <a:p>
            <a:pPr marL="457200" lvl="0" indent="-342900" algn="l" rtl="0">
              <a:lnSpc>
                <a:spcPct val="115000"/>
              </a:lnSpc>
              <a:spcBef>
                <a:spcPts val="0"/>
              </a:spcBef>
              <a:spcAft>
                <a:spcPts val="0"/>
              </a:spcAft>
              <a:buSzPts val="1800"/>
              <a:buChar char="●"/>
            </a:pPr>
            <a:r>
              <a:rPr lang="en-GB" dirty="0"/>
              <a:t>make someone want to hurt themselves or other people </a:t>
            </a:r>
            <a:endParaRPr dirty="0"/>
          </a:p>
          <a:p>
            <a:pPr marL="457200" lvl="0" indent="-342900" algn="l" rtl="0">
              <a:lnSpc>
                <a:spcPct val="115000"/>
              </a:lnSpc>
              <a:spcBef>
                <a:spcPts val="0"/>
              </a:spcBef>
              <a:spcAft>
                <a:spcPts val="0"/>
              </a:spcAft>
              <a:buSzPts val="1800"/>
              <a:buChar char="●"/>
            </a:pPr>
            <a:r>
              <a:rPr lang="en-GB" dirty="0"/>
              <a:t>have a negative impact on mental health and wellbeing (e.g. depression, social withdrawal)</a:t>
            </a:r>
          </a:p>
          <a:p>
            <a:pPr lvl="0" indent="-342900">
              <a:buSzPts val="1800"/>
            </a:pPr>
            <a:r>
              <a:rPr lang="en-GB" dirty="0"/>
              <a:t>cause unexplained changes in behaviour</a:t>
            </a:r>
            <a:endParaRPr dirty="0"/>
          </a:p>
          <a:p>
            <a:pPr marL="457200" lvl="0" indent="-342900" algn="l" rtl="0">
              <a:lnSpc>
                <a:spcPct val="115000"/>
              </a:lnSpc>
              <a:spcBef>
                <a:spcPts val="0"/>
              </a:spcBef>
              <a:spcAft>
                <a:spcPts val="0"/>
              </a:spcAft>
              <a:buSzPts val="1800"/>
              <a:buChar char="●"/>
            </a:pPr>
            <a:r>
              <a:rPr lang="en-GB" dirty="0"/>
              <a:t>affect someone long after an incident has happened </a:t>
            </a:r>
            <a:endParaRPr dirty="0"/>
          </a:p>
          <a:p>
            <a:pPr marL="0" lvl="0" indent="0" algn="l" rtl="0">
              <a:lnSpc>
                <a:spcPct val="115000"/>
              </a:lnSpc>
              <a:spcBef>
                <a:spcPts val="0"/>
              </a:spcBef>
              <a:spcAft>
                <a:spcPts val="0"/>
              </a:spcAft>
              <a:buNone/>
            </a:pPr>
            <a:endParaRPr dirty="0"/>
          </a:p>
          <a:p>
            <a:pPr marL="114300" lvl="0" indent="0" algn="l" rtl="0">
              <a:lnSpc>
                <a:spcPct val="115000"/>
              </a:lnSpc>
              <a:spcBef>
                <a:spcPts val="0"/>
              </a:spcBef>
              <a:spcAft>
                <a:spcPts val="0"/>
              </a:spcAft>
              <a:buSzPts val="1800"/>
              <a:buNone/>
            </a:pPr>
            <a:endParaRPr dirty="0"/>
          </a:p>
          <a:p>
            <a:pPr marL="0" lvl="0" indent="0" algn="l" rtl="0">
              <a:lnSpc>
                <a:spcPct val="115000"/>
              </a:lnSpc>
              <a:spcBef>
                <a:spcPts val="0"/>
              </a:spcBef>
              <a:spcAft>
                <a:spcPts val="0"/>
              </a:spcAft>
              <a:buSzPts val="1800"/>
              <a:buNone/>
            </a:pPr>
            <a:endParaRPr sz="1000" dirty="0"/>
          </a:p>
          <a:p>
            <a:pPr marL="457200" lvl="0" indent="-228600" algn="l" rtl="0">
              <a:lnSpc>
                <a:spcPct val="115000"/>
              </a:lnSpc>
              <a:spcBef>
                <a:spcPts val="0"/>
              </a:spcBef>
              <a:spcAft>
                <a:spcPts val="0"/>
              </a:spcAft>
              <a:buClr>
                <a:srgbClr val="FF0000"/>
              </a:buClr>
              <a:buSzPts val="1400"/>
              <a:buNone/>
            </a:pPr>
            <a:endParaRPr dirty="0">
              <a:solidFill>
                <a:srgbClr val="FF0000"/>
              </a:solidFill>
            </a:endParaRPr>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sp>
        <p:nvSpPr>
          <p:cNvPr id="507" name="Google Shape;507;p7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49</a:t>
            </a:fld>
            <a:endParaRPr/>
          </a:p>
        </p:txBody>
      </p:sp>
      <p:sp>
        <p:nvSpPr>
          <p:cNvPr id="508" name="Google Shape;508;p7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09" name="Google Shape;509;p73"/>
          <p:cNvSpPr txBox="1">
            <a:spLocks noGrp="1"/>
          </p:cNvSpPr>
          <p:nvPr>
            <p:ph type="body" idx="2"/>
          </p:nvPr>
        </p:nvSpPr>
        <p:spPr>
          <a:xfrm>
            <a:off x="6178800" y="216424"/>
            <a:ext cx="2695200" cy="23553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about different types of bullying (including cyberbullying), the impact of bullying, responsibilities of bystanders to report bullying and how and where to get help.</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30" name="Google Shape;130;p29"/>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dirty="0"/>
              <a:t>Take a whole school approach</a:t>
            </a:r>
          </a:p>
          <a:p>
            <a:pPr marL="0" lvl="0" indent="0" algn="l" rtl="0">
              <a:lnSpc>
                <a:spcPct val="115000"/>
              </a:lnSpc>
              <a:spcBef>
                <a:spcPts val="0"/>
              </a:spcBef>
              <a:spcAft>
                <a:spcPts val="0"/>
              </a:spcAft>
              <a:buSzPts val="1400"/>
              <a:buNone/>
            </a:pPr>
            <a:endParaRPr lang="en-GB" dirty="0"/>
          </a:p>
          <a:p>
            <a:pPr marL="0" lvl="0" indent="0" algn="l" rtl="0">
              <a:lnSpc>
                <a:spcPct val="115000"/>
              </a:lnSpc>
              <a:spcBef>
                <a:spcPts val="0"/>
              </a:spcBef>
              <a:spcAft>
                <a:spcPts val="0"/>
              </a:spcAft>
              <a:buSzPts val="1400"/>
              <a:buNone/>
            </a:pPr>
            <a:r>
              <a:rPr lang="en-GB" dirty="0"/>
              <a:t>The importance of respectful relationships should be:</a:t>
            </a:r>
          </a:p>
          <a:p>
            <a:pPr marL="0" lvl="0" indent="0" algn="l" rtl="0">
              <a:lnSpc>
                <a:spcPct val="115000"/>
              </a:lnSpc>
              <a:spcBef>
                <a:spcPts val="0"/>
              </a:spcBef>
              <a:spcAft>
                <a:spcPts val="0"/>
              </a:spcAft>
              <a:buSzPts val="1400"/>
              <a:buNone/>
            </a:pPr>
            <a:endParaRPr lang="en-GB" sz="1800" dirty="0"/>
          </a:p>
          <a:p>
            <a:pPr marL="285750" indent="-285750"/>
            <a:r>
              <a:rPr lang="en-GB" sz="1800" dirty="0"/>
              <a:t>taught in line with the schools behaviour policy</a:t>
            </a:r>
          </a:p>
          <a:p>
            <a:pPr marL="285750" indent="-285750"/>
            <a:r>
              <a:rPr lang="en-GB" dirty="0"/>
              <a:t>championed by teachers and everyone at the school</a:t>
            </a:r>
          </a:p>
          <a:p>
            <a:pPr marL="285750" indent="-285750"/>
            <a:r>
              <a:rPr lang="en-GB" dirty="0"/>
              <a:t>a central part of the school's culture, ethos and expectations</a:t>
            </a:r>
          </a:p>
          <a:p>
            <a:pPr marL="285750" indent="-285750"/>
            <a:r>
              <a:rPr lang="en-GB" dirty="0"/>
              <a:t>modelled in all interactions and reflected in relevant policy documents</a:t>
            </a:r>
            <a:endParaRPr lang="en-GB" sz="1800" dirty="0"/>
          </a:p>
        </p:txBody>
      </p:sp>
      <p:sp>
        <p:nvSpPr>
          <p:cNvPr id="131" name="Google Shape;131;p29"/>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Becoming an active bystander</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15" name="Google Shape;515;p7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Explain what a bystander is and the importance of </a:t>
            </a:r>
            <a:r>
              <a:rPr lang="en-GB" b="1" dirty="0"/>
              <a:t>bystander intervention. </a:t>
            </a:r>
            <a:r>
              <a:rPr lang="en-GB" dirty="0"/>
              <a:t>Explain that it is not always possible to intervene in the moment, but that they can help by:</a:t>
            </a:r>
            <a:endParaRPr dirty="0"/>
          </a:p>
          <a:p>
            <a:pPr lvl="0"/>
            <a:r>
              <a:rPr lang="en-GB" b="1" dirty="0"/>
              <a:t>privately</a:t>
            </a:r>
            <a:r>
              <a:rPr lang="en-GB" dirty="0"/>
              <a:t> asking the victim if they're okay, providing reassurance, and extending the hand of friendship or solidarity</a:t>
            </a:r>
            <a:endParaRPr dirty="0"/>
          </a:p>
          <a:p>
            <a:pPr lvl="0"/>
            <a:r>
              <a:rPr lang="en-GB" b="1" dirty="0"/>
              <a:t>reporting </a:t>
            </a:r>
            <a:r>
              <a:rPr lang="en-GB" dirty="0"/>
              <a:t>what they have seen or heard, even if the victim does not want it reported. Explain the victim’s anxiety to the person you are reporting to.</a:t>
            </a:r>
            <a:endParaRPr dirty="0"/>
          </a:p>
          <a:p>
            <a:pPr marL="0" lvl="0" indent="0">
              <a:buNone/>
            </a:pPr>
            <a:r>
              <a:rPr lang="en-GB" dirty="0"/>
              <a:t>Teach that direct intervention is an option, but safety must be prioritised.</a:t>
            </a:r>
          </a:p>
          <a:p>
            <a:pPr marL="0" lvl="0" indent="0" algn="l" rtl="0">
              <a:lnSpc>
                <a:spcPct val="115000"/>
              </a:lnSpc>
              <a:spcBef>
                <a:spcPts val="1600"/>
              </a:spcBef>
              <a:spcAft>
                <a:spcPts val="1600"/>
              </a:spcAft>
              <a:buSzPts val="1400"/>
              <a:buNone/>
            </a:pPr>
            <a:endParaRPr dirty="0"/>
          </a:p>
        </p:txBody>
      </p:sp>
      <p:sp>
        <p:nvSpPr>
          <p:cNvPr id="516" name="Google Shape;516;p7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50</a:t>
            </a:fld>
            <a:endParaRPr/>
          </a:p>
        </p:txBody>
      </p:sp>
      <p:sp>
        <p:nvSpPr>
          <p:cNvPr id="517" name="Google Shape;517;p7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18" name="Google Shape;518;p74"/>
          <p:cNvSpPr txBox="1">
            <a:spLocks noGrp="1"/>
          </p:cNvSpPr>
          <p:nvPr>
            <p:ph type="body" idx="2"/>
          </p:nvPr>
        </p:nvSpPr>
        <p:spPr>
          <a:xfrm>
            <a:off x="6178800" y="216424"/>
            <a:ext cx="2695200" cy="23553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about different types of bullying (including cyberbullying), the impact of bullying, responsibilities of bystanders to report bullying and how and where to get help.</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rgbClr val="073763"/>
                </a:solidFill>
              </a:rPr>
              <a:t>Help for bullying victims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24" name="Google Shape;524;p7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400"/>
              <a:buFont typeface="Arial"/>
              <a:buNone/>
            </a:pPr>
            <a:r>
              <a:rPr lang="en-GB" dirty="0"/>
              <a:t>Explain your </a:t>
            </a:r>
            <a:r>
              <a:rPr lang="en-GB" b="1" dirty="0"/>
              <a:t>school’s safeguarding policy </a:t>
            </a:r>
            <a:r>
              <a:rPr lang="en-GB" dirty="0"/>
              <a:t>to direct pupils to support.</a:t>
            </a:r>
            <a:endParaRPr dirty="0"/>
          </a:p>
          <a:p>
            <a:pPr marL="0" lvl="0" indent="0" algn="l" rtl="0">
              <a:lnSpc>
                <a:spcPct val="100000"/>
              </a:lnSpc>
              <a:spcBef>
                <a:spcPts val="1000"/>
              </a:spcBef>
              <a:spcAft>
                <a:spcPts val="0"/>
              </a:spcAft>
              <a:buClr>
                <a:schemeClr val="dk1"/>
              </a:buClr>
              <a:buSzPts val="1400"/>
              <a:buFont typeface="Arial"/>
              <a:buNone/>
            </a:pPr>
            <a:r>
              <a:rPr lang="en-GB" dirty="0"/>
              <a:t>Explain that pupils can </a:t>
            </a:r>
            <a:r>
              <a:rPr lang="en-GB" b="1" dirty="0"/>
              <a:t>speak to a trusted adult</a:t>
            </a:r>
            <a:r>
              <a:rPr lang="en-GB" dirty="0"/>
              <a:t>, or organisations such as </a:t>
            </a:r>
            <a:r>
              <a:rPr lang="en-GB" u="sng" dirty="0">
                <a:solidFill>
                  <a:schemeClr val="accent5"/>
                </a:solidFill>
                <a:hlinkClick r:id="rId3"/>
              </a:rPr>
              <a:t>Childline</a:t>
            </a:r>
            <a:r>
              <a:rPr lang="en-GB" dirty="0"/>
              <a:t>. Provide information about anti-bullying services (e.g. for LGBT young people).</a:t>
            </a:r>
            <a:endParaRPr dirty="0"/>
          </a:p>
          <a:p>
            <a:pPr marL="0" lvl="0" indent="0" algn="l" rtl="0">
              <a:lnSpc>
                <a:spcPct val="100000"/>
              </a:lnSpc>
              <a:spcBef>
                <a:spcPts val="1000"/>
              </a:spcBef>
              <a:spcAft>
                <a:spcPts val="0"/>
              </a:spcAft>
              <a:buClr>
                <a:schemeClr val="dk1"/>
              </a:buClr>
              <a:buSzPts val="1400"/>
              <a:buFont typeface="Arial"/>
              <a:buNone/>
            </a:pPr>
            <a:r>
              <a:rPr lang="en-GB" dirty="0"/>
              <a:t>Discuss methods for dealing with cyberbullying. For example:</a:t>
            </a:r>
            <a:endParaRPr dirty="0"/>
          </a:p>
          <a:p>
            <a:pPr marL="457200" lvl="0" indent="-317500" algn="l" rtl="0">
              <a:lnSpc>
                <a:spcPct val="100000"/>
              </a:lnSpc>
              <a:spcBef>
                <a:spcPts val="1000"/>
              </a:spcBef>
              <a:spcAft>
                <a:spcPts val="0"/>
              </a:spcAft>
              <a:buSzPts val="1400"/>
              <a:buChar char="●"/>
            </a:pPr>
            <a:r>
              <a:rPr lang="en-GB" b="1" dirty="0"/>
              <a:t>digital reporting tools</a:t>
            </a:r>
            <a:r>
              <a:rPr lang="en-GB" dirty="0"/>
              <a:t> to remove content</a:t>
            </a:r>
            <a:endParaRPr dirty="0"/>
          </a:p>
          <a:p>
            <a:pPr marL="457200" lvl="0" indent="-317500" algn="l" rtl="0">
              <a:lnSpc>
                <a:spcPct val="100000"/>
              </a:lnSpc>
              <a:spcBef>
                <a:spcPts val="0"/>
              </a:spcBef>
              <a:spcAft>
                <a:spcPts val="0"/>
              </a:spcAft>
              <a:buSzPts val="1400"/>
              <a:buChar char="●"/>
            </a:pPr>
            <a:r>
              <a:rPr lang="en-GB" b="1" dirty="0"/>
              <a:t>blocking</a:t>
            </a:r>
            <a:r>
              <a:rPr lang="en-GB" dirty="0"/>
              <a:t> certain users</a:t>
            </a:r>
            <a:endParaRPr dirty="0"/>
          </a:p>
          <a:p>
            <a:pPr marL="457200" lvl="0" indent="-317500" algn="l" rtl="0">
              <a:lnSpc>
                <a:spcPct val="100000"/>
              </a:lnSpc>
              <a:spcBef>
                <a:spcPts val="0"/>
              </a:spcBef>
              <a:spcAft>
                <a:spcPts val="0"/>
              </a:spcAft>
              <a:buSzPts val="1400"/>
              <a:buChar char="●"/>
            </a:pPr>
            <a:r>
              <a:rPr lang="en-GB" b="1" dirty="0"/>
              <a:t>taking a break</a:t>
            </a:r>
            <a:r>
              <a:rPr lang="en-GB" dirty="0"/>
              <a:t> from online platforms</a:t>
            </a:r>
            <a:endParaRPr dirty="0"/>
          </a:p>
          <a:p>
            <a:pPr marL="457200" lvl="0" indent="-317500" algn="l" rtl="0">
              <a:lnSpc>
                <a:spcPct val="100000"/>
              </a:lnSpc>
              <a:spcBef>
                <a:spcPts val="0"/>
              </a:spcBef>
              <a:spcAft>
                <a:spcPts val="0"/>
              </a:spcAft>
              <a:buSzPts val="1400"/>
              <a:buChar char="●"/>
            </a:pPr>
            <a:r>
              <a:rPr lang="en-GB" b="1" dirty="0"/>
              <a:t>taking evidence</a:t>
            </a:r>
            <a:r>
              <a:rPr lang="en-GB" dirty="0"/>
              <a:t>, e.g. screenshots.</a:t>
            </a:r>
            <a:endParaRPr dirty="0"/>
          </a:p>
          <a:p>
            <a:pPr marL="0" lvl="0" indent="0">
              <a:buNone/>
            </a:pPr>
            <a:r>
              <a:rPr lang="en-GB" dirty="0"/>
              <a:t>Find more help and tools at </a:t>
            </a:r>
            <a:r>
              <a:rPr lang="en-GB" dirty="0">
                <a:hlinkClick r:id="rId3"/>
              </a:rPr>
              <a:t>www.childline.org.uk</a:t>
            </a:r>
            <a:r>
              <a:rPr lang="en-GB" dirty="0"/>
              <a:t>.</a:t>
            </a:r>
          </a:p>
        </p:txBody>
      </p:sp>
      <p:sp>
        <p:nvSpPr>
          <p:cNvPr id="525" name="Google Shape;525;p7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51</a:t>
            </a:fld>
            <a:endParaRPr/>
          </a:p>
        </p:txBody>
      </p:sp>
      <p:sp>
        <p:nvSpPr>
          <p:cNvPr id="526" name="Google Shape;526;p7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27" name="Google Shape;527;p75"/>
          <p:cNvSpPr txBox="1">
            <a:spLocks noGrp="1"/>
          </p:cNvSpPr>
          <p:nvPr>
            <p:ph type="body" idx="2"/>
          </p:nvPr>
        </p:nvSpPr>
        <p:spPr>
          <a:xfrm>
            <a:off x="6178800" y="216424"/>
            <a:ext cx="2695200" cy="23553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about different types of bullying (including cyberbullying), the impact of bullying, responsibilities of bystanders to report bullying and how and where to get help.</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Criminal behaviour in relationships</a:t>
            </a:r>
            <a:endParaRPr>
              <a:solidFill>
                <a:srgbClr val="073763"/>
              </a:solidFill>
            </a:endParaRPr>
          </a:p>
        </p:txBody>
      </p:sp>
      <p:sp>
        <p:nvSpPr>
          <p:cNvPr id="533" name="Google Shape;533;p7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Teach that some types of behaviour in relationships are criminal, for example:</a:t>
            </a:r>
            <a:endParaRPr dirty="0"/>
          </a:p>
          <a:p>
            <a:pPr marL="0" lvl="0" indent="0" algn="l" rtl="0">
              <a:lnSpc>
                <a:spcPct val="115000"/>
              </a:lnSpc>
              <a:spcBef>
                <a:spcPts val="0"/>
              </a:spcBef>
              <a:spcAft>
                <a:spcPts val="0"/>
              </a:spcAft>
              <a:buSzPts val="1400"/>
              <a:buNone/>
            </a:pPr>
            <a:endParaRPr sz="1000" dirty="0"/>
          </a:p>
          <a:p>
            <a:pPr marL="285750" lvl="0" indent="-285750" algn="l" rtl="0">
              <a:lnSpc>
                <a:spcPct val="115000"/>
              </a:lnSpc>
              <a:spcBef>
                <a:spcPts val="0"/>
              </a:spcBef>
              <a:spcAft>
                <a:spcPts val="0"/>
              </a:spcAft>
              <a:buSzPts val="1400"/>
              <a:buChar char="●"/>
            </a:pPr>
            <a:r>
              <a:rPr lang="en-GB" dirty="0"/>
              <a:t>physical assault (e.g. hitting or kicking someone)</a:t>
            </a:r>
            <a:endParaRPr dirty="0"/>
          </a:p>
          <a:p>
            <a:pPr marL="285750" lvl="0" indent="-285750" algn="l" rtl="0">
              <a:lnSpc>
                <a:spcPct val="115000"/>
              </a:lnSpc>
              <a:spcBef>
                <a:spcPts val="0"/>
              </a:spcBef>
              <a:spcAft>
                <a:spcPts val="0"/>
              </a:spcAft>
              <a:buSzPts val="1400"/>
              <a:buChar char="●"/>
            </a:pPr>
            <a:r>
              <a:rPr lang="en-GB" dirty="0"/>
              <a:t>sexual assault (e.g. unwanted groping)</a:t>
            </a:r>
            <a:endParaRPr dirty="0"/>
          </a:p>
          <a:p>
            <a:pPr marL="285750" lvl="0" indent="-285750" algn="l" rtl="0">
              <a:lnSpc>
                <a:spcPct val="115000"/>
              </a:lnSpc>
              <a:spcBef>
                <a:spcPts val="0"/>
              </a:spcBef>
              <a:spcAft>
                <a:spcPts val="0"/>
              </a:spcAft>
              <a:buSzPts val="1400"/>
              <a:buChar char="●"/>
            </a:pPr>
            <a:r>
              <a:rPr lang="en-GB" dirty="0"/>
              <a:t>harassment and stalking (e.g. repeated offensive comments on someone’s social media)</a:t>
            </a:r>
            <a:endParaRPr dirty="0"/>
          </a:p>
          <a:p>
            <a:pPr marL="285750" lvl="0" indent="-285750" algn="l" rtl="0">
              <a:lnSpc>
                <a:spcPct val="115000"/>
              </a:lnSpc>
              <a:spcBef>
                <a:spcPts val="0"/>
              </a:spcBef>
              <a:spcAft>
                <a:spcPts val="0"/>
              </a:spcAft>
              <a:buSzPts val="1400"/>
              <a:buChar char="●"/>
            </a:pPr>
            <a:r>
              <a:rPr lang="en-GB" dirty="0"/>
              <a:t>image-based sexual abuse (e.g. ‘revenge porn’)</a:t>
            </a:r>
            <a:endParaRPr dirty="0"/>
          </a:p>
          <a:p>
            <a:pPr marL="285750" lvl="0" indent="-285750" algn="l" rtl="0">
              <a:lnSpc>
                <a:spcPct val="115000"/>
              </a:lnSpc>
              <a:spcBef>
                <a:spcPts val="0"/>
              </a:spcBef>
              <a:spcAft>
                <a:spcPts val="0"/>
              </a:spcAft>
              <a:buSzPts val="1400"/>
              <a:buChar char="●"/>
            </a:pPr>
            <a:r>
              <a:rPr lang="en-GB" dirty="0"/>
              <a:t>coercive control / blackmail (including online)</a:t>
            </a:r>
            <a:endParaRPr dirty="0"/>
          </a:p>
          <a:p>
            <a:pPr marL="285750" lvl="0" indent="-196850" algn="l" rtl="0">
              <a:lnSpc>
                <a:spcPct val="115000"/>
              </a:lnSpc>
              <a:spcBef>
                <a:spcPts val="0"/>
              </a:spcBef>
              <a:spcAft>
                <a:spcPts val="0"/>
              </a:spcAft>
              <a:buSzPts val="1400"/>
              <a:buNone/>
            </a:pPr>
            <a:endParaRPr sz="1000" dirty="0"/>
          </a:p>
          <a:p>
            <a:pPr marL="0" lvl="0" indent="0">
              <a:buNone/>
            </a:pPr>
            <a:r>
              <a:rPr lang="en-GB" dirty="0"/>
              <a:t>This behaviour is illegal by anyone including friends, intimate partners, or strangers. Pupils can report it to the police, a trusted adult or </a:t>
            </a:r>
            <a:r>
              <a:rPr lang="en-GB" dirty="0">
                <a:hlinkClick r:id="rId3"/>
              </a:rPr>
              <a:t>www.childline.org.uk</a:t>
            </a:r>
            <a:r>
              <a:rPr lang="en-GB" dirty="0"/>
              <a:t>. When reporting, pupils should be clear that it is criminal.</a:t>
            </a:r>
            <a:endParaRPr dirty="0"/>
          </a:p>
        </p:txBody>
      </p:sp>
      <p:sp>
        <p:nvSpPr>
          <p:cNvPr id="534" name="Google Shape;534;p7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52</a:t>
            </a:fld>
            <a:endParaRPr/>
          </a:p>
        </p:txBody>
      </p:sp>
      <p:sp>
        <p:nvSpPr>
          <p:cNvPr id="535" name="Google Shape;535;p7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36" name="Google Shape;536;p76"/>
          <p:cNvSpPr txBox="1">
            <a:spLocks noGrp="1"/>
          </p:cNvSpPr>
          <p:nvPr>
            <p:ph type="body" idx="2"/>
          </p:nvPr>
        </p:nvSpPr>
        <p:spPr>
          <a:xfrm>
            <a:off x="6178800" y="216425"/>
            <a:ext cx="2695200" cy="176096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some types of behaviour within relationships are criminal, including violent behaviour and coercive control.</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Domestic abuse</a:t>
            </a:r>
            <a:endParaRPr>
              <a:solidFill>
                <a:srgbClr val="073763"/>
              </a:solidFill>
            </a:endParaRPr>
          </a:p>
        </p:txBody>
      </p:sp>
      <p:sp>
        <p:nvSpPr>
          <p:cNvPr id="542" name="Google Shape;542;p7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dirty="0"/>
              <a:t>Define domestic abuse as: ‘any incident of controlling, coercive or threatening behaviour, violence or abuse between those aged 16 or over who are or have been intimate partners or family members, regardless of their gender or sexuality.’</a:t>
            </a:r>
            <a:endParaRPr dirty="0"/>
          </a:p>
          <a:p>
            <a:pPr marL="0" lvl="0" indent="0" algn="l" rtl="0">
              <a:lnSpc>
                <a:spcPct val="115000"/>
              </a:lnSpc>
              <a:spcBef>
                <a:spcPts val="1600"/>
              </a:spcBef>
              <a:spcAft>
                <a:spcPts val="0"/>
              </a:spcAft>
              <a:buSzPts val="1400"/>
              <a:buNone/>
            </a:pPr>
            <a:r>
              <a:rPr lang="en-GB" dirty="0"/>
              <a:t>Teach that domestic abuse is against the law. For more information refer to </a:t>
            </a:r>
            <a:r>
              <a:rPr lang="en-GB" u="sng" dirty="0">
                <a:solidFill>
                  <a:schemeClr val="hlink"/>
                </a:solidFill>
                <a:hlinkClick r:id="rId3"/>
              </a:rPr>
              <a:t>CPS guidance on domestic abuse</a:t>
            </a:r>
            <a:endParaRPr dirty="0"/>
          </a:p>
        </p:txBody>
      </p:sp>
      <p:sp>
        <p:nvSpPr>
          <p:cNvPr id="543" name="Google Shape;543;p7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53</a:t>
            </a:fld>
            <a:endParaRPr/>
          </a:p>
        </p:txBody>
      </p:sp>
      <p:sp>
        <p:nvSpPr>
          <p:cNvPr id="544" name="Google Shape;544;p7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45" name="Google Shape;545;p77"/>
          <p:cNvSpPr txBox="1">
            <a:spLocks noGrp="1"/>
          </p:cNvSpPr>
          <p:nvPr>
            <p:ph type="body" idx="2"/>
          </p:nvPr>
        </p:nvSpPr>
        <p:spPr>
          <a:xfrm>
            <a:off x="6178800" y="216425"/>
            <a:ext cx="2695200" cy="176096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some types of behaviour within relationships are criminal, including violent behaviour and coercive control.</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Domestic abuse</a:t>
            </a:r>
            <a:endParaRPr>
              <a:solidFill>
                <a:srgbClr val="073763"/>
              </a:solidFill>
            </a:endParaRPr>
          </a:p>
        </p:txBody>
      </p:sp>
      <p:sp>
        <p:nvSpPr>
          <p:cNvPr id="551" name="Google Shape;551;p7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Teach that domestic abuse can be: </a:t>
            </a:r>
            <a:endParaRPr dirty="0"/>
          </a:p>
          <a:p>
            <a:pPr marL="285750" lvl="0" indent="-285750" algn="l" rtl="0">
              <a:lnSpc>
                <a:spcPct val="115000"/>
              </a:lnSpc>
              <a:spcBef>
                <a:spcPts val="0"/>
              </a:spcBef>
              <a:spcAft>
                <a:spcPts val="0"/>
              </a:spcAft>
              <a:buSzPts val="1400"/>
              <a:buChar char="●"/>
            </a:pPr>
            <a:r>
              <a:rPr lang="en-GB" dirty="0"/>
              <a:t>psychological (e.g. playing mind-games with someone causing them to question their sanity)</a:t>
            </a:r>
            <a:endParaRPr dirty="0"/>
          </a:p>
          <a:p>
            <a:pPr marL="285750" lvl="0" indent="-285750" algn="l" rtl="0">
              <a:lnSpc>
                <a:spcPct val="115000"/>
              </a:lnSpc>
              <a:spcBef>
                <a:spcPts val="0"/>
              </a:spcBef>
              <a:spcAft>
                <a:spcPts val="0"/>
              </a:spcAft>
              <a:buSzPts val="1400"/>
              <a:buChar char="●"/>
            </a:pPr>
            <a:r>
              <a:rPr lang="en-GB" dirty="0"/>
              <a:t>physical (e.g. pushing or shoving)</a:t>
            </a:r>
            <a:endParaRPr dirty="0"/>
          </a:p>
          <a:p>
            <a:pPr marL="285750" lvl="0" indent="-285750" algn="l" rtl="0">
              <a:lnSpc>
                <a:spcPct val="115000"/>
              </a:lnSpc>
              <a:spcBef>
                <a:spcPts val="0"/>
              </a:spcBef>
              <a:spcAft>
                <a:spcPts val="0"/>
              </a:spcAft>
              <a:buSzPts val="1400"/>
              <a:buChar char="●"/>
            </a:pPr>
            <a:r>
              <a:rPr lang="en-GB" dirty="0"/>
              <a:t>sexual (e.g. using force or threats in sex)</a:t>
            </a:r>
            <a:endParaRPr dirty="0"/>
          </a:p>
          <a:p>
            <a:pPr marL="285750" lvl="0" indent="-285750" algn="l" rtl="0">
              <a:lnSpc>
                <a:spcPct val="115000"/>
              </a:lnSpc>
              <a:spcBef>
                <a:spcPts val="0"/>
              </a:spcBef>
              <a:spcAft>
                <a:spcPts val="0"/>
              </a:spcAft>
              <a:buSzPts val="1400"/>
              <a:buChar char="●"/>
            </a:pPr>
            <a:r>
              <a:rPr lang="en-GB" dirty="0"/>
              <a:t>financial (e.g. taking or hiding someone’s money)</a:t>
            </a:r>
            <a:endParaRPr dirty="0"/>
          </a:p>
          <a:p>
            <a:pPr marL="285750" lvl="0" indent="-285750" algn="l" rtl="0">
              <a:lnSpc>
                <a:spcPct val="115000"/>
              </a:lnSpc>
              <a:spcBef>
                <a:spcPts val="0"/>
              </a:spcBef>
              <a:spcAft>
                <a:spcPts val="0"/>
              </a:spcAft>
              <a:buSzPts val="1400"/>
              <a:buChar char="●"/>
            </a:pPr>
            <a:r>
              <a:rPr lang="en-GB" dirty="0"/>
              <a:t>emotional (e.g. persistently putting someone down in front of other people)</a:t>
            </a:r>
            <a:endParaRPr dirty="0"/>
          </a:p>
          <a:p>
            <a:pPr marL="0" lvl="0" indent="0" algn="l" rtl="0">
              <a:lnSpc>
                <a:spcPct val="115000"/>
              </a:lnSpc>
              <a:spcBef>
                <a:spcPts val="1600"/>
              </a:spcBef>
              <a:spcAft>
                <a:spcPts val="0"/>
              </a:spcAft>
              <a:buSzPts val="1400"/>
              <a:buNone/>
            </a:pPr>
            <a:r>
              <a:rPr lang="en-GB" dirty="0"/>
              <a:t>Teach that domestic abuse is rarely a one-off incident. The cumulative and interlinked nature of domestic abuse has a particularly harmful impact. </a:t>
            </a:r>
            <a:endParaRPr dirty="0"/>
          </a:p>
        </p:txBody>
      </p:sp>
      <p:sp>
        <p:nvSpPr>
          <p:cNvPr id="552" name="Google Shape;552;p7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54</a:t>
            </a:fld>
            <a:endParaRPr/>
          </a:p>
        </p:txBody>
      </p:sp>
      <p:sp>
        <p:nvSpPr>
          <p:cNvPr id="553" name="Google Shape;553;p7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54" name="Google Shape;554;p78"/>
          <p:cNvSpPr txBox="1">
            <a:spLocks noGrp="1"/>
          </p:cNvSpPr>
          <p:nvPr>
            <p:ph type="body" idx="2"/>
          </p:nvPr>
        </p:nvSpPr>
        <p:spPr>
          <a:xfrm>
            <a:off x="6178800" y="216425"/>
            <a:ext cx="2695200" cy="177239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some types of behaviour within relationships are criminal, including violent behaviour and coercive control.</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Controlling behaviour</a:t>
            </a:r>
            <a:endParaRPr dirty="0">
              <a:solidFill>
                <a:srgbClr val="073763"/>
              </a:solidFill>
            </a:endParaRPr>
          </a:p>
        </p:txBody>
      </p:sp>
      <p:sp>
        <p:nvSpPr>
          <p:cNvPr id="560" name="Google Shape;560;p7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Emphasise that domestic abuse is not just physical violence and includes coercive and controlling behaviour. </a:t>
            </a:r>
            <a:endParaRPr dirty="0"/>
          </a:p>
          <a:p>
            <a:pPr marL="0" lvl="0" indent="0" algn="l" rtl="0">
              <a:lnSpc>
                <a:spcPct val="115000"/>
              </a:lnSpc>
              <a:spcBef>
                <a:spcPts val="0"/>
              </a:spcBef>
              <a:spcAft>
                <a:spcPts val="0"/>
              </a:spcAft>
              <a:buSzPts val="1400"/>
              <a:buNone/>
            </a:pPr>
            <a:endParaRPr sz="1000" dirty="0"/>
          </a:p>
          <a:p>
            <a:pPr marL="0" lvl="0" indent="0" algn="l" rtl="0">
              <a:lnSpc>
                <a:spcPct val="115000"/>
              </a:lnSpc>
              <a:spcBef>
                <a:spcPts val="0"/>
              </a:spcBef>
              <a:spcAft>
                <a:spcPts val="0"/>
              </a:spcAft>
              <a:buSzPts val="1400"/>
              <a:buNone/>
            </a:pPr>
            <a:r>
              <a:rPr lang="en-GB" dirty="0"/>
              <a:t>Define </a:t>
            </a:r>
            <a:r>
              <a:rPr lang="en-GB" b="1" dirty="0"/>
              <a:t>controlling</a:t>
            </a:r>
            <a:r>
              <a:rPr lang="en-GB" dirty="0"/>
              <a:t> behaviour as behaviour designed to make someone subordinate and/or dependent. For example by: </a:t>
            </a:r>
            <a:endParaRPr dirty="0"/>
          </a:p>
          <a:p>
            <a:pPr marL="285750" lvl="0" indent="-285750" algn="l" rtl="0">
              <a:lnSpc>
                <a:spcPct val="115000"/>
              </a:lnSpc>
              <a:spcBef>
                <a:spcPts val="0"/>
              </a:spcBef>
              <a:spcAft>
                <a:spcPts val="0"/>
              </a:spcAft>
              <a:buSzPts val="1400"/>
              <a:buChar char="●"/>
            </a:pPr>
            <a:r>
              <a:rPr lang="en-GB" dirty="0"/>
              <a:t>isolating them from sources of support</a:t>
            </a:r>
            <a:endParaRPr dirty="0"/>
          </a:p>
          <a:p>
            <a:pPr marL="285750" lvl="0" indent="-285750" algn="l" rtl="0">
              <a:lnSpc>
                <a:spcPct val="115000"/>
              </a:lnSpc>
              <a:spcBef>
                <a:spcPts val="0"/>
              </a:spcBef>
              <a:spcAft>
                <a:spcPts val="0"/>
              </a:spcAft>
              <a:buSzPts val="1400"/>
              <a:buChar char="●"/>
            </a:pPr>
            <a:r>
              <a:rPr lang="en-GB" dirty="0"/>
              <a:t>exploiting their resources or capacities</a:t>
            </a:r>
            <a:endParaRPr dirty="0"/>
          </a:p>
          <a:p>
            <a:pPr marL="285750" lvl="0" indent="-285750" algn="l" rtl="0">
              <a:lnSpc>
                <a:spcPct val="115000"/>
              </a:lnSpc>
              <a:spcBef>
                <a:spcPts val="0"/>
              </a:spcBef>
              <a:spcAft>
                <a:spcPts val="0"/>
              </a:spcAft>
              <a:buSzPts val="1400"/>
              <a:buChar char="●"/>
            </a:pPr>
            <a:r>
              <a:rPr lang="en-GB" dirty="0"/>
              <a:t>depriving them of the means needed for independence, resistance and escape </a:t>
            </a:r>
            <a:endParaRPr dirty="0"/>
          </a:p>
          <a:p>
            <a:pPr marL="285750" lvl="0" indent="-285750" algn="l" rtl="0">
              <a:lnSpc>
                <a:spcPct val="115000"/>
              </a:lnSpc>
              <a:spcBef>
                <a:spcPts val="0"/>
              </a:spcBef>
              <a:spcAft>
                <a:spcPts val="0"/>
              </a:spcAft>
              <a:buSzPts val="1400"/>
              <a:buChar char="●"/>
            </a:pPr>
            <a:r>
              <a:rPr lang="en-GB" dirty="0"/>
              <a:t>regulating their everyday behaviour </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p:txBody>
      </p:sp>
      <p:sp>
        <p:nvSpPr>
          <p:cNvPr id="561" name="Google Shape;561;p7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55</a:t>
            </a:fld>
            <a:endParaRPr/>
          </a:p>
        </p:txBody>
      </p:sp>
      <p:sp>
        <p:nvSpPr>
          <p:cNvPr id="562" name="Google Shape;562;p7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63" name="Google Shape;563;p79"/>
          <p:cNvSpPr txBox="1">
            <a:spLocks noGrp="1"/>
          </p:cNvSpPr>
          <p:nvPr>
            <p:ph type="body" idx="2"/>
          </p:nvPr>
        </p:nvSpPr>
        <p:spPr>
          <a:xfrm>
            <a:off x="6178800" y="216424"/>
            <a:ext cx="2695200" cy="177239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some types of behaviour within relationships are criminal, including violent behaviour and coercive control.</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Coercive control</a:t>
            </a:r>
            <a:endParaRPr>
              <a:solidFill>
                <a:srgbClr val="073763"/>
              </a:solidFill>
            </a:endParaRPr>
          </a:p>
        </p:txBody>
      </p:sp>
      <p:sp>
        <p:nvSpPr>
          <p:cNvPr id="569" name="Google Shape;569;p8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Define </a:t>
            </a:r>
            <a:r>
              <a:rPr lang="en-GB" b="1" dirty="0"/>
              <a:t>coercive</a:t>
            </a:r>
            <a:r>
              <a:rPr lang="en-GB" dirty="0"/>
              <a:t> behaviour as an act or pattern of acts such as assaults, threats, humiliation and intimidation, used to harm, punish, or frighten someone.</a:t>
            </a:r>
            <a:endParaRPr dirty="0"/>
          </a:p>
          <a:p>
            <a:pPr marL="0" lvl="0" indent="0" algn="l" rtl="0">
              <a:lnSpc>
                <a:spcPct val="115000"/>
              </a:lnSpc>
              <a:spcBef>
                <a:spcPts val="0"/>
              </a:spcBef>
              <a:spcAft>
                <a:spcPts val="0"/>
              </a:spcAft>
              <a:buSzPts val="1400"/>
              <a:buNone/>
            </a:pPr>
            <a:endParaRPr sz="1000" dirty="0"/>
          </a:p>
          <a:p>
            <a:pPr marL="0" lvl="0" indent="0" algn="l" rtl="0">
              <a:lnSpc>
                <a:spcPct val="115000"/>
              </a:lnSpc>
              <a:spcBef>
                <a:spcPts val="0"/>
              </a:spcBef>
              <a:spcAft>
                <a:spcPts val="0"/>
              </a:spcAft>
              <a:buSzPts val="1400"/>
              <a:buNone/>
            </a:pPr>
            <a:r>
              <a:rPr lang="en-GB" dirty="0"/>
              <a:t>Teach that coercive and/or controlling behaviour in a domestic abuse context is illegal.</a:t>
            </a:r>
            <a:endParaRPr dirty="0"/>
          </a:p>
          <a:p>
            <a:pPr marL="0" lvl="0" indent="0" algn="l" rtl="0">
              <a:lnSpc>
                <a:spcPct val="115000"/>
              </a:lnSpc>
              <a:spcBef>
                <a:spcPts val="0"/>
              </a:spcBef>
              <a:spcAft>
                <a:spcPts val="0"/>
              </a:spcAft>
              <a:buSzPts val="1400"/>
              <a:buNone/>
            </a:pPr>
            <a:endParaRPr sz="1000" dirty="0"/>
          </a:p>
          <a:p>
            <a:pPr marL="0" lvl="0" indent="0" algn="l" rtl="0">
              <a:lnSpc>
                <a:spcPct val="115000"/>
              </a:lnSpc>
              <a:spcBef>
                <a:spcPts val="0"/>
              </a:spcBef>
              <a:spcAft>
                <a:spcPts val="0"/>
              </a:spcAft>
              <a:buSzPts val="1400"/>
              <a:buNone/>
            </a:pPr>
            <a:r>
              <a:rPr lang="en-GB" dirty="0"/>
              <a:t>Explain that abusive behaviour in relationships, including criminal behaviour, can be subtle and may be justified as being about love or care. Remind pupils of the importance of mutual respect in all relationships.</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sz="1000" dirty="0"/>
          </a:p>
        </p:txBody>
      </p:sp>
      <p:sp>
        <p:nvSpPr>
          <p:cNvPr id="570" name="Google Shape;570;p8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56</a:t>
            </a:fld>
            <a:endParaRPr/>
          </a:p>
        </p:txBody>
      </p:sp>
      <p:sp>
        <p:nvSpPr>
          <p:cNvPr id="571" name="Google Shape;571;p8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72" name="Google Shape;572;p80"/>
          <p:cNvSpPr txBox="1">
            <a:spLocks noGrp="1"/>
          </p:cNvSpPr>
          <p:nvPr>
            <p:ph type="body" idx="2"/>
          </p:nvPr>
        </p:nvSpPr>
        <p:spPr>
          <a:xfrm>
            <a:off x="6178800" y="216425"/>
            <a:ext cx="2695200" cy="176096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some types of behaviour within relationships are criminal, including violent behaviour and coercive control.</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Criminal behaviour in relationships</a:t>
            </a:r>
            <a:endParaRPr>
              <a:solidFill>
                <a:srgbClr val="073763"/>
              </a:solidFill>
            </a:endParaRPr>
          </a:p>
        </p:txBody>
      </p:sp>
      <p:sp>
        <p:nvSpPr>
          <p:cNvPr id="578" name="Google Shape;578;p8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400"/>
              <a:buNone/>
            </a:pPr>
            <a:r>
              <a:rPr lang="en-GB" dirty="0"/>
              <a:t>Explain that the age at which someone can legally have sex or consent to sex is </a:t>
            </a:r>
            <a:r>
              <a:rPr lang="en-GB" b="1" dirty="0"/>
              <a:t>16</a:t>
            </a:r>
            <a:r>
              <a:rPr lang="en-GB" dirty="0"/>
              <a:t>. Teach that the age at which people can legally take and send naked images is </a:t>
            </a:r>
            <a:r>
              <a:rPr lang="en-GB" b="1" dirty="0"/>
              <a:t>18</a:t>
            </a:r>
            <a:r>
              <a:rPr lang="en-GB" dirty="0"/>
              <a:t>.</a:t>
            </a:r>
            <a:endParaRPr dirty="0"/>
          </a:p>
          <a:p>
            <a:pPr marL="0" lvl="0" indent="0" algn="l" rtl="0">
              <a:lnSpc>
                <a:spcPct val="115000"/>
              </a:lnSpc>
              <a:spcBef>
                <a:spcPts val="1600"/>
              </a:spcBef>
              <a:spcAft>
                <a:spcPts val="0"/>
              </a:spcAft>
              <a:buSzPts val="1400"/>
              <a:buNone/>
            </a:pPr>
            <a:r>
              <a:rPr lang="en-GB" dirty="0"/>
              <a:t>Teach about the </a:t>
            </a:r>
            <a:r>
              <a:rPr lang="en-GB" b="1" dirty="0"/>
              <a:t>age of criminal responsibility</a:t>
            </a:r>
            <a:r>
              <a:rPr lang="en-GB" dirty="0"/>
              <a:t>. Provide examples of what happens if someone commits a crime before and after ages 12 and 16.</a:t>
            </a:r>
            <a:endParaRPr dirty="0"/>
          </a:p>
          <a:p>
            <a:pPr marL="0" lvl="0" indent="0" algn="l" rtl="0">
              <a:lnSpc>
                <a:spcPct val="115000"/>
              </a:lnSpc>
              <a:spcBef>
                <a:spcPts val="1600"/>
              </a:spcBef>
              <a:spcAft>
                <a:spcPts val="0"/>
              </a:spcAft>
              <a:buSzPts val="1400"/>
              <a:buNone/>
            </a:pPr>
            <a:r>
              <a:rPr lang="en-GB" dirty="0"/>
              <a:t>Related module: intimate relationships</a:t>
            </a:r>
            <a:endParaRPr dirty="0"/>
          </a:p>
        </p:txBody>
      </p:sp>
      <p:sp>
        <p:nvSpPr>
          <p:cNvPr id="579" name="Google Shape;579;p8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57</a:t>
            </a:fld>
            <a:endParaRPr/>
          </a:p>
        </p:txBody>
      </p:sp>
      <p:sp>
        <p:nvSpPr>
          <p:cNvPr id="580" name="Google Shape;580;p8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81" name="Google Shape;581;p81"/>
          <p:cNvSpPr txBox="1">
            <a:spLocks noGrp="1"/>
          </p:cNvSpPr>
          <p:nvPr>
            <p:ph type="body" idx="2"/>
          </p:nvPr>
        </p:nvSpPr>
        <p:spPr>
          <a:xfrm>
            <a:off x="6178800" y="216424"/>
            <a:ext cx="2695200" cy="179525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that some types of behaviour within relationships are criminal, including violent behaviour and coercive control.</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Understanding sexual harassment</a:t>
            </a:r>
            <a:endParaRPr>
              <a:solidFill>
                <a:srgbClr val="073763"/>
              </a:solidFill>
            </a:endParaRPr>
          </a:p>
        </p:txBody>
      </p:sp>
      <p:sp>
        <p:nvSpPr>
          <p:cNvPr id="587" name="Google Shape;587;p8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Teach that sexual harassment is defined as </a:t>
            </a:r>
            <a:r>
              <a:rPr lang="en-GB" b="1" dirty="0"/>
              <a:t>‘unwanted conduct of a sexual nature which has the purpose or effect of violating someone’s dignity, or creating an intimidating, hostile, degrading, humiliating or offensive environment for them.’</a:t>
            </a:r>
            <a:endParaRPr b="1" dirty="0"/>
          </a:p>
          <a:p>
            <a:pPr marL="0" lvl="0" indent="0" algn="l" rtl="0">
              <a:lnSpc>
                <a:spcPct val="115000"/>
              </a:lnSpc>
              <a:spcBef>
                <a:spcPts val="1000"/>
              </a:spcBef>
              <a:spcAft>
                <a:spcPts val="0"/>
              </a:spcAft>
              <a:buSzPts val="1400"/>
              <a:buNone/>
            </a:pPr>
            <a:r>
              <a:rPr lang="en-GB" dirty="0"/>
              <a:t>Explore examples in different contexts: </a:t>
            </a:r>
            <a:endParaRPr dirty="0"/>
          </a:p>
          <a:p>
            <a:pPr marL="285750" lvl="0" indent="-285750" algn="l" rtl="0">
              <a:lnSpc>
                <a:spcPct val="115000"/>
              </a:lnSpc>
              <a:spcBef>
                <a:spcPts val="0"/>
              </a:spcBef>
              <a:spcAft>
                <a:spcPts val="0"/>
              </a:spcAft>
              <a:buSzPts val="1400"/>
              <a:buChar char="●"/>
            </a:pPr>
            <a:r>
              <a:rPr lang="en-GB" dirty="0"/>
              <a:t>at school, e.g. ’pinging’ bras, sexual comments</a:t>
            </a:r>
            <a:endParaRPr dirty="0"/>
          </a:p>
          <a:p>
            <a:pPr marL="285750" lvl="0" indent="-285750" algn="l" rtl="0">
              <a:lnSpc>
                <a:spcPct val="115000"/>
              </a:lnSpc>
              <a:spcBef>
                <a:spcPts val="0"/>
              </a:spcBef>
              <a:spcAft>
                <a:spcPts val="0"/>
              </a:spcAft>
              <a:buSzPts val="1400"/>
              <a:buChar char="●"/>
            </a:pPr>
            <a:r>
              <a:rPr lang="en-GB" dirty="0"/>
              <a:t>online, e.g. unwanted sharing of pornography</a:t>
            </a:r>
            <a:endParaRPr dirty="0"/>
          </a:p>
          <a:p>
            <a:pPr marL="285750" lvl="0" indent="-285750" algn="l" rtl="0">
              <a:lnSpc>
                <a:spcPct val="115000"/>
              </a:lnSpc>
              <a:spcBef>
                <a:spcPts val="0"/>
              </a:spcBef>
              <a:spcAft>
                <a:spcPts val="0"/>
              </a:spcAft>
              <a:buSzPts val="1400"/>
              <a:buChar char="●"/>
            </a:pPr>
            <a:r>
              <a:rPr lang="en-GB" dirty="0"/>
              <a:t>in the workplace, e.g. not being promoted on the basis of your sex</a:t>
            </a:r>
            <a:endParaRPr dirty="0"/>
          </a:p>
          <a:p>
            <a:pPr marL="285750" lvl="0" indent="-285750" algn="l" rtl="0">
              <a:lnSpc>
                <a:spcPct val="115000"/>
              </a:lnSpc>
              <a:spcBef>
                <a:spcPts val="0"/>
              </a:spcBef>
              <a:spcAft>
                <a:spcPts val="0"/>
              </a:spcAft>
              <a:buSzPts val="1400"/>
              <a:buChar char="●"/>
            </a:pPr>
            <a:r>
              <a:rPr lang="en-GB" dirty="0"/>
              <a:t>in public, e.g. ‘catcalls’, wolf-whistles</a:t>
            </a:r>
          </a:p>
          <a:p>
            <a:pPr marL="285750" lvl="0" indent="-285750" algn="l" rtl="0">
              <a:lnSpc>
                <a:spcPct val="115000"/>
              </a:lnSpc>
              <a:spcBef>
                <a:spcPts val="0"/>
              </a:spcBef>
              <a:spcAft>
                <a:spcPts val="0"/>
              </a:spcAft>
              <a:buSzPts val="1400"/>
              <a:buChar char="●"/>
            </a:pPr>
            <a:endParaRPr lang="en-GB" dirty="0"/>
          </a:p>
          <a:p>
            <a:pPr marL="0" lvl="0" indent="0" algn="l" rtl="0">
              <a:lnSpc>
                <a:spcPct val="115000"/>
              </a:lnSpc>
              <a:spcBef>
                <a:spcPts val="0"/>
              </a:spcBef>
              <a:spcAft>
                <a:spcPts val="0"/>
              </a:spcAft>
              <a:buSzPts val="1400"/>
              <a:buNone/>
            </a:pPr>
            <a:r>
              <a:rPr lang="en-GB" dirty="0"/>
              <a:t>See the </a:t>
            </a:r>
            <a:r>
              <a:rPr lang="en-GB" b="1" dirty="0"/>
              <a:t>Being safe </a:t>
            </a:r>
            <a:r>
              <a:rPr lang="en-GB" dirty="0"/>
              <a:t>module for more information.</a:t>
            </a:r>
            <a:endParaRPr dirty="0"/>
          </a:p>
        </p:txBody>
      </p:sp>
      <p:sp>
        <p:nvSpPr>
          <p:cNvPr id="588" name="Google Shape;588;p8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58</a:t>
            </a:fld>
            <a:endParaRPr/>
          </a:p>
        </p:txBody>
      </p:sp>
      <p:sp>
        <p:nvSpPr>
          <p:cNvPr id="589" name="Google Shape;589;p8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90" name="Google Shape;590;p82"/>
          <p:cNvSpPr txBox="1">
            <a:spLocks noGrp="1"/>
          </p:cNvSpPr>
          <p:nvPr>
            <p:ph type="body" idx="2"/>
          </p:nvPr>
        </p:nvSpPr>
        <p:spPr>
          <a:xfrm>
            <a:off x="6178800" y="216424"/>
            <a:ext cx="2695200" cy="180668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what constitutes sexual harassment and sexual violence and why these are always unacceptable.</a:t>
            </a:r>
            <a:endParaRPr sz="1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Understanding sexual violence</a:t>
            </a:r>
            <a:endParaRPr>
              <a:solidFill>
                <a:srgbClr val="073763"/>
              </a:solidFill>
            </a:endParaRPr>
          </a:p>
        </p:txBody>
      </p:sp>
      <p:sp>
        <p:nvSpPr>
          <p:cNvPr id="596" name="Google Shape;596;p8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Teach pupils that sexual violence is a broad term used to describe any sexual act (including attempts, comments, and advances) that uses </a:t>
            </a:r>
            <a:r>
              <a:rPr lang="en-GB" b="1" dirty="0"/>
              <a:t>coercion, </a:t>
            </a:r>
            <a:r>
              <a:rPr lang="en-GB" dirty="0"/>
              <a:t>or is against someone who does not or cannot </a:t>
            </a:r>
            <a:r>
              <a:rPr lang="en-GB" b="1" dirty="0"/>
              <a:t>consent. </a:t>
            </a:r>
            <a:endParaRPr dirty="0"/>
          </a:p>
          <a:p>
            <a:pPr marL="0" lvl="0" indent="0" algn="l" rtl="0">
              <a:lnSpc>
                <a:spcPct val="115000"/>
              </a:lnSpc>
              <a:spcBef>
                <a:spcPts val="1000"/>
              </a:spcBef>
              <a:spcAft>
                <a:spcPts val="0"/>
              </a:spcAft>
              <a:buSzPts val="1400"/>
              <a:buNone/>
            </a:pPr>
            <a:r>
              <a:rPr lang="en-GB" dirty="0"/>
              <a:t>Explain that coercion can include:</a:t>
            </a:r>
            <a:endParaRPr dirty="0"/>
          </a:p>
          <a:p>
            <a:pPr marL="285750" lvl="0" indent="-285750" algn="l" rtl="0">
              <a:lnSpc>
                <a:spcPct val="115000"/>
              </a:lnSpc>
              <a:spcBef>
                <a:spcPts val="0"/>
              </a:spcBef>
              <a:spcAft>
                <a:spcPts val="0"/>
              </a:spcAft>
              <a:buSzPts val="1400"/>
              <a:buChar char="●"/>
            </a:pPr>
            <a:r>
              <a:rPr lang="en-GB" dirty="0"/>
              <a:t>physical force </a:t>
            </a:r>
            <a:endParaRPr dirty="0"/>
          </a:p>
          <a:p>
            <a:pPr marL="285750" lvl="0" indent="-285750" algn="l" rtl="0">
              <a:lnSpc>
                <a:spcPct val="115000"/>
              </a:lnSpc>
              <a:spcBef>
                <a:spcPts val="0"/>
              </a:spcBef>
              <a:spcAft>
                <a:spcPts val="0"/>
              </a:spcAft>
              <a:buSzPts val="1400"/>
              <a:buChar char="●"/>
            </a:pPr>
            <a:r>
              <a:rPr lang="en-GB" dirty="0"/>
              <a:t>psychological intimidation </a:t>
            </a:r>
            <a:endParaRPr dirty="0"/>
          </a:p>
          <a:p>
            <a:pPr marL="285750" lvl="0" indent="-285750" algn="l" rtl="0">
              <a:lnSpc>
                <a:spcPct val="115000"/>
              </a:lnSpc>
              <a:spcBef>
                <a:spcPts val="0"/>
              </a:spcBef>
              <a:spcAft>
                <a:spcPts val="0"/>
              </a:spcAft>
              <a:buSzPts val="1400"/>
              <a:buChar char="●"/>
            </a:pPr>
            <a:r>
              <a:rPr lang="en-GB" dirty="0"/>
              <a:t>blackmail </a:t>
            </a:r>
            <a:endParaRPr dirty="0"/>
          </a:p>
          <a:p>
            <a:pPr marL="0" lvl="0" indent="0" algn="l" rtl="0">
              <a:lnSpc>
                <a:spcPct val="115000"/>
              </a:lnSpc>
              <a:spcBef>
                <a:spcPts val="0"/>
              </a:spcBef>
              <a:spcAft>
                <a:spcPts val="0"/>
              </a:spcAft>
              <a:buSzPts val="1400"/>
              <a:buNone/>
            </a:pPr>
            <a:endParaRPr sz="1000" dirty="0"/>
          </a:p>
          <a:p>
            <a:pPr marL="0" lvl="0" indent="0" algn="l" rtl="0">
              <a:lnSpc>
                <a:spcPct val="115000"/>
              </a:lnSpc>
              <a:spcBef>
                <a:spcPts val="0"/>
              </a:spcBef>
              <a:spcAft>
                <a:spcPts val="0"/>
              </a:spcAft>
              <a:buSzPts val="1400"/>
              <a:buNone/>
            </a:pPr>
            <a:r>
              <a:rPr lang="en-GB" dirty="0"/>
              <a:t>Define consent as agreeing by choice and having the </a:t>
            </a:r>
            <a:r>
              <a:rPr lang="en-GB" b="1" dirty="0"/>
              <a:t>freedom </a:t>
            </a:r>
            <a:r>
              <a:rPr lang="en-GB" dirty="0"/>
              <a:t>and</a:t>
            </a:r>
            <a:r>
              <a:rPr lang="en-GB" b="1" dirty="0"/>
              <a:t> capacity</a:t>
            </a:r>
            <a:r>
              <a:rPr lang="en-GB" dirty="0"/>
              <a:t> to make that choice (voluntariness)</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0"/>
              </a:spcBef>
              <a:spcAft>
                <a:spcPts val="0"/>
              </a:spcAft>
              <a:buSzPts val="1400"/>
              <a:buNone/>
            </a:pPr>
            <a:endParaRPr dirty="0"/>
          </a:p>
        </p:txBody>
      </p:sp>
      <p:sp>
        <p:nvSpPr>
          <p:cNvPr id="597" name="Google Shape;597;p8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59</a:t>
            </a:fld>
            <a:endParaRPr/>
          </a:p>
        </p:txBody>
      </p:sp>
      <p:sp>
        <p:nvSpPr>
          <p:cNvPr id="598" name="Google Shape;598;p8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599" name="Google Shape;599;p83"/>
          <p:cNvSpPr txBox="1">
            <a:spLocks noGrp="1"/>
          </p:cNvSpPr>
          <p:nvPr>
            <p:ph type="body" idx="2"/>
          </p:nvPr>
        </p:nvSpPr>
        <p:spPr>
          <a:xfrm>
            <a:off x="6178800" y="216424"/>
            <a:ext cx="2695200" cy="179525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what constitutes sexual harassment and sexual violence and why these are always unacceptable.</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137" name="Google Shape;137;p30"/>
          <p:cNvSpPr txBox="1">
            <a:spLocks noGrp="1"/>
          </p:cNvSpPr>
          <p:nvPr>
            <p:ph type="body" idx="1"/>
          </p:nvPr>
        </p:nvSpPr>
        <p:spPr>
          <a:xfrm>
            <a:off x="270000" y="914400"/>
            <a:ext cx="73500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SzPts val="1400"/>
              <a:buNone/>
            </a:pPr>
            <a:r>
              <a:rPr lang="en-GB" dirty="0"/>
              <a:t>Respectful relationships is related to the modules:</a:t>
            </a:r>
            <a:endParaRPr dirty="0"/>
          </a:p>
          <a:p>
            <a:pPr marL="457200" marR="0" lvl="0" indent="-317500" algn="l" rtl="0">
              <a:lnSpc>
                <a:spcPct val="115000"/>
              </a:lnSpc>
              <a:spcBef>
                <a:spcPts val="1600"/>
              </a:spcBef>
              <a:spcAft>
                <a:spcPts val="0"/>
              </a:spcAft>
              <a:buSzPts val="1400"/>
              <a:buChar char="●"/>
            </a:pPr>
            <a:r>
              <a:rPr lang="en-GB" dirty="0"/>
              <a:t>online relationships</a:t>
            </a:r>
            <a:endParaRPr dirty="0"/>
          </a:p>
          <a:p>
            <a:pPr marL="457200" marR="0" lvl="0" indent="-317500" algn="l" rtl="0">
              <a:lnSpc>
                <a:spcPct val="115000"/>
              </a:lnSpc>
              <a:spcBef>
                <a:spcPts val="0"/>
              </a:spcBef>
              <a:spcAft>
                <a:spcPts val="0"/>
              </a:spcAft>
              <a:buSzPts val="1400"/>
              <a:buChar char="●"/>
            </a:pPr>
            <a:r>
              <a:rPr lang="en-GB" dirty="0"/>
              <a:t>mental wellbeing</a:t>
            </a:r>
            <a:endParaRPr dirty="0"/>
          </a:p>
          <a:p>
            <a:pPr marL="457200" marR="0" lvl="0" indent="-317500" algn="l" rtl="0">
              <a:lnSpc>
                <a:spcPct val="115000"/>
              </a:lnSpc>
              <a:spcBef>
                <a:spcPts val="0"/>
              </a:spcBef>
              <a:spcAft>
                <a:spcPts val="0"/>
              </a:spcAft>
              <a:buSzPts val="1400"/>
              <a:buChar char="●"/>
            </a:pPr>
            <a:r>
              <a:rPr lang="en-GB" dirty="0"/>
              <a:t>being safe</a:t>
            </a:r>
            <a:endParaRPr dirty="0"/>
          </a:p>
          <a:p>
            <a:pPr marL="457200" marR="0" lvl="0" indent="-317500" algn="l" rtl="0">
              <a:lnSpc>
                <a:spcPct val="115000"/>
              </a:lnSpc>
              <a:spcBef>
                <a:spcPts val="0"/>
              </a:spcBef>
              <a:spcAft>
                <a:spcPts val="0"/>
              </a:spcAft>
              <a:buSzPts val="1400"/>
              <a:buChar char="●"/>
            </a:pPr>
            <a:r>
              <a:rPr lang="en-GB" dirty="0"/>
              <a:t>intimate and sexual relationships (secondary only)</a:t>
            </a:r>
            <a:endParaRPr dirty="0"/>
          </a:p>
          <a:p>
            <a:pPr marL="457200" marR="0" lvl="0" indent="-317500" algn="l" rtl="0">
              <a:lnSpc>
                <a:spcPct val="115000"/>
              </a:lnSpc>
              <a:spcBef>
                <a:spcPts val="0"/>
              </a:spcBef>
              <a:spcAft>
                <a:spcPts val="0"/>
              </a:spcAft>
              <a:buSzPts val="1400"/>
              <a:buChar char="●"/>
            </a:pPr>
            <a:r>
              <a:rPr lang="en-GB" dirty="0"/>
              <a:t>caring friendships and families</a:t>
            </a:r>
            <a:endParaRPr dirty="0"/>
          </a:p>
          <a:p>
            <a:pPr marL="457200" marR="0" lvl="0" indent="-317500" algn="l" rtl="0">
              <a:lnSpc>
                <a:spcPct val="115000"/>
              </a:lnSpc>
              <a:spcBef>
                <a:spcPts val="0"/>
              </a:spcBef>
              <a:spcAft>
                <a:spcPts val="0"/>
              </a:spcAft>
              <a:buSzPts val="1400"/>
              <a:buChar char="●"/>
            </a:pPr>
            <a:r>
              <a:rPr lang="en-GB" dirty="0"/>
              <a:t>people who care for me</a:t>
            </a:r>
            <a:endParaRPr dirty="0"/>
          </a:p>
          <a:p>
            <a:pPr marL="0" marR="0" lvl="0" indent="0" algn="l" rtl="0">
              <a:lnSpc>
                <a:spcPct val="115000"/>
              </a:lnSpc>
              <a:spcBef>
                <a:spcPts val="1600"/>
              </a:spcBef>
              <a:spcAft>
                <a:spcPts val="0"/>
              </a:spcAft>
              <a:buSzPts val="1400"/>
              <a:buNone/>
            </a:pPr>
            <a:r>
              <a:rPr lang="en-GB" dirty="0"/>
              <a:t>Therefore you should:</a:t>
            </a:r>
            <a:endParaRPr dirty="0"/>
          </a:p>
          <a:p>
            <a:pPr marL="457200" marR="0" lvl="0" indent="-317500" algn="l" rtl="0">
              <a:lnSpc>
                <a:spcPct val="115000"/>
              </a:lnSpc>
              <a:spcBef>
                <a:spcPts val="1600"/>
              </a:spcBef>
              <a:spcAft>
                <a:spcPts val="0"/>
              </a:spcAft>
              <a:buSzPts val="1400"/>
              <a:buChar char="●"/>
            </a:pPr>
            <a:r>
              <a:rPr lang="en-GB" b="1" dirty="0"/>
              <a:t>consider thematic links</a:t>
            </a:r>
            <a:r>
              <a:rPr lang="en-GB" dirty="0"/>
              <a:t> when planning and delivering lessons</a:t>
            </a:r>
            <a:endParaRPr dirty="0"/>
          </a:p>
          <a:p>
            <a:pPr marL="457200" marR="0" lvl="0" indent="-317500" algn="l" rtl="0">
              <a:lnSpc>
                <a:spcPct val="115000"/>
              </a:lnSpc>
              <a:spcBef>
                <a:spcPts val="0"/>
              </a:spcBef>
              <a:spcAft>
                <a:spcPts val="0"/>
              </a:spcAft>
              <a:buSzPts val="1400"/>
              <a:buChar char="●"/>
            </a:pPr>
            <a:r>
              <a:rPr lang="en-GB" dirty="0"/>
              <a:t>find ways to </a:t>
            </a:r>
            <a:r>
              <a:rPr lang="en-GB" b="1" dirty="0"/>
              <a:t>link knowledge and vocabulary </a:t>
            </a:r>
            <a:r>
              <a:rPr lang="en-GB" dirty="0"/>
              <a:t>across topics</a:t>
            </a:r>
            <a:endParaRPr sz="1800" dirty="0">
              <a:solidFill>
                <a:srgbClr val="9900FF"/>
              </a:solidFill>
            </a:endParaRPr>
          </a:p>
          <a:p>
            <a:pPr marL="0" lvl="0" indent="0" algn="l" rtl="0">
              <a:lnSpc>
                <a:spcPct val="115000"/>
              </a:lnSpc>
              <a:spcBef>
                <a:spcPts val="1600"/>
              </a:spcBef>
              <a:spcAft>
                <a:spcPts val="1600"/>
              </a:spcAft>
              <a:buSzPts val="1400"/>
              <a:buNone/>
            </a:pPr>
            <a:endParaRPr sz="1800" dirty="0"/>
          </a:p>
        </p:txBody>
      </p:sp>
      <p:sp>
        <p:nvSpPr>
          <p:cNvPr id="138" name="Google Shape;138;p3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Contexts and impacts</a:t>
            </a:r>
            <a:endParaRPr>
              <a:solidFill>
                <a:srgbClr val="073763"/>
              </a:solidFill>
            </a:endParaRPr>
          </a:p>
        </p:txBody>
      </p:sp>
      <p:sp>
        <p:nvSpPr>
          <p:cNvPr id="605" name="Google Shape;605;p8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Explain that sexual harassment and sexual violence can take place across a range of </a:t>
            </a:r>
            <a:r>
              <a:rPr lang="en-GB" dirty="0">
                <a:solidFill>
                  <a:srgbClr val="595959"/>
                </a:solidFill>
              </a:rPr>
              <a:t>different contexts such as: in person, online, or over the phone, and in different relationships including with friends, authority figures, sexual partners, and family members. </a:t>
            </a:r>
            <a:endParaRPr dirty="0"/>
          </a:p>
          <a:p>
            <a:pPr marL="0" lvl="0" indent="0" algn="l" rtl="0">
              <a:lnSpc>
                <a:spcPct val="115000"/>
              </a:lnSpc>
              <a:spcBef>
                <a:spcPts val="0"/>
              </a:spcBef>
              <a:spcAft>
                <a:spcPts val="0"/>
              </a:spcAft>
              <a:buSzPts val="1400"/>
              <a:buNone/>
            </a:pPr>
            <a:endParaRPr dirty="0">
              <a:solidFill>
                <a:srgbClr val="595959"/>
              </a:solidFill>
            </a:endParaRPr>
          </a:p>
          <a:p>
            <a:pPr marL="0" lvl="0" indent="0" algn="l" rtl="0">
              <a:lnSpc>
                <a:spcPct val="115000"/>
              </a:lnSpc>
              <a:spcBef>
                <a:spcPts val="0"/>
              </a:spcBef>
              <a:spcAft>
                <a:spcPts val="0"/>
              </a:spcAft>
              <a:buSzPts val="1400"/>
              <a:buNone/>
            </a:pPr>
            <a:r>
              <a:rPr lang="en-GB" dirty="0">
                <a:solidFill>
                  <a:srgbClr val="595959"/>
                </a:solidFill>
              </a:rPr>
              <a:t>Teach that </a:t>
            </a:r>
            <a:r>
              <a:rPr lang="en-GB" b="1" dirty="0">
                <a:solidFill>
                  <a:srgbClr val="595959"/>
                </a:solidFill>
              </a:rPr>
              <a:t>all forms </a:t>
            </a:r>
            <a:r>
              <a:rPr lang="en-GB" dirty="0">
                <a:solidFill>
                  <a:srgbClr val="595959"/>
                </a:solidFill>
              </a:rPr>
              <a:t>of sexual harassment and sexual violence are unacceptable, and are usually against the law. Explain that this is because they violate someone else’s rights to dignity and bodily autonomy, and are recognised as a barrier to women’s equality.</a:t>
            </a:r>
            <a:endParaRPr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1000"/>
              </a:spcBef>
              <a:spcAft>
                <a:spcPts val="0"/>
              </a:spcAft>
              <a:buSzPts val="1400"/>
              <a:buNone/>
            </a:pPr>
            <a:endParaRPr dirty="0"/>
          </a:p>
          <a:p>
            <a:pPr marL="0" lvl="0" indent="0" algn="l" rtl="0">
              <a:lnSpc>
                <a:spcPct val="115000"/>
              </a:lnSpc>
              <a:spcBef>
                <a:spcPts val="1000"/>
              </a:spcBef>
              <a:spcAft>
                <a:spcPts val="0"/>
              </a:spcAft>
              <a:buSzPts val="1400"/>
              <a:buNone/>
            </a:pPr>
            <a:r>
              <a:rPr lang="en-GB" dirty="0"/>
              <a:t>e</a:t>
            </a:r>
            <a:endParaRPr i="1" dirty="0">
              <a:solidFill>
                <a:srgbClr val="FF0000"/>
              </a:solidFill>
            </a:endParaRPr>
          </a:p>
        </p:txBody>
      </p:sp>
      <p:sp>
        <p:nvSpPr>
          <p:cNvPr id="606" name="Google Shape;606;p8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60</a:t>
            </a:fld>
            <a:endParaRPr/>
          </a:p>
        </p:txBody>
      </p:sp>
      <p:sp>
        <p:nvSpPr>
          <p:cNvPr id="607" name="Google Shape;607;p8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608" name="Google Shape;608;p84"/>
          <p:cNvSpPr txBox="1">
            <a:spLocks noGrp="1"/>
          </p:cNvSpPr>
          <p:nvPr>
            <p:ph type="body" idx="2"/>
          </p:nvPr>
        </p:nvSpPr>
        <p:spPr>
          <a:xfrm>
            <a:off x="6178800" y="216425"/>
            <a:ext cx="2695200" cy="1795256"/>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what constitutes sexual harassment and sexual violence and why these are always unacceptable.</a:t>
            </a:r>
            <a:endParaRPr sz="1600" dirty="0"/>
          </a:p>
        </p:txBody>
      </p:sp>
    </p:spTree>
    <p:extLst>
      <p:ext uri="{BB962C8B-B14F-4D97-AF65-F5344CB8AC3E}">
        <p14:creationId xmlns:p14="http://schemas.microsoft.com/office/powerpoint/2010/main" val="2306834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Contexts and impacts</a:t>
            </a:r>
            <a:endParaRPr>
              <a:solidFill>
                <a:srgbClr val="073763"/>
              </a:solidFill>
            </a:endParaRPr>
          </a:p>
        </p:txBody>
      </p:sp>
      <p:sp>
        <p:nvSpPr>
          <p:cNvPr id="605" name="Google Shape;605;p8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139700" indent="0">
              <a:buNone/>
            </a:pPr>
            <a:r>
              <a:rPr lang="en-GB" dirty="0"/>
              <a:t>Explain that most cases of sexual violence and sexual harassment are perpetrated by boys/men to girls/women.</a:t>
            </a:r>
          </a:p>
          <a:p>
            <a:pPr marL="139700" indent="0">
              <a:buNone/>
            </a:pPr>
            <a:endParaRPr lang="en-GB" dirty="0"/>
          </a:p>
          <a:p>
            <a:pPr marL="139700" indent="0">
              <a:buNone/>
            </a:pPr>
            <a:r>
              <a:rPr lang="en-GB" dirty="0"/>
              <a:t>Teach that despite this, assumptions must not be made about the behaviour of boys and young men. Most young men are respectful of women and each other.</a:t>
            </a:r>
            <a:endParaRPr lang="en-GB" i="1" dirty="0">
              <a:solidFill>
                <a:srgbClr val="FF0000"/>
              </a:solidFill>
            </a:endParaRPr>
          </a:p>
          <a:p>
            <a:pPr marL="139700" indent="0">
              <a:buNone/>
            </a:pPr>
            <a:endParaRPr lang="en-GB" i="1" dirty="0">
              <a:solidFill>
                <a:srgbClr val="FF0000"/>
              </a:solidFill>
            </a:endParaRPr>
          </a:p>
          <a:p>
            <a:pPr marL="139700" indent="0">
              <a:buNone/>
            </a:pPr>
            <a:r>
              <a:rPr lang="en-GB" dirty="0"/>
              <a:t>Explain that anyone of any gender can be the victim of sexual harassment and violence and it can happen in relationships between people of any gender.</a:t>
            </a:r>
          </a:p>
          <a:p>
            <a:pPr marL="139700" indent="0">
              <a:buNone/>
            </a:pPr>
            <a:endParaRPr lang="en-GB" dirty="0"/>
          </a:p>
        </p:txBody>
      </p:sp>
      <p:sp>
        <p:nvSpPr>
          <p:cNvPr id="606" name="Google Shape;606;p8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61</a:t>
            </a:fld>
            <a:endParaRPr/>
          </a:p>
        </p:txBody>
      </p:sp>
      <p:sp>
        <p:nvSpPr>
          <p:cNvPr id="607" name="Google Shape;607;p8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608" name="Google Shape;608;p84"/>
          <p:cNvSpPr txBox="1">
            <a:spLocks noGrp="1"/>
          </p:cNvSpPr>
          <p:nvPr>
            <p:ph type="body" idx="2"/>
          </p:nvPr>
        </p:nvSpPr>
        <p:spPr>
          <a:xfrm>
            <a:off x="6178800" y="216424"/>
            <a:ext cx="2695200" cy="178382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what constitutes sexual harassment and sexual violence and why these are always unacceptable.</a:t>
            </a:r>
            <a:endParaRPr sz="16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8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UK legal rights on equality (1) </a:t>
            </a:r>
            <a:endParaRPr>
              <a:solidFill>
                <a:srgbClr val="073763"/>
              </a:solidFill>
            </a:endParaRPr>
          </a:p>
        </p:txBody>
      </p:sp>
      <p:sp>
        <p:nvSpPr>
          <p:cNvPr id="614" name="Google Shape;614;p8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400"/>
              <a:buNone/>
            </a:pPr>
            <a:r>
              <a:rPr lang="en-GB" dirty="0"/>
              <a:t>Explain that everyone is unique and equal and that respect for difference and protection from discrimination is built into the law.</a:t>
            </a:r>
            <a:endParaRPr dirty="0"/>
          </a:p>
          <a:p>
            <a:pPr marL="0" lvl="0" indent="0" algn="l" rtl="0">
              <a:lnSpc>
                <a:spcPct val="115000"/>
              </a:lnSpc>
              <a:spcBef>
                <a:spcPts val="1600"/>
              </a:spcBef>
              <a:spcAft>
                <a:spcPts val="0"/>
              </a:spcAft>
              <a:buSzPts val="1400"/>
              <a:buNone/>
            </a:pPr>
            <a:r>
              <a:rPr lang="en-GB" dirty="0"/>
              <a:t>Teach that discrimination is being treated unjustly, particularly on the basis of social categories such as race or class.</a:t>
            </a:r>
            <a:endParaRPr dirty="0"/>
          </a:p>
          <a:p>
            <a:pPr marL="0" lvl="0" indent="0" algn="l" rtl="0">
              <a:lnSpc>
                <a:spcPct val="115000"/>
              </a:lnSpc>
              <a:spcBef>
                <a:spcPts val="1600"/>
              </a:spcBef>
              <a:spcAft>
                <a:spcPts val="1600"/>
              </a:spcAft>
              <a:buSzPts val="1400"/>
              <a:buNone/>
            </a:pPr>
            <a:r>
              <a:rPr lang="en-GB" dirty="0"/>
              <a:t>The Equality Act 2010 makes it unlawful for someone to be discriminated against on the basis of certain characteristics (the protected characteristics).</a:t>
            </a:r>
            <a:endParaRPr dirty="0"/>
          </a:p>
        </p:txBody>
      </p:sp>
      <p:sp>
        <p:nvSpPr>
          <p:cNvPr id="615" name="Google Shape;615;p8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62</a:t>
            </a:fld>
            <a:endParaRPr/>
          </a:p>
        </p:txBody>
      </p:sp>
      <p:sp>
        <p:nvSpPr>
          <p:cNvPr id="616" name="Google Shape;616;p8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617" name="Google Shape;617;p85"/>
          <p:cNvSpPr txBox="1">
            <a:spLocks noGrp="1"/>
          </p:cNvSpPr>
          <p:nvPr>
            <p:ph type="body" idx="2"/>
          </p:nvPr>
        </p:nvSpPr>
        <p:spPr>
          <a:xfrm>
            <a:off x="6178800" y="216424"/>
            <a:ext cx="2695200" cy="267536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legal rights and responsibilities regarding equality (particularly with reference to the protected characteristics as defined in the Equality Act 2010) and that everyone is unique and equal </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8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UK legal rights on equality (2)</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23" name="Google Shape;623;p8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SzPts val="1400"/>
              <a:buNone/>
            </a:pPr>
            <a:r>
              <a:rPr lang="en-GB" dirty="0"/>
              <a:t>There are nine protected characteristics which are:</a:t>
            </a:r>
            <a:endParaRPr dirty="0"/>
          </a:p>
          <a:p>
            <a:pPr marL="457200" lvl="0" indent="-317500" algn="l" rtl="0">
              <a:lnSpc>
                <a:spcPct val="115000"/>
              </a:lnSpc>
              <a:spcBef>
                <a:spcPts val="1600"/>
              </a:spcBef>
              <a:spcAft>
                <a:spcPts val="0"/>
              </a:spcAft>
              <a:buSzPts val="1400"/>
              <a:buChar char="●"/>
            </a:pPr>
            <a:r>
              <a:rPr lang="en-GB" dirty="0"/>
              <a:t>age</a:t>
            </a:r>
            <a:endParaRPr dirty="0"/>
          </a:p>
          <a:p>
            <a:pPr marL="457200" lvl="0" indent="-317500" algn="l" rtl="0">
              <a:lnSpc>
                <a:spcPct val="115000"/>
              </a:lnSpc>
              <a:spcBef>
                <a:spcPts val="0"/>
              </a:spcBef>
              <a:spcAft>
                <a:spcPts val="0"/>
              </a:spcAft>
              <a:buSzPts val="1400"/>
              <a:buChar char="●"/>
            </a:pPr>
            <a:r>
              <a:rPr lang="en-GB" dirty="0"/>
              <a:t>disability</a:t>
            </a:r>
            <a:endParaRPr dirty="0"/>
          </a:p>
          <a:p>
            <a:pPr marL="457200" lvl="0" indent="-317500" algn="l" rtl="0">
              <a:lnSpc>
                <a:spcPct val="115000"/>
              </a:lnSpc>
              <a:spcBef>
                <a:spcPts val="0"/>
              </a:spcBef>
              <a:spcAft>
                <a:spcPts val="0"/>
              </a:spcAft>
              <a:buSzPts val="1400"/>
              <a:buChar char="●"/>
            </a:pPr>
            <a:r>
              <a:rPr lang="en-GB" dirty="0"/>
              <a:t>gender reassignment</a:t>
            </a:r>
            <a:endParaRPr dirty="0"/>
          </a:p>
          <a:p>
            <a:pPr marL="457200" lvl="0" indent="-317500" algn="l" rtl="0">
              <a:lnSpc>
                <a:spcPct val="115000"/>
              </a:lnSpc>
              <a:spcBef>
                <a:spcPts val="0"/>
              </a:spcBef>
              <a:spcAft>
                <a:spcPts val="0"/>
              </a:spcAft>
              <a:buSzPts val="1400"/>
              <a:buChar char="●"/>
            </a:pPr>
            <a:r>
              <a:rPr lang="en-GB" dirty="0"/>
              <a:t>marriage and civil partnership</a:t>
            </a:r>
            <a:endParaRPr dirty="0"/>
          </a:p>
          <a:p>
            <a:pPr marL="457200" lvl="0" indent="-317500" algn="l" rtl="0">
              <a:lnSpc>
                <a:spcPct val="115000"/>
              </a:lnSpc>
              <a:spcBef>
                <a:spcPts val="0"/>
              </a:spcBef>
              <a:spcAft>
                <a:spcPts val="0"/>
              </a:spcAft>
              <a:buSzPts val="1400"/>
              <a:buChar char="●"/>
            </a:pPr>
            <a:r>
              <a:rPr lang="en-GB" dirty="0"/>
              <a:t>pregnancy and maternity</a:t>
            </a:r>
            <a:endParaRPr dirty="0"/>
          </a:p>
          <a:p>
            <a:pPr marL="457200" lvl="0" indent="-317500" algn="l" rtl="0">
              <a:lnSpc>
                <a:spcPct val="115000"/>
              </a:lnSpc>
              <a:spcBef>
                <a:spcPts val="0"/>
              </a:spcBef>
              <a:spcAft>
                <a:spcPts val="0"/>
              </a:spcAft>
              <a:buSzPts val="1400"/>
              <a:buChar char="●"/>
            </a:pPr>
            <a:r>
              <a:rPr lang="en-GB" dirty="0"/>
              <a:t>race</a:t>
            </a:r>
            <a:endParaRPr dirty="0"/>
          </a:p>
          <a:p>
            <a:pPr marL="457200" lvl="0" indent="-317500" algn="l" rtl="0">
              <a:lnSpc>
                <a:spcPct val="115000"/>
              </a:lnSpc>
              <a:spcBef>
                <a:spcPts val="0"/>
              </a:spcBef>
              <a:spcAft>
                <a:spcPts val="0"/>
              </a:spcAft>
              <a:buSzPts val="1400"/>
              <a:buChar char="●"/>
            </a:pPr>
            <a:r>
              <a:rPr lang="en-GB" dirty="0"/>
              <a:t>religion or belief</a:t>
            </a:r>
            <a:endParaRPr dirty="0"/>
          </a:p>
          <a:p>
            <a:pPr marL="457200" lvl="0" indent="-317500" algn="l" rtl="0">
              <a:lnSpc>
                <a:spcPct val="115000"/>
              </a:lnSpc>
              <a:spcBef>
                <a:spcPts val="0"/>
              </a:spcBef>
              <a:spcAft>
                <a:spcPts val="0"/>
              </a:spcAft>
              <a:buSzPts val="1400"/>
              <a:buChar char="●"/>
            </a:pPr>
            <a:r>
              <a:rPr lang="en-GB" dirty="0"/>
              <a:t>sex</a:t>
            </a:r>
            <a:endParaRPr dirty="0"/>
          </a:p>
          <a:p>
            <a:pPr marL="457200" lvl="0" indent="-317500" algn="l" rtl="0">
              <a:lnSpc>
                <a:spcPct val="115000"/>
              </a:lnSpc>
              <a:spcBef>
                <a:spcPts val="0"/>
              </a:spcBef>
              <a:spcAft>
                <a:spcPts val="0"/>
              </a:spcAft>
              <a:buSzPts val="1400"/>
              <a:buChar char="●"/>
            </a:pPr>
            <a:r>
              <a:rPr lang="en-GB" dirty="0"/>
              <a:t>sexual orientation</a:t>
            </a:r>
            <a:endParaRPr dirty="0"/>
          </a:p>
        </p:txBody>
      </p:sp>
      <p:sp>
        <p:nvSpPr>
          <p:cNvPr id="624" name="Google Shape;624;p8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63</a:t>
            </a:fld>
            <a:endParaRPr/>
          </a:p>
        </p:txBody>
      </p:sp>
      <p:sp>
        <p:nvSpPr>
          <p:cNvPr id="625" name="Google Shape;625;p8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626" name="Google Shape;626;p86"/>
          <p:cNvSpPr txBox="1">
            <a:spLocks noGrp="1"/>
          </p:cNvSpPr>
          <p:nvPr>
            <p:ph type="body" idx="2"/>
          </p:nvPr>
        </p:nvSpPr>
        <p:spPr>
          <a:xfrm>
            <a:off x="6178800" y="216424"/>
            <a:ext cx="2695200" cy="262964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legal rights and responsibilities regarding equality (particularly with reference to the protected characteristics as defined in the Equality Act 2010) and that everyone is unique and equal </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UK legal rights on equality (3)</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32" name="Google Shape;632;p8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dirty="0"/>
              <a:t>Explain that under the Equality Act you are protected from discrimination when you:</a:t>
            </a:r>
            <a:endParaRPr dirty="0"/>
          </a:p>
          <a:p>
            <a:pPr marL="457200" lvl="0" indent="-317500" algn="l" rtl="0">
              <a:lnSpc>
                <a:spcPct val="115000"/>
              </a:lnSpc>
              <a:spcBef>
                <a:spcPts val="1600"/>
              </a:spcBef>
              <a:spcAft>
                <a:spcPts val="0"/>
              </a:spcAft>
              <a:buSzPts val="1400"/>
              <a:buChar char="●"/>
            </a:pPr>
            <a:r>
              <a:rPr lang="en-GB" dirty="0"/>
              <a:t>are in the workplace</a:t>
            </a:r>
            <a:endParaRPr dirty="0"/>
          </a:p>
          <a:p>
            <a:pPr marL="457200" lvl="0" indent="-317500" algn="l" rtl="0">
              <a:lnSpc>
                <a:spcPct val="115000"/>
              </a:lnSpc>
              <a:spcBef>
                <a:spcPts val="0"/>
              </a:spcBef>
              <a:spcAft>
                <a:spcPts val="0"/>
              </a:spcAft>
              <a:buSzPts val="1400"/>
              <a:buChar char="●"/>
            </a:pPr>
            <a:r>
              <a:rPr lang="en-GB" dirty="0"/>
              <a:t>use public services (e.g. NHS) or education</a:t>
            </a:r>
            <a:endParaRPr dirty="0"/>
          </a:p>
          <a:p>
            <a:pPr marL="457200" lvl="0" indent="-317500" algn="l" rtl="0">
              <a:lnSpc>
                <a:spcPct val="115000"/>
              </a:lnSpc>
              <a:spcBef>
                <a:spcPts val="0"/>
              </a:spcBef>
              <a:spcAft>
                <a:spcPts val="0"/>
              </a:spcAft>
              <a:buSzPts val="1400"/>
              <a:buChar char="●"/>
            </a:pPr>
            <a:r>
              <a:rPr lang="en-GB" dirty="0"/>
              <a:t>use businesses that provide services and goods</a:t>
            </a:r>
            <a:endParaRPr dirty="0"/>
          </a:p>
          <a:p>
            <a:pPr marL="457200" lvl="0" indent="-317500" algn="l" rtl="0">
              <a:lnSpc>
                <a:spcPct val="115000"/>
              </a:lnSpc>
              <a:spcBef>
                <a:spcPts val="0"/>
              </a:spcBef>
              <a:spcAft>
                <a:spcPts val="0"/>
              </a:spcAft>
              <a:buSzPts val="1400"/>
              <a:buChar char="●"/>
            </a:pPr>
            <a:r>
              <a:rPr lang="en-GB" dirty="0"/>
              <a:t>use transport</a:t>
            </a:r>
            <a:endParaRPr dirty="0"/>
          </a:p>
          <a:p>
            <a:pPr marL="457200" lvl="0" indent="-317500" algn="l" rtl="0">
              <a:lnSpc>
                <a:spcPct val="115000"/>
              </a:lnSpc>
              <a:spcBef>
                <a:spcPts val="0"/>
              </a:spcBef>
              <a:spcAft>
                <a:spcPts val="0"/>
              </a:spcAft>
              <a:buSzPts val="1400"/>
              <a:buChar char="●"/>
            </a:pPr>
            <a:r>
              <a:rPr lang="en-GB" dirty="0"/>
              <a:t>join a club or association </a:t>
            </a:r>
            <a:endParaRPr dirty="0"/>
          </a:p>
          <a:p>
            <a:pPr marL="457200" lvl="0" indent="-317500" algn="l" rtl="0">
              <a:lnSpc>
                <a:spcPct val="115000"/>
              </a:lnSpc>
              <a:spcBef>
                <a:spcPts val="0"/>
              </a:spcBef>
              <a:spcAft>
                <a:spcPts val="0"/>
              </a:spcAft>
              <a:buSzPts val="1400"/>
              <a:buChar char="●"/>
            </a:pPr>
            <a:r>
              <a:rPr lang="en-GB" dirty="0"/>
              <a:t>have contact with public bodies like your local council or government departments</a:t>
            </a:r>
            <a:endParaRPr dirty="0"/>
          </a:p>
          <a:p>
            <a:pPr marL="0" lvl="0" indent="0" algn="l" rtl="0">
              <a:lnSpc>
                <a:spcPct val="115000"/>
              </a:lnSpc>
              <a:spcBef>
                <a:spcPts val="1600"/>
              </a:spcBef>
              <a:spcAft>
                <a:spcPts val="1600"/>
              </a:spcAft>
              <a:buSzPts val="1400"/>
              <a:buNone/>
            </a:pPr>
            <a:r>
              <a:rPr lang="en-GB" dirty="0"/>
              <a:t>See </a:t>
            </a:r>
            <a:r>
              <a:rPr lang="en-GB" u="sng" dirty="0">
                <a:solidFill>
                  <a:schemeClr val="hlink"/>
                </a:solidFill>
                <a:hlinkClick r:id="rId3"/>
              </a:rPr>
              <a:t>Equality and Human Rights Commission</a:t>
            </a:r>
            <a:endParaRPr dirty="0"/>
          </a:p>
        </p:txBody>
      </p:sp>
      <p:sp>
        <p:nvSpPr>
          <p:cNvPr id="633" name="Google Shape;633;p8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64</a:t>
            </a:fld>
            <a:endParaRPr/>
          </a:p>
        </p:txBody>
      </p:sp>
      <p:sp>
        <p:nvSpPr>
          <p:cNvPr id="634" name="Google Shape;634;p8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635" name="Google Shape;635;p87"/>
          <p:cNvSpPr txBox="1">
            <a:spLocks noGrp="1"/>
          </p:cNvSpPr>
          <p:nvPr>
            <p:ph type="body" idx="2"/>
          </p:nvPr>
        </p:nvSpPr>
        <p:spPr>
          <a:xfrm>
            <a:off x="6178800" y="216424"/>
            <a:ext cx="2695200" cy="2652505"/>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i="1" dirty="0"/>
              <a:t>Know the legal rights and responsibilities regarding equality (particularly with reference to the protected characteristics as defined in the Equality Act 2010) and that everyone is unique and equal </a:t>
            </a:r>
            <a:endParaRPr sz="1600" i="1" dirty="0"/>
          </a:p>
          <a:p>
            <a:pPr marL="0" lvl="0" indent="0" algn="l" rtl="0">
              <a:lnSpc>
                <a:spcPct val="115000"/>
              </a:lnSpc>
              <a:spcBef>
                <a:spcPts val="0"/>
              </a:spcBef>
              <a:spcAft>
                <a:spcPts val="0"/>
              </a:spcAft>
              <a:buClr>
                <a:schemeClr val="dk1"/>
              </a:buClr>
              <a:buSzPts val="1100"/>
              <a:buNone/>
            </a:pPr>
            <a:endParaRPr i="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8"/>
          <p:cNvSpPr txBox="1">
            <a:spLocks noGrp="1"/>
          </p:cNvSpPr>
          <p:nvPr>
            <p:ph type="title"/>
          </p:nvPr>
        </p:nvSpPr>
        <p:spPr>
          <a:xfrm>
            <a:off x="1747200" y="2150850"/>
            <a:ext cx="58962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641" name="Google Shape;641;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9"/>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47" name="Google Shape;647;p89"/>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GB"/>
              <a:t>The following are just some of the approaches you might consider  when preparing to teach about respectful relationships. </a:t>
            </a:r>
            <a:endParaRPr/>
          </a:p>
          <a:p>
            <a:pPr marL="0" marR="0" lvl="0" indent="0" algn="l" rtl="0">
              <a:lnSpc>
                <a:spcPct val="115000"/>
              </a:lnSpc>
              <a:spcBef>
                <a:spcPts val="1600"/>
              </a:spcBef>
              <a:spcAft>
                <a:spcPts val="0"/>
              </a:spcAft>
              <a:buSzPts val="1400"/>
              <a:buNone/>
            </a:pPr>
            <a:r>
              <a:rPr lang="en-GB"/>
              <a:t>You will need to adapt these approaches to ensure they are age appropriate and developmentally appropriate for your pupils.</a:t>
            </a:r>
            <a:endParaRPr/>
          </a:p>
          <a:p>
            <a:pPr marL="457200" lvl="0" indent="0" algn="l" rtl="0">
              <a:lnSpc>
                <a:spcPct val="115000"/>
              </a:lnSpc>
              <a:spcBef>
                <a:spcPts val="1600"/>
              </a:spcBef>
              <a:spcAft>
                <a:spcPts val="1600"/>
              </a:spcAft>
              <a:buSzPts val="1400"/>
              <a:buNone/>
            </a:pPr>
            <a:endParaRPr sz="1800"/>
          </a:p>
        </p:txBody>
      </p:sp>
      <p:sp>
        <p:nvSpPr>
          <p:cNvPr id="648" name="Google Shape;648;p89"/>
          <p:cNvSpPr txBox="1">
            <a:spLocks noGrp="1"/>
          </p:cNvSpPr>
          <p:nvPr>
            <p:ph type="sldNum" idx="12"/>
          </p:nvPr>
        </p:nvSpPr>
        <p:spPr>
          <a:xfrm>
            <a:off x="8787600" y="47784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66</a:t>
            </a:fld>
            <a:endParaRPr/>
          </a:p>
        </p:txBody>
      </p:sp>
      <p:sp>
        <p:nvSpPr>
          <p:cNvPr id="649" name="Google Shape;649;p89"/>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90"/>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55" name="Google Shape;655;p90"/>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b="1" dirty="0"/>
              <a:t>Ensure information is taught at the right time</a:t>
            </a:r>
            <a:r>
              <a:rPr lang="en-GB" sz="1800" dirty="0"/>
              <a:t> so that pupils are not lacking the knowledge they need to make informed decisions, and are aware of their legal protections, rights and responsibilities.</a:t>
            </a:r>
            <a:endParaRPr sz="1800" dirty="0"/>
          </a:p>
          <a:p>
            <a:pPr marL="0" lvl="0" indent="0" algn="l" rtl="0">
              <a:lnSpc>
                <a:spcPct val="115000"/>
              </a:lnSpc>
              <a:spcBef>
                <a:spcPts val="1000"/>
              </a:spcBef>
              <a:spcAft>
                <a:spcPts val="0"/>
              </a:spcAft>
              <a:buSzPts val="1400"/>
              <a:buNone/>
            </a:pPr>
            <a:r>
              <a:rPr lang="en-GB" sz="1800" b="1" dirty="0"/>
              <a:t>Ensure LGBT-relevant knowledge and examples are included </a:t>
            </a:r>
            <a:r>
              <a:rPr lang="en-GB" sz="1800" dirty="0"/>
              <a:t>throughout teaching (not a one-off session) and use </a:t>
            </a:r>
            <a:r>
              <a:rPr lang="en-GB" sz="1800" b="1" dirty="0"/>
              <a:t>inclusive language</a:t>
            </a:r>
            <a:r>
              <a:rPr lang="en-GB" sz="1800" dirty="0"/>
              <a:t>, considering how individual pupils may relate to particular topics.</a:t>
            </a:r>
            <a:endParaRPr sz="1800" dirty="0"/>
          </a:p>
          <a:p>
            <a:pPr marL="0" lvl="0" indent="0" algn="l" rtl="0">
              <a:lnSpc>
                <a:spcPct val="115000"/>
              </a:lnSpc>
              <a:spcBef>
                <a:spcPts val="1000"/>
              </a:spcBef>
              <a:spcAft>
                <a:spcPts val="0"/>
              </a:spcAft>
              <a:buClr>
                <a:schemeClr val="dk1"/>
              </a:buClr>
              <a:buSzPts val="1100"/>
              <a:buFont typeface="Arial"/>
              <a:buNone/>
            </a:pPr>
            <a:r>
              <a:rPr lang="en-GB" sz="1800" b="1" dirty="0"/>
              <a:t>Take into account issues specific to the group or setting</a:t>
            </a:r>
            <a:r>
              <a:rPr lang="en-GB" sz="1800" dirty="0"/>
              <a:t>, e.g. conditional friendships which often arise in behaviour settings, or non-reciprocal friendships which often arise in SEND settings.</a:t>
            </a:r>
            <a:endParaRPr sz="1800" dirty="0"/>
          </a:p>
          <a:p>
            <a:pPr marL="0" lvl="0" indent="0" algn="l" rtl="0">
              <a:lnSpc>
                <a:spcPct val="115000"/>
              </a:lnSpc>
              <a:spcBef>
                <a:spcPts val="1600"/>
              </a:spcBef>
              <a:spcAft>
                <a:spcPts val="0"/>
              </a:spcAft>
              <a:buSzPts val="1400"/>
              <a:buNone/>
            </a:pPr>
            <a:endParaRPr sz="1800" dirty="0"/>
          </a:p>
          <a:p>
            <a:pPr marL="0" lvl="0" indent="0" algn="l" rtl="0">
              <a:lnSpc>
                <a:spcPct val="115000"/>
              </a:lnSpc>
              <a:spcBef>
                <a:spcPts val="1000"/>
              </a:spcBef>
              <a:spcAft>
                <a:spcPts val="0"/>
              </a:spcAft>
              <a:buSzPts val="1400"/>
              <a:buNone/>
            </a:pPr>
            <a:endParaRPr sz="1800" dirty="0"/>
          </a:p>
          <a:p>
            <a:pPr marL="0" lvl="0" indent="0" algn="l" rtl="0">
              <a:lnSpc>
                <a:spcPct val="115000"/>
              </a:lnSpc>
              <a:spcBef>
                <a:spcPts val="1000"/>
              </a:spcBef>
              <a:spcAft>
                <a:spcPts val="0"/>
              </a:spcAft>
              <a:buSzPts val="1400"/>
              <a:buNone/>
            </a:pPr>
            <a:endParaRPr sz="1800" dirty="0"/>
          </a:p>
          <a:p>
            <a:pPr marL="0" lvl="0" indent="0" algn="l" rtl="0">
              <a:lnSpc>
                <a:spcPct val="115000"/>
              </a:lnSpc>
              <a:spcBef>
                <a:spcPts val="0"/>
              </a:spcBef>
              <a:spcAft>
                <a:spcPts val="0"/>
              </a:spcAft>
              <a:buSzPts val="1400"/>
              <a:buNone/>
            </a:pPr>
            <a:endParaRPr sz="1800" b="1" dirty="0"/>
          </a:p>
          <a:p>
            <a:pPr marL="0" lvl="0" indent="0" algn="l" rtl="0">
              <a:lnSpc>
                <a:spcPct val="100000"/>
              </a:lnSpc>
              <a:spcBef>
                <a:spcPts val="0"/>
              </a:spcBef>
              <a:spcAft>
                <a:spcPts val="0"/>
              </a:spcAft>
              <a:buSzPts val="1400"/>
              <a:buNone/>
            </a:pPr>
            <a:endParaRPr sz="1800" dirty="0"/>
          </a:p>
          <a:p>
            <a:pPr marL="0" lvl="0" indent="0" algn="l" rtl="0">
              <a:lnSpc>
                <a:spcPct val="100000"/>
              </a:lnSpc>
              <a:spcBef>
                <a:spcPts val="0"/>
              </a:spcBef>
              <a:spcAft>
                <a:spcPts val="0"/>
              </a:spcAft>
              <a:buSzPts val="1400"/>
              <a:buNone/>
            </a:pPr>
            <a:endParaRPr sz="1800" dirty="0"/>
          </a:p>
          <a:p>
            <a:pPr marL="0" lvl="0" indent="0" algn="l" rtl="0">
              <a:lnSpc>
                <a:spcPct val="115000"/>
              </a:lnSpc>
              <a:spcBef>
                <a:spcPts val="0"/>
              </a:spcBef>
              <a:spcAft>
                <a:spcPts val="0"/>
              </a:spcAft>
              <a:buSzPts val="1400"/>
              <a:buNone/>
            </a:pPr>
            <a:endParaRPr dirty="0"/>
          </a:p>
          <a:p>
            <a:pPr marL="0" lvl="0" indent="0" algn="l" rtl="0">
              <a:lnSpc>
                <a:spcPct val="115000"/>
              </a:lnSpc>
              <a:spcBef>
                <a:spcPts val="1600"/>
              </a:spcBef>
              <a:spcAft>
                <a:spcPts val="1600"/>
              </a:spcAft>
              <a:buSzPts val="1400"/>
              <a:buNone/>
            </a:pPr>
            <a:endParaRPr dirty="0"/>
          </a:p>
        </p:txBody>
      </p:sp>
      <p:sp>
        <p:nvSpPr>
          <p:cNvPr id="656" name="Google Shape;656;p90"/>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657" name="Google Shape;657;p9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91"/>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p:txBody>
      </p:sp>
      <p:sp>
        <p:nvSpPr>
          <p:cNvPr id="663" name="Google Shape;663;p91"/>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dirty="0"/>
              <a:t>Ensure that information on age-appropriate support services is available for different groups. For example, sign post to:</a:t>
            </a:r>
            <a:endParaRPr sz="1800" dirty="0"/>
          </a:p>
          <a:p>
            <a:pPr marL="457200" lvl="0" indent="-342900" algn="l" rtl="0">
              <a:lnSpc>
                <a:spcPct val="115000"/>
              </a:lnSpc>
              <a:spcBef>
                <a:spcPts val="1600"/>
              </a:spcBef>
              <a:spcAft>
                <a:spcPts val="0"/>
              </a:spcAft>
              <a:buSzPts val="1800"/>
              <a:buChar char="●"/>
            </a:pPr>
            <a:r>
              <a:rPr lang="en-GB" sz="1800" dirty="0"/>
              <a:t>gender</a:t>
            </a:r>
            <a:r>
              <a:rPr lang="en-GB" dirty="0"/>
              <a:t>-</a:t>
            </a:r>
            <a:r>
              <a:rPr lang="en-GB" sz="1800" dirty="0"/>
              <a:t>specific services</a:t>
            </a:r>
            <a:endParaRPr sz="1800" dirty="0"/>
          </a:p>
          <a:p>
            <a:pPr marL="457200" lvl="0" indent="-342900" algn="l" rtl="0">
              <a:lnSpc>
                <a:spcPct val="115000"/>
              </a:lnSpc>
              <a:spcBef>
                <a:spcPts val="0"/>
              </a:spcBef>
              <a:spcAft>
                <a:spcPts val="0"/>
              </a:spcAft>
              <a:buSzPts val="1800"/>
              <a:buChar char="●"/>
            </a:pPr>
            <a:r>
              <a:rPr lang="en-GB" sz="1800" dirty="0"/>
              <a:t>services for LGBT people, e.g. GALOP</a:t>
            </a:r>
            <a:endParaRPr sz="1800" dirty="0"/>
          </a:p>
          <a:p>
            <a:pPr marL="457200" lvl="0" indent="-342900" algn="l" rtl="0">
              <a:lnSpc>
                <a:spcPct val="115000"/>
              </a:lnSpc>
              <a:spcBef>
                <a:spcPts val="0"/>
              </a:spcBef>
              <a:spcAft>
                <a:spcPts val="0"/>
              </a:spcAft>
              <a:buSzPts val="1800"/>
              <a:buChar char="●"/>
            </a:pPr>
            <a:r>
              <a:rPr lang="en-GB" sz="1800" dirty="0"/>
              <a:t>services for perpetrators, e.g. Respect helpline</a:t>
            </a:r>
            <a:endParaRPr dirty="0"/>
          </a:p>
          <a:p>
            <a:pPr marL="457200" lvl="0" indent="-342900" algn="l" rtl="0">
              <a:lnSpc>
                <a:spcPct val="115000"/>
              </a:lnSpc>
              <a:spcBef>
                <a:spcPts val="0"/>
              </a:spcBef>
              <a:spcAft>
                <a:spcPts val="0"/>
              </a:spcAft>
              <a:buSzPts val="1800"/>
              <a:buChar char="●"/>
            </a:pPr>
            <a:r>
              <a:rPr lang="en-GB" dirty="0"/>
              <a:t>specialist services for sexual violence and domestic abuse, e.g. Rape Crisis, Women’s Aid</a:t>
            </a:r>
            <a:endParaRPr dirty="0"/>
          </a:p>
          <a:p>
            <a:pPr marL="457200" lvl="0" indent="-342900" algn="l" rtl="0">
              <a:lnSpc>
                <a:spcPct val="115000"/>
              </a:lnSpc>
              <a:spcBef>
                <a:spcPts val="0"/>
              </a:spcBef>
              <a:spcAft>
                <a:spcPts val="0"/>
              </a:spcAft>
              <a:buSzPts val="1800"/>
              <a:buChar char="●"/>
            </a:pPr>
            <a:r>
              <a:rPr lang="en-GB" dirty="0"/>
              <a:t>and </a:t>
            </a:r>
            <a:r>
              <a:rPr lang="en-GB" sz="1800" dirty="0"/>
              <a:t>services for friendships and other concerns, e.g. NSPCC</a:t>
            </a:r>
          </a:p>
          <a:p>
            <a:pPr marL="114300" lvl="0" indent="0" algn="l" rtl="0">
              <a:lnSpc>
                <a:spcPct val="115000"/>
              </a:lnSpc>
              <a:spcBef>
                <a:spcPts val="0"/>
              </a:spcBef>
              <a:spcAft>
                <a:spcPts val="0"/>
              </a:spcAft>
              <a:buSzPts val="1800"/>
              <a:buNone/>
            </a:pPr>
            <a:endParaRPr lang="en-GB" dirty="0"/>
          </a:p>
          <a:p>
            <a:pPr marL="114300" lvl="0" indent="0" algn="l" rtl="0">
              <a:lnSpc>
                <a:spcPct val="115000"/>
              </a:lnSpc>
              <a:spcBef>
                <a:spcPts val="0"/>
              </a:spcBef>
              <a:spcAft>
                <a:spcPts val="0"/>
              </a:spcAft>
              <a:buSzPts val="1800"/>
              <a:buNone/>
            </a:pPr>
            <a:r>
              <a:rPr lang="en-GB" dirty="0"/>
              <a:t>More organisations listed at </a:t>
            </a:r>
            <a:r>
              <a:rPr lang="en-GB" dirty="0">
                <a:hlinkClick r:id="rId3"/>
              </a:rPr>
              <a:t>www.gov.uk/report-domestic-abuse</a:t>
            </a:r>
            <a:r>
              <a:rPr lang="en-GB" dirty="0"/>
              <a:t>.</a:t>
            </a:r>
            <a:endParaRPr dirty="0"/>
          </a:p>
          <a:p>
            <a:pPr marL="0" lvl="0" indent="0" algn="l" rtl="0">
              <a:lnSpc>
                <a:spcPct val="115000"/>
              </a:lnSpc>
              <a:spcBef>
                <a:spcPts val="1600"/>
              </a:spcBef>
              <a:spcAft>
                <a:spcPts val="1600"/>
              </a:spcAft>
              <a:buSzPts val="1400"/>
              <a:buNone/>
            </a:pPr>
            <a:endParaRPr sz="1800" dirty="0"/>
          </a:p>
        </p:txBody>
      </p:sp>
      <p:sp>
        <p:nvSpPr>
          <p:cNvPr id="664" name="Google Shape;664;p91"/>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665" name="Google Shape;665;p91"/>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92"/>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When teaching about relationships</a:t>
            </a:r>
            <a:endParaRPr>
              <a:solidFill>
                <a:srgbClr val="073763"/>
              </a:solidFill>
            </a:endParaRPr>
          </a:p>
        </p:txBody>
      </p:sp>
      <p:sp>
        <p:nvSpPr>
          <p:cNvPr id="671" name="Google Shape;671;p9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GB" dirty="0"/>
              <a:t>When teaching about relationships:</a:t>
            </a:r>
            <a:endParaRPr dirty="0"/>
          </a:p>
          <a:p>
            <a:pPr marL="457200" lvl="0" indent="-317500" algn="l" rtl="0">
              <a:spcBef>
                <a:spcPts val="1600"/>
              </a:spcBef>
              <a:spcAft>
                <a:spcPts val="0"/>
              </a:spcAft>
              <a:buSzPts val="1400"/>
              <a:buChar char="●"/>
            </a:pPr>
            <a:r>
              <a:rPr lang="en-GB" dirty="0"/>
              <a:t>help pupils practice respect in relationships and to demonstrate how they already treat each other with respect (refer to ground rules)</a:t>
            </a:r>
            <a:endParaRPr dirty="0"/>
          </a:p>
          <a:p>
            <a:pPr marL="457200" marR="0" lvl="0" indent="-317500" algn="l" rtl="0">
              <a:lnSpc>
                <a:spcPct val="115000"/>
              </a:lnSpc>
              <a:spcBef>
                <a:spcPts val="0"/>
              </a:spcBef>
              <a:spcAft>
                <a:spcPts val="0"/>
              </a:spcAft>
              <a:buSzPts val="1400"/>
              <a:buChar char="●"/>
            </a:pPr>
            <a:r>
              <a:rPr lang="en-GB" dirty="0"/>
              <a:t>d</a:t>
            </a:r>
            <a:r>
              <a:rPr lang="en-GB" sz="1800" dirty="0"/>
              <a:t>o not </a:t>
            </a:r>
            <a:r>
              <a:rPr lang="en-GB" dirty="0"/>
              <a:t>assume</a:t>
            </a:r>
            <a:r>
              <a:rPr lang="en-GB" sz="1800" dirty="0"/>
              <a:t> that all pupils have experienced positive relationships, such as</a:t>
            </a:r>
            <a:r>
              <a:rPr lang="en-GB" dirty="0"/>
              <a:t> </a:t>
            </a:r>
            <a:r>
              <a:rPr lang="en-GB" sz="1800" dirty="0"/>
              <a:t>friendships with peers</a:t>
            </a:r>
            <a:r>
              <a:rPr lang="en-GB" dirty="0"/>
              <a:t>, or </a:t>
            </a:r>
            <a:r>
              <a:rPr lang="en-GB" sz="1800" dirty="0"/>
              <a:t>relationships with any family members</a:t>
            </a:r>
            <a:endParaRPr sz="1800" dirty="0"/>
          </a:p>
          <a:p>
            <a:pPr marL="457200" marR="0" lvl="0" indent="-317500" algn="l" rtl="0">
              <a:lnSpc>
                <a:spcPct val="115000"/>
              </a:lnSpc>
              <a:spcBef>
                <a:spcPts val="0"/>
              </a:spcBef>
              <a:spcAft>
                <a:spcPts val="0"/>
              </a:spcAft>
              <a:buSzPts val="1400"/>
              <a:buChar char="●"/>
            </a:pPr>
            <a:r>
              <a:rPr lang="en-GB" dirty="0"/>
              <a:t>refrain from activities where pupils are asked to name the positive or negative qualities of their own relationships, as this can be very exposing, instead using characters or examples (possible from literature or film) to identify relationship qualities. </a:t>
            </a:r>
            <a:endParaRPr sz="1800" dirty="0"/>
          </a:p>
        </p:txBody>
      </p:sp>
      <p:sp>
        <p:nvSpPr>
          <p:cNvPr id="672" name="Google Shape;672;p92"/>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673" name="Google Shape;673;p9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44" name="Google Shape;144;p31"/>
          <p:cNvSpPr txBox="1">
            <a:spLocks noGrp="1"/>
          </p:cNvSpPr>
          <p:nvPr>
            <p:ph type="body" idx="1"/>
          </p:nvPr>
        </p:nvSpPr>
        <p:spPr>
          <a:xfrm>
            <a:off x="270000" y="914400"/>
            <a:ext cx="7458000" cy="8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45" name="Google Shape;145;p31"/>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sp>
        <p:nvSpPr>
          <p:cNvPr id="146" name="Google Shape;146;p31"/>
          <p:cNvSpPr txBox="1">
            <a:spLocks noGrp="1"/>
          </p:cNvSpPr>
          <p:nvPr>
            <p:ph type="body" idx="1"/>
          </p:nvPr>
        </p:nvSpPr>
        <p:spPr>
          <a:xfrm>
            <a:off x="270000" y="2861800"/>
            <a:ext cx="7458000" cy="19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800"/>
              <a:t>Using your knowledge of your pupils and school community you can:</a:t>
            </a:r>
            <a:endParaRPr sz="1800"/>
          </a:p>
          <a:p>
            <a:pPr marL="457200" lvl="0" indent="-342900" algn="l" rtl="0">
              <a:lnSpc>
                <a:spcPct val="115000"/>
              </a:lnSpc>
              <a:spcBef>
                <a:spcPts val="1000"/>
              </a:spcBef>
              <a:spcAft>
                <a:spcPts val="0"/>
              </a:spcAft>
              <a:buSzPts val="1800"/>
              <a:buChar char="●"/>
            </a:pPr>
            <a:r>
              <a:rPr lang="en-GB" sz="1800"/>
              <a:t>introduce secondary content in primary with pupils who are ready </a:t>
            </a:r>
            <a:endParaRPr sz="1800"/>
          </a:p>
          <a:p>
            <a:pPr marL="457200" lvl="0" indent="-342900" algn="l" rtl="0">
              <a:lnSpc>
                <a:spcPct val="115000"/>
              </a:lnSpc>
              <a:spcBef>
                <a:spcPts val="0"/>
              </a:spcBef>
              <a:spcAft>
                <a:spcPts val="0"/>
              </a:spcAft>
              <a:buSzPts val="1800"/>
              <a:buChar char="●"/>
            </a:pPr>
            <a:r>
              <a:rPr lang="en-GB" sz="1800"/>
              <a:t>teach the primary content in early secondary lessons to pupils who need to build knowledge before secondary content is taught</a:t>
            </a:r>
            <a:endParaRPr/>
          </a:p>
          <a:p>
            <a:pPr marL="0" lvl="0" indent="0" algn="l" rtl="0">
              <a:lnSpc>
                <a:spcPct val="115000"/>
              </a:lnSpc>
              <a:spcBef>
                <a:spcPts val="1600"/>
              </a:spcBef>
              <a:spcAft>
                <a:spcPts val="0"/>
              </a:spcAft>
              <a:buClr>
                <a:schemeClr val="dk1"/>
              </a:buClr>
              <a:buSzPts val="1400"/>
              <a:buFont typeface="Arial"/>
              <a:buNone/>
            </a:pP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47" name="Google Shape;147;p31"/>
          <p:cNvSpPr txBox="1">
            <a:spLocks noGrp="1"/>
          </p:cNvSpPr>
          <p:nvPr>
            <p:ph type="body" idx="1"/>
          </p:nvPr>
        </p:nvSpPr>
        <p:spPr>
          <a:xfrm>
            <a:off x="270000" y="1752600"/>
            <a:ext cx="7458000" cy="1048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600" b="1"/>
              <a:t>STATUTORY GUIDANCE</a:t>
            </a:r>
            <a:br>
              <a:rPr lang="en-GB" sz="1600" b="1"/>
            </a:br>
            <a:r>
              <a:rPr lang="en-GB" sz="1800" i="1"/>
              <a:t>Schools have flexibility to design and plan age-appropriate subject content. </a:t>
            </a:r>
            <a:r>
              <a:rPr lang="en-GB" sz="1800"/>
              <a:t>(p31)</a:t>
            </a:r>
            <a:endParaRPr sz="1800"/>
          </a:p>
          <a:p>
            <a:pPr marL="0" lvl="0" indent="0" algn="l" rtl="0">
              <a:lnSpc>
                <a:spcPct val="115000"/>
              </a:lnSpc>
              <a:spcBef>
                <a:spcPts val="1600"/>
              </a:spcBef>
              <a:spcAft>
                <a:spcPts val="1600"/>
              </a:spcAft>
              <a:buSzPts val="1400"/>
              <a:buNone/>
            </a:pP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3"/>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GB">
                <a:solidFill>
                  <a:srgbClr val="073763"/>
                </a:solidFill>
              </a:rPr>
              <a:t>Good practice approaches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79" name="Google Shape;679;p93"/>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dirty="0"/>
              <a:t>When teaching about stereotypes:</a:t>
            </a:r>
            <a:endParaRPr dirty="0"/>
          </a:p>
          <a:p>
            <a:pPr marL="0" lvl="0" indent="0" algn="l" rtl="0">
              <a:lnSpc>
                <a:spcPct val="100000"/>
              </a:lnSpc>
              <a:spcBef>
                <a:spcPts val="0"/>
              </a:spcBef>
              <a:spcAft>
                <a:spcPts val="0"/>
              </a:spcAft>
              <a:buClr>
                <a:schemeClr val="dk1"/>
              </a:buClr>
              <a:buSzPts val="2800"/>
              <a:buFont typeface="Arial"/>
              <a:buNone/>
            </a:pPr>
            <a:endParaRPr dirty="0"/>
          </a:p>
          <a:p>
            <a:pPr marL="457200" lvl="0" indent="-317500" algn="l" rtl="0">
              <a:lnSpc>
                <a:spcPct val="100000"/>
              </a:lnSpc>
              <a:spcBef>
                <a:spcPts val="0"/>
              </a:spcBef>
              <a:spcAft>
                <a:spcPts val="0"/>
              </a:spcAft>
              <a:buSzPts val="1400"/>
              <a:buChar char="●"/>
            </a:pPr>
            <a:r>
              <a:rPr lang="en-GB" dirty="0"/>
              <a:t>b</a:t>
            </a:r>
            <a:r>
              <a:rPr lang="en-GB" sz="1800" dirty="0"/>
              <a:t>e careful about asking </a:t>
            </a:r>
            <a:r>
              <a:rPr lang="en-GB" dirty="0"/>
              <a:t>pupils</a:t>
            </a:r>
            <a:r>
              <a:rPr lang="en-GB" sz="1800" dirty="0"/>
              <a:t> to identify stereotypes</a:t>
            </a:r>
            <a:r>
              <a:rPr lang="en-GB" dirty="0"/>
              <a:t>,</a:t>
            </a:r>
            <a:r>
              <a:rPr lang="en-GB" sz="1800" dirty="0"/>
              <a:t> this may inadvertently reinforce them</a:t>
            </a:r>
            <a:endParaRPr dirty="0"/>
          </a:p>
          <a:p>
            <a:pPr marL="457200" lvl="0" indent="-317500" algn="l" rtl="0">
              <a:lnSpc>
                <a:spcPct val="100000"/>
              </a:lnSpc>
              <a:spcBef>
                <a:spcPts val="0"/>
              </a:spcBef>
              <a:spcAft>
                <a:spcPts val="0"/>
              </a:spcAft>
              <a:buSzPts val="1400"/>
              <a:buChar char="●"/>
            </a:pPr>
            <a:r>
              <a:rPr lang="en-GB" dirty="0"/>
              <a:t>n</a:t>
            </a:r>
            <a:r>
              <a:rPr lang="en-GB" sz="1800" dirty="0"/>
              <a:t>ever ask students to name offensive or discriminatory words</a:t>
            </a:r>
            <a:r>
              <a:rPr lang="en-GB" dirty="0"/>
              <a:t>, </a:t>
            </a:r>
            <a:r>
              <a:rPr lang="en-GB" sz="1800" dirty="0"/>
              <a:t>this creates an unsafe classroom environment</a:t>
            </a:r>
            <a:endParaRPr sz="1800" dirty="0"/>
          </a:p>
          <a:p>
            <a:pPr marL="457200" lvl="0" indent="0" algn="l" rtl="0">
              <a:spcBef>
                <a:spcPts val="0"/>
              </a:spcBef>
              <a:spcAft>
                <a:spcPts val="0"/>
              </a:spcAft>
              <a:buNone/>
            </a:pPr>
            <a:endParaRPr dirty="0"/>
          </a:p>
          <a:p>
            <a:pPr marL="0" lvl="0" indent="0" algn="l" rtl="0">
              <a:lnSpc>
                <a:spcPct val="100000"/>
              </a:lnSpc>
              <a:spcBef>
                <a:spcPts val="0"/>
              </a:spcBef>
              <a:spcAft>
                <a:spcPts val="0"/>
              </a:spcAft>
              <a:buClr>
                <a:schemeClr val="dk1"/>
              </a:buClr>
              <a:buSzPts val="2800"/>
              <a:buFont typeface="Arial"/>
              <a:buNone/>
            </a:pPr>
            <a:r>
              <a:rPr lang="en-GB" dirty="0"/>
              <a:t>When teaching about the impact of bullying:</a:t>
            </a:r>
            <a:endParaRPr dirty="0"/>
          </a:p>
          <a:p>
            <a:pPr marL="0" lvl="0" indent="0" algn="l" rtl="0">
              <a:lnSpc>
                <a:spcPct val="100000"/>
              </a:lnSpc>
              <a:spcBef>
                <a:spcPts val="0"/>
              </a:spcBef>
              <a:spcAft>
                <a:spcPts val="0"/>
              </a:spcAft>
              <a:buClr>
                <a:schemeClr val="dk1"/>
              </a:buClr>
              <a:buSzPts val="2800"/>
              <a:buFont typeface="Arial"/>
              <a:buNone/>
            </a:pPr>
            <a:endParaRPr dirty="0"/>
          </a:p>
          <a:p>
            <a:pPr marL="457200" lvl="0" indent="-317500" algn="l" rtl="0">
              <a:lnSpc>
                <a:spcPct val="100000"/>
              </a:lnSpc>
              <a:spcBef>
                <a:spcPts val="0"/>
              </a:spcBef>
              <a:spcAft>
                <a:spcPts val="0"/>
              </a:spcAft>
              <a:buSzPts val="1400"/>
              <a:buChar char="●"/>
            </a:pPr>
            <a:r>
              <a:rPr lang="en-GB" dirty="0"/>
              <a:t>be aware that some pupils are being bullied - do not make those children feel that the worst long-lasting effects are inevitable</a:t>
            </a:r>
            <a:endParaRPr dirty="0"/>
          </a:p>
          <a:p>
            <a:pPr marL="457200" lvl="0" indent="-317500" algn="l" rtl="0">
              <a:lnSpc>
                <a:spcPct val="100000"/>
              </a:lnSpc>
              <a:spcBef>
                <a:spcPts val="0"/>
              </a:spcBef>
              <a:spcAft>
                <a:spcPts val="0"/>
              </a:spcAft>
              <a:buSzPts val="1400"/>
              <a:buChar char="●"/>
            </a:pPr>
            <a:r>
              <a:rPr lang="en-GB" dirty="0"/>
              <a:t>avoid talking about suicide and self harm due to suicide ideation and risks associated with that</a:t>
            </a:r>
            <a:endParaRPr dirty="0"/>
          </a:p>
        </p:txBody>
      </p:sp>
      <p:sp>
        <p:nvSpPr>
          <p:cNvPr id="680" name="Google Shape;680;p93"/>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681" name="Google Shape;681;p9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94"/>
          <p:cNvSpPr txBox="1">
            <a:spLocks noGrp="1"/>
          </p:cNvSpPr>
          <p:nvPr>
            <p:ph type="title"/>
          </p:nvPr>
        </p:nvSpPr>
        <p:spPr>
          <a:xfrm>
            <a:off x="641550" y="2150850"/>
            <a:ext cx="7860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687" name="Google Shape;687;p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5"/>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693" name="Google Shape;693;p9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marL="0" lvl="0" indent="0" algn="l" rtl="0">
              <a:lnSpc>
                <a:spcPct val="115000"/>
              </a:lnSpc>
              <a:spcBef>
                <a:spcPts val="1600"/>
              </a:spcBef>
              <a:spcAft>
                <a:spcPts val="0"/>
              </a:spcAft>
              <a:buSzPts val="1400"/>
              <a:buNone/>
            </a:pPr>
            <a:r>
              <a:rPr lang="en-GB" sz="1800"/>
              <a:t>You can: </a:t>
            </a:r>
            <a:endParaRPr sz="1800"/>
          </a:p>
          <a:p>
            <a:pPr marL="457200" lvl="0" indent="-342900" algn="l" rtl="0">
              <a:lnSpc>
                <a:spcPct val="115000"/>
              </a:lnSpc>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lnSpc>
                <a:spcPct val="115000"/>
              </a:lnSpc>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lnSpc>
                <a:spcPct val="115000"/>
              </a:lnSpc>
              <a:spcBef>
                <a:spcPts val="0"/>
              </a:spcBef>
              <a:spcAft>
                <a:spcPts val="0"/>
              </a:spcAft>
              <a:buSzPts val="1800"/>
              <a:buChar char="●"/>
            </a:pPr>
            <a:r>
              <a:rPr lang="en-GB" sz="1800" b="1"/>
              <a:t>delete slides</a:t>
            </a:r>
            <a:r>
              <a:rPr lang="en-GB" sz="1800"/>
              <a:t> if you are not covering those curriculum elements at this time </a:t>
            </a:r>
            <a:endParaRPr sz="1800"/>
          </a:p>
        </p:txBody>
      </p:sp>
      <p:sp>
        <p:nvSpPr>
          <p:cNvPr id="694" name="Google Shape;694;p9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700" name="Google Shape;700;p9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7"/>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06" name="Google Shape;706;p97"/>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marL="0" lvl="0" indent="0" algn="l" rtl="0">
              <a:lnSpc>
                <a:spcPct val="115000"/>
              </a:lnSpc>
              <a:spcBef>
                <a:spcPts val="1600"/>
              </a:spcBef>
              <a:spcAft>
                <a:spcPts val="0"/>
              </a:spcAft>
              <a:buSzPts val="1400"/>
              <a:buNone/>
            </a:pPr>
            <a:r>
              <a:rPr lang="en-GB" sz="2200" b="1"/>
              <a:t>Before training</a:t>
            </a:r>
            <a:br>
              <a:rPr lang="en-GB" sz="1800"/>
            </a:br>
            <a:r>
              <a:rPr lang="en-GB" sz="1800"/>
              <a:t>Ask teachers to think about where they currently fit on the scale. </a:t>
            </a:r>
            <a:endParaRPr sz="1800"/>
          </a:p>
          <a:p>
            <a:pPr marL="0" lvl="0" indent="0" algn="l" rtl="0">
              <a:lnSpc>
                <a:spcPct val="115000"/>
              </a:lnSpc>
              <a:spcBef>
                <a:spcPts val="1600"/>
              </a:spcBef>
              <a:spcAft>
                <a:spcPts val="0"/>
              </a:spcAft>
              <a:buSzPts val="1400"/>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707" name="Google Shape;707;p97"/>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8"/>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2400"/>
              <a:buFont typeface="Arial"/>
              <a:buNone/>
            </a:pPr>
            <a:r>
              <a:rPr lang="en-GB" sz="2400" b="1" i="0" u="none" strike="noStrike" cap="none">
                <a:solidFill>
                  <a:srgbClr val="434343"/>
                </a:solidFill>
                <a:latin typeface="Arial"/>
                <a:ea typeface="Arial"/>
                <a:cs typeface="Arial"/>
                <a:sym typeface="Arial"/>
              </a:rPr>
              <a:t>How do you feel about teaching this topic? </a:t>
            </a:r>
            <a:endParaRPr sz="2400" b="1" i="0" u="none" strike="noStrike" cap="none">
              <a:solidFill>
                <a:srgbClr val="434343"/>
              </a:solidFill>
              <a:latin typeface="Arial"/>
              <a:ea typeface="Arial"/>
              <a:cs typeface="Arial"/>
              <a:sym typeface="Arial"/>
            </a:endParaRPr>
          </a:p>
        </p:txBody>
      </p:sp>
      <p:cxnSp>
        <p:nvCxnSpPr>
          <p:cNvPr id="713" name="Google Shape;713;p98"/>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714" name="Google Shape;714;p98"/>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715" name="Google Shape;715;p98"/>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716" name="Google Shape;716;p98"/>
          <p:cNvGraphicFramePr/>
          <p:nvPr/>
        </p:nvGraphicFramePr>
        <p:xfrm>
          <a:off x="850650" y="3474650"/>
          <a:ext cx="7239000" cy="396210"/>
        </p:xfrm>
        <a:graphic>
          <a:graphicData uri="http://schemas.openxmlformats.org/drawingml/2006/table">
            <a:tbl>
              <a:tblPr>
                <a:noFill/>
                <a:tableStyleId>{4B5A8C29-6313-4ACC-95BD-7A5A95FF9387}</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717" name="Google Shape;717;p98"/>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18" name="Google Shape;718;p9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99"/>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724" name="Google Shape;724;p99"/>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GB" sz="2400" b="1" i="0" u="none" strike="noStrike" cap="none">
                <a:solidFill>
                  <a:srgbClr val="434343"/>
                </a:solidFill>
                <a:latin typeface="Arial"/>
                <a:ea typeface="Arial"/>
                <a:cs typeface="Arial"/>
                <a:sym typeface="Arial"/>
              </a:rPr>
              <a:t>How do you feel now? What support/info could help? </a:t>
            </a:r>
            <a:endParaRPr sz="24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2400"/>
              <a:buFont typeface="Arial"/>
              <a:buNone/>
            </a:pPr>
            <a:endParaRPr sz="2400" b="0" i="0" u="none" strike="noStrike" cap="none">
              <a:solidFill>
                <a:srgbClr val="434343"/>
              </a:solidFill>
              <a:latin typeface="Arial"/>
              <a:ea typeface="Arial"/>
              <a:cs typeface="Arial"/>
              <a:sym typeface="Arial"/>
            </a:endParaRPr>
          </a:p>
        </p:txBody>
      </p:sp>
      <p:cxnSp>
        <p:nvCxnSpPr>
          <p:cNvPr id="725" name="Google Shape;725;p99"/>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726" name="Google Shape;726;p99"/>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727" name="Google Shape;727;p99"/>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728" name="Google Shape;728;p99"/>
          <p:cNvGraphicFramePr/>
          <p:nvPr/>
        </p:nvGraphicFramePr>
        <p:xfrm>
          <a:off x="850650" y="3474650"/>
          <a:ext cx="7239000" cy="396210"/>
        </p:xfrm>
        <a:graphic>
          <a:graphicData uri="http://schemas.openxmlformats.org/drawingml/2006/table">
            <a:tbl>
              <a:tblPr>
                <a:noFill/>
                <a:tableStyleId>{4B5A8C29-6313-4ACC-95BD-7A5A95FF9387}</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729" name="Google Shape;729;p99"/>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0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735" name="Google Shape;735;p10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01"/>
          <p:cNvSpPr txBox="1">
            <a:spLocks noGrp="1"/>
          </p:cNvSpPr>
          <p:nvPr>
            <p:ph type="title"/>
          </p:nvPr>
        </p:nvSpPr>
        <p:spPr>
          <a:xfrm>
            <a:off x="270000" y="216425"/>
            <a:ext cx="9006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Respectful relationships support at </a:t>
            </a:r>
            <a:r>
              <a:rPr lang="en-GB">
                <a:solidFill>
                  <a:srgbClr val="FF0000"/>
                </a:solidFill>
              </a:rPr>
              <a:t>[school name]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41" name="Google Shape;741;p101"/>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2200" b="1">
                <a:solidFill>
                  <a:srgbClr val="434343"/>
                </a:solidFill>
              </a:rPr>
              <a:t>Our leads </a:t>
            </a:r>
            <a:endParaRPr sz="2200" b="1">
              <a:solidFill>
                <a:srgbClr val="434343"/>
              </a:solidFill>
            </a:endParaRPr>
          </a:p>
          <a:p>
            <a:pPr marL="0" lvl="0" indent="0" algn="l" rtl="0">
              <a:lnSpc>
                <a:spcPct val="115000"/>
              </a:lnSpc>
              <a:spcBef>
                <a:spcPts val="0"/>
              </a:spcBef>
              <a:spcAft>
                <a:spcPts val="0"/>
              </a:spcAft>
              <a:buSzPts val="1400"/>
              <a:buNone/>
            </a:pPr>
            <a:r>
              <a:rPr lang="en-GB" sz="1800">
                <a:solidFill>
                  <a:srgbClr val="FF0000"/>
                </a:solidFill>
              </a:rPr>
              <a:t>[Names, contact details of xxx]</a:t>
            </a:r>
            <a:endParaRPr sz="1800">
              <a:solidFill>
                <a:srgbClr val="FF0000"/>
              </a:solidFill>
            </a:endParaRPr>
          </a:p>
          <a:p>
            <a:pPr marL="0" lvl="0" indent="0" algn="l" rtl="0">
              <a:lnSpc>
                <a:spcPct val="115000"/>
              </a:lnSpc>
              <a:spcBef>
                <a:spcPts val="1000"/>
              </a:spcBef>
              <a:spcAft>
                <a:spcPts val="0"/>
              </a:spcAft>
              <a:buSzPts val="1400"/>
              <a:buNone/>
            </a:pPr>
            <a:r>
              <a:rPr lang="en-GB" sz="2200" b="1">
                <a:solidFill>
                  <a:srgbClr val="434343"/>
                </a:solidFill>
              </a:rPr>
              <a:t>Our policies</a:t>
            </a:r>
            <a:endParaRPr sz="2200" b="1">
              <a:solidFill>
                <a:srgbClr val="434343"/>
              </a:solidFill>
            </a:endParaRPr>
          </a:p>
          <a:p>
            <a:pPr marL="0" lvl="0" indent="0" algn="l" rtl="0">
              <a:lnSpc>
                <a:spcPct val="115000"/>
              </a:lnSpc>
              <a:spcBef>
                <a:spcPts val="0"/>
              </a:spcBef>
              <a:spcAft>
                <a:spcPts val="0"/>
              </a:spcAft>
              <a:buSzPts val="1400"/>
              <a:buNone/>
            </a:pPr>
            <a:r>
              <a:rPr lang="en-GB" sz="1800">
                <a:solidFill>
                  <a:srgbClr val="FF0000"/>
                </a:solidFill>
              </a:rPr>
              <a:t>[Add details - eg school policy on xxx]</a:t>
            </a:r>
            <a:endParaRPr sz="1800">
              <a:solidFill>
                <a:srgbClr val="FF0000"/>
              </a:solidFill>
            </a:endParaRPr>
          </a:p>
          <a:p>
            <a:pPr marL="0" lvl="0" indent="0" algn="l" rtl="0">
              <a:lnSpc>
                <a:spcPct val="115000"/>
              </a:lnSpc>
              <a:spcBef>
                <a:spcPts val="1600"/>
              </a:spcBef>
              <a:spcAft>
                <a:spcPts val="0"/>
              </a:spcAft>
              <a:buSzPts val="1400"/>
              <a:buNone/>
            </a:pPr>
            <a:r>
              <a:rPr lang="en-GB" sz="2200" b="1">
                <a:solidFill>
                  <a:srgbClr val="434343"/>
                </a:solidFill>
              </a:rPr>
              <a:t>Specialist support</a:t>
            </a:r>
            <a:br>
              <a:rPr lang="en-GB" sz="2200" b="1">
                <a:solidFill>
                  <a:srgbClr val="434343"/>
                </a:solidFill>
              </a:rPr>
            </a:br>
            <a:r>
              <a:rPr lang="en-GB" sz="1800">
                <a:solidFill>
                  <a:srgbClr val="FF0000"/>
                </a:solidFill>
              </a:rPr>
              <a:t>[Add details - eg providers school already works with]</a:t>
            </a:r>
            <a:endParaRPr sz="1800">
              <a:solidFill>
                <a:srgbClr val="FF0000"/>
              </a:solidFill>
            </a:endParaRPr>
          </a:p>
          <a:p>
            <a:pPr marL="0" lvl="0" indent="0" algn="l" rtl="0">
              <a:lnSpc>
                <a:spcPct val="115000"/>
              </a:lnSpc>
              <a:spcBef>
                <a:spcPts val="1600"/>
              </a:spcBef>
              <a:spcAft>
                <a:spcPts val="0"/>
              </a:spcAft>
              <a:buClr>
                <a:schemeClr val="dk1"/>
              </a:buClr>
              <a:buSzPts val="1100"/>
              <a:buFont typeface="Arial"/>
              <a:buNone/>
            </a:pPr>
            <a:r>
              <a:rPr lang="en-GB" sz="2200" b="1">
                <a:solidFill>
                  <a:srgbClr val="434343"/>
                </a:solidFill>
              </a:rPr>
              <a:t>Other information </a:t>
            </a:r>
            <a:endParaRPr sz="2200" b="1">
              <a:solidFill>
                <a:srgbClr val="434343"/>
              </a:solidFill>
            </a:endParaRPr>
          </a:p>
          <a:p>
            <a:pPr marL="0" lvl="0" indent="0" algn="l" rtl="0">
              <a:lnSpc>
                <a:spcPct val="115000"/>
              </a:lnSpc>
              <a:spcBef>
                <a:spcPts val="0"/>
              </a:spcBef>
              <a:spcAft>
                <a:spcPts val="0"/>
              </a:spcAft>
              <a:buSzPts val="1400"/>
              <a:buNone/>
            </a:pPr>
            <a:r>
              <a:rPr lang="en-GB" sz="1800">
                <a:solidFill>
                  <a:srgbClr val="FF0000"/>
                </a:solidFill>
              </a:rPr>
              <a:t>[Add resources]</a:t>
            </a:r>
            <a:br>
              <a:rPr lang="en-GB" sz="1800">
                <a:solidFill>
                  <a:srgbClr val="434343"/>
                </a:solidFill>
              </a:rPr>
            </a:br>
            <a:endParaRPr sz="2200" b="1">
              <a:solidFill>
                <a:srgbClr val="FF0000"/>
              </a:solidFill>
            </a:endParaRPr>
          </a:p>
          <a:p>
            <a:pPr marL="0" lvl="0" indent="0" algn="l" rtl="0">
              <a:lnSpc>
                <a:spcPct val="115000"/>
              </a:lnSpc>
              <a:spcBef>
                <a:spcPts val="1600"/>
              </a:spcBef>
              <a:spcAft>
                <a:spcPts val="1600"/>
              </a:spcAft>
              <a:buSzPts val="1400"/>
              <a:buNone/>
            </a:pPr>
            <a:endParaRPr sz="1800">
              <a:solidFill>
                <a:srgbClr val="434343"/>
              </a:solidFill>
            </a:endParaRPr>
          </a:p>
        </p:txBody>
      </p:sp>
      <p:sp>
        <p:nvSpPr>
          <p:cNvPr id="742" name="Google Shape;742;p101"/>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02"/>
          <p:cNvSpPr txBox="1">
            <a:spLocks noGrp="1"/>
          </p:cNvSpPr>
          <p:nvPr>
            <p:ph type="title"/>
          </p:nvPr>
        </p:nvSpPr>
        <p:spPr>
          <a:xfrm>
            <a:off x="270000" y="216425"/>
            <a:ext cx="875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Teaching about respectful relationships at </a:t>
            </a:r>
            <a:r>
              <a:rPr lang="en-GB">
                <a:solidFill>
                  <a:srgbClr val="FF0000"/>
                </a:solidFill>
              </a:rPr>
              <a:t>[school name] </a:t>
            </a:r>
            <a:endParaRPr>
              <a:solidFill>
                <a:srgbClr val="FF0000"/>
              </a:solidFill>
              <a:highlight>
                <a:srgbClr val="FFFF00"/>
              </a:highlight>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48" name="Google Shape;748;p10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1800"/>
          </a:p>
          <a:p>
            <a:pPr marL="0" lvl="0" indent="0" algn="l" rtl="0">
              <a:lnSpc>
                <a:spcPct val="115000"/>
              </a:lnSpc>
              <a:spcBef>
                <a:spcPts val="1600"/>
              </a:spcBef>
              <a:spcAft>
                <a:spcPts val="0"/>
              </a:spcAft>
              <a:buSzPts val="1400"/>
              <a:buNone/>
            </a:pPr>
            <a:r>
              <a:rPr lang="en-GB" sz="1800"/>
              <a:t>Ways in which we already teach about respectful relationships at our school:</a:t>
            </a:r>
            <a:endParaRPr sz="1800"/>
          </a:p>
          <a:p>
            <a:pPr marL="457200" lvl="0" indent="-342900" algn="l" rtl="0">
              <a:lnSpc>
                <a:spcPct val="115000"/>
              </a:lnSpc>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0" lvl="0" indent="0" algn="l" rtl="0">
              <a:lnSpc>
                <a:spcPct val="115000"/>
              </a:lnSpc>
              <a:spcBef>
                <a:spcPts val="1600"/>
              </a:spcBef>
              <a:spcAft>
                <a:spcPts val="0"/>
              </a:spcAft>
              <a:buSzPts val="1400"/>
              <a:buNone/>
            </a:pPr>
            <a:endParaRPr sz="2200" b="1">
              <a:solidFill>
                <a:srgbClr val="434343"/>
              </a:solidFill>
            </a:endParaRPr>
          </a:p>
          <a:p>
            <a:pPr marL="0" lvl="0" indent="0" algn="l" rtl="0">
              <a:lnSpc>
                <a:spcPct val="115000"/>
              </a:lnSpc>
              <a:spcBef>
                <a:spcPts val="1600"/>
              </a:spcBef>
              <a:spcAft>
                <a:spcPts val="0"/>
              </a:spcAft>
              <a:buSzPts val="1400"/>
              <a:buNone/>
            </a:pPr>
            <a:endParaRPr sz="1800">
              <a:solidFill>
                <a:srgbClr val="FF0000"/>
              </a:solidFill>
            </a:endParaRPr>
          </a:p>
          <a:p>
            <a:pPr marL="0" lvl="0" indent="0" algn="l" rtl="0">
              <a:lnSpc>
                <a:spcPct val="115000"/>
              </a:lnSpc>
              <a:spcBef>
                <a:spcPts val="1600"/>
              </a:spcBef>
              <a:spcAft>
                <a:spcPts val="0"/>
              </a:spcAft>
              <a:buSzPts val="1400"/>
              <a:buNone/>
            </a:pPr>
            <a:endParaRPr sz="2200" b="1">
              <a:solidFill>
                <a:srgbClr val="FF0000"/>
              </a:solidFill>
            </a:endParaRPr>
          </a:p>
          <a:p>
            <a:pPr marL="0" lvl="0" indent="0" algn="l" rtl="0">
              <a:lnSpc>
                <a:spcPct val="115000"/>
              </a:lnSpc>
              <a:spcBef>
                <a:spcPts val="1600"/>
              </a:spcBef>
              <a:spcAft>
                <a:spcPts val="1600"/>
              </a:spcAft>
              <a:buSzPts val="1400"/>
              <a:buNone/>
            </a:pPr>
            <a:endParaRPr sz="1800">
              <a:solidFill>
                <a:srgbClr val="434343"/>
              </a:solidFill>
            </a:endParaRPr>
          </a:p>
        </p:txBody>
      </p:sp>
      <p:sp>
        <p:nvSpPr>
          <p:cNvPr id="749" name="Google Shape;749;p10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73763"/>
                </a:solidFill>
              </a:rPr>
              <a:t>LGBT needs and inclusion</a:t>
            </a:r>
            <a:endParaRPr dirty="0">
              <a:solidFill>
                <a:srgbClr val="073763"/>
              </a:solidFill>
            </a:endParaRPr>
          </a:p>
          <a:p>
            <a:pPr marL="0" lvl="0" indent="0" algn="l" rtl="0">
              <a:spcBef>
                <a:spcPts val="0"/>
              </a:spcBef>
              <a:spcAft>
                <a:spcPts val="0"/>
              </a:spcAft>
              <a:buNone/>
            </a:pPr>
            <a:endParaRPr dirty="0">
              <a:solidFill>
                <a:srgbClr val="073763"/>
              </a:solidFill>
            </a:endParaRPr>
          </a:p>
        </p:txBody>
      </p:sp>
      <p:sp>
        <p:nvSpPr>
          <p:cNvPr id="153" name="Google Shape;153;p32"/>
          <p:cNvSpPr txBox="1">
            <a:spLocks noGrp="1"/>
          </p:cNvSpPr>
          <p:nvPr>
            <p:ph type="body" idx="1"/>
          </p:nvPr>
        </p:nvSpPr>
        <p:spPr>
          <a:xfrm>
            <a:off x="270000" y="2571750"/>
            <a:ext cx="7189800" cy="22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t>Schools should ensure teaching is inclusive of LGBT people and experiences. This should include:</a:t>
            </a:r>
            <a:endParaRPr sz="1800" dirty="0"/>
          </a:p>
          <a:p>
            <a:pPr marL="457200" lvl="0" indent="-342900" algn="l" rtl="0">
              <a:spcBef>
                <a:spcPts val="0"/>
              </a:spcBef>
              <a:spcAft>
                <a:spcPts val="0"/>
              </a:spcAft>
              <a:buSzPts val="1800"/>
              <a:buChar char="●"/>
            </a:pPr>
            <a:r>
              <a:rPr lang="en-GB" sz="1800" dirty="0"/>
              <a:t>ensuring LGBT-relevant knowledge and examples are included throughout programmes of study (not one-off teaching)</a:t>
            </a:r>
            <a:endParaRPr sz="1800" dirty="0"/>
          </a:p>
          <a:p>
            <a:pPr marL="457200" lvl="0" indent="-342900" algn="l" rtl="0">
              <a:spcBef>
                <a:spcPts val="0"/>
              </a:spcBef>
              <a:spcAft>
                <a:spcPts val="0"/>
              </a:spcAft>
              <a:buSzPts val="1800"/>
              <a:buChar char="●"/>
            </a:pPr>
            <a:r>
              <a:rPr lang="en-GB" sz="1800" dirty="0"/>
              <a:t>use of inclusive language, considering how individual pupils may relate to particular topics </a:t>
            </a:r>
            <a:endParaRPr sz="1800" dirty="0"/>
          </a:p>
          <a:p>
            <a:pPr marL="0" lvl="0" indent="0" algn="l" rtl="0">
              <a:spcBef>
                <a:spcPts val="0"/>
              </a:spcBef>
              <a:spcAft>
                <a:spcPts val="0"/>
              </a:spcAft>
              <a:buNone/>
            </a:pPr>
            <a:endParaRPr sz="1800" dirty="0"/>
          </a:p>
        </p:txBody>
      </p:sp>
      <p:sp>
        <p:nvSpPr>
          <p:cNvPr id="154" name="Google Shape;154;p32"/>
          <p:cNvSpPr txBox="1">
            <a:spLocks noGrp="1"/>
          </p:cNvSpPr>
          <p:nvPr>
            <p:ph type="body" idx="1"/>
          </p:nvPr>
        </p:nvSpPr>
        <p:spPr>
          <a:xfrm>
            <a:off x="270000" y="962550"/>
            <a:ext cx="7189800" cy="1384200"/>
          </a:xfrm>
          <a:prstGeom prst="rect">
            <a:avLst/>
          </a:prstGeom>
          <a:solidFill>
            <a:srgbClr val="CCCCCC"/>
          </a:solidFill>
        </p:spPr>
        <p:txBody>
          <a:bodyPr spcFirstLastPara="1" wrap="square" lIns="91425" tIns="91425" rIns="91425" bIns="91425" anchor="t" anchorCtr="0">
            <a:noAutofit/>
          </a:bodyPr>
          <a:lstStyle/>
          <a:p>
            <a:pPr marL="0" lvl="0" indent="0" algn="l" rtl="0">
              <a:spcBef>
                <a:spcPts val="0"/>
              </a:spcBef>
              <a:spcAft>
                <a:spcPts val="0"/>
              </a:spcAft>
              <a:buNone/>
            </a:pPr>
            <a:r>
              <a:rPr lang="en-GB" sz="1600" b="1"/>
              <a:t>STATUTORY GUIDANCE</a:t>
            </a:r>
            <a:br>
              <a:rPr lang="en-GB" sz="1600" b="1"/>
            </a:br>
            <a:r>
              <a:rPr lang="en-GB" sz="1800" i="1"/>
              <a:t>In teaching Relationships Education and RSE, schools should ensure that the needs of all pupils are appropriately met, and that all pupils understand the importance of equality and respect. </a:t>
            </a:r>
            <a:r>
              <a:rPr lang="en-GB" sz="1800"/>
              <a:t>p15</a:t>
            </a:r>
            <a:endParaRPr sz="1800"/>
          </a:p>
          <a:p>
            <a:pPr marL="0" lvl="0" indent="0" algn="l" rtl="0">
              <a:spcBef>
                <a:spcPts val="0"/>
              </a:spcBef>
              <a:spcAft>
                <a:spcPts val="0"/>
              </a:spcAft>
              <a:buNone/>
            </a:pPr>
            <a:endParaRPr sz="1800"/>
          </a:p>
        </p:txBody>
      </p:sp>
      <p:sp>
        <p:nvSpPr>
          <p:cNvPr id="155" name="Google Shape;155;p32"/>
          <p:cNvSpPr txBox="1">
            <a:spLocks noGrp="1"/>
          </p:cNvSpPr>
          <p:nvPr>
            <p:ph type="sldNum" idx="12"/>
          </p:nvPr>
        </p:nvSpPr>
        <p:spPr>
          <a:xfrm>
            <a:off x="8787600" y="4806900"/>
            <a:ext cx="356400" cy="33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GB"/>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0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755" name="Google Shape;755;p10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04"/>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61" name="Google Shape;761;p104"/>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Use the following slides in your training to help teachers:</a:t>
            </a:r>
            <a:endParaRPr sz="1800"/>
          </a:p>
          <a:p>
            <a:pPr marL="457200" lvl="0" indent="-342900" algn="l" rtl="0">
              <a:lnSpc>
                <a:spcPct val="115000"/>
              </a:lnSpc>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lnSpc>
                <a:spcPct val="115000"/>
              </a:lnSpc>
              <a:spcBef>
                <a:spcPts val="0"/>
              </a:spcBef>
              <a:spcAft>
                <a:spcPts val="0"/>
              </a:spcAft>
              <a:buSzPts val="1800"/>
              <a:buChar char="●"/>
            </a:pPr>
            <a:r>
              <a:rPr lang="en-GB" sz="1800" b="1"/>
              <a:t>strategise</a:t>
            </a:r>
            <a:r>
              <a:rPr lang="en-GB" sz="1800"/>
              <a:t> ways to avoid and answer such questions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762" name="Google Shape;762;p10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5"/>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768" name="Google Shape;768;p105"/>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wouldn’t you say?</a:t>
            </a:r>
            <a:endParaRPr sz="2000" b="0" i="0" u="none" strike="noStrike" cap="none">
              <a:solidFill>
                <a:srgbClr val="000000"/>
              </a:solidFill>
              <a:latin typeface="Arial"/>
              <a:ea typeface="Arial"/>
              <a:cs typeface="Arial"/>
              <a:sym typeface="Arial"/>
            </a:endParaRPr>
          </a:p>
        </p:txBody>
      </p:sp>
      <p:sp>
        <p:nvSpPr>
          <p:cNvPr id="769" name="Google Shape;769;p105"/>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770" name="Google Shape;770;p105"/>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771" name="Google Shape;771;p105"/>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b="0" i="0" u="none" strike="noStrike" cap="none">
                <a:solidFill>
                  <a:srgbClr val="FF0000"/>
                </a:solidFill>
                <a:latin typeface="Arial"/>
                <a:ea typeface="Arial"/>
                <a:cs typeface="Arial"/>
                <a:sym typeface="Arial"/>
              </a:rPr>
              <a:t>[Prepare ‘difficult’ questions to discuss in training or give teachers a blank version to fill with their own Qs]</a:t>
            </a:r>
            <a:endParaRPr sz="2000" b="0" i="0" u="none" strike="noStrike" cap="none">
              <a:solidFill>
                <a:srgbClr val="FF0000"/>
              </a:solidFill>
              <a:latin typeface="Arial"/>
              <a:ea typeface="Arial"/>
              <a:cs typeface="Arial"/>
              <a:sym typeface="Arial"/>
            </a:endParaRPr>
          </a:p>
        </p:txBody>
      </p:sp>
      <p:sp>
        <p:nvSpPr>
          <p:cNvPr id="772" name="Google Shape;772;p105"/>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73" name="Google Shape;773;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06"/>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79" name="Google Shape;779;p106"/>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well ask questions because they: </a:t>
            </a:r>
            <a:endParaRPr sz="1800"/>
          </a:p>
          <a:p>
            <a:pPr marL="457200" lvl="0" indent="-342900" algn="l" rtl="0">
              <a:lnSpc>
                <a:spcPct val="115000"/>
              </a:lnSpc>
              <a:spcBef>
                <a:spcPts val="1600"/>
              </a:spcBef>
              <a:spcAft>
                <a:spcPts val="0"/>
              </a:spcAft>
              <a:buSzPts val="1800"/>
              <a:buChar char="●"/>
            </a:pPr>
            <a:r>
              <a:rPr lang="en-GB" sz="1800"/>
              <a:t>want information</a:t>
            </a:r>
            <a:endParaRPr sz="1800"/>
          </a:p>
          <a:p>
            <a:pPr marL="457200" lvl="0" indent="-342900" algn="l" rtl="0">
              <a:lnSpc>
                <a:spcPct val="115000"/>
              </a:lnSpc>
              <a:spcBef>
                <a:spcPts val="0"/>
              </a:spcBef>
              <a:spcAft>
                <a:spcPts val="0"/>
              </a:spcAft>
              <a:buSzPts val="1800"/>
              <a:buChar char="●"/>
            </a:pPr>
            <a:r>
              <a:rPr lang="en-GB" sz="1800"/>
              <a:t>are seeking permission - “Is it OK if I …?”</a:t>
            </a:r>
            <a:endParaRPr sz="1800"/>
          </a:p>
          <a:p>
            <a:pPr marL="457200" lvl="0" indent="-342900" algn="l" rtl="0">
              <a:lnSpc>
                <a:spcPct val="115000"/>
              </a:lnSpc>
              <a:spcBef>
                <a:spcPts val="0"/>
              </a:spcBef>
              <a:spcAft>
                <a:spcPts val="0"/>
              </a:spcAft>
              <a:buSzPts val="1800"/>
              <a:buChar char="●"/>
            </a:pPr>
            <a:r>
              <a:rPr lang="en-GB" sz="1800"/>
              <a:t>are trying to shock or get attention </a:t>
            </a:r>
            <a:endParaRPr sz="1800"/>
          </a:p>
          <a:p>
            <a:pPr marL="457200" lvl="0" indent="-342900" algn="l" rtl="0">
              <a:lnSpc>
                <a:spcPct val="115000"/>
              </a:lnSpc>
              <a:spcBef>
                <a:spcPts val="0"/>
              </a:spcBef>
              <a:spcAft>
                <a:spcPts val="0"/>
              </a:spcAft>
              <a:buSzPts val="1800"/>
              <a:buChar char="●"/>
            </a:pPr>
            <a:r>
              <a:rPr lang="en-GB" sz="1800"/>
              <a:t>have related personal beliefs</a:t>
            </a:r>
            <a:endParaRPr sz="1800"/>
          </a:p>
          <a:p>
            <a:pPr marL="0" lvl="0" indent="0" algn="l" rtl="0">
              <a:lnSpc>
                <a:spcPct val="115000"/>
              </a:lnSpc>
              <a:spcBef>
                <a:spcPts val="1600"/>
              </a:spcBef>
              <a:spcAft>
                <a:spcPts val="0"/>
              </a:spcAft>
              <a:buSzPts val="1400"/>
              <a:buNone/>
            </a:pPr>
            <a:r>
              <a:rPr lang="en-GB" sz="1800"/>
              <a:t>Remember:</a:t>
            </a:r>
            <a:endParaRPr sz="1800"/>
          </a:p>
          <a:p>
            <a:pPr marL="457200" lvl="0" indent="-342900" algn="l" rtl="0">
              <a:lnSpc>
                <a:spcPct val="115000"/>
              </a:lnSpc>
              <a:spcBef>
                <a:spcPts val="1600"/>
              </a:spcBef>
              <a:spcAft>
                <a:spcPts val="0"/>
              </a:spcAft>
              <a:buSzPts val="1800"/>
              <a:buChar char="●"/>
            </a:pPr>
            <a:r>
              <a:rPr lang="en-GB" sz="1800"/>
              <a:t>don’t feel pressured or that you have to answer straight away</a:t>
            </a:r>
            <a:endParaRPr sz="1800"/>
          </a:p>
          <a:p>
            <a:pPr marL="457200" lvl="0" indent="-342900" algn="l" rtl="0">
              <a:lnSpc>
                <a:spcPct val="115000"/>
              </a:lnSpc>
              <a:spcBef>
                <a:spcPts val="0"/>
              </a:spcBef>
              <a:spcAft>
                <a:spcPts val="0"/>
              </a:spcAft>
              <a:buSzPts val="1800"/>
              <a:buChar char="●"/>
            </a:pPr>
            <a:r>
              <a:rPr lang="en-GB" sz="1800"/>
              <a:t>don’t disclose personal information - use third-person examples, say ‘some people...’</a:t>
            </a:r>
            <a:endParaRPr sz="1800"/>
          </a:p>
          <a:p>
            <a:pPr marL="457200" lvl="0" indent="-342900" algn="l" rtl="0">
              <a:lnSpc>
                <a:spcPct val="115000"/>
              </a:lnSpc>
              <a:spcBef>
                <a:spcPts val="0"/>
              </a:spcBef>
              <a:spcAft>
                <a:spcPts val="0"/>
              </a:spcAft>
              <a:buSzPts val="1800"/>
              <a:buChar char="●"/>
            </a:pPr>
            <a:r>
              <a:rPr lang="en-GB" sz="1800"/>
              <a:t>seek advice if you need it</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780" name="Google Shape;780;p106"/>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0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786" name="Google Shape;786;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8"/>
          <p:cNvSpPr txBox="1">
            <a:spLocks noGrp="1"/>
          </p:cNvSpPr>
          <p:nvPr>
            <p:ph type="ctrTitle"/>
          </p:nvPr>
        </p:nvSpPr>
        <p:spPr>
          <a:xfrm>
            <a:off x="311700" y="18223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a:solidFill>
                  <a:srgbClr val="073763"/>
                </a:solidFill>
              </a:rPr>
              <a:t>Teaching about respectful relationships</a:t>
            </a:r>
            <a:endParaRPr sz="3600">
              <a:solidFill>
                <a:srgbClr val="073763"/>
              </a:solidFill>
            </a:endParaRPr>
          </a:p>
        </p:txBody>
      </p:sp>
      <p:sp>
        <p:nvSpPr>
          <p:cNvPr id="792" name="Google Shape;792;p108"/>
          <p:cNvSpPr txBox="1">
            <a:spLocks noGrp="1"/>
          </p:cNvSpPr>
          <p:nvPr>
            <p:ph type="subTitle" idx="1"/>
          </p:nvPr>
        </p:nvSpPr>
        <p:spPr>
          <a:xfrm>
            <a:off x="1337100" y="2985600"/>
            <a:ext cx="65454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2400">
                <a:solidFill>
                  <a:srgbClr val="073763"/>
                </a:solidFill>
              </a:rPr>
              <a:t>Part of: Relationships and sex education</a:t>
            </a:r>
            <a:endParaRPr sz="2400">
              <a:solidFill>
                <a:srgbClr val="073763"/>
              </a:solidFill>
            </a:endParaRPr>
          </a:p>
          <a:p>
            <a:pPr marL="0" lvl="0" indent="0" algn="ctr" rtl="0">
              <a:lnSpc>
                <a:spcPct val="100000"/>
              </a:lnSpc>
              <a:spcBef>
                <a:spcPts val="0"/>
              </a:spcBef>
              <a:spcAft>
                <a:spcPts val="0"/>
              </a:spcAft>
              <a:buSzPts val="2800"/>
              <a:buNone/>
            </a:pPr>
            <a:endParaRPr sz="2400">
              <a:solidFill>
                <a:srgbClr val="073763"/>
              </a:solidFill>
            </a:endParaRPr>
          </a:p>
          <a:p>
            <a:pPr marL="0" lvl="0" indent="0" algn="ctr" rtl="0">
              <a:lnSpc>
                <a:spcPct val="100000"/>
              </a:lnSpc>
              <a:spcBef>
                <a:spcPts val="0"/>
              </a:spcBef>
              <a:spcAft>
                <a:spcPts val="0"/>
              </a:spcAft>
              <a:buSzPts val="2800"/>
              <a:buNone/>
            </a:pPr>
            <a:endParaRPr sz="2400">
              <a:solidFill>
                <a:srgbClr val="073763"/>
              </a:solidFill>
            </a:endParaRPr>
          </a:p>
        </p:txBody>
      </p:sp>
      <p:sp>
        <p:nvSpPr>
          <p:cNvPr id="793" name="Google Shape;793;p108"/>
          <p:cNvSpPr txBox="1">
            <a:spLocks noGrp="1"/>
          </p:cNvSpPr>
          <p:nvPr>
            <p:ph type="subTitle" idx="1"/>
          </p:nvPr>
        </p:nvSpPr>
        <p:spPr>
          <a:xfrm>
            <a:off x="7397250" y="4497250"/>
            <a:ext cx="14862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794" name="Google Shape;794;p108"/>
          <p:cNvSpPr txBox="1">
            <a:spLocks noGrp="1"/>
          </p:cNvSpPr>
          <p:nvPr>
            <p:ph type="ctrTitle"/>
          </p:nvPr>
        </p:nvSpPr>
        <p:spPr>
          <a:xfrm>
            <a:off x="311700" y="628025"/>
            <a:ext cx="8520600" cy="56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000">
                <a:solidFill>
                  <a:srgbClr val="073763"/>
                </a:solidFill>
              </a:rPr>
              <a:t>Training module</a:t>
            </a:r>
            <a:endParaRPr sz="3000">
              <a:solidFill>
                <a:srgbClr val="073763"/>
              </a:solidFill>
            </a:endParaRPr>
          </a:p>
        </p:txBody>
      </p:sp>
      <p:sp>
        <p:nvSpPr>
          <p:cNvPr id="795" name="Google Shape;795;p108"/>
          <p:cNvSpPr txBox="1">
            <a:spLocks noGrp="1"/>
          </p:cNvSpPr>
          <p:nvPr>
            <p:ph type="subTitle" idx="1"/>
          </p:nvPr>
        </p:nvSpPr>
        <p:spPr>
          <a:xfrm>
            <a:off x="117900" y="9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796" name="Google Shape;796;p108"/>
          <p:cNvSpPr txBox="1">
            <a:spLocks noGrp="1"/>
          </p:cNvSpPr>
          <p:nvPr>
            <p:ph type="subTitle" idx="1"/>
          </p:nvPr>
        </p:nvSpPr>
        <p:spPr>
          <a:xfrm>
            <a:off x="1337100" y="3596125"/>
            <a:ext cx="6545400" cy="56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797" name="Google Shape;797;p108"/>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6D9EEB"/>
                </a:solidFill>
                <a:latin typeface="Arial"/>
                <a:ea typeface="Arial"/>
                <a:cs typeface="Arial"/>
                <a:sym typeface="Arial"/>
              </a:rPr>
              <a:t>Secondary</a:t>
            </a:r>
            <a:endParaRPr sz="2000" b="0" i="0" u="none" strike="noStrike" cap="none">
              <a:solidFill>
                <a:srgbClr val="6D9EEB"/>
              </a:solidFill>
              <a:latin typeface="Arial"/>
              <a:ea typeface="Arial"/>
              <a:cs typeface="Arial"/>
              <a:sym typeface="Arial"/>
            </a:endParaRPr>
          </a:p>
        </p:txBody>
      </p:sp>
      <p:sp>
        <p:nvSpPr>
          <p:cNvPr id="798" name="Google Shape;798;p108"/>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E06666"/>
                </a:solidFill>
                <a:latin typeface="Arial"/>
                <a:ea typeface="Arial"/>
                <a:cs typeface="Arial"/>
                <a:sym typeface="Arial"/>
              </a:rPr>
              <a:t>Primary</a:t>
            </a:r>
            <a:endParaRPr sz="2000" b="0" i="0" u="none" strike="noStrike" cap="none">
              <a:solidFill>
                <a:srgbClr val="E0666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0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804" name="Google Shape;804;p109"/>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marL="0" lvl="0" indent="0" algn="l" rtl="0">
              <a:lnSpc>
                <a:spcPct val="115000"/>
              </a:lnSpc>
              <a:spcBef>
                <a:spcPts val="0"/>
              </a:spcBef>
              <a:spcAft>
                <a:spcPts val="0"/>
              </a:spcAft>
              <a:buClr>
                <a:schemeClr val="dk1"/>
              </a:buClr>
              <a:buSzPts val="1800"/>
              <a:buFont typeface="Arial"/>
              <a:buNone/>
            </a:pP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a:solidFill>
                  <a:srgbClr val="434343"/>
                </a:solidFill>
              </a:rPr>
              <a:t>feel more confident teaching about </a:t>
            </a:r>
            <a:r>
              <a:rPr lang="en-GB" sz="1800" b="1">
                <a:solidFill>
                  <a:srgbClr val="434343"/>
                </a:solidFill>
              </a:rPr>
              <a:t>respectful relationships</a:t>
            </a:r>
            <a:endParaRPr sz="1800" b="1">
              <a:solidFill>
                <a:srgbClr val="434343"/>
              </a:solidFill>
            </a:endParaRPr>
          </a:p>
          <a:p>
            <a:pPr marL="0" lvl="0" indent="0" algn="l" rtl="0">
              <a:lnSpc>
                <a:spcPct val="115000"/>
              </a:lnSpc>
              <a:spcBef>
                <a:spcPts val="0"/>
              </a:spcBef>
              <a:spcAft>
                <a:spcPts val="0"/>
              </a:spcAft>
              <a:buSzPts val="1400"/>
              <a:buNone/>
            </a:pPr>
            <a:endParaRPr sz="1800">
              <a:solidFill>
                <a:srgbClr val="434343"/>
              </a:solidFill>
            </a:endParaRPr>
          </a:p>
          <a:p>
            <a:pPr marL="457200" lvl="0" indent="0" algn="l" rtl="0">
              <a:lnSpc>
                <a:spcPct val="115000"/>
              </a:lnSpc>
              <a:spcBef>
                <a:spcPts val="0"/>
              </a:spcBef>
              <a:spcAft>
                <a:spcPts val="0"/>
              </a:spcAft>
              <a:buSzPts val="1400"/>
              <a:buNone/>
            </a:pPr>
            <a:endParaRPr sz="1800"/>
          </a:p>
          <a:p>
            <a:pPr marL="0" lvl="0" indent="0" algn="l" rtl="0">
              <a:lnSpc>
                <a:spcPct val="115000"/>
              </a:lnSpc>
              <a:spcBef>
                <a:spcPts val="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805" name="Google Shape;805;p109"/>
          <p:cNvSpPr txBox="1">
            <a:spLocks noGrp="1"/>
          </p:cNvSpPr>
          <p:nvPr>
            <p:ph type="subTitle" idx="4294967295"/>
          </p:nvPr>
        </p:nvSpPr>
        <p:spPr>
          <a:xfrm>
            <a:off x="117900" y="390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806" name="Google Shape;806;p109"/>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10"/>
          <p:cNvSpPr txBox="1">
            <a:spLocks noGrp="1"/>
          </p:cNvSpPr>
          <p:nvPr>
            <p:ph type="title"/>
          </p:nvPr>
        </p:nvSpPr>
        <p:spPr>
          <a:xfrm>
            <a:off x="311700" y="1160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812" name="Google Shape;812;p110"/>
          <p:cNvSpPr txBox="1">
            <a:spLocks noGrp="1"/>
          </p:cNvSpPr>
          <p:nvPr>
            <p:ph type="title"/>
          </p:nvPr>
        </p:nvSpPr>
        <p:spPr>
          <a:xfrm>
            <a:off x="311700" y="3347425"/>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813" name="Google Shape;813;p110"/>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814" name="Google Shape;814;p110"/>
          <p:cNvSpPr txBox="1">
            <a:spLocks noGrp="1"/>
          </p:cNvSpPr>
          <p:nvPr>
            <p:ph type="title"/>
          </p:nvPr>
        </p:nvSpPr>
        <p:spPr>
          <a:xfrm>
            <a:off x="311700" y="2303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815" name="Google Shape;815;p1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1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821" name="Google Shape;821;p1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822" name="Google Shape;822;p111"/>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823" name="Google Shape;823;p1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61" name="Google Shape;161;p33"/>
          <p:cNvSpPr txBox="1">
            <a:spLocks noGrp="1"/>
          </p:cNvSpPr>
          <p:nvPr>
            <p:ph type="body" idx="1"/>
          </p:nvPr>
        </p:nvSpPr>
        <p:spPr>
          <a:xfrm>
            <a:off x="270000" y="914400"/>
            <a:ext cx="7851300" cy="34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You will need to </a:t>
            </a:r>
            <a:r>
              <a:rPr lang="en-GB" sz="1800" b="1"/>
              <a:t>plan lessons to allow all pupils to access and practise the core knowledge</a:t>
            </a:r>
            <a:r>
              <a:rPr lang="en-GB" sz="1800"/>
              <a:t>, using your expertise as you normally would.</a:t>
            </a:r>
            <a:endParaRPr sz="1800"/>
          </a:p>
          <a:p>
            <a:pPr marL="0" lvl="0" indent="0" algn="l" rtl="0">
              <a:lnSpc>
                <a:spcPct val="115000"/>
              </a:lnSpc>
              <a:spcBef>
                <a:spcPts val="1600"/>
              </a:spcBef>
              <a:spcAft>
                <a:spcPts val="1600"/>
              </a:spcAft>
              <a:buSzPts val="1400"/>
              <a:buNone/>
            </a:pPr>
            <a:r>
              <a:rPr lang="en-GB" sz="1800"/>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sz="1800" b="1"/>
          </a:p>
        </p:txBody>
      </p:sp>
      <p:sp>
        <p:nvSpPr>
          <p:cNvPr id="162" name="Google Shape;162;p33"/>
          <p:cNvSpPr txBox="1"/>
          <p:nvPr/>
        </p:nvSpPr>
        <p:spPr>
          <a:xfrm>
            <a:off x="270000" y="3015475"/>
            <a:ext cx="8410800" cy="1795500"/>
          </a:xfrm>
          <a:prstGeom prst="rect">
            <a:avLst/>
          </a:prstGeom>
          <a:solidFill>
            <a:srgbClr val="CCCCCC"/>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chemeClr val="dk2"/>
                </a:solidFill>
                <a:latin typeface="Arial"/>
                <a:ea typeface="Arial"/>
                <a:cs typeface="Arial"/>
                <a:sym typeface="Arial"/>
              </a:rPr>
              <a:t>STATUTORY GUIDANCE</a:t>
            </a:r>
            <a:endParaRPr sz="16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i="1" u="none" strike="noStrike" cap="none">
                <a:solidFill>
                  <a:schemeClr val="dk2"/>
                </a:solidFill>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a:t>
            </a:r>
            <a:r>
              <a:rPr lang="en-GB" sz="1800" b="0" i="0" u="none" strike="noStrike" cap="none">
                <a:solidFill>
                  <a:schemeClr val="dk2"/>
                </a:solidFill>
                <a:latin typeface="Arial"/>
                <a:ea typeface="Arial"/>
                <a:cs typeface="Arial"/>
                <a:sym typeface="Arial"/>
              </a:rPr>
              <a:t>(p15)</a:t>
            </a:r>
            <a:endParaRPr sz="1800" b="0" i="0" u="none" strike="noStrike" cap="none">
              <a:solidFill>
                <a:schemeClr val="dk2"/>
              </a:solidFill>
              <a:latin typeface="Arial"/>
              <a:ea typeface="Arial"/>
              <a:cs typeface="Arial"/>
              <a:sym typeface="Arial"/>
            </a:endParaRPr>
          </a:p>
        </p:txBody>
      </p:sp>
      <p:sp>
        <p:nvSpPr>
          <p:cNvPr id="163" name="Google Shape;163;p3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1615</TotalTime>
  <Words>7633</Words>
  <Application>Microsoft Macintosh PowerPoint</Application>
  <PresentationFormat>On-screen Show (16:9)</PresentationFormat>
  <Paragraphs>836</Paragraphs>
  <Slides>88</Slides>
  <Notes>88</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88</vt:i4>
      </vt:variant>
    </vt:vector>
  </HeadingPairs>
  <TitlesOfParts>
    <vt:vector size="91" baseType="lpstr">
      <vt:lpstr>Arial</vt:lpstr>
      <vt:lpstr>Simple Light</vt:lpstr>
      <vt:lpstr>Simple Light</vt:lpstr>
      <vt:lpstr>Respectful relationships (primary), Respectful relationships including friendships (secondary)</vt:lpstr>
      <vt:lpstr>Contents</vt:lpstr>
      <vt:lpstr>About this training module  </vt:lpstr>
      <vt:lpstr>Teaching the new curriculum</vt:lpstr>
      <vt:lpstr>About this training module  </vt:lpstr>
      <vt:lpstr>Related topics</vt:lpstr>
      <vt:lpstr>Primary and secondary teaching  </vt:lpstr>
      <vt:lpstr>LGBT needs and inclusion </vt:lpstr>
      <vt:lpstr>Pupils with SEND</vt:lpstr>
      <vt:lpstr>Safeguarding and ground rules</vt:lpstr>
      <vt:lpstr>Safeguarding</vt:lpstr>
      <vt:lpstr>Create class ground rules   </vt:lpstr>
      <vt:lpstr>Example ground rules   </vt:lpstr>
      <vt:lpstr>Primary curriculum</vt:lpstr>
      <vt:lpstr>The importance of respect </vt:lpstr>
      <vt:lpstr>Developing respect </vt:lpstr>
      <vt:lpstr>Self respect</vt:lpstr>
      <vt:lpstr>Respecting people in authority</vt:lpstr>
      <vt:lpstr>Respecting difference</vt:lpstr>
      <vt:lpstr>Respecting boundaries</vt:lpstr>
      <vt:lpstr>Improving relationships</vt:lpstr>
      <vt:lpstr>Supporting relationships</vt:lpstr>
      <vt:lpstr>Courtesy and manners</vt:lpstr>
      <vt:lpstr>What bullying is</vt:lpstr>
      <vt:lpstr>Types of bullying</vt:lpstr>
      <vt:lpstr>Cyberbullying</vt:lpstr>
      <vt:lpstr>The impact of bullying     </vt:lpstr>
      <vt:lpstr>Helping as a bystander</vt:lpstr>
      <vt:lpstr>Help for tackling bullying</vt:lpstr>
      <vt:lpstr>Understanding stereotypes</vt:lpstr>
      <vt:lpstr>How stereotypes can damage</vt:lpstr>
      <vt:lpstr>Seeking permission </vt:lpstr>
      <vt:lpstr>Giving permission</vt:lpstr>
      <vt:lpstr>Secondary curriculum</vt:lpstr>
      <vt:lpstr>Positive and healthy friendships</vt:lpstr>
      <vt:lpstr>Positive and healthy friendships</vt:lpstr>
      <vt:lpstr>Respect is key</vt:lpstr>
      <vt:lpstr>Boundaries, privacy, consent</vt:lpstr>
      <vt:lpstr>Conflict and reconciliation </vt:lpstr>
      <vt:lpstr>Ending relationships</vt:lpstr>
      <vt:lpstr>Stereotypes</vt:lpstr>
      <vt:lpstr>Damaging stereotypes</vt:lpstr>
      <vt:lpstr>Everybody deserves respect  </vt:lpstr>
      <vt:lpstr>Respecting people in authority  </vt:lpstr>
      <vt:lpstr>Respect and tolerance </vt:lpstr>
      <vt:lpstr>What bullying is  </vt:lpstr>
      <vt:lpstr>Types of bullying</vt:lpstr>
      <vt:lpstr>Cyberbullying </vt:lpstr>
      <vt:lpstr>Impact of bullying </vt:lpstr>
      <vt:lpstr>Becoming an active bystander </vt:lpstr>
      <vt:lpstr>Help for bullying victims </vt:lpstr>
      <vt:lpstr>Criminal behaviour in relationships</vt:lpstr>
      <vt:lpstr>Domestic abuse</vt:lpstr>
      <vt:lpstr>Domestic abuse</vt:lpstr>
      <vt:lpstr>Controlling behaviour</vt:lpstr>
      <vt:lpstr>Coercive control</vt:lpstr>
      <vt:lpstr>Criminal behaviour in relationships</vt:lpstr>
      <vt:lpstr>Understanding sexual harassment</vt:lpstr>
      <vt:lpstr>Understanding sexual violence</vt:lpstr>
      <vt:lpstr>Contexts and impacts</vt:lpstr>
      <vt:lpstr>Contexts and impacts</vt:lpstr>
      <vt:lpstr>UK legal rights on equality (1) </vt:lpstr>
      <vt:lpstr>UK legal rights on equality (2) </vt:lpstr>
      <vt:lpstr>UK legal rights on equality (3) </vt:lpstr>
      <vt:lpstr>Examples of good practice</vt:lpstr>
      <vt:lpstr>Good practice  </vt:lpstr>
      <vt:lpstr>Good practice approaches  </vt:lpstr>
      <vt:lpstr>Good practice approaches</vt:lpstr>
      <vt:lpstr>When teaching about relationships</vt:lpstr>
      <vt:lpstr>Good practice approaches </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‘Our school’ templates</vt:lpstr>
      <vt:lpstr>Respectful relationships support at [school name]  </vt:lpstr>
      <vt:lpstr>Teaching about respectful relationships at [school name]   </vt:lpstr>
      <vt:lpstr>Training activity:  Dealing with difficult questions</vt:lpstr>
      <vt:lpstr>Dealing with difficult questions (Trainer notes)   </vt:lpstr>
      <vt:lpstr>Dealing with difficult questions    </vt:lpstr>
      <vt:lpstr>Dealing with difficult questions   </vt:lpstr>
      <vt:lpstr>Additional slides for structuring training</vt:lpstr>
      <vt:lpstr>Teaching about respectful relationships</vt:lpstr>
      <vt:lpstr>What you get out of today </vt:lpstr>
      <vt:lpstr>Any questions?</vt:lpstr>
      <vt:lpstr>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Respectful relationships (primary), Respectful relationships including friendships (secondary)</dc:title>
  <dc:creator>Ian Bauckham</dc:creator>
  <cp:lastModifiedBy>Neil McWhinnie</cp:lastModifiedBy>
  <cp:revision>51</cp:revision>
  <dcterms:modified xsi:type="dcterms:W3CDTF">2020-05-01T09:53:30Z</dcterms:modified>
</cp:coreProperties>
</file>