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115B27-33C4-4944-9950-DD9999783EFF}">
  <a:tblStyle styleId="{53115B27-33C4-4944-9950-DD9999783E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d1a002ff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d1a002ff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d1a002ff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d1a002ff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d1a002ff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d1a002ff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d1a002ffe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d1a002ff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d1a002ff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d1a002ff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1a002ff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d1a002ff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d1a002ff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d1a002ff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d1a002ff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d1a002f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5fd21e1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5fd21e1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5fd21e14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5fd21e14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fd21e14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fd21e14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fd21e1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5fd21e1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d1a002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d1a002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d1a002f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d1a002f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d1a002f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d1a002f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d1a002ff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d1a002ff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d1a002ff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d1a002ff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d1a002ff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d1a002ff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l.acm.org/doi/10.1145/3664647.3680869" TargetMode="External"/><Relationship Id="rId4" Type="http://schemas.openxmlformats.org/officeDocument/2006/relationships/hyperlink" Target="https://arxiv.org/pdf/1909.01285" TargetMode="External"/><Relationship Id="rId5" Type="http://schemas.openxmlformats.org/officeDocument/2006/relationships/hyperlink" Target="https://arxiv.org/abs/1710.10196" TargetMode="External"/><Relationship Id="rId6" Type="http://schemas.openxmlformats.org/officeDocument/2006/relationships/hyperlink" Target="https://doi.org/10.1016/j.jksuci.2022.10.020" TargetMode="External"/><Relationship Id="rId7" Type="http://schemas.openxmlformats.org/officeDocument/2006/relationships/hyperlink" Target="https://dl.acm.org/doi/10.1145/3297858.3304051" TargetMode="External"/><Relationship Id="rId8" Type="http://schemas.openxmlformats.org/officeDocument/2006/relationships/hyperlink" Target="https://dl.acm.org/doi/10.1145/3297858.330405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28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3880"/>
              <a:t>Evaluating the Robustness of Invisible Watermarking Against Adversarial Attacks</a:t>
            </a:r>
            <a:r>
              <a:rPr lang="en" sz="3880"/>
              <a:t> in Deepfake Detection</a:t>
            </a:r>
            <a:endParaRPr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1200"/>
            <a:ext cx="85206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80"/>
              <a:t>Cat Lewin | Dr. Rui Duan | UMKC NSF REU 2025</a:t>
            </a:r>
            <a:endParaRPr sz="208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080"/>
              <a:t>Week 5: </a:t>
            </a:r>
            <a:r>
              <a:rPr lang="en" sz="2080"/>
              <a:t>June 23-29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13" y="358038"/>
            <a:ext cx="8885375" cy="4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3" y="364563"/>
            <a:ext cx="8858176" cy="44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13" y="384138"/>
            <a:ext cx="8765375" cy="43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0" y="351513"/>
            <a:ext cx="8912100" cy="4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0" y="344988"/>
            <a:ext cx="8891799" cy="44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88" y="364563"/>
            <a:ext cx="8843826" cy="44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Results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RivaGAN</a:t>
            </a:r>
            <a:r>
              <a:rPr lang="en"/>
              <a:t> consistently </a:t>
            </a:r>
            <a:r>
              <a:rPr b="1" lang="en"/>
              <a:t>outperforms</a:t>
            </a:r>
            <a:r>
              <a:rPr lang="en"/>
              <a:t> classical methods across most attacks, especially crop, rotate, JPEG compression, and brightness variations.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Classical methods</a:t>
            </a:r>
            <a:r>
              <a:rPr lang="en"/>
              <a:t> show moderate performance under resize and mask attacks, with DWT-DCT-SVD slightly outperforming DWT-DCT overall.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on original high-resolution images</a:t>
            </a:r>
            <a:r>
              <a:rPr lang="en"/>
              <a:t> (in addition to resized) </a:t>
            </a:r>
            <a:r>
              <a:rPr lang="en"/>
              <a:t>revealed that image quality has a clear impact on watermark survival for DWT-DCT-based methods.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 Observations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DWT-DCT</a:t>
            </a:r>
            <a:r>
              <a:rPr lang="en"/>
              <a:t> failed to decode most clean 512×512 images (only 4/15 successful), but did better on high-res originals.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RivaGAN </a:t>
            </a:r>
            <a:r>
              <a:rPr lang="en"/>
              <a:t>failed on one unattacked image, suggesting some content sensitivity.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images </a:t>
            </a:r>
            <a:r>
              <a:rPr b="1" lang="en"/>
              <a:t>decoded only after being attacked</a:t>
            </a:r>
            <a:r>
              <a:rPr lang="en"/>
              <a:t> (e.g., after brightness increase or masking), which may indicate that certain alterations unintentionally enhance decoder alignment — a possible direction for perceptual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&amp; Next Steps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1017725"/>
            <a:ext cx="80391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perceptual modeling (e.g., SSIM, LPIPS) to evaluate decode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generative transformations (e.g., GAN-based face swaps) to assess post-synthesis watermark survival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[1] T. Wang, S. Yang, and Y. Wang, </a:t>
            </a:r>
            <a:r>
              <a:rPr i="1" lang="en" sz="1300">
                <a:solidFill>
                  <a:schemeClr val="dk1"/>
                </a:solidFill>
              </a:rPr>
              <a:t>LampMark: Proactive Deepfake Detection via Training-Free Landmark Perceptual Watermarks</a:t>
            </a:r>
            <a:r>
              <a:rPr lang="en" sz="1300">
                <a:solidFill>
                  <a:schemeClr val="dk1"/>
                </a:solidFill>
              </a:rPr>
              <a:t>, Proceedings of the ACM International Conference on Multimedia (MM), 2024. [Online]. Available: </a:t>
            </a:r>
            <a:r>
              <a:rPr lang="en" sz="13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https://dl.acm.org/doi/10.1145/3664647.3680869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[2] H. Zhang, Y. Liu, C. Yu, J. Chen, and Y. Chen, </a:t>
            </a:r>
            <a:r>
              <a:rPr i="1" lang="en" sz="1300">
                <a:solidFill>
                  <a:schemeClr val="dk1"/>
                </a:solidFill>
              </a:rPr>
              <a:t>Robust Invisible Video Watermarking with Attention</a:t>
            </a:r>
            <a:r>
              <a:rPr lang="en" sz="1300">
                <a:solidFill>
                  <a:schemeClr val="dk1"/>
                </a:solidFill>
              </a:rPr>
              <a:t>, arXiv preprint arXiv:1909.01285, 2019. [Online]. Available: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https://arxiv.org/pdf/1909.01285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[3] T. Karras, T. Aila, S. Laine, and J. Lehtinen, </a:t>
            </a:r>
            <a:r>
              <a:rPr i="1" lang="en" sz="1300">
                <a:solidFill>
                  <a:schemeClr val="dk1"/>
                </a:solidFill>
              </a:rPr>
              <a:t>Progressive Growing of GANs for Improved Quality, Stability, and Variation</a:t>
            </a:r>
            <a:r>
              <a:rPr lang="en" sz="1300">
                <a:solidFill>
                  <a:schemeClr val="dk1"/>
                </a:solidFill>
              </a:rPr>
              <a:t>, arXiv preprint arXiv:1710.10196, 2018. [Online]. Available: </a:t>
            </a:r>
            <a:r>
              <a:rPr lang="en" sz="13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https://arxiv.org/abs/1710.10196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[4] K. T. Patil and S. A. Patil, </a:t>
            </a:r>
            <a:r>
              <a:rPr i="1" lang="en" sz="1300">
                <a:solidFill>
                  <a:schemeClr val="dk1"/>
                </a:solidFill>
              </a:rPr>
              <a:t>Robust and Secure Watermarking Scheme Based on DWT-DCT-SVD with Matrix Encryption for Medical Images</a:t>
            </a:r>
            <a:r>
              <a:rPr lang="en" sz="1300">
                <a:solidFill>
                  <a:schemeClr val="dk1"/>
                </a:solidFill>
              </a:rPr>
              <a:t>, Journal of King Saud University – Computer and Information Sciences, Elsevier, 2023. [Online]. Available: </a:t>
            </a:r>
            <a:r>
              <a:rPr lang="en" sz="13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https://doi.org/10.1016/j.jksuci.2022.10.020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[5]</a:t>
            </a:r>
            <a:r>
              <a:rPr lang="en" sz="1300">
                <a:solidFill>
                  <a:schemeClr val="dk1"/>
                </a:solidFill>
              </a:rPr>
              <a:t> B. D. Rouhani, H. Chen, and F. Koushanfar, </a:t>
            </a:r>
            <a:r>
              <a:rPr i="1" lang="en" sz="1300">
                <a:solidFill>
                  <a:schemeClr val="dk1"/>
                </a:solidFill>
              </a:rPr>
              <a:t>DeepSigns: An End-to-End Watermarking Framework for Ownership Protection of Deep Neural Networks</a:t>
            </a:r>
            <a:r>
              <a:rPr lang="en" sz="1300">
                <a:solidFill>
                  <a:schemeClr val="dk1"/>
                </a:solidFill>
              </a:rPr>
              <a:t>, ACM MM 2019. [Online]. Available: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8"/>
              </a:rPr>
              <a:t>https://dl.acm.org/doi/10.1145/3297858.3304051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project aims to examine the resilience and robustness of </a:t>
            </a:r>
            <a:r>
              <a:rPr b="1" lang="en"/>
              <a:t>invisible image watermarks</a:t>
            </a:r>
            <a:r>
              <a:rPr lang="en"/>
              <a:t> to adversarial manipulation, with the goal of enhancing media integrity verification in cybersecurity contexts. In particular, it supports proactive deepfake detection—an </a:t>
            </a:r>
            <a:r>
              <a:rPr b="1" lang="en"/>
              <a:t>emerging privacy and misinformation threat</a:t>
            </a:r>
            <a:r>
              <a:rPr lang="en"/>
              <a:t>—by identifying how image transformations degrade watermark integrity. It also informs design decisions for models that balance watermark imperceptibility with attack resistance, aiding in the development of watermark-based tamper detection tools.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&amp; Hypotheses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Questions: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robust are perceptual watermarks under attack?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trade-offs between </a:t>
            </a:r>
            <a:r>
              <a:rPr b="1" lang="en"/>
              <a:t>imperceptibility vs resilience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certain transformations reliably remove or degrade embedded watermarks?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Hypotheses</a:t>
            </a:r>
            <a:r>
              <a:rPr b="1"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 attacks will degrade watermark detection accuracy, particularly when designed to preserve perceptual fidelity.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watermarking techniques (e.g., DWT-DCT-SVD) will outperform simpler methods under distortion attacks.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Diagram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525" y="938228"/>
            <a:ext cx="4296950" cy="39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 Table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6346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{53115B27-33C4-4944-9950-DD9999783EFF}</a:tableStyleId>
              </a:tblPr>
              <a:tblGrid>
                <a:gridCol w="1110200"/>
                <a:gridCol w="1364000"/>
                <a:gridCol w="956475"/>
                <a:gridCol w="889175"/>
                <a:gridCol w="1016775"/>
                <a:gridCol w="2538075"/>
              </a:tblGrid>
              <a:tr h="32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Experiment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Dataset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Metric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Baseline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Preliminary Results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7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 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DWT-DCT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Unsplash (512×512)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Bitwise Decode Accuracy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Unattacked image	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Fails on most clean 512×512 images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7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 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DWT-DCT-SVD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Unsplash (512×512)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Bitwise Decode Accuracy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Unattacked image	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Slightly more robust than DWT-DCT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7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 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RivaGAN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Unsplash (512×512)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Bitwise Decode Accuracy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Unattacked image	 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Most robust overall, but image-sensitive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7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 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DWT-DCT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Unsplash (Original)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Bitwise Decode Accuracy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Unattacked image	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Performs better than 512×512, but still weak to crop/rotate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7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 5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DWT-DCT-SVD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Unsplash (Original)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Bitwise Decode Accuracy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Unattacked image	 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More stable at high-res, esp. resize/JPEG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88" y="475463"/>
            <a:ext cx="8399224" cy="41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 title="Screen Shot 2025-06-29 at 5.34.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648"/>
            <a:ext cx="9143998" cy="4450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50" y="436325"/>
            <a:ext cx="8541700" cy="42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0" y="397175"/>
            <a:ext cx="8698300" cy="43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