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d612a3a5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d612a3a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d612a3a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d612a3a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5fd21e1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5fd21e1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5fd21e14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5fd21e14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fd21e14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fd21e14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5fd21e1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5fd21e1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d1a002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d1a002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d612a3a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d612a3a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d612a3a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d612a3a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d612a3a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d612a3a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d612a3a5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d612a3a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d612a3a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d612a3a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atlewin/invisible-watermark-cat" TargetMode="External"/><Relationship Id="rId4" Type="http://schemas.openxmlformats.org/officeDocument/2006/relationships/hyperlink" Target="https://github.com/catlewin/reu2025-cybersec-lew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tkarras/progressivegrowingofgans" TargetMode="External"/><Relationship Id="rId10" Type="http://schemas.openxmlformats.org/officeDocument/2006/relationships/hyperlink" Target="https://github.com/wangty1/LampMark/tree/main/imagedata" TargetMode="External"/><Relationship Id="rId13" Type="http://schemas.openxmlformats.org/officeDocument/2006/relationships/hyperlink" Target="https://ieeexplore.ieee.org/document/10623297" TargetMode="External"/><Relationship Id="rId12" Type="http://schemas.openxmlformats.org/officeDocument/2006/relationships/hyperlink" Target="https://dl.acm.org/doi/10.1145/3297858.330405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l.acm.org/doi/10.1145/3664647.3680869" TargetMode="External"/><Relationship Id="rId4" Type="http://schemas.openxmlformats.org/officeDocument/2006/relationships/hyperlink" Target="https://arxiv.org/pdf/1909.01285" TargetMode="External"/><Relationship Id="rId9" Type="http://schemas.openxmlformats.org/officeDocument/2006/relationships/hyperlink" Target="https://github.com/ShieldMnt/invisible-watermark" TargetMode="External"/><Relationship Id="rId5" Type="http://schemas.openxmlformats.org/officeDocument/2006/relationships/hyperlink" Target="https://arxiv.org/abs/1710.10196" TargetMode="External"/><Relationship Id="rId6" Type="http://schemas.openxmlformats.org/officeDocument/2006/relationships/hyperlink" Target="https://doi.org/10.1016/j.jksuci.2022.10.020" TargetMode="External"/><Relationship Id="rId7" Type="http://schemas.openxmlformats.org/officeDocument/2006/relationships/hyperlink" Target="https://github.com/ShieldMnt/invisible-watermark" TargetMode="External"/><Relationship Id="rId8" Type="http://schemas.openxmlformats.org/officeDocument/2006/relationships/hyperlink" Target="https://github.com/ShieldMnt/invisible-watermar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78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3880"/>
              <a:t>Evaluating the Robustness of Invisible Watermarking Against Adversarial Attacks</a:t>
            </a:r>
            <a:r>
              <a:rPr lang="en" sz="3880"/>
              <a:t> in Deepfake Detection</a:t>
            </a:r>
            <a:endParaRPr sz="3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0800"/>
            <a:ext cx="8520600" cy="1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44951"/>
              <a:buNone/>
            </a:pPr>
            <a:r>
              <a:rPr lang="en" sz="2080"/>
              <a:t>Cat Lewin | Dr. Rui Duan | UMKC NSF REU 2025</a:t>
            </a:r>
            <a:endParaRPr sz="208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44951"/>
              <a:buNone/>
            </a:pPr>
            <a:r>
              <a:rPr lang="en" sz="2080"/>
              <a:t>Week 6: </a:t>
            </a:r>
            <a:r>
              <a:rPr lang="en" sz="2080"/>
              <a:t>June 30-July 6</a:t>
            </a:r>
            <a:endParaRPr sz="208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44951"/>
              <a:buNone/>
            </a:pPr>
            <a:r>
              <a:rPr lang="en" sz="2080"/>
              <a:t>Working repo: </a:t>
            </a:r>
            <a:r>
              <a:rPr lang="en" sz="2080" u="sng">
                <a:solidFill>
                  <a:schemeClr val="hlink"/>
                </a:solidFill>
                <a:hlinkClick r:id="rId3"/>
              </a:rPr>
              <a:t>invisible-watermark-cat</a:t>
            </a:r>
            <a:endParaRPr sz="208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ct val="44951"/>
              <a:buNone/>
            </a:pPr>
            <a:r>
              <a:rPr lang="en" sz="2080"/>
              <a:t>REU repo (not fully functioning): </a:t>
            </a:r>
            <a:r>
              <a:rPr lang="en" sz="2080" u="sng">
                <a:solidFill>
                  <a:schemeClr val="hlink"/>
                </a:solidFill>
                <a:hlinkClick r:id="rId4"/>
              </a:rPr>
              <a:t>reu2025-cybersec-lewin</a:t>
            </a:r>
            <a:endParaRPr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Results, cont.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50" y="1017725"/>
            <a:ext cx="6774700" cy="406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Results, </a:t>
            </a:r>
            <a:r>
              <a:rPr lang="en"/>
              <a:t>cont.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460450" y="1145500"/>
            <a:ext cx="81084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JPEG compression</a:t>
            </a:r>
            <a:r>
              <a:rPr lang="en" sz="1800">
                <a:solidFill>
                  <a:schemeClr val="dk2"/>
                </a:solidFill>
              </a:rPr>
              <a:t> was particularly effective at disabling watermark decoding while maintaining </a:t>
            </a:r>
            <a:r>
              <a:rPr b="1" lang="en" sz="1800">
                <a:solidFill>
                  <a:schemeClr val="dk2"/>
                </a:solidFill>
              </a:rPr>
              <a:t>low LPIPS scores</a:t>
            </a:r>
            <a:r>
              <a:rPr lang="en" sz="1800">
                <a:solidFill>
                  <a:schemeClr val="dk2"/>
                </a:solidFill>
              </a:rPr>
              <a:t>, indicating that these distortions were often imperceptible to human observers but highly disruptive to watermark integrity.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 contrast, attacks such as </a:t>
            </a:r>
            <a:r>
              <a:rPr b="1" lang="en" sz="1800">
                <a:solidFill>
                  <a:schemeClr val="dk2"/>
                </a:solidFill>
              </a:rPr>
              <a:t>overlay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b="1" lang="en" sz="1800">
                <a:solidFill>
                  <a:schemeClr val="dk2"/>
                </a:solidFill>
              </a:rPr>
              <a:t>masking</a:t>
            </a:r>
            <a:r>
              <a:rPr lang="en" sz="1800">
                <a:solidFill>
                  <a:schemeClr val="dk2"/>
                </a:solidFill>
              </a:rPr>
              <a:t>, and </a:t>
            </a:r>
            <a:r>
              <a:rPr b="1" lang="en" sz="1800">
                <a:solidFill>
                  <a:schemeClr val="dk2"/>
                </a:solidFill>
              </a:rPr>
              <a:t>cropping</a:t>
            </a:r>
            <a:r>
              <a:rPr lang="en" sz="1800">
                <a:solidFill>
                  <a:schemeClr val="dk2"/>
                </a:solidFill>
              </a:rPr>
              <a:t> produced significantly </a:t>
            </a:r>
            <a:r>
              <a:rPr b="1" lang="en" sz="1800">
                <a:solidFill>
                  <a:schemeClr val="dk2"/>
                </a:solidFill>
              </a:rPr>
              <a:t>higher LPIPS values</a:t>
            </a:r>
            <a:r>
              <a:rPr lang="en" sz="1800">
                <a:solidFill>
                  <a:schemeClr val="dk2"/>
                </a:solidFill>
              </a:rPr>
              <a:t>, reflecting more noticeable visual degradation.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Failure cases in </a:t>
            </a:r>
            <a:r>
              <a:rPr b="1" lang="en" sz="1800">
                <a:solidFill>
                  <a:schemeClr val="dk2"/>
                </a:solidFill>
              </a:rPr>
              <a:t>RivaGAN</a:t>
            </a:r>
            <a:r>
              <a:rPr lang="en" sz="1800">
                <a:solidFill>
                  <a:schemeClr val="dk2"/>
                </a:solidFill>
              </a:rPr>
              <a:t> were often </a:t>
            </a:r>
            <a:r>
              <a:rPr b="1" lang="en" sz="1800">
                <a:solidFill>
                  <a:schemeClr val="dk2"/>
                </a:solidFill>
              </a:rPr>
              <a:t>image-specific</a:t>
            </a:r>
            <a:r>
              <a:rPr lang="en" sz="1800">
                <a:solidFill>
                  <a:schemeClr val="dk2"/>
                </a:solidFill>
              </a:rPr>
              <a:t> and did not consistently correspond to attack severity. This suggests that its decoder may be sensitive to content-dependent structural features rather than simple distortion magnitude.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Observations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017725"/>
            <a:ext cx="80391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What’s Working:</a:t>
            </a:r>
            <a:r>
              <a:rPr lang="en"/>
              <a:t> LPIPS pipeline integrated &amp; threshold testing automated for 9 attacks.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What’s Challenging:</a:t>
            </a:r>
            <a:r>
              <a:rPr lang="en"/>
              <a:t> GitHub push limits for image results, trouble with initial AI image resolution tool – switching to another, how to include Stable Diffusion and/or transformer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Next Steps: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AI image resolution tool running, and other generative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Potentially integrate transformer/diffusion-based watermarking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943350"/>
            <a:ext cx="85206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[1] T. Wang, S. Yang, and Y. Wang, “LampMark: Proactive Deepfake Detection via Training-Free Landmark Perceptual Watermarks,” in Proc. ACM Int. Conf. Multimedia (MM), 2024. [Online]. Available: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https://dl.acm.org/doi/10.1145/3664647.3680869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[2] H. Zhang, Y. Liu, C. Yu, J. Chen, and Y. Chen, “Robust Invisible Video Watermarking with Attention,” arXiv preprint arXiv:1909.01285, 2019. [Online]. Available: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https://arxiv.org/pdf/1909.01285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[3] T. Karras, T. Aila, S. Laine, and J. Lehtinen, “Progressive Growing of GANs for Improved Quality, Stability, and Variation,” arXiv preprint arXiv:1710.10196, 2018. [Online]. Available: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https://arxiv.org/abs/1710.10196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[4] K. T. Patil and S. A. Patil, “Robust and Secure Watermarking Scheme Based on DWT-DCT-SVD with Matrix Encryption for Medical Images,” J. King Saud Univ. Comput. Inf. Sci., Elsevier, 2023. [Online]. Available: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https://doi.org/10.1016/j.jksuci.2022.10.020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[5] ShieldMnt Team, “Invisible Watermark GitHub Repository,” GitHub, 2025. [Online]. Available: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https://github.com/ShieldMnt/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i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nvisible-watermark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[6] T. Wang, “LampMark GitHub Repository,” GitHub, 2025. [Online]. Available: 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https://github.com/wangty1/LampMark/tree/main/imagedata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[7] T. Karras et al., “Progressive Growing of GANs (TensorFlow Implementation),” GitHub, 2025. [Online]. Available: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https://github.com/tkarras/progressivegrowingofgans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[8] B. D. Rouhani, H. Chen, and F. Koushanfar, “DeepSigns: An End-to-End Watermarking Framework for Ownership Protection of Deep Neural Networks,” in Proc. ACM Int. Conf. Multimedia (MM), 2019. [Online]. Available: </a:t>
            </a:r>
            <a:r>
              <a:rPr lang="en" sz="1100" u="sng">
                <a:solidFill>
                  <a:schemeClr val="hlink"/>
                </a:solidFill>
                <a:hlinkClick r:id="rId12"/>
              </a:rPr>
              <a:t>https://dl.acm.org/doi/10.1145/3297858.3304051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[9] C. Wang, C. Shi, S. Wang, Z. Xia, and B. Ma, “Dual-Task Mutual Learning With QPHFM Watermarking for Deepfake Detection,” IEEE Signal Process. Lett., vol. 31, pp. 2740–2744, 2024. [Online]. Available: </a:t>
            </a:r>
            <a:r>
              <a:rPr lang="en" sz="1100" u="sng">
                <a:solidFill>
                  <a:schemeClr val="hlink"/>
                </a:solidFill>
                <a:hlinkClick r:id="rId13"/>
              </a:rPr>
              <a:t>https://ieeexplore.ieee.org/document/10623297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project aims to examine the resilience and robustness of </a:t>
            </a:r>
            <a:r>
              <a:rPr b="1" lang="en"/>
              <a:t>invisible image watermarks</a:t>
            </a:r>
            <a:r>
              <a:rPr lang="en"/>
              <a:t> to adversarial manipulation, with the goal of enhancing media integrity verification in cybersecurity contexts. In particular, it supports proactive deepfake detection—an </a:t>
            </a:r>
            <a:r>
              <a:rPr b="1" lang="en"/>
              <a:t>emerging privacy and misinformation threat</a:t>
            </a:r>
            <a:r>
              <a:rPr lang="en"/>
              <a:t>—by identifying how image transformations degrade watermark integrity. It also informs design decisions for models that balance watermark imperceptibility with attack resistance, aiding in the development of watermark-based tamper detection tools.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&amp; Hypotheses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Questions:</a:t>
            </a:r>
            <a:r>
              <a:rPr lang="en"/>
              <a:t>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robust are perceptual watermarks under attack?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trade-offs between </a:t>
            </a:r>
            <a:r>
              <a:rPr b="1" lang="en"/>
              <a:t>imperceptibility vs resilience</a:t>
            </a:r>
            <a:r>
              <a:rPr lang="en"/>
              <a:t>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Can certain transformations reliably remove or degrade embedded watermarks?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Hypotheses</a:t>
            </a:r>
            <a:r>
              <a:rPr b="1" lang="en"/>
              <a:t>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Adversarial attacks will degrade watermark detection accuracy, particularly when designed to preserve perceptual fidelity.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Hybrid watermarking techniques (e.g., DWT-DCT-SVD) will outperform simpler methods under distortion attacks.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Invisible watermarking methods are vulnerable to certain perceptually minimal distortions.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Diagram</a:t>
            </a:r>
            <a:endParaRPr/>
          </a:p>
        </p:txBody>
      </p:sp>
      <p:pic>
        <p:nvPicPr>
          <p:cNvPr id="73" name="Google Shape;73;p16" title="Screen Shot 2025-07-06 at 11.41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37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title="catim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25" y="1538800"/>
            <a:ext cx="1466829" cy="977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catbright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1977" y="1594104"/>
            <a:ext cx="1466849" cy="977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Overview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Models</a:t>
            </a:r>
            <a:r>
              <a:rPr lang="en"/>
              <a:t>: DWT-DCT, DWT-DCT-SVD, RivaGAN, LPIPS perceptual similarity (AlexNet backbone)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Dataset</a:t>
            </a:r>
            <a:r>
              <a:rPr lang="en"/>
              <a:t>: 15 diverse Unsplash images, 512×512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Attacks</a:t>
            </a:r>
            <a:r>
              <a:rPr lang="en"/>
              <a:t>: Brightness adjustment (↑ / ↓), JPEG compression, Gaussian noise, Cropping, Rotation, Masking (with occlusion blocks), Overlay (with logos), Resizing (downscale + upscale)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Tools</a:t>
            </a:r>
            <a:r>
              <a:rPr lang="en"/>
              <a:t>: PyTorch, LPIPS, OpenCV, matplotlib, Unsplash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New</a:t>
            </a:r>
            <a:r>
              <a:rPr lang="en"/>
              <a:t>: “Perceptual similarity analysis with LPIPS (AlexNet-based)”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pic>
        <p:nvPicPr>
          <p:cNvPr id="87" name="Google Shape;87;p18" title="Screen Shot 2025-07-06 at 11.50.1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5"/>
            <a:ext cx="9144003" cy="35852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11700" y="4524350"/>
            <a:ext cx="8591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Table I </a:t>
            </a:r>
            <a:r>
              <a:rPr lang="en" sz="1200">
                <a:solidFill>
                  <a:schemeClr val="dk2"/>
                </a:solidFill>
              </a:rPr>
              <a:t>summarizes</a:t>
            </a:r>
            <a:r>
              <a:rPr lang="en" sz="1200">
                <a:solidFill>
                  <a:schemeClr val="dk2"/>
                </a:solidFill>
              </a:rPr>
              <a:t> the threshold ranges for each attack under which the embedded watermark remained decodable across the tested methods.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Results, cont.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850" y="1017725"/>
            <a:ext cx="68763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Results, cont.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Results, cont.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00" y="965800"/>
            <a:ext cx="8355400" cy="41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