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A010155-1586-474D-B637-DD5FF9F8020B}">
  <a:tblStyle styleId="{7A010155-1586-474D-B637-DD5FF9F8020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65fd21e14e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65fd21e14e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65fd21e14e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65fd21e14e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5fd21e14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5fd21e14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65fd21e14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65fd21e14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65fd21e14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65fd21e14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65fd21e14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65fd21e14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65fd21e14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65fd21e14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65fd21e14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65fd21e14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65fd21e14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65fd21e14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Speech Copyright Detection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0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2080"/>
              <a:t>Cat Lewin | Dr. Rui Duan | UMKC NSF REU 2025</a:t>
            </a:r>
            <a:endParaRPr sz="208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lang="en" sz="2080"/>
              <a:t>Week 3: </a:t>
            </a:r>
            <a:r>
              <a:rPr lang="en" sz="2080"/>
              <a:t>June 9-15</a:t>
            </a:r>
            <a:endParaRPr sz="208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</a:t>
            </a:r>
            <a:r>
              <a:rPr lang="en"/>
              <a:t>R. Duan, L. Ding, Z. Qu, Y. Liu, S. Zhao, and Z. Lu, “Perception-Aware Attack: Creating Adversarial Music via Reverse-Engineering Human Perception,” in *Proc. ACM Multimedia (MM)*, 2022, pp. 5535–5543. doi: 10.1145/3503161.3548378.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[2] </a:t>
            </a:r>
            <a:r>
              <a:rPr lang="en"/>
              <a:t>H. Zhang, Y. Liu, C. Yu, J. Chen, and L. Liu, “Invisible Watermarking of Deep Neural Networks for Intellectual Property Protection,” arXiv preprint arXiv:1909.01285, 2019.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[3] T. Wang, S. Zhang, and Y. Wang, “LampMark: Proactive Deepfake Detection via Training-Free Landmark Perceptual Watermarks,” in *Proc. ACM Int. Conf. on Multimedia (MM)*, 2024. [Online]. Available: https://dl.acm.org/doi/10.1145/3664647.3680869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[4] T. Karras, T. Aila, S. Laine, and J. Lehtinen, “Progressive Growing of GANs for Improved Quality, Stability, and Variation,” arXiv preprint arXiv:1710.10196, 2018.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	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This project examines the limitations of automated copyright detection systems by evaluating whether pure speech content can evade detection, thereby revealing potential vulnerabilities in existing enforcement mechanisms.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Objective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Goal:</a:t>
            </a:r>
            <a:r>
              <a:rPr lang="en"/>
              <a:t> Investigate whether pure speech content can trigger automated copyright detection on platforms like YouTube.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Motivation: </a:t>
            </a:r>
            <a:r>
              <a:rPr lang="en"/>
              <a:t>Understand system vulnerabilities and limitations to inform future robust AI media protections.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Overview</a:t>
            </a:r>
            <a:endParaRPr/>
          </a:p>
        </p:txBody>
      </p:sp>
      <p:pic>
        <p:nvPicPr>
          <p:cNvPr id="73" name="Google Shape;73;p16" title="Screen Shot 2025-06-15 at 7.09.59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3513" y="1017725"/>
            <a:ext cx="6456965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 Tested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Speech: </a:t>
            </a:r>
            <a:r>
              <a:rPr lang="en"/>
              <a:t>Martin Luther King Jr., Greta Thunberg, Barack </a:t>
            </a:r>
            <a:r>
              <a:rPr lang="en"/>
              <a:t>Obama</a:t>
            </a:r>
            <a:r>
              <a:rPr lang="en"/>
              <a:t>, John F. Kennedy, Wendy Suzuki (TEDxTalk)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Podcasts:</a:t>
            </a:r>
            <a:r>
              <a:rPr lang="en"/>
              <a:t> RadioLab, Joe Rogan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Movies:</a:t>
            </a:r>
            <a:r>
              <a:rPr lang="en"/>
              <a:t> Star Wars: The Empire Strikes Back, How to Train Your Dragon (2025), The Dark Knight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Google Shape;84;p18"/>
          <p:cNvGraphicFramePr/>
          <p:nvPr/>
        </p:nvGraphicFramePr>
        <p:xfrm>
          <a:off x="952500" y="1618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{7A010155-1586-474D-B637-DD5FF9F8020B}</a:tableStyleId>
              </a:tblPr>
              <a:tblGrid>
                <a:gridCol w="827025"/>
                <a:gridCol w="1935550"/>
                <a:gridCol w="723900"/>
                <a:gridCol w="2315800"/>
                <a:gridCol w="1436725"/>
              </a:tblGrid>
              <a:tr h="29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Clip Type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Clip Name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Claim?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Source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Notes</a:t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  <a:tr h="354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Speech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MLK Jr. – I Have a Dream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To the Left by DjeefSound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Likely false positive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288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Speech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Greta Thunberg – How Dare You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Eines Tages by MUSA &amp; Oga Beats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Speech sampled in music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277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Speech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Barack Obama – A More Perfect Union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Speech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JFK – Inaugural Address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No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Speech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Wendy Suzuki TEDxTalk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No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Podcast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Radiolab - Everybody's Got One Episode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No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Podcast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Joe Rogan #2312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No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Movie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Star Wars V - “I am your father"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No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Movie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How to Train Your Dragon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No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Movie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The Dark Knight – Joker Monologue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Intermezzo by UanmNess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Background audio matched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Findings &amp; Implications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pure speech did </a:t>
            </a:r>
            <a:r>
              <a:rPr b="1" lang="en"/>
              <a:t>not</a:t>
            </a:r>
            <a:r>
              <a:rPr lang="en"/>
              <a:t> trigger Content ID.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All claims were related to </a:t>
            </a:r>
            <a:r>
              <a:rPr b="1" lang="en"/>
              <a:t>musical components</a:t>
            </a:r>
            <a:r>
              <a:rPr lang="en"/>
              <a:t>, not the speech itself.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Conclusion: </a:t>
            </a:r>
            <a:r>
              <a:rPr lang="en"/>
              <a:t>A speech-only copyright attack is currently </a:t>
            </a:r>
            <a:r>
              <a:rPr b="1" lang="en"/>
              <a:t>not feasible</a:t>
            </a:r>
            <a:r>
              <a:rPr lang="en"/>
              <a:t> using detection YouTube’s system. </a:t>
            </a:r>
            <a:r>
              <a:rPr lang="en"/>
              <a:t>Highlights a </a:t>
            </a:r>
            <a:r>
              <a:rPr b="1" lang="en"/>
              <a:t>blind spot</a:t>
            </a:r>
            <a:r>
              <a:rPr lang="en"/>
              <a:t> in automated copyright enforcement &amp; demonstrates need for improved speech recognition in detection systems.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to Next Domain</a:t>
            </a:r>
            <a:endParaRPr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152475"/>
            <a:ext cx="8520600" cy="35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Initial efforts</a:t>
            </a:r>
            <a:r>
              <a:rPr lang="en"/>
              <a:t> focused on implementing LampMark, a perceptual watermarking method for proactive deepfake detection, using the CelebA-HQ dataset.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Due to technical challenges with dataset reconstruction and implementation complexity, that approach was paused.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To continue exploring watermark-based deepfake detection, I am transitioning to a more accessible approach using the </a:t>
            </a:r>
            <a:r>
              <a:rPr b="1" lang="en"/>
              <a:t>Invisible Watermark</a:t>
            </a:r>
            <a:r>
              <a:rPr lang="en"/>
              <a:t> framework described in: "Invisible Watermarking of Deep Neural Networks for Intellectual Property Protection"</a:t>
            </a:r>
            <a:r>
              <a:rPr lang="en"/>
              <a:t> (Zhang et al., 2019).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Upcoming Work</a:t>
            </a:r>
            <a:endParaRPr/>
          </a:p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11700" y="1017725"/>
            <a:ext cx="5751900" cy="36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 </a:t>
            </a:r>
            <a:r>
              <a:rPr b="1" lang="en"/>
              <a:t>Invisible Watermark</a:t>
            </a:r>
            <a:r>
              <a:rPr lang="en"/>
              <a:t> framework.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Design</a:t>
            </a:r>
            <a:r>
              <a:rPr lang="en"/>
              <a:t> and </a:t>
            </a:r>
            <a:r>
              <a:rPr b="1" lang="en"/>
              <a:t>apply adversarial attacks</a:t>
            </a:r>
            <a:r>
              <a:rPr lang="en"/>
              <a:t> to test watermark robustness.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Evaluate effectiveness</a:t>
            </a:r>
            <a:r>
              <a:rPr lang="en"/>
              <a:t> of watermarking as a proactive deepfake detection mechanism.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Develop metrics to quantify robustness and imperceptibility trade-offs.</a:t>
            </a:r>
            <a:endParaRPr/>
          </a:p>
        </p:txBody>
      </p:sp>
      <p:pic>
        <p:nvPicPr>
          <p:cNvPr id="103" name="Google Shape;103;p21" title="Screen Shot 2025-06-15 at 7.09.45 PM.png"/>
          <p:cNvPicPr preferRelativeResize="0"/>
          <p:nvPr/>
        </p:nvPicPr>
        <p:blipFill rotWithShape="1">
          <a:blip r:embed="rId3">
            <a:alphaModFix/>
          </a:blip>
          <a:srcRect b="1705" l="9839" r="20225" t="4061"/>
          <a:stretch/>
        </p:blipFill>
        <p:spPr>
          <a:xfrm>
            <a:off x="6144100" y="156500"/>
            <a:ext cx="2783301" cy="483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