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57" r:id="rId4"/>
    <p:sldId id="259" r:id="rId5"/>
    <p:sldId id="260" r:id="rId6"/>
    <p:sldId id="261" r:id="rId7"/>
    <p:sldId id="262" r:id="rId8"/>
    <p:sldId id="268" r:id="rId9"/>
    <p:sldId id="263" r:id="rId10"/>
    <p:sldId id="269" r:id="rId11"/>
    <p:sldId id="264" r:id="rId12"/>
    <p:sldId id="265" r:id="rId13"/>
    <p:sldId id="267" r:id="rId14"/>
    <p:sldId id="266"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9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85"/>
    <p:restoredTop sz="66744"/>
  </p:normalViewPr>
  <p:slideViewPr>
    <p:cSldViewPr snapToGrid="0" snapToObjects="1">
      <p:cViewPr>
        <p:scale>
          <a:sx n="79" d="100"/>
          <a:sy n="79" d="100"/>
        </p:scale>
        <p:origin x="199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4824E-AD9F-454F-AF10-4443CD5D0572}" type="datetimeFigureOut">
              <a:rPr lang="en-US" smtClean="0"/>
              <a:t>5/13/18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622B43-E7E0-D54A-B2B8-C91C5E71DEDA}" type="slidenum">
              <a:rPr lang="en-US" smtClean="0"/>
              <a:t>‹#›</a:t>
            </a:fld>
            <a:endParaRPr lang="en-US"/>
          </a:p>
        </p:txBody>
      </p:sp>
    </p:spTree>
    <p:extLst>
      <p:ext uri="{BB962C8B-B14F-4D97-AF65-F5344CB8AC3E}">
        <p14:creationId xmlns:p14="http://schemas.microsoft.com/office/powerpoint/2010/main" val="149910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0622B43-E7E0-D54A-B2B8-C91C5E71DEDA}" type="slidenum">
              <a:rPr lang="en-US" smtClean="0"/>
              <a:t>1</a:t>
            </a:fld>
            <a:endParaRPr lang="en-US"/>
          </a:p>
        </p:txBody>
      </p:sp>
    </p:spTree>
    <p:extLst>
      <p:ext uri="{BB962C8B-B14F-4D97-AF65-F5344CB8AC3E}">
        <p14:creationId xmlns:p14="http://schemas.microsoft.com/office/powerpoint/2010/main" val="638594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the general trend for the proportion of denied cases is decreasing over the years</a:t>
            </a:r>
            <a:r>
              <a:rPr lang="en-US" dirty="0">
                <a:effectLst/>
              </a:rPr>
              <a:t> </a:t>
            </a:r>
          </a:p>
          <a:p>
            <a:pPr marL="171450" indent="-171450">
              <a:buFontTx/>
              <a:buChar char="-"/>
            </a:pPr>
            <a:r>
              <a:rPr lang="en-US" sz="1200" kern="1200" dirty="0">
                <a:solidFill>
                  <a:schemeClr val="tx1"/>
                </a:solidFill>
                <a:effectLst/>
                <a:latin typeface="+mn-lt"/>
                <a:ea typeface="+mn-ea"/>
                <a:cs typeface="+mn-cs"/>
              </a:rPr>
              <a:t>Alternative: the proportion of denial in 2011 is greater than that in 2016</a:t>
            </a:r>
            <a:r>
              <a:rPr lang="en-US" dirty="0">
                <a:effectLst/>
              </a:rPr>
              <a:t> </a:t>
            </a:r>
          </a:p>
          <a:p>
            <a:pPr marL="171450" indent="-171450">
              <a:buFontTx/>
              <a:buChar char="-"/>
            </a:pPr>
            <a:r>
              <a:rPr lang="en-US" dirty="0">
                <a:effectLst/>
              </a:rPr>
              <a:t>Reject null</a:t>
            </a:r>
            <a:endParaRPr lang="en-US" dirty="0"/>
          </a:p>
        </p:txBody>
      </p:sp>
      <p:sp>
        <p:nvSpPr>
          <p:cNvPr id="4" name="Slide Number Placeholder 3"/>
          <p:cNvSpPr>
            <a:spLocks noGrp="1"/>
          </p:cNvSpPr>
          <p:nvPr>
            <p:ph type="sldNum" sz="quarter" idx="10"/>
          </p:nvPr>
        </p:nvSpPr>
        <p:spPr/>
        <p:txBody>
          <a:bodyPr/>
          <a:lstStyle/>
          <a:p>
            <a:fld id="{70622B43-E7E0-D54A-B2B8-C91C5E71DEDA}" type="slidenum">
              <a:rPr lang="en-US" smtClean="0"/>
              <a:t>11</a:t>
            </a:fld>
            <a:endParaRPr lang="en-US"/>
          </a:p>
        </p:txBody>
      </p:sp>
    </p:spTree>
    <p:extLst>
      <p:ext uri="{BB962C8B-B14F-4D97-AF65-F5344CB8AC3E}">
        <p14:creationId xmlns:p14="http://schemas.microsoft.com/office/powerpoint/2010/main" val="1770064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However, it is still important to keep in mind that many factors can affect the policies for H-1B Visa, so these trends might not be continued in the near future. There were discussion about raising the minimum wage of applying from 60,000 to 130,000, and there were also talks about cutting down the caps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If I have more time, I would try to figure out which factor has the biggest influence upon approval, which state sponsor the most visas, if it is true that people with tech jobs tend to go to CA or WA, and people with business related jobs want to go to NYC</a:t>
            </a:r>
          </a:p>
        </p:txBody>
      </p:sp>
      <p:sp>
        <p:nvSpPr>
          <p:cNvPr id="4" name="Slide Number Placeholder 3"/>
          <p:cNvSpPr>
            <a:spLocks noGrp="1"/>
          </p:cNvSpPr>
          <p:nvPr>
            <p:ph type="sldNum" sz="quarter" idx="10"/>
          </p:nvPr>
        </p:nvSpPr>
        <p:spPr/>
        <p:txBody>
          <a:bodyPr/>
          <a:lstStyle/>
          <a:p>
            <a:fld id="{70622B43-E7E0-D54A-B2B8-C91C5E71DEDA}" type="slidenum">
              <a:rPr lang="en-US" smtClean="0"/>
              <a:t>12</a:t>
            </a:fld>
            <a:endParaRPr lang="en-US"/>
          </a:p>
        </p:txBody>
      </p:sp>
    </p:spTree>
    <p:extLst>
      <p:ext uri="{BB962C8B-B14F-4D97-AF65-F5344CB8AC3E}">
        <p14:creationId xmlns:p14="http://schemas.microsoft.com/office/powerpoint/2010/main" val="2260106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the data points produce an approximately straight line, and all fall approximately on the same line. </a:t>
            </a:r>
            <a:r>
              <a:rPr lang="en-US" sz="1200" kern="1200">
                <a:solidFill>
                  <a:schemeClr val="tx1"/>
                </a:solidFill>
                <a:effectLst/>
                <a:latin typeface="+mn-lt"/>
                <a:ea typeface="+mn-ea"/>
                <a:cs typeface="+mn-cs"/>
              </a:rPr>
              <a:t>Therefore, the normality and equal variances assumptions are not seriously violated, and the linear regression can be used in this case. </a:t>
            </a:r>
          </a:p>
          <a:p>
            <a:endParaRPr lang="en-US"/>
          </a:p>
        </p:txBody>
      </p:sp>
      <p:sp>
        <p:nvSpPr>
          <p:cNvPr id="4" name="Slide Number Placeholder 3"/>
          <p:cNvSpPr>
            <a:spLocks noGrp="1"/>
          </p:cNvSpPr>
          <p:nvPr>
            <p:ph type="sldNum" sz="quarter" idx="10"/>
          </p:nvPr>
        </p:nvSpPr>
        <p:spPr/>
        <p:txBody>
          <a:bodyPr/>
          <a:lstStyle/>
          <a:p>
            <a:fld id="{70622B43-E7E0-D54A-B2B8-C91C5E71DEDA}" type="slidenum">
              <a:rPr lang="en-US" smtClean="0"/>
              <a:t>16</a:t>
            </a:fld>
            <a:endParaRPr lang="en-US"/>
          </a:p>
        </p:txBody>
      </p:sp>
    </p:spTree>
    <p:extLst>
      <p:ext uri="{BB962C8B-B14F-4D97-AF65-F5344CB8AC3E}">
        <p14:creationId xmlns:p14="http://schemas.microsoft.com/office/powerpoint/2010/main" val="291766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They are visas for foreigners with at least a bachelor's degree to work in specialty occupations in the US. Specialty occupation is defined here by having a minimum entry requirement of bachelor’s degree. When a qualified person found a qualified job, In order to get the Visa, </a:t>
            </a:r>
          </a:p>
          <a:p>
            <a:r>
              <a:rPr lang="en-US" dirty="0"/>
              <a:t>- Then the employer has to file LCA to Department of Labor to make sure the employee is treated fairly, when certified, the application will be sent to US immigration department for evaluation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For International college students, once we have completed undergraduate or graduate education in the U.S., if we would like to work in the U.S., we must apply for the H-1B Visa. Therefore, it is useful to study the previous cases and learn about the trends</a:t>
            </a:r>
            <a:r>
              <a:rPr lang="en-US" dirty="0">
                <a:effectLst/>
              </a:rPr>
              <a:t> as preparation.</a:t>
            </a:r>
            <a:endParaRPr lang="en-US" dirty="0"/>
          </a:p>
        </p:txBody>
      </p:sp>
      <p:sp>
        <p:nvSpPr>
          <p:cNvPr id="4" name="Slide Number Placeholder 3"/>
          <p:cNvSpPr>
            <a:spLocks noGrp="1"/>
          </p:cNvSpPr>
          <p:nvPr>
            <p:ph type="sldNum" sz="quarter" idx="10"/>
          </p:nvPr>
        </p:nvSpPr>
        <p:spPr/>
        <p:txBody>
          <a:bodyPr/>
          <a:lstStyle/>
          <a:p>
            <a:fld id="{70622B43-E7E0-D54A-B2B8-C91C5E71DEDA}" type="slidenum">
              <a:rPr lang="en-US" smtClean="0"/>
              <a:t>3</a:t>
            </a:fld>
            <a:endParaRPr lang="en-US"/>
          </a:p>
        </p:txBody>
      </p:sp>
    </p:spTree>
    <p:extLst>
      <p:ext uri="{BB962C8B-B14F-4D97-AF65-F5344CB8AC3E}">
        <p14:creationId xmlns:p14="http://schemas.microsoft.com/office/powerpoint/2010/main" val="1742028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From </a:t>
            </a:r>
            <a:r>
              <a:rPr lang="en-US" dirty="0" err="1"/>
              <a:t>Kaggle.com</a:t>
            </a:r>
            <a:r>
              <a:rPr lang="en-US" dirty="0"/>
              <a:t>, </a:t>
            </a:r>
            <a:r>
              <a:rPr lang="en-US" sz="1200" b="0" i="0" kern="1200" dirty="0">
                <a:solidFill>
                  <a:schemeClr val="tx1"/>
                </a:solidFill>
                <a:effectLst/>
                <a:latin typeface="+mn-lt"/>
                <a:ea typeface="+mn-ea"/>
                <a:cs typeface="+mn-cs"/>
              </a:rPr>
              <a:t>The Office of Foreign Labor Certification (OFLC)</a:t>
            </a:r>
            <a:r>
              <a:rPr lang="en-US" dirty="0"/>
              <a:t> </a:t>
            </a:r>
          </a:p>
          <a:p>
            <a:pPr marL="171450" indent="-171450">
              <a:buFontTx/>
              <a:buChar char="-"/>
            </a:pPr>
            <a:r>
              <a:rPr lang="en-US" dirty="0"/>
              <a:t>Case status after LCA processing, employer name, occupational name as classified by the Standard Occupational Classification System, job title, full time position or not, annual wage, year filed, location of the job, longitude and latitude </a:t>
            </a:r>
          </a:p>
        </p:txBody>
      </p:sp>
      <p:sp>
        <p:nvSpPr>
          <p:cNvPr id="4" name="Slide Number Placeholder 3"/>
          <p:cNvSpPr>
            <a:spLocks noGrp="1"/>
          </p:cNvSpPr>
          <p:nvPr>
            <p:ph type="sldNum" sz="quarter" idx="10"/>
          </p:nvPr>
        </p:nvSpPr>
        <p:spPr/>
        <p:txBody>
          <a:bodyPr/>
          <a:lstStyle/>
          <a:p>
            <a:fld id="{70622B43-E7E0-D54A-B2B8-C91C5E71DEDA}" type="slidenum">
              <a:rPr lang="en-US" smtClean="0"/>
              <a:t>4</a:t>
            </a:fld>
            <a:endParaRPr lang="en-US"/>
          </a:p>
        </p:txBody>
      </p:sp>
    </p:spTree>
    <p:extLst>
      <p:ext uri="{BB962C8B-B14F-4D97-AF65-F5344CB8AC3E}">
        <p14:creationId xmlns:p14="http://schemas.microsoft.com/office/powerpoint/2010/main" val="569156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Technology is a field that has been growing significantly, and I’m a STEM student</a:t>
            </a:r>
          </a:p>
        </p:txBody>
      </p:sp>
      <p:sp>
        <p:nvSpPr>
          <p:cNvPr id="4" name="Slide Number Placeholder 3"/>
          <p:cNvSpPr>
            <a:spLocks noGrp="1"/>
          </p:cNvSpPr>
          <p:nvPr>
            <p:ph type="sldNum" sz="quarter" idx="10"/>
          </p:nvPr>
        </p:nvSpPr>
        <p:spPr/>
        <p:txBody>
          <a:bodyPr/>
          <a:lstStyle/>
          <a:p>
            <a:fld id="{70622B43-E7E0-D54A-B2B8-C91C5E71DEDA}" type="slidenum">
              <a:rPr lang="en-US" smtClean="0"/>
              <a:t>5</a:t>
            </a:fld>
            <a:endParaRPr lang="en-US"/>
          </a:p>
        </p:txBody>
      </p:sp>
    </p:spTree>
    <p:extLst>
      <p:ext uri="{BB962C8B-B14F-4D97-AF65-F5344CB8AC3E}">
        <p14:creationId xmlns:p14="http://schemas.microsoft.com/office/powerpoint/2010/main" val="3794012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 R to filter out technology related jobs by picking out rows with key words like “programmer, software, computer, database” in job titles</a:t>
            </a:r>
          </a:p>
          <a:p>
            <a:pPr marL="171450" indent="-171450">
              <a:buFontTx/>
              <a:buChar char="-"/>
            </a:pPr>
            <a:r>
              <a:rPr lang="en-US" sz="1200" kern="1200" dirty="0">
                <a:solidFill>
                  <a:schemeClr val="tx1"/>
                </a:solidFill>
                <a:effectLst/>
                <a:latin typeface="+mn-lt"/>
                <a:ea typeface="+mn-ea"/>
                <a:cs typeface="+mn-cs"/>
              </a:rPr>
              <a:t>null hypothesis is that the proportion of technology related jobs in 2011 is the same as in 2016, and the alternative hypothesis is that the proportion in 2011 is less than that in 2016</a:t>
            </a:r>
            <a:r>
              <a:rPr lang="en-US" dirty="0">
                <a:effectLst/>
              </a:rPr>
              <a:t> </a:t>
            </a:r>
            <a:endParaRPr lang="en-US" dirty="0"/>
          </a:p>
        </p:txBody>
      </p:sp>
      <p:sp>
        <p:nvSpPr>
          <p:cNvPr id="4" name="Slide Number Placeholder 3"/>
          <p:cNvSpPr>
            <a:spLocks noGrp="1"/>
          </p:cNvSpPr>
          <p:nvPr>
            <p:ph type="sldNum" sz="quarter" idx="10"/>
          </p:nvPr>
        </p:nvSpPr>
        <p:spPr/>
        <p:txBody>
          <a:bodyPr/>
          <a:lstStyle/>
          <a:p>
            <a:fld id="{70622B43-E7E0-D54A-B2B8-C91C5E71DEDA}" type="slidenum">
              <a:rPr lang="en-US" smtClean="0"/>
              <a:t>6</a:t>
            </a:fld>
            <a:endParaRPr lang="en-US"/>
          </a:p>
        </p:txBody>
      </p:sp>
    </p:spTree>
    <p:extLst>
      <p:ext uri="{BB962C8B-B14F-4D97-AF65-F5344CB8AC3E}">
        <p14:creationId xmlns:p14="http://schemas.microsoft.com/office/powerpoint/2010/main" val="11428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Based on the figure, </a:t>
            </a:r>
            <a:r>
              <a:rPr lang="en-US" sz="1200" kern="1200" dirty="0">
                <a:solidFill>
                  <a:schemeClr val="tx1"/>
                </a:solidFill>
                <a:effectLst/>
                <a:latin typeface="+mn-lt"/>
                <a:ea typeface="+mn-ea"/>
                <a:cs typeface="+mn-cs"/>
              </a:rPr>
              <a:t>the number of certified applications is constantly increasing each year, the linear regression model</a:t>
            </a:r>
            <a:r>
              <a:rPr lang="en-US" dirty="0">
                <a:effectLst/>
              </a:rPr>
              <a:t> </a:t>
            </a:r>
            <a:r>
              <a:rPr lang="en-US" sz="1200" kern="1200" dirty="0">
                <a:solidFill>
                  <a:schemeClr val="tx1"/>
                </a:solidFill>
                <a:effectLst/>
                <a:latin typeface="+mn-lt"/>
                <a:ea typeface="+mn-ea"/>
                <a:cs typeface="+mn-cs"/>
              </a:rPr>
              <a:t>estimated slope is 62081, meaning the number of certified applications is increasing by 62081 per year. </a:t>
            </a:r>
          </a:p>
          <a:p>
            <a:pPr marL="171450" indent="-171450">
              <a:buFontTx/>
              <a:buChar char="-"/>
            </a:pPr>
            <a:r>
              <a:rPr lang="en-US" sz="1200" kern="1200" dirty="0">
                <a:solidFill>
                  <a:schemeClr val="tx1"/>
                </a:solidFill>
                <a:effectLst/>
                <a:latin typeface="+mn-lt"/>
                <a:ea typeface="+mn-ea"/>
                <a:cs typeface="+mn-cs"/>
              </a:rPr>
              <a:t>p-value small, if a model unity test with significance level 0.05 is carried out to see if there is relationship between the explanatory variable (year) and the response variable (certified), then the null hypothesis, that there is no relationship between the two variables, will be rejected</a:t>
            </a:r>
            <a:r>
              <a:rPr lang="en-US" dirty="0">
                <a:effectLst/>
              </a:rPr>
              <a:t> </a:t>
            </a:r>
            <a:endParaRPr lang="en-US" sz="1200" kern="1200" dirty="0">
              <a:solidFill>
                <a:schemeClr val="tx1"/>
              </a:solidFill>
              <a:effectLst/>
              <a:latin typeface="+mn-lt"/>
              <a:ea typeface="+mn-ea"/>
              <a:cs typeface="+mn-cs"/>
            </a:endParaRPr>
          </a:p>
          <a:p>
            <a:pPr marL="171450" indent="-171450">
              <a:buFontTx/>
              <a:buChar char="-"/>
            </a:pPr>
            <a:r>
              <a:rPr lang="en-US" sz="1200" kern="1200" dirty="0">
                <a:solidFill>
                  <a:schemeClr val="tx1"/>
                </a:solidFill>
                <a:effectLst/>
                <a:latin typeface="+mn-lt"/>
                <a:ea typeface="+mn-ea"/>
                <a:cs typeface="+mn-cs"/>
              </a:rPr>
              <a:t>So there is a positive linear relationship between year and the number of certified applications</a:t>
            </a:r>
            <a:endParaRPr lang="en-US" dirty="0"/>
          </a:p>
        </p:txBody>
      </p:sp>
      <p:sp>
        <p:nvSpPr>
          <p:cNvPr id="4" name="Slide Number Placeholder 3"/>
          <p:cNvSpPr>
            <a:spLocks noGrp="1"/>
          </p:cNvSpPr>
          <p:nvPr>
            <p:ph type="sldNum" sz="quarter" idx="10"/>
          </p:nvPr>
        </p:nvSpPr>
        <p:spPr/>
        <p:txBody>
          <a:bodyPr/>
          <a:lstStyle/>
          <a:p>
            <a:fld id="{70622B43-E7E0-D54A-B2B8-C91C5E71DEDA}" type="slidenum">
              <a:rPr lang="en-US" smtClean="0"/>
              <a:t>7</a:t>
            </a:fld>
            <a:endParaRPr lang="en-US"/>
          </a:p>
        </p:txBody>
      </p:sp>
    </p:spTree>
    <p:extLst>
      <p:ext uri="{BB962C8B-B14F-4D97-AF65-F5344CB8AC3E}">
        <p14:creationId xmlns:p14="http://schemas.microsoft.com/office/powerpoint/2010/main" val="211332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this positive linear relationship can also be the result of increased total number of applications over the years. Therefore, a z test for two population proportions is carried out to see if there is indeed increase in proportion of certified applications in 2011 and in 2016.</a:t>
            </a:r>
            <a:r>
              <a:rPr lang="en-US" dirty="0">
                <a:effectLst/>
              </a:rPr>
              <a:t> </a:t>
            </a:r>
          </a:p>
          <a:p>
            <a:pPr marL="171450" indent="-171450">
              <a:buFontTx/>
              <a:buChar char="-"/>
            </a:pPr>
            <a:r>
              <a:rPr lang="en-US" dirty="0">
                <a:effectLst/>
              </a:rPr>
              <a:t>Null hypothesis: equal proportion, alternative, proportion in 2011 is less than in 2016</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P-value small, so reject null, the proportion of certified applications in 2011 is indeed less than that in 2016 </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70622B43-E7E0-D54A-B2B8-C91C5E71DEDA}" type="slidenum">
              <a:rPr lang="en-US" smtClean="0"/>
              <a:t>8</a:t>
            </a:fld>
            <a:endParaRPr lang="en-US"/>
          </a:p>
        </p:txBody>
      </p:sp>
    </p:spTree>
    <p:extLst>
      <p:ext uri="{BB962C8B-B14F-4D97-AF65-F5344CB8AC3E}">
        <p14:creationId xmlns:p14="http://schemas.microsoft.com/office/powerpoint/2010/main" val="833730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plot them to have a general sense</a:t>
            </a:r>
          </a:p>
          <a:p>
            <a:pPr marL="171450" indent="-171450">
              <a:buFontTx/>
              <a:buChar char="-"/>
            </a:pPr>
            <a:r>
              <a:rPr lang="en-US" sz="1200" kern="1200" dirty="0">
                <a:solidFill>
                  <a:schemeClr val="tx1"/>
                </a:solidFill>
                <a:effectLst/>
                <a:latin typeface="+mn-lt"/>
                <a:ea typeface="+mn-ea"/>
                <a:cs typeface="+mn-cs"/>
              </a:rPr>
              <a:t>Normally one would assume the average wages to be increasing each year since the economy was generally growing between 2011 and 2016 with no significant depressions. </a:t>
            </a:r>
          </a:p>
          <a:p>
            <a:pPr marL="171450" indent="-171450">
              <a:buFontTx/>
              <a:buChar char="-"/>
            </a:pPr>
            <a:r>
              <a:rPr lang="en-US" sz="1200" kern="1200" dirty="0">
                <a:solidFill>
                  <a:schemeClr val="tx1"/>
                </a:solidFill>
                <a:effectLst/>
                <a:latin typeface="+mn-lt"/>
                <a:ea typeface="+mn-ea"/>
                <a:cs typeface="+mn-cs"/>
              </a:rPr>
              <a:t>However(…). </a:t>
            </a:r>
          </a:p>
          <a:p>
            <a:pPr marL="171450" indent="-171450">
              <a:buFontTx/>
              <a:buChar char="-"/>
            </a:pPr>
            <a:r>
              <a:rPr lang="en-US" sz="1200" kern="1200" dirty="0">
                <a:solidFill>
                  <a:schemeClr val="tx1"/>
                </a:solidFill>
                <a:effectLst/>
                <a:latin typeface="+mn-lt"/>
                <a:ea typeface="+mn-ea"/>
                <a:cs typeface="+mn-cs"/>
              </a:rPr>
              <a:t>On the other hand, although the plot for average wages of certified applications seem to have high variations, the minimum and the maximum only differs by about $6,000, which is significantly smaller than the difference of around $100,000. </a:t>
            </a:r>
          </a:p>
          <a:p>
            <a:pPr marL="171450" indent="-171450">
              <a:buFontTx/>
              <a:buChar char="-"/>
            </a:pPr>
            <a:r>
              <a:rPr lang="en-US" sz="1200" kern="1200" dirty="0">
                <a:solidFill>
                  <a:schemeClr val="tx1"/>
                </a:solidFill>
                <a:effectLst/>
                <a:latin typeface="+mn-lt"/>
                <a:ea typeface="+mn-ea"/>
                <a:cs typeface="+mn-cs"/>
              </a:rPr>
              <a:t>It is reasonable to conclude based on the plots that the average wages of certified applications remain the same throughout the years. </a:t>
            </a:r>
            <a:endParaRPr lang="en-US" dirty="0"/>
          </a:p>
        </p:txBody>
      </p:sp>
      <p:sp>
        <p:nvSpPr>
          <p:cNvPr id="4" name="Slide Number Placeholder 3"/>
          <p:cNvSpPr>
            <a:spLocks noGrp="1"/>
          </p:cNvSpPr>
          <p:nvPr>
            <p:ph type="sldNum" sz="quarter" idx="10"/>
          </p:nvPr>
        </p:nvSpPr>
        <p:spPr/>
        <p:txBody>
          <a:bodyPr/>
          <a:lstStyle/>
          <a:p>
            <a:fld id="{70622B43-E7E0-D54A-B2B8-C91C5E71DEDA}" type="slidenum">
              <a:rPr lang="en-US" smtClean="0"/>
              <a:t>9</a:t>
            </a:fld>
            <a:endParaRPr lang="en-US"/>
          </a:p>
        </p:txBody>
      </p:sp>
    </p:spTree>
    <p:extLst>
      <p:ext uri="{BB962C8B-B14F-4D97-AF65-F5344CB8AC3E}">
        <p14:creationId xmlns:p14="http://schemas.microsoft.com/office/powerpoint/2010/main" val="3883230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Null hypothesis: </a:t>
            </a:r>
            <a:r>
              <a:rPr lang="en-US" sz="1200" kern="1200" dirty="0">
                <a:solidFill>
                  <a:schemeClr val="tx1"/>
                </a:solidFill>
                <a:effectLst/>
                <a:latin typeface="+mn-lt"/>
                <a:ea typeface="+mn-ea"/>
                <a:cs typeface="+mn-cs"/>
              </a:rPr>
              <a:t>true difference in means for the wages in 2011 and 2016 is 0, meaning they are the same, and the alternative hypothesis is that the true difference is not 0. </a:t>
            </a:r>
          </a:p>
          <a:p>
            <a:pPr marL="171450" indent="-171450">
              <a:buFontTx/>
              <a:buChar char="-"/>
            </a:pPr>
            <a:r>
              <a:rPr lang="en-US" dirty="0"/>
              <a:t>Don’t reject null hypothesis</a:t>
            </a:r>
          </a:p>
          <a:p>
            <a:pPr marL="171450" indent="-171450">
              <a:buFontTx/>
              <a:buChar char="-"/>
            </a:pPr>
            <a:r>
              <a:rPr lang="en-US" sz="1200" kern="1200" dirty="0">
                <a:solidFill>
                  <a:schemeClr val="tx1"/>
                </a:solidFill>
                <a:effectLst/>
                <a:latin typeface="+mn-lt"/>
                <a:ea typeface="+mn-ea"/>
                <a:cs typeface="+mn-cs"/>
              </a:rPr>
              <a:t>The decrease might be due to improved application process that filtered out applications with unrealistic high wages. </a:t>
            </a:r>
            <a:endParaRPr lang="en-US" dirty="0"/>
          </a:p>
        </p:txBody>
      </p:sp>
      <p:sp>
        <p:nvSpPr>
          <p:cNvPr id="4" name="Slide Number Placeholder 3"/>
          <p:cNvSpPr>
            <a:spLocks noGrp="1"/>
          </p:cNvSpPr>
          <p:nvPr>
            <p:ph type="sldNum" sz="quarter" idx="10"/>
          </p:nvPr>
        </p:nvSpPr>
        <p:spPr/>
        <p:txBody>
          <a:bodyPr/>
          <a:lstStyle/>
          <a:p>
            <a:fld id="{70622B43-E7E0-D54A-B2B8-C91C5E71DEDA}" type="slidenum">
              <a:rPr lang="en-US" smtClean="0"/>
              <a:t>10</a:t>
            </a:fld>
            <a:endParaRPr lang="en-US"/>
          </a:p>
        </p:txBody>
      </p:sp>
    </p:spTree>
    <p:extLst>
      <p:ext uri="{BB962C8B-B14F-4D97-AF65-F5344CB8AC3E}">
        <p14:creationId xmlns:p14="http://schemas.microsoft.com/office/powerpoint/2010/main" val="128780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11BF-F117-F54C-BB6A-236E2DDB0BBA}"/>
              </a:ext>
            </a:extLst>
          </p:cNvPr>
          <p:cNvSpPr>
            <a:spLocks noGrp="1"/>
          </p:cNvSpPr>
          <p:nvPr>
            <p:ph type="ctrTitle"/>
          </p:nvPr>
        </p:nvSpPr>
        <p:spPr/>
        <p:txBody>
          <a:bodyPr/>
          <a:lstStyle/>
          <a:p>
            <a:r>
              <a:rPr lang="en-US" dirty="0"/>
              <a:t>Investigation of H-1B Visa Applications</a:t>
            </a:r>
          </a:p>
        </p:txBody>
      </p:sp>
      <p:sp>
        <p:nvSpPr>
          <p:cNvPr id="3" name="Subtitle 2">
            <a:extLst>
              <a:ext uri="{FF2B5EF4-FFF2-40B4-BE49-F238E27FC236}">
                <a16:creationId xmlns:a16="http://schemas.microsoft.com/office/drawing/2014/main" id="{93F8BAAB-F3A6-FB45-8056-23A3E7822EB0}"/>
              </a:ext>
            </a:extLst>
          </p:cNvPr>
          <p:cNvSpPr>
            <a:spLocks noGrp="1"/>
          </p:cNvSpPr>
          <p:nvPr>
            <p:ph type="subTitle" idx="1"/>
          </p:nvPr>
        </p:nvSpPr>
        <p:spPr/>
        <p:txBody>
          <a:bodyPr/>
          <a:lstStyle/>
          <a:p>
            <a:r>
              <a:rPr lang="en-US" dirty="0"/>
              <a:t>Catherine Liu</a:t>
            </a:r>
          </a:p>
          <a:p>
            <a:r>
              <a:rPr lang="en-US" dirty="0"/>
              <a:t>Bard College at Simon’s Rock</a:t>
            </a:r>
          </a:p>
        </p:txBody>
      </p:sp>
    </p:spTree>
    <p:extLst>
      <p:ext uri="{BB962C8B-B14F-4D97-AF65-F5344CB8AC3E}">
        <p14:creationId xmlns:p14="http://schemas.microsoft.com/office/powerpoint/2010/main" val="35779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D6BA-791A-9A4E-A9E5-16C4E34146A1}"/>
              </a:ext>
            </a:extLst>
          </p:cNvPr>
          <p:cNvSpPr>
            <a:spLocks noGrp="1"/>
          </p:cNvSpPr>
          <p:nvPr>
            <p:ph type="title"/>
          </p:nvPr>
        </p:nvSpPr>
        <p:spPr/>
        <p:txBody>
          <a:bodyPr/>
          <a:lstStyle/>
          <a:p>
            <a:r>
              <a:rPr lang="en-US" dirty="0"/>
              <a:t>Question 3 Count.</a:t>
            </a:r>
          </a:p>
        </p:txBody>
      </p:sp>
      <p:sp>
        <p:nvSpPr>
          <p:cNvPr id="3" name="Content Placeholder 2">
            <a:extLst>
              <a:ext uri="{FF2B5EF4-FFF2-40B4-BE49-F238E27FC236}">
                <a16:creationId xmlns:a16="http://schemas.microsoft.com/office/drawing/2014/main" id="{BACF0849-8EB0-2147-8D1A-01C750CCBE53}"/>
              </a:ext>
            </a:extLst>
          </p:cNvPr>
          <p:cNvSpPr>
            <a:spLocks noGrp="1"/>
          </p:cNvSpPr>
          <p:nvPr>
            <p:ph idx="1"/>
          </p:nvPr>
        </p:nvSpPr>
        <p:spPr/>
        <p:txBody>
          <a:bodyPr>
            <a:normAutofit lnSpcReduction="10000"/>
          </a:bodyPr>
          <a:lstStyle/>
          <a:p>
            <a:r>
              <a:rPr lang="en-US" dirty="0"/>
              <a:t>Two-sample t test for approved applications wage means in 2011 and 2016 at level 0.05</a:t>
            </a:r>
          </a:p>
          <a:p>
            <a:endParaRPr lang="en-US" dirty="0"/>
          </a:p>
          <a:p>
            <a:endParaRPr lang="en-US" dirty="0"/>
          </a:p>
          <a:p>
            <a:endParaRPr lang="en-US" dirty="0"/>
          </a:p>
          <a:p>
            <a:endParaRPr lang="en-US" dirty="0"/>
          </a:p>
          <a:p>
            <a:endParaRPr lang="en-US" dirty="0"/>
          </a:p>
          <a:p>
            <a:endParaRPr lang="en-US" dirty="0"/>
          </a:p>
          <a:p>
            <a:r>
              <a:rPr lang="en-US" b="1" dirty="0"/>
              <a:t>Average wages for all applicants decreased significantly in 2015, but the average wages for certified applications remained the same over the six years</a:t>
            </a:r>
          </a:p>
        </p:txBody>
      </p:sp>
      <p:pic>
        <p:nvPicPr>
          <p:cNvPr id="4" name="Picture 3">
            <a:extLst>
              <a:ext uri="{FF2B5EF4-FFF2-40B4-BE49-F238E27FC236}">
                <a16:creationId xmlns:a16="http://schemas.microsoft.com/office/drawing/2014/main" id="{44375C6B-756E-2A42-9BDA-F79D8AD6A90F}"/>
              </a:ext>
            </a:extLst>
          </p:cNvPr>
          <p:cNvPicPr>
            <a:picLocks noChangeAspect="1"/>
          </p:cNvPicPr>
          <p:nvPr/>
        </p:nvPicPr>
        <p:blipFill>
          <a:blip r:embed="rId3"/>
          <a:stretch>
            <a:fillRect/>
          </a:stretch>
        </p:blipFill>
        <p:spPr>
          <a:xfrm>
            <a:off x="4183062" y="3210459"/>
            <a:ext cx="5727700" cy="1028700"/>
          </a:xfrm>
          <a:prstGeom prst="rect">
            <a:avLst/>
          </a:prstGeom>
        </p:spPr>
      </p:pic>
      <p:cxnSp>
        <p:nvCxnSpPr>
          <p:cNvPr id="5" name="Straight Connector 4">
            <a:extLst>
              <a:ext uri="{FF2B5EF4-FFF2-40B4-BE49-F238E27FC236}">
                <a16:creationId xmlns:a16="http://schemas.microsoft.com/office/drawing/2014/main" id="{45249443-058E-AA4B-BB26-CEC25A8BD2A8}"/>
              </a:ext>
            </a:extLst>
          </p:cNvPr>
          <p:cNvCxnSpPr>
            <a:cxnSpLocks/>
          </p:cNvCxnSpPr>
          <p:nvPr/>
        </p:nvCxnSpPr>
        <p:spPr>
          <a:xfrm>
            <a:off x="6400800" y="4022411"/>
            <a:ext cx="1401488" cy="0"/>
          </a:xfrm>
          <a:prstGeom prst="line">
            <a:avLst/>
          </a:prstGeom>
          <a:ln w="38100">
            <a:solidFill>
              <a:srgbClr val="99391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80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9BBD9-5EC0-3946-A88D-AE9827A943DB}"/>
              </a:ext>
            </a:extLst>
          </p:cNvPr>
          <p:cNvSpPr>
            <a:spLocks noGrp="1"/>
          </p:cNvSpPr>
          <p:nvPr>
            <p:ph type="title"/>
          </p:nvPr>
        </p:nvSpPr>
        <p:spPr/>
        <p:txBody>
          <a:bodyPr>
            <a:normAutofit fontScale="90000"/>
          </a:bodyPr>
          <a:lstStyle/>
          <a:p>
            <a:r>
              <a:rPr lang="en-US" sz="4000" dirty="0"/>
              <a:t>Question 4</a:t>
            </a:r>
            <a:br>
              <a:rPr lang="en-US" dirty="0"/>
            </a:br>
            <a:r>
              <a:rPr lang="en-US" sz="2200" dirty="0"/>
              <a:t>What is the trend for the proportion of denied applications over the years?</a:t>
            </a:r>
            <a:br>
              <a:rPr lang="en-US" sz="2200" dirty="0"/>
            </a:br>
            <a:endParaRPr lang="en-US" dirty="0"/>
          </a:p>
        </p:txBody>
      </p:sp>
      <p:sp>
        <p:nvSpPr>
          <p:cNvPr id="3" name="Content Placeholder 2">
            <a:extLst>
              <a:ext uri="{FF2B5EF4-FFF2-40B4-BE49-F238E27FC236}">
                <a16:creationId xmlns:a16="http://schemas.microsoft.com/office/drawing/2014/main" id="{609F5782-C514-A140-B41F-8981394E9098}"/>
              </a:ext>
            </a:extLst>
          </p:cNvPr>
          <p:cNvSpPr>
            <a:spLocks noGrp="1"/>
          </p:cNvSpPr>
          <p:nvPr>
            <p:ph idx="1"/>
          </p:nvPr>
        </p:nvSpPr>
        <p:spPr>
          <a:xfrm>
            <a:off x="2589212" y="2133599"/>
            <a:ext cx="8915400" cy="4437321"/>
          </a:xfrm>
        </p:spPr>
        <p:txBody>
          <a:bodyPr/>
          <a:lstStyle/>
          <a:p>
            <a:r>
              <a:rPr lang="en-US" dirty="0"/>
              <a:t>Z test for two population proportions at level 0.05</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The rate of denial is decreasing over the years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23DC102F-F695-5D4F-84EC-D106791F9105}"/>
              </a:ext>
            </a:extLst>
          </p:cNvPr>
          <p:cNvPicPr/>
          <p:nvPr/>
        </p:nvPicPr>
        <p:blipFill>
          <a:blip r:embed="rId3"/>
          <a:stretch>
            <a:fillRect/>
          </a:stretch>
        </p:blipFill>
        <p:spPr>
          <a:xfrm>
            <a:off x="1582213" y="2714109"/>
            <a:ext cx="3445510" cy="2941932"/>
          </a:xfrm>
          <a:prstGeom prst="rect">
            <a:avLst/>
          </a:prstGeom>
        </p:spPr>
      </p:pic>
      <p:pic>
        <p:nvPicPr>
          <p:cNvPr id="5" name="Picture 4">
            <a:extLst>
              <a:ext uri="{FF2B5EF4-FFF2-40B4-BE49-F238E27FC236}">
                <a16:creationId xmlns:a16="http://schemas.microsoft.com/office/drawing/2014/main" id="{F7CF2FFA-DAB1-144A-87DB-F7B5EF96F429}"/>
              </a:ext>
            </a:extLst>
          </p:cNvPr>
          <p:cNvPicPr>
            <a:picLocks noChangeAspect="1"/>
          </p:cNvPicPr>
          <p:nvPr/>
        </p:nvPicPr>
        <p:blipFill>
          <a:blip r:embed="rId4"/>
          <a:stretch>
            <a:fillRect/>
          </a:stretch>
        </p:blipFill>
        <p:spPr>
          <a:xfrm>
            <a:off x="5027723" y="3672812"/>
            <a:ext cx="6476889" cy="1024526"/>
          </a:xfrm>
          <a:prstGeom prst="rect">
            <a:avLst/>
          </a:prstGeom>
        </p:spPr>
      </p:pic>
      <p:cxnSp>
        <p:nvCxnSpPr>
          <p:cNvPr id="6" name="Straight Connector 5">
            <a:extLst>
              <a:ext uri="{FF2B5EF4-FFF2-40B4-BE49-F238E27FC236}">
                <a16:creationId xmlns:a16="http://schemas.microsoft.com/office/drawing/2014/main" id="{3B727C49-0EB0-1F43-B746-AE93C2A7A6A6}"/>
              </a:ext>
            </a:extLst>
          </p:cNvPr>
          <p:cNvCxnSpPr>
            <a:cxnSpLocks/>
          </p:cNvCxnSpPr>
          <p:nvPr/>
        </p:nvCxnSpPr>
        <p:spPr>
          <a:xfrm>
            <a:off x="7336465" y="4490244"/>
            <a:ext cx="1401488" cy="0"/>
          </a:xfrm>
          <a:prstGeom prst="line">
            <a:avLst/>
          </a:prstGeom>
          <a:ln w="38100">
            <a:solidFill>
              <a:srgbClr val="99391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220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1A2A-CDC4-A74B-96C4-AB64626BCCAE}"/>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C7BAB47C-F386-9944-BB28-653C76778163}"/>
              </a:ext>
            </a:extLst>
          </p:cNvPr>
          <p:cNvSpPr>
            <a:spLocks noGrp="1"/>
          </p:cNvSpPr>
          <p:nvPr>
            <p:ph idx="1"/>
          </p:nvPr>
        </p:nvSpPr>
        <p:spPr/>
        <p:txBody>
          <a:bodyPr/>
          <a:lstStyle/>
          <a:p>
            <a:r>
              <a:rPr lang="en-US" dirty="0"/>
              <a:t>The proportion of people with technology related jobs applying for the visa is increasing </a:t>
            </a:r>
          </a:p>
          <a:p>
            <a:r>
              <a:rPr lang="en-US" dirty="0"/>
              <a:t>The number of certified applications is increasing by about 62081 each year</a:t>
            </a:r>
          </a:p>
          <a:p>
            <a:r>
              <a:rPr lang="en-US" dirty="0"/>
              <a:t>The rate of approval for the application is increasing, while rate of denial is decreasing</a:t>
            </a:r>
          </a:p>
          <a:p>
            <a:r>
              <a:rPr lang="en-US" dirty="0"/>
              <a:t>Average wages for certified applications remain the same from 2011 to 2016 at around $73,000 per year </a:t>
            </a:r>
          </a:p>
          <a:p>
            <a:r>
              <a:rPr lang="en-US" dirty="0"/>
              <a:t>However, this means that the lottery is more and more competitive!</a:t>
            </a:r>
          </a:p>
        </p:txBody>
      </p:sp>
    </p:spTree>
    <p:extLst>
      <p:ext uri="{BB962C8B-B14F-4D97-AF65-F5344CB8AC3E}">
        <p14:creationId xmlns:p14="http://schemas.microsoft.com/office/powerpoint/2010/main" val="2173377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30CF-59D9-154A-A481-8AF826257F32}"/>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7BE30BE8-1663-E74E-B1DD-BD1937241D83}"/>
              </a:ext>
            </a:extLst>
          </p:cNvPr>
          <p:cNvSpPr>
            <a:spLocks noGrp="1"/>
          </p:cNvSpPr>
          <p:nvPr>
            <p:ph idx="1"/>
          </p:nvPr>
        </p:nvSpPr>
        <p:spPr/>
        <p:txBody>
          <a:bodyPr/>
          <a:lstStyle/>
          <a:p>
            <a:r>
              <a:rPr lang="en-US" dirty="0"/>
              <a:t>“H-1B Specialty Occupations, DOD Cooperative Research and Development Project Workers, and Fashion Models.” </a:t>
            </a:r>
            <a:r>
              <a:rPr lang="en-US" i="1" dirty="0"/>
              <a:t>USCIS</a:t>
            </a:r>
            <a:r>
              <a:rPr lang="en-US" dirty="0"/>
              <a:t>, U.S. Citizenship and Immigration Services, 4 Mar. 2017, </a:t>
            </a:r>
            <a:r>
              <a:rPr lang="en-US" dirty="0" err="1"/>
              <a:t>www.uscis.gov</a:t>
            </a:r>
            <a:r>
              <a:rPr lang="en-US" dirty="0"/>
              <a:t>/working-united-states/temporary-workers/h-1b-specialty-occupations-dod-cooperative-research-and-development-project-workers-and-fashion-models.</a:t>
            </a:r>
          </a:p>
          <a:p>
            <a:r>
              <a:rPr lang="en-US" dirty="0" err="1"/>
              <a:t>Naribole</a:t>
            </a:r>
            <a:r>
              <a:rPr lang="en-US" dirty="0"/>
              <a:t>, Sharan. “H-1B Visa Petitions 2011-2016.” </a:t>
            </a:r>
            <a:r>
              <a:rPr lang="en-US" i="1" dirty="0"/>
              <a:t>Kaggle</a:t>
            </a:r>
            <a:r>
              <a:rPr lang="en-US" dirty="0"/>
              <a:t>, Kaggle, 28 Feb. 2017, </a:t>
            </a:r>
            <a:r>
              <a:rPr lang="en-US" dirty="0" err="1"/>
              <a:t>www.kaggle.com</a:t>
            </a:r>
            <a:r>
              <a:rPr lang="en-US" dirty="0"/>
              <a:t>/</a:t>
            </a:r>
            <a:r>
              <a:rPr lang="en-US" dirty="0" err="1"/>
              <a:t>nsharan</a:t>
            </a:r>
            <a:r>
              <a:rPr lang="en-US" dirty="0"/>
              <a:t>/h-1b-visa.</a:t>
            </a:r>
          </a:p>
          <a:p>
            <a:r>
              <a:rPr lang="en-US" dirty="0"/>
              <a:t>“U.S. GDP 1990-2017.” </a:t>
            </a:r>
            <a:r>
              <a:rPr lang="en-US" i="1" dirty="0"/>
              <a:t>Statista</a:t>
            </a:r>
            <a:r>
              <a:rPr lang="en-US" dirty="0"/>
              <a:t>, Statista, Jan. 2018, </a:t>
            </a:r>
            <a:r>
              <a:rPr lang="en-US" dirty="0" err="1"/>
              <a:t>www.statista.com</a:t>
            </a:r>
            <a:r>
              <a:rPr lang="en-US" dirty="0"/>
              <a:t>/statistics/188105/annual-gdp-of-the-united-states-since-1990/.</a:t>
            </a:r>
          </a:p>
          <a:p>
            <a:endParaRPr lang="en-US" dirty="0"/>
          </a:p>
        </p:txBody>
      </p:sp>
    </p:spTree>
    <p:extLst>
      <p:ext uri="{BB962C8B-B14F-4D97-AF65-F5344CB8AC3E}">
        <p14:creationId xmlns:p14="http://schemas.microsoft.com/office/powerpoint/2010/main" val="726544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9BEFB-1DE6-D545-AA9B-C9D171CA4DB9}"/>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53955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BCAE-D68B-C842-A096-AD50A6FC098C}"/>
              </a:ext>
            </a:extLst>
          </p:cNvPr>
          <p:cNvSpPr>
            <a:spLocks noGrp="1"/>
          </p:cNvSpPr>
          <p:nvPr>
            <p:ph type="title"/>
          </p:nvPr>
        </p:nvSpPr>
        <p:spPr/>
        <p:txBody>
          <a:bodyPr/>
          <a:lstStyle/>
          <a:p>
            <a:r>
              <a:rPr lang="en-US" dirty="0"/>
              <a:t>Some R Code</a:t>
            </a:r>
          </a:p>
        </p:txBody>
      </p:sp>
      <p:sp>
        <p:nvSpPr>
          <p:cNvPr id="3" name="Content Placeholder 2">
            <a:extLst>
              <a:ext uri="{FF2B5EF4-FFF2-40B4-BE49-F238E27FC236}">
                <a16:creationId xmlns:a16="http://schemas.microsoft.com/office/drawing/2014/main" id="{94771CB2-D43E-1B4D-AE3E-AD74733CAE0F}"/>
              </a:ext>
            </a:extLst>
          </p:cNvPr>
          <p:cNvSpPr>
            <a:spLocks noGrp="1"/>
          </p:cNvSpPr>
          <p:nvPr>
            <p:ph idx="1"/>
          </p:nvPr>
        </p:nvSpPr>
        <p:spPr/>
        <p:txBody>
          <a:bodyPr/>
          <a:lstStyle/>
          <a:p>
            <a:r>
              <a:rPr lang="en-US" dirty="0"/>
              <a:t>Filtering technology related jobs</a:t>
            </a:r>
          </a:p>
          <a:p>
            <a:endParaRPr lang="en-US" dirty="0"/>
          </a:p>
        </p:txBody>
      </p:sp>
      <p:pic>
        <p:nvPicPr>
          <p:cNvPr id="4" name="Picture 3">
            <a:extLst>
              <a:ext uri="{FF2B5EF4-FFF2-40B4-BE49-F238E27FC236}">
                <a16:creationId xmlns:a16="http://schemas.microsoft.com/office/drawing/2014/main" id="{087D13FE-B472-A345-A0DE-F0F765074549}"/>
              </a:ext>
            </a:extLst>
          </p:cNvPr>
          <p:cNvPicPr>
            <a:picLocks noChangeAspect="1"/>
          </p:cNvPicPr>
          <p:nvPr/>
        </p:nvPicPr>
        <p:blipFill>
          <a:blip r:embed="rId2"/>
          <a:stretch>
            <a:fillRect/>
          </a:stretch>
        </p:blipFill>
        <p:spPr>
          <a:xfrm>
            <a:off x="3135312" y="2601728"/>
            <a:ext cx="7823200" cy="889000"/>
          </a:xfrm>
          <a:prstGeom prst="rect">
            <a:avLst/>
          </a:prstGeom>
        </p:spPr>
      </p:pic>
    </p:spTree>
    <p:extLst>
      <p:ext uri="{BB962C8B-B14F-4D97-AF65-F5344CB8AC3E}">
        <p14:creationId xmlns:p14="http://schemas.microsoft.com/office/powerpoint/2010/main" val="3167135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1A74-3144-1348-AD6B-94917A9A15A1}"/>
              </a:ext>
            </a:extLst>
          </p:cNvPr>
          <p:cNvSpPr>
            <a:spLocks noGrp="1"/>
          </p:cNvSpPr>
          <p:nvPr>
            <p:ph type="title"/>
          </p:nvPr>
        </p:nvSpPr>
        <p:spPr/>
        <p:txBody>
          <a:bodyPr/>
          <a:lstStyle/>
          <a:p>
            <a:r>
              <a:rPr lang="en-US" dirty="0"/>
              <a:t>Why is Linear Regression Appropriate for Question 2?</a:t>
            </a:r>
          </a:p>
        </p:txBody>
      </p:sp>
      <p:sp>
        <p:nvSpPr>
          <p:cNvPr id="3" name="Content Placeholder 2">
            <a:extLst>
              <a:ext uri="{FF2B5EF4-FFF2-40B4-BE49-F238E27FC236}">
                <a16:creationId xmlns:a16="http://schemas.microsoft.com/office/drawing/2014/main" id="{7A6C3710-04A1-CA49-A545-209B9A8B3590}"/>
              </a:ext>
            </a:extLst>
          </p:cNvPr>
          <p:cNvSpPr>
            <a:spLocks noGrp="1"/>
          </p:cNvSpPr>
          <p:nvPr>
            <p:ph idx="1"/>
          </p:nvPr>
        </p:nvSpPr>
        <p:spPr/>
        <p:txBody>
          <a:bodyPr/>
          <a:lstStyle/>
          <a:p>
            <a:r>
              <a:rPr lang="en-US" dirty="0"/>
              <a:t>Check assumptions – response variable has to have a normal distribution and equal variances – normal plot</a:t>
            </a:r>
          </a:p>
        </p:txBody>
      </p:sp>
      <p:pic>
        <p:nvPicPr>
          <p:cNvPr id="4" name="Picture 3">
            <a:extLst>
              <a:ext uri="{FF2B5EF4-FFF2-40B4-BE49-F238E27FC236}">
                <a16:creationId xmlns:a16="http://schemas.microsoft.com/office/drawing/2014/main" id="{378C8C47-0DDD-634F-B594-3747BC119B8F}"/>
              </a:ext>
            </a:extLst>
          </p:cNvPr>
          <p:cNvPicPr>
            <a:picLocks noChangeAspect="1"/>
          </p:cNvPicPr>
          <p:nvPr/>
        </p:nvPicPr>
        <p:blipFill>
          <a:blip r:embed="rId3"/>
          <a:stretch>
            <a:fillRect/>
          </a:stretch>
        </p:blipFill>
        <p:spPr>
          <a:xfrm>
            <a:off x="5193827" y="2999683"/>
            <a:ext cx="3722046" cy="3291840"/>
          </a:xfrm>
          <a:prstGeom prst="rect">
            <a:avLst/>
          </a:prstGeom>
        </p:spPr>
      </p:pic>
    </p:spTree>
    <p:extLst>
      <p:ext uri="{BB962C8B-B14F-4D97-AF65-F5344CB8AC3E}">
        <p14:creationId xmlns:p14="http://schemas.microsoft.com/office/powerpoint/2010/main" val="26146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DEAD-2A1E-0545-B606-343AF1B5120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FECD009-B0B4-CB46-BADD-C98D00FC8769}"/>
              </a:ext>
            </a:extLst>
          </p:cNvPr>
          <p:cNvSpPr>
            <a:spLocks noGrp="1"/>
          </p:cNvSpPr>
          <p:nvPr>
            <p:ph idx="1"/>
          </p:nvPr>
        </p:nvSpPr>
        <p:spPr/>
        <p:txBody>
          <a:bodyPr/>
          <a:lstStyle/>
          <a:p>
            <a:r>
              <a:rPr lang="en-US" dirty="0"/>
              <a:t>Background</a:t>
            </a:r>
          </a:p>
          <a:p>
            <a:r>
              <a:rPr lang="en-US" dirty="0"/>
              <a:t>Data</a:t>
            </a:r>
          </a:p>
          <a:p>
            <a:r>
              <a:rPr lang="en-US" dirty="0"/>
              <a:t>Analysis</a:t>
            </a:r>
          </a:p>
          <a:p>
            <a:pPr lvl="1"/>
            <a:r>
              <a:rPr lang="en-US" dirty="0"/>
              <a:t>Questions being Investigated and Results</a:t>
            </a:r>
          </a:p>
          <a:p>
            <a:r>
              <a:rPr lang="en-US" dirty="0"/>
              <a:t>Conclusion </a:t>
            </a:r>
          </a:p>
        </p:txBody>
      </p:sp>
    </p:spTree>
    <p:extLst>
      <p:ext uri="{BB962C8B-B14F-4D97-AF65-F5344CB8AC3E}">
        <p14:creationId xmlns:p14="http://schemas.microsoft.com/office/powerpoint/2010/main" val="117533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93F4-0B13-F949-B962-D50F91A2C222}"/>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BB176BE2-8236-F54F-839B-25B798484781}"/>
              </a:ext>
            </a:extLst>
          </p:cNvPr>
          <p:cNvSpPr>
            <a:spLocks noGrp="1"/>
          </p:cNvSpPr>
          <p:nvPr>
            <p:ph idx="1"/>
          </p:nvPr>
        </p:nvSpPr>
        <p:spPr>
          <a:xfrm>
            <a:off x="2589212" y="2133600"/>
            <a:ext cx="8915400" cy="3777622"/>
          </a:xfrm>
        </p:spPr>
        <p:txBody>
          <a:bodyPr/>
          <a:lstStyle/>
          <a:p>
            <a:r>
              <a:rPr lang="en-US" dirty="0"/>
              <a:t>What are H-1B Visas?</a:t>
            </a:r>
          </a:p>
          <a:p>
            <a:pPr lvl="1"/>
            <a:r>
              <a:rPr lang="en-US" dirty="0"/>
              <a:t>For qualified foreigners to work in specialty occupations in the U. S.</a:t>
            </a:r>
          </a:p>
          <a:p>
            <a:endParaRPr lang="en-US" dirty="0"/>
          </a:p>
          <a:p>
            <a:endParaRPr lang="en-US" dirty="0"/>
          </a:p>
          <a:p>
            <a:endParaRPr lang="en-US" dirty="0"/>
          </a:p>
          <a:p>
            <a:endParaRPr lang="en-US" dirty="0"/>
          </a:p>
          <a:p>
            <a:endParaRPr lang="en-US" dirty="0"/>
          </a:p>
          <a:p>
            <a:r>
              <a:rPr lang="en-US" dirty="0"/>
              <a:t>Why do we care?</a:t>
            </a:r>
          </a:p>
        </p:txBody>
      </p:sp>
      <p:pic>
        <p:nvPicPr>
          <p:cNvPr id="4" name="Picture 3">
            <a:extLst>
              <a:ext uri="{FF2B5EF4-FFF2-40B4-BE49-F238E27FC236}">
                <a16:creationId xmlns:a16="http://schemas.microsoft.com/office/drawing/2014/main" id="{877650CD-4F22-9147-BCCB-0005B20B349D}"/>
              </a:ext>
            </a:extLst>
          </p:cNvPr>
          <p:cNvPicPr>
            <a:picLocks noChangeAspect="1"/>
          </p:cNvPicPr>
          <p:nvPr/>
        </p:nvPicPr>
        <p:blipFill>
          <a:blip r:embed="rId3"/>
          <a:stretch>
            <a:fillRect/>
          </a:stretch>
        </p:blipFill>
        <p:spPr>
          <a:xfrm>
            <a:off x="3304310" y="3051792"/>
            <a:ext cx="3595254" cy="1617864"/>
          </a:xfrm>
          <a:prstGeom prst="rect">
            <a:avLst/>
          </a:prstGeom>
        </p:spPr>
      </p:pic>
    </p:spTree>
    <p:extLst>
      <p:ext uri="{BB962C8B-B14F-4D97-AF65-F5344CB8AC3E}">
        <p14:creationId xmlns:p14="http://schemas.microsoft.com/office/powerpoint/2010/main" val="2773463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B0B5E-74EB-5945-8834-DB435615B3D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CC914A3-A4C9-7A43-8A0E-B13C1E0305BC}"/>
              </a:ext>
            </a:extLst>
          </p:cNvPr>
          <p:cNvSpPr>
            <a:spLocks noGrp="1"/>
          </p:cNvSpPr>
          <p:nvPr>
            <p:ph idx="1"/>
          </p:nvPr>
        </p:nvSpPr>
        <p:spPr>
          <a:xfrm>
            <a:off x="2592925" y="1905000"/>
            <a:ext cx="8915400" cy="3777622"/>
          </a:xfrm>
        </p:spPr>
        <p:txBody>
          <a:bodyPr/>
          <a:lstStyle/>
          <a:p>
            <a:r>
              <a:rPr lang="en-US" dirty="0"/>
              <a:t>3,002,458 H-1B Visa applications from 2011 to 2016</a:t>
            </a:r>
          </a:p>
          <a:p>
            <a:r>
              <a:rPr lang="en-US" dirty="0"/>
              <a:t>10 variables</a:t>
            </a:r>
          </a:p>
          <a:p>
            <a:endParaRPr lang="en-US" dirty="0"/>
          </a:p>
        </p:txBody>
      </p:sp>
      <p:pic>
        <p:nvPicPr>
          <p:cNvPr id="5" name="Picture 4">
            <a:extLst>
              <a:ext uri="{FF2B5EF4-FFF2-40B4-BE49-F238E27FC236}">
                <a16:creationId xmlns:a16="http://schemas.microsoft.com/office/drawing/2014/main" id="{B7FA20C9-220C-AA40-8B45-145EE93DFA99}"/>
              </a:ext>
            </a:extLst>
          </p:cNvPr>
          <p:cNvPicPr>
            <a:picLocks noChangeAspect="1"/>
          </p:cNvPicPr>
          <p:nvPr/>
        </p:nvPicPr>
        <p:blipFill>
          <a:blip r:embed="rId3"/>
          <a:stretch>
            <a:fillRect/>
          </a:stretch>
        </p:blipFill>
        <p:spPr>
          <a:xfrm>
            <a:off x="1127235" y="2856555"/>
            <a:ext cx="10377377" cy="3834302"/>
          </a:xfrm>
          <a:prstGeom prst="rect">
            <a:avLst/>
          </a:prstGeom>
        </p:spPr>
      </p:pic>
    </p:spTree>
    <p:extLst>
      <p:ext uri="{BB962C8B-B14F-4D97-AF65-F5344CB8AC3E}">
        <p14:creationId xmlns:p14="http://schemas.microsoft.com/office/powerpoint/2010/main" val="20211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6D6F-D9BD-1E4D-8ADB-437206B6D89F}"/>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2F441208-8AC8-BA4A-9101-29480A356715}"/>
              </a:ext>
            </a:extLst>
          </p:cNvPr>
          <p:cNvSpPr>
            <a:spLocks noGrp="1"/>
          </p:cNvSpPr>
          <p:nvPr>
            <p:ph idx="1"/>
          </p:nvPr>
        </p:nvSpPr>
        <p:spPr/>
        <p:txBody>
          <a:bodyPr/>
          <a:lstStyle/>
          <a:p>
            <a:r>
              <a:rPr lang="en-US" dirty="0"/>
              <a:t>Questions:</a:t>
            </a:r>
          </a:p>
          <a:p>
            <a:pPr lvl="1"/>
            <a:r>
              <a:rPr lang="en-US" dirty="0"/>
              <a:t>Is the proportion of applicants with technology related jobs increasing over the years?</a:t>
            </a:r>
          </a:p>
          <a:p>
            <a:pPr lvl="1"/>
            <a:r>
              <a:rPr lang="en-US" dirty="0"/>
              <a:t>What is the trend for the proportion of certified applications over the years?</a:t>
            </a:r>
          </a:p>
          <a:p>
            <a:pPr lvl="1"/>
            <a:r>
              <a:rPr lang="en-US" dirty="0"/>
              <a:t>What is the trend for the average annual wages over the years for all applications? For only certified applications?</a:t>
            </a:r>
          </a:p>
          <a:p>
            <a:pPr lvl="1"/>
            <a:r>
              <a:rPr lang="en-US" dirty="0"/>
              <a:t>What is the trend for the proportion of denied applications over the years?</a:t>
            </a:r>
          </a:p>
        </p:txBody>
      </p:sp>
    </p:spTree>
    <p:extLst>
      <p:ext uri="{BB962C8B-B14F-4D97-AF65-F5344CB8AC3E}">
        <p14:creationId xmlns:p14="http://schemas.microsoft.com/office/powerpoint/2010/main" val="133299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597B-D475-4849-8450-109CAD87316F}"/>
              </a:ext>
            </a:extLst>
          </p:cNvPr>
          <p:cNvSpPr>
            <a:spLocks noGrp="1"/>
          </p:cNvSpPr>
          <p:nvPr>
            <p:ph type="title"/>
          </p:nvPr>
        </p:nvSpPr>
        <p:spPr/>
        <p:txBody>
          <a:bodyPr>
            <a:normAutofit fontScale="90000"/>
          </a:bodyPr>
          <a:lstStyle/>
          <a:p>
            <a:r>
              <a:rPr lang="en-US" sz="4000" dirty="0"/>
              <a:t>Question 1</a:t>
            </a:r>
            <a:br>
              <a:rPr lang="en-US" dirty="0"/>
            </a:br>
            <a:r>
              <a:rPr lang="en-US" sz="2200" dirty="0"/>
              <a:t>Is the proportion of applicants with technology related jobs increasing over the years?</a:t>
            </a:r>
            <a:br>
              <a:rPr lang="en-US" sz="2200" dirty="0"/>
            </a:br>
            <a:endParaRPr lang="en-US" dirty="0"/>
          </a:p>
        </p:txBody>
      </p:sp>
      <p:sp>
        <p:nvSpPr>
          <p:cNvPr id="3" name="Content Placeholder 2">
            <a:extLst>
              <a:ext uri="{FF2B5EF4-FFF2-40B4-BE49-F238E27FC236}">
                <a16:creationId xmlns:a16="http://schemas.microsoft.com/office/drawing/2014/main" id="{17931EF6-3381-694C-9BBA-70BA705ABFD8}"/>
              </a:ext>
            </a:extLst>
          </p:cNvPr>
          <p:cNvSpPr>
            <a:spLocks noGrp="1"/>
          </p:cNvSpPr>
          <p:nvPr>
            <p:ph idx="1"/>
          </p:nvPr>
        </p:nvSpPr>
        <p:spPr>
          <a:xfrm>
            <a:off x="2589212" y="2133600"/>
            <a:ext cx="8915400" cy="4416056"/>
          </a:xfrm>
        </p:spPr>
        <p:txBody>
          <a:bodyPr>
            <a:normAutofit/>
          </a:bodyPr>
          <a:lstStyle/>
          <a:p>
            <a:r>
              <a:rPr lang="en-US" dirty="0"/>
              <a:t>Z test for two population proportions at level 0.05</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Yes, the proportion of technology related jobs in 2016 is higher than 2011</a:t>
            </a:r>
          </a:p>
        </p:txBody>
      </p:sp>
      <p:pic>
        <p:nvPicPr>
          <p:cNvPr id="4" name="Picture 3">
            <a:extLst>
              <a:ext uri="{FF2B5EF4-FFF2-40B4-BE49-F238E27FC236}">
                <a16:creationId xmlns:a16="http://schemas.microsoft.com/office/drawing/2014/main" id="{4A3C7253-60E5-8E48-9F38-2D7F6AC192E5}"/>
              </a:ext>
            </a:extLst>
          </p:cNvPr>
          <p:cNvPicPr/>
          <p:nvPr/>
        </p:nvPicPr>
        <p:blipFill>
          <a:blip r:embed="rId3"/>
          <a:stretch>
            <a:fillRect/>
          </a:stretch>
        </p:blipFill>
        <p:spPr>
          <a:xfrm>
            <a:off x="684863" y="2589533"/>
            <a:ext cx="5250815" cy="2865755"/>
          </a:xfrm>
          <a:prstGeom prst="rect">
            <a:avLst/>
          </a:prstGeom>
        </p:spPr>
      </p:pic>
      <p:pic>
        <p:nvPicPr>
          <p:cNvPr id="6" name="Picture 5">
            <a:extLst>
              <a:ext uri="{FF2B5EF4-FFF2-40B4-BE49-F238E27FC236}">
                <a16:creationId xmlns:a16="http://schemas.microsoft.com/office/drawing/2014/main" id="{AC256ED8-D2C2-4F47-B69C-7530C818C8E3}"/>
              </a:ext>
            </a:extLst>
          </p:cNvPr>
          <p:cNvPicPr>
            <a:picLocks noChangeAspect="1"/>
          </p:cNvPicPr>
          <p:nvPr/>
        </p:nvPicPr>
        <p:blipFill>
          <a:blip r:embed="rId4"/>
          <a:stretch>
            <a:fillRect/>
          </a:stretch>
        </p:blipFill>
        <p:spPr>
          <a:xfrm>
            <a:off x="5935678" y="3543750"/>
            <a:ext cx="6083484" cy="964455"/>
          </a:xfrm>
          <a:prstGeom prst="rect">
            <a:avLst/>
          </a:prstGeom>
        </p:spPr>
      </p:pic>
      <p:cxnSp>
        <p:nvCxnSpPr>
          <p:cNvPr id="8" name="Straight Connector 7">
            <a:extLst>
              <a:ext uri="{FF2B5EF4-FFF2-40B4-BE49-F238E27FC236}">
                <a16:creationId xmlns:a16="http://schemas.microsoft.com/office/drawing/2014/main" id="{0E93A00D-422B-DC42-AE26-2F1ED218C978}"/>
              </a:ext>
            </a:extLst>
          </p:cNvPr>
          <p:cNvCxnSpPr/>
          <p:nvPr/>
        </p:nvCxnSpPr>
        <p:spPr>
          <a:xfrm>
            <a:off x="8167816" y="4312508"/>
            <a:ext cx="1346887" cy="0"/>
          </a:xfrm>
          <a:prstGeom prst="line">
            <a:avLst/>
          </a:prstGeom>
          <a:ln w="38100">
            <a:solidFill>
              <a:srgbClr val="99391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356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9359-3B30-044D-849E-3E90A94B2972}"/>
              </a:ext>
            </a:extLst>
          </p:cNvPr>
          <p:cNvSpPr>
            <a:spLocks noGrp="1"/>
          </p:cNvSpPr>
          <p:nvPr>
            <p:ph type="title"/>
          </p:nvPr>
        </p:nvSpPr>
        <p:spPr/>
        <p:txBody>
          <a:bodyPr>
            <a:normAutofit fontScale="90000"/>
          </a:bodyPr>
          <a:lstStyle/>
          <a:p>
            <a:r>
              <a:rPr lang="en-US" sz="4000" dirty="0"/>
              <a:t>Question 2</a:t>
            </a:r>
            <a:br>
              <a:rPr lang="en-US" dirty="0"/>
            </a:br>
            <a:r>
              <a:rPr lang="en-US" sz="2200" dirty="0"/>
              <a:t>What is the trend for the proportion of certified applications over the years?</a:t>
            </a:r>
            <a:br>
              <a:rPr lang="en-US" sz="2200" dirty="0"/>
            </a:br>
            <a:endParaRPr lang="en-US" dirty="0"/>
          </a:p>
        </p:txBody>
      </p:sp>
      <p:sp>
        <p:nvSpPr>
          <p:cNvPr id="3" name="Content Placeholder 2">
            <a:extLst>
              <a:ext uri="{FF2B5EF4-FFF2-40B4-BE49-F238E27FC236}">
                <a16:creationId xmlns:a16="http://schemas.microsoft.com/office/drawing/2014/main" id="{00122E0D-4BD9-DC44-8043-DFDA09851D0A}"/>
              </a:ext>
            </a:extLst>
          </p:cNvPr>
          <p:cNvSpPr>
            <a:spLocks noGrp="1"/>
          </p:cNvSpPr>
          <p:nvPr>
            <p:ph idx="1"/>
          </p:nvPr>
        </p:nvSpPr>
        <p:spPr/>
        <p:txBody>
          <a:bodyPr/>
          <a:lstStyle/>
          <a:p>
            <a:r>
              <a:rPr lang="en-US" dirty="0"/>
              <a:t>Linear regression model</a:t>
            </a:r>
          </a:p>
        </p:txBody>
      </p:sp>
      <p:pic>
        <p:nvPicPr>
          <p:cNvPr id="4" name="Picture 3">
            <a:extLst>
              <a:ext uri="{FF2B5EF4-FFF2-40B4-BE49-F238E27FC236}">
                <a16:creationId xmlns:a16="http://schemas.microsoft.com/office/drawing/2014/main" id="{A56FD18A-4037-DA4A-B645-9519E55D62CE}"/>
              </a:ext>
            </a:extLst>
          </p:cNvPr>
          <p:cNvPicPr/>
          <p:nvPr/>
        </p:nvPicPr>
        <p:blipFill>
          <a:blip r:embed="rId3"/>
          <a:stretch>
            <a:fillRect/>
          </a:stretch>
        </p:blipFill>
        <p:spPr>
          <a:xfrm>
            <a:off x="4643437" y="2608265"/>
            <a:ext cx="4806950" cy="2828290"/>
          </a:xfrm>
          <a:prstGeom prst="rect">
            <a:avLst/>
          </a:prstGeom>
        </p:spPr>
      </p:pic>
      <p:pic>
        <p:nvPicPr>
          <p:cNvPr id="6" name="Picture 5">
            <a:extLst>
              <a:ext uri="{FF2B5EF4-FFF2-40B4-BE49-F238E27FC236}">
                <a16:creationId xmlns:a16="http://schemas.microsoft.com/office/drawing/2014/main" id="{10B26FC4-8CAD-434F-9972-E33857EF047F}"/>
              </a:ext>
            </a:extLst>
          </p:cNvPr>
          <p:cNvPicPr>
            <a:picLocks noChangeAspect="1"/>
          </p:cNvPicPr>
          <p:nvPr/>
        </p:nvPicPr>
        <p:blipFill>
          <a:blip r:embed="rId4"/>
          <a:stretch>
            <a:fillRect/>
          </a:stretch>
        </p:blipFill>
        <p:spPr>
          <a:xfrm>
            <a:off x="4643437" y="5436555"/>
            <a:ext cx="4806950" cy="1182220"/>
          </a:xfrm>
          <a:prstGeom prst="rect">
            <a:avLst/>
          </a:prstGeom>
        </p:spPr>
      </p:pic>
      <p:cxnSp>
        <p:nvCxnSpPr>
          <p:cNvPr id="7" name="Straight Connector 6">
            <a:extLst>
              <a:ext uri="{FF2B5EF4-FFF2-40B4-BE49-F238E27FC236}">
                <a16:creationId xmlns:a16="http://schemas.microsoft.com/office/drawing/2014/main" id="{6265389B-1D5C-4941-8874-B2ADA4C59B06}"/>
              </a:ext>
            </a:extLst>
          </p:cNvPr>
          <p:cNvCxnSpPr>
            <a:cxnSpLocks/>
          </p:cNvCxnSpPr>
          <p:nvPr/>
        </p:nvCxnSpPr>
        <p:spPr>
          <a:xfrm>
            <a:off x="7871254" y="6227805"/>
            <a:ext cx="654908" cy="0"/>
          </a:xfrm>
          <a:prstGeom prst="line">
            <a:avLst/>
          </a:prstGeom>
          <a:ln w="38100">
            <a:solidFill>
              <a:srgbClr val="99391E"/>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4B77823-2240-954F-855B-AAA8173EE11C}"/>
              </a:ext>
            </a:extLst>
          </p:cNvPr>
          <p:cNvCxnSpPr>
            <a:cxnSpLocks/>
          </p:cNvCxnSpPr>
          <p:nvPr/>
        </p:nvCxnSpPr>
        <p:spPr>
          <a:xfrm>
            <a:off x="5972433" y="6227805"/>
            <a:ext cx="378940" cy="0"/>
          </a:xfrm>
          <a:prstGeom prst="line">
            <a:avLst/>
          </a:prstGeom>
          <a:ln w="38100">
            <a:solidFill>
              <a:srgbClr val="99391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91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271C-6F2E-1A4D-9F86-C6786FBCD783}"/>
              </a:ext>
            </a:extLst>
          </p:cNvPr>
          <p:cNvSpPr>
            <a:spLocks noGrp="1"/>
          </p:cNvSpPr>
          <p:nvPr>
            <p:ph type="title"/>
          </p:nvPr>
        </p:nvSpPr>
        <p:spPr/>
        <p:txBody>
          <a:bodyPr/>
          <a:lstStyle/>
          <a:p>
            <a:r>
              <a:rPr lang="en-US" dirty="0"/>
              <a:t>Question 2 Count.</a:t>
            </a:r>
          </a:p>
        </p:txBody>
      </p:sp>
      <p:sp>
        <p:nvSpPr>
          <p:cNvPr id="3" name="Content Placeholder 2">
            <a:extLst>
              <a:ext uri="{FF2B5EF4-FFF2-40B4-BE49-F238E27FC236}">
                <a16:creationId xmlns:a16="http://schemas.microsoft.com/office/drawing/2014/main" id="{81B182FA-DD6C-E744-B544-F291B005EA5F}"/>
              </a:ext>
            </a:extLst>
          </p:cNvPr>
          <p:cNvSpPr>
            <a:spLocks noGrp="1"/>
          </p:cNvSpPr>
          <p:nvPr>
            <p:ph idx="1"/>
          </p:nvPr>
        </p:nvSpPr>
        <p:spPr/>
        <p:txBody>
          <a:bodyPr/>
          <a:lstStyle/>
          <a:p>
            <a:r>
              <a:rPr lang="en-US" dirty="0"/>
              <a:t>Z test for two population proportions at level 0.05</a:t>
            </a:r>
          </a:p>
          <a:p>
            <a:endParaRPr lang="en-US" dirty="0"/>
          </a:p>
          <a:p>
            <a:endParaRPr lang="en-US" dirty="0"/>
          </a:p>
          <a:p>
            <a:endParaRPr lang="en-US" dirty="0"/>
          </a:p>
          <a:p>
            <a:endParaRPr lang="en-US" dirty="0"/>
          </a:p>
          <a:p>
            <a:endParaRPr lang="en-US" dirty="0"/>
          </a:p>
          <a:p>
            <a:endParaRPr lang="en-US" dirty="0"/>
          </a:p>
          <a:p>
            <a:r>
              <a:rPr lang="en-US" b="1" dirty="0"/>
              <a:t>The general trend for the number of certified applications per year is increasing </a:t>
            </a:r>
          </a:p>
        </p:txBody>
      </p:sp>
      <p:pic>
        <p:nvPicPr>
          <p:cNvPr id="4" name="Picture 3">
            <a:extLst>
              <a:ext uri="{FF2B5EF4-FFF2-40B4-BE49-F238E27FC236}">
                <a16:creationId xmlns:a16="http://schemas.microsoft.com/office/drawing/2014/main" id="{C9C69779-65B1-C34E-8504-7837323705D0}"/>
              </a:ext>
            </a:extLst>
          </p:cNvPr>
          <p:cNvPicPr>
            <a:picLocks noChangeAspect="1"/>
          </p:cNvPicPr>
          <p:nvPr/>
        </p:nvPicPr>
        <p:blipFill>
          <a:blip r:embed="rId3"/>
          <a:stretch>
            <a:fillRect/>
          </a:stretch>
        </p:blipFill>
        <p:spPr>
          <a:xfrm>
            <a:off x="3662362" y="3501711"/>
            <a:ext cx="6769100" cy="1041400"/>
          </a:xfrm>
          <a:prstGeom prst="rect">
            <a:avLst/>
          </a:prstGeom>
        </p:spPr>
      </p:pic>
      <p:cxnSp>
        <p:nvCxnSpPr>
          <p:cNvPr id="5" name="Straight Connector 4">
            <a:extLst>
              <a:ext uri="{FF2B5EF4-FFF2-40B4-BE49-F238E27FC236}">
                <a16:creationId xmlns:a16="http://schemas.microsoft.com/office/drawing/2014/main" id="{306F32F3-FEAF-8E44-ADD3-A009733CB31D}"/>
              </a:ext>
            </a:extLst>
          </p:cNvPr>
          <p:cNvCxnSpPr>
            <a:cxnSpLocks/>
          </p:cNvCxnSpPr>
          <p:nvPr/>
        </p:nvCxnSpPr>
        <p:spPr>
          <a:xfrm>
            <a:off x="6083834" y="4333773"/>
            <a:ext cx="1529078" cy="0"/>
          </a:xfrm>
          <a:prstGeom prst="line">
            <a:avLst/>
          </a:prstGeom>
          <a:ln w="38100">
            <a:solidFill>
              <a:srgbClr val="99391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52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1620-0275-E447-92C8-CB4FF6B0A5DE}"/>
              </a:ext>
            </a:extLst>
          </p:cNvPr>
          <p:cNvSpPr>
            <a:spLocks noGrp="1"/>
          </p:cNvSpPr>
          <p:nvPr>
            <p:ph type="title"/>
          </p:nvPr>
        </p:nvSpPr>
        <p:spPr/>
        <p:txBody>
          <a:bodyPr>
            <a:normAutofit fontScale="90000"/>
          </a:bodyPr>
          <a:lstStyle/>
          <a:p>
            <a:r>
              <a:rPr lang="en-US" sz="4000" dirty="0"/>
              <a:t>Question 3</a:t>
            </a:r>
            <a:br>
              <a:rPr lang="en-US" dirty="0"/>
            </a:br>
            <a:r>
              <a:rPr lang="en-US" sz="2200" dirty="0"/>
              <a:t>What is the trend for the average annual wages over the years for all applications? For only certified applications?</a:t>
            </a:r>
            <a:br>
              <a:rPr lang="en-US" sz="2200" dirty="0"/>
            </a:br>
            <a:endParaRPr lang="en-US" dirty="0"/>
          </a:p>
        </p:txBody>
      </p:sp>
      <p:sp>
        <p:nvSpPr>
          <p:cNvPr id="3" name="Content Placeholder 2">
            <a:extLst>
              <a:ext uri="{FF2B5EF4-FFF2-40B4-BE49-F238E27FC236}">
                <a16:creationId xmlns:a16="http://schemas.microsoft.com/office/drawing/2014/main" id="{A8FDC112-8DFD-C940-90DE-48CAA2A7A832}"/>
              </a:ext>
            </a:extLst>
          </p:cNvPr>
          <p:cNvSpPr>
            <a:spLocks noGrp="1"/>
          </p:cNvSpPr>
          <p:nvPr>
            <p:ph idx="1"/>
          </p:nvPr>
        </p:nvSpPr>
        <p:spPr/>
        <p:txBody>
          <a:bodyPr/>
          <a:lstStyle/>
          <a:p>
            <a:r>
              <a:rPr lang="en-US" dirty="0"/>
              <a:t>Overview </a:t>
            </a:r>
          </a:p>
        </p:txBody>
      </p:sp>
      <p:pic>
        <p:nvPicPr>
          <p:cNvPr id="4" name="Picture 3">
            <a:extLst>
              <a:ext uri="{FF2B5EF4-FFF2-40B4-BE49-F238E27FC236}">
                <a16:creationId xmlns:a16="http://schemas.microsoft.com/office/drawing/2014/main" id="{B4033CFD-58B2-4646-8308-04FC4B074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336" y="3011819"/>
            <a:ext cx="3620100" cy="2834640"/>
          </a:xfrm>
          <a:prstGeom prst="rect">
            <a:avLst/>
          </a:prstGeom>
        </p:spPr>
      </p:pic>
      <p:pic>
        <p:nvPicPr>
          <p:cNvPr id="5" name="Picture 4">
            <a:extLst>
              <a:ext uri="{FF2B5EF4-FFF2-40B4-BE49-F238E27FC236}">
                <a16:creationId xmlns:a16="http://schemas.microsoft.com/office/drawing/2014/main" id="{79FD072D-FE7A-884E-B264-C347F1E79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562" y="3011819"/>
            <a:ext cx="3909924" cy="2834640"/>
          </a:xfrm>
          <a:prstGeom prst="rect">
            <a:avLst/>
          </a:prstGeom>
        </p:spPr>
      </p:pic>
    </p:spTree>
    <p:extLst>
      <p:ext uri="{BB962C8B-B14F-4D97-AF65-F5344CB8AC3E}">
        <p14:creationId xmlns:p14="http://schemas.microsoft.com/office/powerpoint/2010/main" val="36306395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1215</TotalTime>
  <Words>1207</Words>
  <Application>Microsoft Macintosh PowerPoint</Application>
  <PresentationFormat>Widescreen</PresentationFormat>
  <Paragraphs>140</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Wisp</vt:lpstr>
      <vt:lpstr>Investigation of H-1B Visa Applications</vt:lpstr>
      <vt:lpstr>Outline</vt:lpstr>
      <vt:lpstr>Background </vt:lpstr>
      <vt:lpstr>Data</vt:lpstr>
      <vt:lpstr>Analysis</vt:lpstr>
      <vt:lpstr>Question 1 Is the proportion of applicants with technology related jobs increasing over the years? </vt:lpstr>
      <vt:lpstr>Question 2 What is the trend for the proportion of certified applications over the years? </vt:lpstr>
      <vt:lpstr>Question 2 Count.</vt:lpstr>
      <vt:lpstr>Question 3 What is the trend for the average annual wages over the years for all applications? For only certified applications? </vt:lpstr>
      <vt:lpstr>Question 3 Count.</vt:lpstr>
      <vt:lpstr>Question 4 What is the trend for the proportion of denied applications over the years? </vt:lpstr>
      <vt:lpstr>Conclusion </vt:lpstr>
      <vt:lpstr>References </vt:lpstr>
      <vt:lpstr>Questions?</vt:lpstr>
      <vt:lpstr>Some R Code</vt:lpstr>
      <vt:lpstr>Why is Linear Regression Appropriate for Question 2?</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H-1B Visa Applications</dc:title>
  <dc:creator>Catherine Liu</dc:creator>
  <cp:lastModifiedBy>Catherine Liu</cp:lastModifiedBy>
  <cp:revision>34</cp:revision>
  <dcterms:created xsi:type="dcterms:W3CDTF">2018-05-08T23:26:16Z</dcterms:created>
  <dcterms:modified xsi:type="dcterms:W3CDTF">2018-05-14T17:01:42Z</dcterms:modified>
</cp:coreProperties>
</file>