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4800">
                <a:latin typeface="等线" charset="0"/>
                <a:ea typeface="等线" charset="0"/>
              </a:rPr>
              <a:t>爬虫与数据分析大作业</a:t>
            </a:r>
            <a:endParaRPr lang="zh-CN" altLang="en-US" sz="4800">
              <a:latin typeface="等线" charset="0"/>
              <a:ea typeface="等线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贴吧“弱智吧”的爬虫与</a:t>
            </a:r>
            <a:r>
              <a:rPr lang="zh-CN" altLang="en-US"/>
              <a:t>数据分析报告</a:t>
            </a:r>
            <a:endParaRPr lang="zh-CN" altLang="en-US"/>
          </a:p>
          <a:p>
            <a:r>
              <a:rPr lang="zh-CN" altLang="en-US"/>
              <a:t>方尤乐</a:t>
            </a:r>
            <a:r>
              <a:rPr lang="en-US" altLang="zh-CN"/>
              <a:t> 2000012416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等线" charset="0"/>
                <a:ea typeface="等线" charset="0"/>
              </a:rPr>
              <a:t>谢谢大家</a:t>
            </a:r>
            <a:endParaRPr lang="zh-CN" altLang="en-US">
              <a:latin typeface="等线" charset="0"/>
              <a:ea typeface="等线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等线" charset="0"/>
                <a:ea typeface="等线" charset="0"/>
              </a:rPr>
              <a:t>本次爬虫大作业爬取了</a:t>
            </a:r>
            <a:r>
              <a:rPr lang="en-US" altLang="zh-CN">
                <a:latin typeface="等线" charset="0"/>
                <a:ea typeface="等线" charset="0"/>
              </a:rPr>
              <a:t> 54 M </a:t>
            </a:r>
            <a:r>
              <a:rPr lang="zh-CN" altLang="en-US">
                <a:latin typeface="等线" charset="0"/>
                <a:ea typeface="等线" charset="0"/>
              </a:rPr>
              <a:t>的贴吧数据，可以作为中文互联网</a:t>
            </a:r>
            <a:r>
              <a:rPr lang="zh-CN" altLang="en-US">
                <a:latin typeface="等线" charset="0"/>
                <a:ea typeface="等线" charset="0"/>
              </a:rPr>
              <a:t>珍贵语料，如果有同学想要训练或微调大语言模型的可以向我</a:t>
            </a:r>
            <a:r>
              <a:rPr lang="zh-CN" altLang="en-US">
                <a:latin typeface="等线" charset="0"/>
                <a:ea typeface="等线" charset="0"/>
              </a:rPr>
              <a:t>要。</a:t>
            </a:r>
            <a:endParaRPr lang="zh-CN" altLang="en-US">
              <a:latin typeface="等线" charset="0"/>
              <a:ea typeface="等线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0455" y="2745740"/>
            <a:ext cx="7359650" cy="38182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等线" charset="0"/>
                <a:ea typeface="等线" charset="0"/>
                <a:sym typeface="+mn-ea"/>
              </a:rPr>
              <a:t>互联网获取数据功能介绍</a:t>
            </a:r>
            <a:endParaRPr lang="zh-CN" altLang="en-US">
              <a:latin typeface="等线" charset="0"/>
              <a:ea typeface="等线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>
              <a:lnSpc>
                <a:spcPct val="120000"/>
              </a:lnSpc>
            </a:pPr>
            <a:r>
              <a:rPr lang="zh-CN" altLang="en-US">
                <a:latin typeface="等线" charset="0"/>
                <a:ea typeface="等线" charset="0"/>
                <a:cs typeface="等线" charset="0"/>
              </a:rPr>
              <a:t>爬取内容为百度贴吧的“弱智吧”的截至 2024 年 5 月 28 日中午前的 10000 条帖子（在贴吧综合排序下）。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等线" charset="0"/>
                <a:ea typeface="等线" charset="0"/>
                <a:cs typeface="等线" charset="0"/>
              </a:rPr>
              <a:t>爬取数据花了大约 30 个小时的时间，总数据量约为 54 MB，一共</a:t>
            </a:r>
            <a:r>
              <a:rPr lang="en-US" altLang="zh-CN">
                <a:latin typeface="等线" charset="0"/>
                <a:ea typeface="等线" charset="0"/>
                <a:cs typeface="等线" charset="0"/>
              </a:rPr>
              <a:t> </a:t>
            </a:r>
            <a:r>
              <a:rPr lang="zh-CN" altLang="en-US">
                <a:latin typeface="等线" charset="0"/>
                <a:ea typeface="等线" charset="0"/>
                <a:cs typeface="等线" charset="0"/>
              </a:rPr>
              <a:t>396211</a:t>
            </a:r>
            <a:r>
              <a:rPr lang="en-US" altLang="zh-CN">
                <a:latin typeface="等线" charset="0"/>
                <a:ea typeface="等线" charset="0"/>
                <a:cs typeface="等线" charset="0"/>
              </a:rPr>
              <a:t> </a:t>
            </a:r>
            <a:r>
              <a:rPr lang="zh-CN" altLang="en-US">
                <a:latin typeface="等线" charset="0"/>
                <a:ea typeface="等线" charset="0"/>
                <a:cs typeface="等线" charset="0"/>
              </a:rPr>
              <a:t>行，6134755</a:t>
            </a:r>
            <a:r>
              <a:rPr lang="en-US" altLang="zh-CN">
                <a:latin typeface="等线" charset="0"/>
                <a:ea typeface="等线" charset="0"/>
                <a:cs typeface="等线" charset="0"/>
              </a:rPr>
              <a:t> </a:t>
            </a:r>
            <a:r>
              <a:rPr lang="zh-CN" altLang="en-US">
                <a:latin typeface="等线" charset="0"/>
                <a:ea typeface="等线" charset="0"/>
                <a:cs typeface="等线" charset="0"/>
              </a:rPr>
              <a:t>个</a:t>
            </a:r>
            <a:r>
              <a:rPr lang="zh-CN" altLang="en-US">
                <a:latin typeface="等线" charset="0"/>
                <a:ea typeface="等线" charset="0"/>
                <a:cs typeface="等线" charset="0"/>
              </a:rPr>
              <a:t>字符。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等线" charset="0"/>
                <a:ea typeface="等线" charset="0"/>
                <a:cs typeface="等线" charset="0"/>
              </a:rPr>
              <a:t>先爬取帖子的标题和链接 </a:t>
            </a:r>
            <a:r>
              <a:rPr lang="en-US" altLang="zh-CN">
                <a:latin typeface="等线" charset="0"/>
                <a:ea typeface="等线" charset="0"/>
                <a:cs typeface="等线" charset="0"/>
              </a:rPr>
              <a:t>code</a:t>
            </a:r>
            <a:r>
              <a:rPr lang="zh-CN" altLang="en-US">
                <a:latin typeface="等线" charset="0"/>
                <a:ea typeface="等线" charset="0"/>
                <a:cs typeface="等线" charset="0"/>
              </a:rPr>
              <a:t>/outputs/post.csv 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等线" charset="0"/>
                <a:ea typeface="等线" charset="0"/>
                <a:cs typeface="等线" charset="0"/>
              </a:rPr>
              <a:t>再枚举帖子的链接，爬</a:t>
            </a:r>
            <a:r>
              <a:rPr lang="zh-CN" altLang="en-US">
                <a:latin typeface="等线" charset="0"/>
                <a:ea typeface="等线" charset="0"/>
                <a:cs typeface="等线" charset="0"/>
              </a:rPr>
              <a:t>取帖子的内容 code/outputs/message{帖子编号}.txt 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等线" charset="0"/>
                <a:ea typeface="等线" charset="0"/>
                <a:sym typeface="+mn-ea"/>
              </a:rPr>
              <a:t>互联网获取数据功能介绍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10000"/>
              </a:lnSpc>
            </a:pPr>
            <a:r>
              <a:rPr lang="zh-CN" altLang="en-US">
                <a:latin typeface="等线" charset="0"/>
                <a:ea typeface="等线" charset="0"/>
                <a:cs typeface="等线" charset="0"/>
                <a:sym typeface="+mn-ea"/>
              </a:rPr>
              <a:t>在这个大作业项目中，利用 selenium 来访问https://tieba.baidu.com/p/{帖子编号} 爬取帖子的内容。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330" y="3098165"/>
            <a:ext cx="7870825" cy="9848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3542"/>
          <a:stretch>
            <a:fillRect/>
          </a:stretch>
        </p:blipFill>
        <p:spPr>
          <a:xfrm>
            <a:off x="989330" y="4503420"/>
            <a:ext cx="7870825" cy="23545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等线" charset="0"/>
                <a:ea typeface="等线" charset="0"/>
              </a:rPr>
              <a:t>词频</a:t>
            </a:r>
            <a:r>
              <a:rPr lang="zh-CN" altLang="en-US">
                <a:latin typeface="等线" charset="0"/>
                <a:ea typeface="等线" charset="0"/>
              </a:rPr>
              <a:t>分析</a:t>
            </a:r>
            <a:endParaRPr lang="zh-CN" altLang="en-US">
              <a:latin typeface="等线" charset="0"/>
              <a:ea typeface="等线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等线" charset="0"/>
                <a:ea typeface="等线" charset="0"/>
                <a:cs typeface="等线" charset="0"/>
              </a:rPr>
              <a:t>利用了 python 的 jieba.posseg 库对中文语句进行分词处理，将每句话拆解成若干个词语，再统计这些词语出现的次数。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  <a:p>
            <a:endParaRPr lang="zh-CN" altLang="en-US">
              <a:latin typeface="等线" charset="0"/>
              <a:ea typeface="等线" charset="0"/>
              <a:cs typeface="等线" charset="0"/>
            </a:endParaRPr>
          </a:p>
          <a:p>
            <a:r>
              <a:rPr lang="zh-CN" altLang="en-US">
                <a:latin typeface="等线" charset="0"/>
                <a:ea typeface="等线" charset="0"/>
                <a:cs typeface="等线" charset="0"/>
              </a:rPr>
              <a:t>词频统计结果位于 code/result/{词性}.txt，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  <a:p>
            <a:endParaRPr lang="zh-CN" altLang="en-US">
              <a:latin typeface="等线" charset="0"/>
              <a:ea typeface="等线" charset="0"/>
              <a:cs typeface="等线" charset="0"/>
            </a:endParaRPr>
          </a:p>
          <a:p>
            <a:r>
              <a:rPr lang="zh-CN" altLang="en-US">
                <a:latin typeface="等线" charset="0"/>
                <a:ea typeface="等线" charset="0"/>
                <a:cs typeface="等线" charset="0"/>
              </a:rPr>
              <a:t>主要关注——a: 形容词；ad: 副形词；an: 名形词；n: 名词；nr: 人名；ns: 地名；vd: 动副词；vn: 名动词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等线" charset="0"/>
                <a:ea typeface="等线" charset="0"/>
              </a:rPr>
              <a:t>词频</a:t>
            </a:r>
            <a:r>
              <a:rPr lang="zh-CN" altLang="en-US">
                <a:latin typeface="等线" charset="0"/>
                <a:ea typeface="等线" charset="0"/>
              </a:rPr>
              <a:t>分析</a:t>
            </a:r>
            <a:endParaRPr lang="zh-CN" altLang="en-US">
              <a:latin typeface="等线" charset="0"/>
              <a:ea typeface="等线" charset="0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36215" y="1825625"/>
            <a:ext cx="67189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等线" charset="0"/>
                <a:ea typeface="等线" charset="0"/>
              </a:rPr>
              <a:t>帖子</a:t>
            </a:r>
            <a:r>
              <a:rPr lang="zh-CN" altLang="en-US">
                <a:latin typeface="等线" charset="0"/>
                <a:ea typeface="等线" charset="0"/>
              </a:rPr>
              <a:t>数据分析</a:t>
            </a:r>
            <a:endParaRPr lang="zh-CN" altLang="en-US">
              <a:latin typeface="等线" charset="0"/>
              <a:ea typeface="等线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等线" charset="0"/>
                <a:ea typeface="等线" charset="0"/>
                <a:cs typeface="等线" charset="0"/>
              </a:rPr>
              <a:t>采取了数据量最大的 100 个帖子进行数据分析，将每条帖子的分析结果保存至 code/analysis.csv 中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  <a:p>
            <a:endParaRPr lang="zh-CN" altLang="en-US">
              <a:latin typeface="等线" charset="0"/>
              <a:ea typeface="等线" charset="0"/>
              <a:cs typeface="等线" charset="0"/>
            </a:endParaRPr>
          </a:p>
          <a:p>
            <a:endParaRPr lang="zh-CN" altLang="en-US">
              <a:latin typeface="等线" charset="0"/>
              <a:ea typeface="等线" charset="0"/>
              <a:cs typeface="等线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764155"/>
            <a:ext cx="12192000" cy="386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2" descr="直方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7575" y="693420"/>
            <a:ext cx="7294880" cy="54711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等线" charset="0"/>
                <a:ea typeface="等线" charset="0"/>
                <a:sym typeface="+mn-ea"/>
              </a:rPr>
              <a:t>帖子数据分析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49420" cy="4338955"/>
          </a:xfrm>
        </p:spPr>
        <p:txBody>
          <a:bodyPr>
            <a:normAutofit lnSpcReduction="10000"/>
          </a:bodyPr>
          <a:p>
            <a:r>
              <a:rPr lang="zh-CN" altLang="en-US">
                <a:latin typeface="等线" charset="0"/>
                <a:ea typeface="等线" charset="0"/>
              </a:rPr>
              <a:t>表格的每一行统计了帖子</a:t>
            </a:r>
            <a:r>
              <a:rPr lang="zh-CN" altLang="en-US">
                <a:latin typeface="等线" charset="0"/>
                <a:ea typeface="等线" charset="0"/>
              </a:rPr>
              <a:t>大小、每条帖子中</a:t>
            </a:r>
            <a:r>
              <a:rPr lang="zh-CN" altLang="en-US">
                <a:latin typeface="等线" charset="0"/>
                <a:ea typeface="等线" charset="0"/>
                <a:sym typeface="+mn-ea"/>
              </a:rPr>
              <a:t>以及出现次数最多的词语、几个</a:t>
            </a:r>
            <a:r>
              <a:rPr lang="zh-CN" altLang="en-US">
                <a:latin typeface="等线" charset="0"/>
                <a:ea typeface="等线" charset="0"/>
              </a:rPr>
              <a:t>关键词出现的次数、标点符号出现的次数。</a:t>
            </a:r>
            <a:endParaRPr lang="zh-CN" altLang="en-US">
              <a:latin typeface="等线" charset="0"/>
              <a:ea typeface="等线" charset="0"/>
            </a:endParaRPr>
          </a:p>
          <a:p>
            <a:endParaRPr lang="zh-CN" altLang="en-US">
              <a:latin typeface="等线" charset="0"/>
              <a:ea typeface="等线" charset="0"/>
            </a:endParaRPr>
          </a:p>
          <a:p>
            <a:r>
              <a:rPr lang="zh-CN" altLang="en-US">
                <a:latin typeface="等线" charset="0"/>
                <a:ea typeface="等线" charset="0"/>
              </a:rPr>
              <a:t>“水”占比非常大，经常与“经验”一起</a:t>
            </a:r>
            <a:r>
              <a:rPr lang="zh-CN" altLang="en-US">
                <a:latin typeface="等线" charset="0"/>
                <a:ea typeface="等线" charset="0"/>
              </a:rPr>
              <a:t>出现。</a:t>
            </a:r>
            <a:endParaRPr lang="zh-CN" altLang="en-US">
              <a:latin typeface="等线" charset="0"/>
              <a:ea typeface="等线" charset="0"/>
            </a:endParaRPr>
          </a:p>
          <a:p>
            <a:r>
              <a:rPr lang="zh-CN" altLang="en-US">
                <a:latin typeface="等线" charset="0"/>
                <a:ea typeface="等线" charset="0"/>
              </a:rPr>
              <a:t>在某些帖子中，“弱智”占比</a:t>
            </a:r>
            <a:r>
              <a:rPr lang="zh-CN" altLang="en-US">
                <a:latin typeface="等线" charset="0"/>
                <a:ea typeface="等线" charset="0"/>
              </a:rPr>
              <a:t>很大。</a:t>
            </a:r>
            <a:endParaRPr lang="zh-CN" altLang="en-US">
              <a:latin typeface="等线" charset="0"/>
              <a:ea typeface="等线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相关系数图"/>
          <p:cNvPicPr>
            <a:picLocks noChangeAspect="1"/>
          </p:cNvPicPr>
          <p:nvPr/>
        </p:nvPicPr>
        <p:blipFill>
          <a:blip r:embed="rId1"/>
          <a:srcRect b="8050"/>
          <a:stretch>
            <a:fillRect/>
          </a:stretch>
        </p:blipFill>
        <p:spPr>
          <a:xfrm>
            <a:off x="-769620" y="511810"/>
            <a:ext cx="10351770" cy="63461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等线" charset="0"/>
                <a:ea typeface="等线" charset="0"/>
                <a:sym typeface="+mn-ea"/>
              </a:rPr>
              <a:t>帖子数据</a:t>
            </a:r>
            <a:r>
              <a:rPr lang="zh-CN" altLang="en-US">
                <a:latin typeface="等线" charset="0"/>
                <a:ea typeface="等线" charset="0"/>
                <a:sym typeface="+mn-ea"/>
              </a:rPr>
              <a:t>分析</a:t>
            </a:r>
            <a:endParaRPr lang="zh-CN" altLang="en-US">
              <a:latin typeface="等线" charset="0"/>
              <a:ea typeface="等线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64170" y="1691005"/>
            <a:ext cx="308673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等线" charset="0"/>
                <a:ea typeface="等线" charset="0"/>
                <a:cs typeface="等线" charset="0"/>
              </a:rPr>
              <a:t>相关系数大于</a:t>
            </a:r>
            <a:r>
              <a:rPr lang="en-US" altLang="zh-CN">
                <a:latin typeface="等线" charset="0"/>
                <a:ea typeface="等线" charset="0"/>
                <a:cs typeface="等线" charset="0"/>
              </a:rPr>
              <a:t> 0.20 </a:t>
            </a:r>
            <a:r>
              <a:rPr lang="zh-CN" altLang="en-US">
                <a:latin typeface="等线" charset="0"/>
                <a:ea typeface="等线" charset="0"/>
                <a:cs typeface="等线" charset="0"/>
              </a:rPr>
              <a:t>的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  <a:p>
            <a:r>
              <a:rPr lang="zh-CN" altLang="en-US">
                <a:latin typeface="等线" charset="0"/>
                <a:ea typeface="等线" charset="0"/>
                <a:cs typeface="等线" charset="0"/>
              </a:rPr>
              <a:t>关键词对：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  <a:p>
            <a:endParaRPr lang="zh-CN" altLang="en-US">
              <a:latin typeface="等线" charset="0"/>
              <a:ea typeface="等线" charset="0"/>
              <a:cs typeface="等线" charset="0"/>
            </a:endParaRPr>
          </a:p>
          <a:p>
            <a:r>
              <a:rPr lang="zh-CN" altLang="en-US">
                <a:latin typeface="等线" charset="0"/>
                <a:ea typeface="等线" charset="0"/>
                <a:cs typeface="等线" charset="0"/>
              </a:rPr>
              <a:t>问题</a:t>
            </a:r>
            <a:r>
              <a:rPr lang="en-US" altLang="zh-CN">
                <a:latin typeface="等线" charset="0"/>
                <a:ea typeface="等线" charset="0"/>
                <a:cs typeface="等线" charset="0"/>
              </a:rPr>
              <a:t>-</a:t>
            </a:r>
            <a:r>
              <a:rPr lang="zh-CN" altLang="en-US">
                <a:latin typeface="等线" charset="0"/>
                <a:ea typeface="等线" charset="0"/>
                <a:cs typeface="等线" charset="0"/>
              </a:rPr>
              <a:t>为什么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  <a:p>
            <a:r>
              <a:rPr lang="zh-CN" altLang="en-US">
                <a:latin typeface="等线" charset="0"/>
                <a:ea typeface="等线" charset="0"/>
                <a:cs typeface="等线" charset="0"/>
              </a:rPr>
              <a:t>问题</a:t>
            </a:r>
            <a:r>
              <a:rPr lang="en-US" altLang="zh-CN">
                <a:latin typeface="等线" charset="0"/>
                <a:ea typeface="等线" charset="0"/>
                <a:cs typeface="等线" charset="0"/>
              </a:rPr>
              <a:t>-</a:t>
            </a:r>
            <a:r>
              <a:rPr lang="zh-CN" altLang="en-US">
                <a:latin typeface="等线" charset="0"/>
                <a:ea typeface="等线" charset="0"/>
                <a:cs typeface="等线" charset="0"/>
              </a:rPr>
              <a:t>水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  <a:p>
            <a:r>
              <a:rPr lang="zh-CN" altLang="en-US">
                <a:latin typeface="等线" charset="0"/>
                <a:ea typeface="等线" charset="0"/>
                <a:cs typeface="等线" charset="0"/>
              </a:rPr>
              <a:t>问题</a:t>
            </a:r>
            <a:r>
              <a:rPr lang="en-US" altLang="zh-CN">
                <a:latin typeface="等线" charset="0"/>
                <a:ea typeface="等线" charset="0"/>
                <a:cs typeface="等线" charset="0"/>
              </a:rPr>
              <a:t>-</a:t>
            </a:r>
            <a:r>
              <a:rPr lang="zh-CN" altLang="en-US">
                <a:latin typeface="等线" charset="0"/>
                <a:ea typeface="等线" charset="0"/>
                <a:cs typeface="等线" charset="0"/>
              </a:rPr>
              <a:t>原神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  <a:p>
            <a:r>
              <a:rPr lang="zh-CN" altLang="en-US">
                <a:latin typeface="等线" charset="0"/>
                <a:ea typeface="等线" charset="0"/>
                <a:cs typeface="等线" charset="0"/>
              </a:rPr>
              <a:t>经验</a:t>
            </a:r>
            <a:r>
              <a:rPr lang="en-US" altLang="zh-CN">
                <a:latin typeface="等线" charset="0"/>
                <a:ea typeface="等线" charset="0"/>
                <a:cs typeface="等线" charset="0"/>
              </a:rPr>
              <a:t>-</a:t>
            </a:r>
            <a:r>
              <a:rPr lang="zh-CN" altLang="en-US">
                <a:latin typeface="等线" charset="0"/>
                <a:ea typeface="等线" charset="0"/>
                <a:cs typeface="等线" charset="0"/>
              </a:rPr>
              <a:t>原神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  <a:p>
            <a:r>
              <a:rPr lang="zh-CN" altLang="en-US">
                <a:latin typeface="等线" charset="0"/>
                <a:ea typeface="等线" charset="0"/>
                <a:cs typeface="等线" charset="0"/>
              </a:rPr>
              <a:t>为什么</a:t>
            </a:r>
            <a:r>
              <a:rPr lang="en-US" altLang="zh-CN">
                <a:latin typeface="等线" charset="0"/>
                <a:ea typeface="等线" charset="0"/>
                <a:cs typeface="等线" charset="0"/>
              </a:rPr>
              <a:t>-</a:t>
            </a:r>
            <a:r>
              <a:rPr lang="zh-CN" altLang="en-US">
                <a:latin typeface="等线" charset="0"/>
                <a:ea typeface="等线" charset="0"/>
                <a:cs typeface="等线" charset="0"/>
              </a:rPr>
              <a:t>原神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  <a:p>
            <a:r>
              <a:rPr lang="zh-CN" altLang="en-US">
                <a:latin typeface="等线" charset="0"/>
                <a:ea typeface="等线" charset="0"/>
                <a:cs typeface="等线" charset="0"/>
              </a:rPr>
              <a:t>人类</a:t>
            </a:r>
            <a:r>
              <a:rPr lang="en-US" altLang="zh-CN">
                <a:latin typeface="等线" charset="0"/>
                <a:ea typeface="等线" charset="0"/>
                <a:cs typeface="等线" charset="0"/>
              </a:rPr>
              <a:t>-</a:t>
            </a:r>
            <a:r>
              <a:rPr lang="zh-CN" altLang="en-US">
                <a:latin typeface="等线" charset="0"/>
                <a:ea typeface="等线" charset="0"/>
                <a:cs typeface="等线" charset="0"/>
              </a:rPr>
              <a:t>意义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  <a:p>
            <a:r>
              <a:rPr lang="zh-CN" altLang="en-US">
                <a:latin typeface="等线" charset="0"/>
                <a:ea typeface="等线" charset="0"/>
                <a:cs typeface="等线" charset="0"/>
              </a:rPr>
              <a:t>地球</a:t>
            </a:r>
            <a:r>
              <a:rPr lang="en-US" altLang="zh-CN">
                <a:latin typeface="等线" charset="0"/>
                <a:ea typeface="等线" charset="0"/>
                <a:cs typeface="等线" charset="0"/>
              </a:rPr>
              <a:t>-</a:t>
            </a:r>
            <a:r>
              <a:rPr lang="zh-CN" altLang="en-US">
                <a:latin typeface="等线" charset="0"/>
                <a:ea typeface="等线" charset="0"/>
                <a:cs typeface="等线" charset="0"/>
              </a:rPr>
              <a:t>出院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  <a:p>
            <a:r>
              <a:rPr lang="zh-CN" altLang="en-US">
                <a:latin typeface="等线" charset="0"/>
                <a:ea typeface="等线" charset="0"/>
                <a:cs typeface="等线" charset="0"/>
              </a:rPr>
              <a:t>人类</a:t>
            </a:r>
            <a:r>
              <a:rPr lang="en-US" altLang="zh-CN">
                <a:latin typeface="等线" charset="0"/>
                <a:ea typeface="等线" charset="0"/>
                <a:cs typeface="等线" charset="0"/>
              </a:rPr>
              <a:t>-</a:t>
            </a:r>
            <a:r>
              <a:rPr lang="zh-CN" altLang="en-US">
                <a:latin typeface="等线" charset="0"/>
                <a:ea typeface="等线" charset="0"/>
                <a:cs typeface="等线" charset="0"/>
              </a:rPr>
              <a:t>出院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  <a:p>
            <a:r>
              <a:rPr lang="zh-CN" altLang="en-US">
                <a:latin typeface="等线" charset="0"/>
                <a:ea typeface="等线" charset="0"/>
                <a:cs typeface="等线" charset="0"/>
              </a:rPr>
              <a:t>哲学</a:t>
            </a:r>
            <a:r>
              <a:rPr lang="en-US" altLang="zh-CN">
                <a:latin typeface="等线" charset="0"/>
                <a:ea typeface="等线" charset="0"/>
                <a:cs typeface="等线" charset="0"/>
              </a:rPr>
              <a:t>-</a:t>
            </a:r>
            <a:r>
              <a:rPr lang="zh-CN" altLang="en-US">
                <a:latin typeface="等线" charset="0"/>
                <a:ea typeface="等线" charset="0"/>
                <a:cs typeface="等线" charset="0"/>
              </a:rPr>
              <a:t>出院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  <a:p>
            <a:r>
              <a:rPr lang="zh-CN" altLang="en-US">
                <a:latin typeface="等线" charset="0"/>
                <a:ea typeface="等线" charset="0"/>
                <a:cs typeface="等线" charset="0"/>
              </a:rPr>
              <a:t>……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等线" charset="0"/>
                <a:ea typeface="等线" charset="0"/>
                <a:sym typeface="+mn-ea"/>
              </a:rPr>
              <a:t>标点符号</a:t>
            </a:r>
            <a:r>
              <a:rPr lang="zh-CN" altLang="en-US">
                <a:latin typeface="等线" charset="0"/>
                <a:ea typeface="等线" charset="0"/>
                <a:sym typeface="+mn-ea"/>
              </a:rPr>
              <a:t>统计分析</a:t>
            </a:r>
            <a:endParaRPr lang="zh-CN" altLang="en-US"/>
          </a:p>
        </p:txBody>
      </p:sp>
      <p:pic>
        <p:nvPicPr>
          <p:cNvPr id="4" name="图片 3" descr="饼图"/>
          <p:cNvPicPr>
            <a:picLocks noChangeAspect="1"/>
          </p:cNvPicPr>
          <p:nvPr/>
        </p:nvPicPr>
        <p:blipFill>
          <a:blip r:embed="rId1"/>
          <a:srcRect l="13671" t="12976" b="13901"/>
          <a:stretch>
            <a:fillRect/>
          </a:stretch>
        </p:blipFill>
        <p:spPr>
          <a:xfrm>
            <a:off x="614045" y="1797685"/>
            <a:ext cx="5044440" cy="4272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110" y="1913255"/>
            <a:ext cx="4580890" cy="39617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79525" y="1429385"/>
            <a:ext cx="3209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等线" charset="0"/>
                <a:ea typeface="等线" charset="0"/>
                <a:cs typeface="等线" charset="0"/>
              </a:rPr>
              <a:t>“弱智吧”标点符号统计占比</a:t>
            </a:r>
            <a:r>
              <a:rPr lang="zh-CN" altLang="en-US">
                <a:latin typeface="等线" charset="0"/>
                <a:ea typeface="等线" charset="0"/>
                <a:cs typeface="等线" charset="0"/>
              </a:rPr>
              <a:t>图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39815" y="1429385"/>
            <a:ext cx="368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等线" charset="0"/>
                <a:ea typeface="等线" charset="0"/>
                <a:cs typeface="等线" charset="0"/>
              </a:rPr>
              <a:t>《三国演义》标点符号统计占比</a:t>
            </a:r>
            <a:r>
              <a:rPr lang="zh-CN" altLang="en-US">
                <a:latin typeface="等线" charset="0"/>
                <a:ea typeface="等线" charset="0"/>
                <a:cs typeface="等线" charset="0"/>
              </a:rPr>
              <a:t>图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5990590"/>
            <a:ext cx="7177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等线" charset="0"/>
                <a:ea typeface="等线" charset="0"/>
                <a:cs typeface="等线" charset="0"/>
              </a:rPr>
              <a:t>“弱智吧”的问号、感叹号、逗号占比显著地多于三国演义</a:t>
            </a:r>
            <a:r>
              <a:rPr lang="zh-CN" altLang="en-US">
                <a:latin typeface="等线" charset="0"/>
                <a:ea typeface="等线" charset="0"/>
                <a:cs typeface="等线" charset="0"/>
              </a:rPr>
              <a:t>中的</a:t>
            </a:r>
            <a:r>
              <a:rPr lang="zh-CN" altLang="en-US">
                <a:latin typeface="等线" charset="0"/>
                <a:ea typeface="等线" charset="0"/>
                <a:cs typeface="等线" charset="0"/>
              </a:rPr>
              <a:t>占比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  <a:p>
            <a:r>
              <a:rPr lang="zh-CN" altLang="en-US">
                <a:latin typeface="等线" charset="0"/>
                <a:ea typeface="等线" charset="0"/>
                <a:cs typeface="等线" charset="0"/>
              </a:rPr>
              <a:t>冒号、句号占比要少于三国演义中的</a:t>
            </a:r>
            <a:r>
              <a:rPr lang="zh-CN" altLang="en-US">
                <a:latin typeface="等线" charset="0"/>
                <a:ea typeface="等线" charset="0"/>
                <a:cs typeface="等线" charset="0"/>
              </a:rPr>
              <a:t>占比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872</Words>
  <Application>WPS 文字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宋体</vt:lpstr>
      <vt:lpstr>Arial Unicode MS</vt:lpstr>
      <vt:lpstr>Calibri Light</vt:lpstr>
      <vt:lpstr>Helvetica Neue</vt:lpstr>
      <vt:lpstr>宋体-简</vt:lpstr>
      <vt:lpstr>Calibri</vt:lpstr>
      <vt:lpstr>微软雅黑</vt:lpstr>
      <vt:lpstr>汉仪旗黑</vt:lpstr>
      <vt:lpstr>等线</vt:lpstr>
      <vt:lpstr>苹方-简</vt:lpstr>
      <vt:lpstr>Times New Roman Regular</vt:lpstr>
      <vt:lpstr>Office Theme</vt:lpstr>
      <vt:lpstr>PowerPoint 演示文稿</vt:lpstr>
      <vt:lpstr>PowerPoint 演示文稿</vt:lpstr>
      <vt:lpstr>PowerPoint 演示文稿</vt:lpstr>
      <vt:lpstr>PowerPoint 演示文稿</vt:lpstr>
      <vt:lpstr>词频分析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爬虫与数据分析大作业</dc:title>
  <dc:creator>eden</dc:creator>
  <cp:lastModifiedBy>Youle Fang</cp:lastModifiedBy>
  <cp:revision>30</cp:revision>
  <dcterms:created xsi:type="dcterms:W3CDTF">2024-06-03T03:41:06Z</dcterms:created>
  <dcterms:modified xsi:type="dcterms:W3CDTF">2024-06-03T03:41:06Z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2052-5.6.0.8082</vt:lpwstr>
  </property>
</Properties>
</file>