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Cabin"/>
      <p:regular r:id="rId26"/>
      <p:bold r:id="rId27"/>
      <p:italic r:id="rId28"/>
      <p:boldItalic r:id="rId29"/>
    </p:embeddedFont>
    <p:embeddedFont>
      <p:font typeface="Gill Sans"/>
      <p:regular r:id="rId30"/>
      <p:bold r:id="rId31"/>
    </p:embeddedFont>
    <p:embeddedFont>
      <p:font typeface="Cambria Math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bin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Cabin-italic.fntdata"/><Relationship Id="rId27" Type="http://schemas.openxmlformats.org/officeDocument/2006/relationships/font" Target="fonts/Cabi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bin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illSans-bold.fntdata"/><Relationship Id="rId30" Type="http://schemas.openxmlformats.org/officeDocument/2006/relationships/font" Target="fonts/GillSans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CambriaMath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209" name="Google Shape;20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68e128643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1068e1286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visualize the confusion matrix(</a:t>
            </a:r>
            <a:r>
              <a:rPr lang="en-US"/>
              <a:t>x-axis true, y-axis pred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</a:t>
            </a:r>
            <a:r>
              <a:rPr lang="en-US"/>
              <a:t> tree area under the curve is really small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ensemble models are better: bagging and boosting are useful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min_samples_split</a:t>
            </a:r>
            <a:endParaRPr b="1" sz="15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minimum number of samples required to split an internal node:</a:t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1068e128643_3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5672f6432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105672f643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05672f6432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6b81e4014_4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106b81e4014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106b81e4014_4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5672f643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105672f64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>
                <a:latin typeface="Cambria Math"/>
                <a:ea typeface="Cambria Math"/>
                <a:cs typeface="Cambria Math"/>
                <a:sym typeface="Cambria Math"/>
              </a:rPr>
              <a:t>𝐹</a:t>
            </a:r>
            <a:r>
              <a:rPr baseline="-25000" i="0"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/>
              <a:t> of the learned edges compared to the gold standard edges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>
                <a:latin typeface="Cambria Math"/>
                <a:ea typeface="Cambria Math"/>
                <a:cs typeface="Cambria Math"/>
                <a:sym typeface="Cambria Math"/>
              </a:rPr>
              <a:t>𝐹</a:t>
            </a:r>
            <a:r>
              <a:rPr baseline="-25000" i="0"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/>
              <a:t> for the set of propositions inferred from the learned graph, compared to the set inferred based on the gold standard graph 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Note: final score for an algorithm is a macro-average over the </a:t>
            </a:r>
            <a:r>
              <a:rPr i="0" lang="en-US">
                <a:latin typeface="Cambria Math"/>
                <a:ea typeface="Cambria Math"/>
                <a:cs typeface="Cambria Math"/>
                <a:sym typeface="Cambria Math"/>
              </a:rPr>
              <a:t>12</a:t>
            </a:r>
            <a:r>
              <a:rPr lang="en-US"/>
              <a:t> graphs of the test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Details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Local-LP: omitting global transitivity constraints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</a:t>
            </a:r>
            <a:r>
              <a:rPr baseline="-25000" i="0"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/>
              <a:t> (w/o </a:t>
            </a:r>
            <a:r>
              <a:rPr baseline="30000" lang="en-US"/>
              <a:t>*</a:t>
            </a:r>
            <a:r>
              <a:rPr lang="en-US"/>
              <a:t>) v.s. local</a:t>
            </a:r>
            <a:r>
              <a:rPr baseline="-25000" i="0"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/>
              <a:t> (w/o </a:t>
            </a:r>
            <a:r>
              <a:rPr baseline="30000" lang="en-US"/>
              <a:t>*</a:t>
            </a:r>
            <a:r>
              <a:rPr lang="en-US"/>
              <a:t>): Lin similarity function or Binc similarity function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Locals v.s. Local</a:t>
            </a:r>
            <a:r>
              <a:rPr baseline="30000" lang="en-US"/>
              <a:t>*</a:t>
            </a:r>
            <a:r>
              <a:rPr lang="en-US"/>
              <a:t>s: the best similarity function or all similarity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105672f643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68e128643_3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1068e128643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token embedding convert words to vectors with certain dimension</a:t>
            </a:r>
            <a:endParaRPr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segment embedding is used to tell sentences apart</a:t>
            </a:r>
            <a:endParaRPr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D4D4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position embedding: do self-attention to which words</a:t>
            </a:r>
            <a:endParaRPr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D4D4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068e128643_3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6b81e4014_4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106b81e4014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106b81e4014_4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6b81e4014_7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06b81e4014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106b81e4014_7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 it from six perspectives</a:t>
            </a:r>
            <a:endParaRPr/>
          </a:p>
        </p:txBody>
      </p:sp>
      <p:sp>
        <p:nvSpPr>
          <p:cNvPr id="215" name="Google Shape;21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144D"/>
              </a:buClr>
              <a:buSzPts val="2400"/>
              <a:buChar char="•"/>
            </a:pPr>
            <a:r>
              <a:rPr lang="en-US" sz="2400">
                <a:solidFill>
                  <a:srgbClr val="44464B"/>
                </a:solidFill>
                <a:latin typeface="Gill Sans"/>
                <a:ea typeface="Gill Sans"/>
                <a:cs typeface="Gill Sans"/>
                <a:sym typeface="Gill Sans"/>
              </a:rPr>
              <a:t>Reviews of customers are essential for investigating quality of products and customer’s satisfaction</a:t>
            </a:r>
            <a:endParaRPr sz="2400">
              <a:solidFill>
                <a:srgbClr val="44464B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44464B"/>
              </a:buClr>
              <a:buSzPts val="2400"/>
              <a:buFont typeface="Gill Sans"/>
              <a:buChar char="•"/>
            </a:pPr>
            <a:r>
              <a:rPr lang="en-US" sz="2400">
                <a:solidFill>
                  <a:srgbClr val="44464B"/>
                </a:solidFill>
                <a:latin typeface="Gill Sans"/>
                <a:ea typeface="Gill Sans"/>
                <a:cs typeface="Gill Sans"/>
                <a:sym typeface="Gill Sans"/>
              </a:rPr>
              <a:t>Text classification is a reliable method to tell whether customers are satisfied</a:t>
            </a:r>
            <a:endParaRPr sz="2400">
              <a:solidFill>
                <a:srgbClr val="44464B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44464B"/>
              </a:buClr>
              <a:buSzPts val="2400"/>
              <a:buFont typeface="Gill Sans"/>
              <a:buChar char="•"/>
            </a:pPr>
            <a:r>
              <a:rPr lang="en-US" sz="2400">
                <a:solidFill>
                  <a:srgbClr val="44464B"/>
                </a:solidFill>
                <a:latin typeface="Gill Sans"/>
                <a:ea typeface="Gill Sans"/>
                <a:cs typeface="Gill Sans"/>
                <a:sym typeface="Gill Sans"/>
              </a:rPr>
              <a:t>f1-score and ROC to measure the performance</a:t>
            </a:r>
            <a:endParaRPr sz="2400">
              <a:solidFill>
                <a:srgbClr val="44464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2" name="Google Shape;22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brief view</a:t>
            </a:r>
            <a:endParaRPr/>
          </a:p>
        </p:txBody>
      </p:sp>
      <p:sp>
        <p:nvSpPr>
          <p:cNvPr id="230" name="Google Shape;23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68e128643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068e12864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068e128643_0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68e128643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1068e12864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Count the most popular words from both sides. Words overlap for the positive and negative. This feature doesn’t tell everything. </a:t>
            </a:r>
            <a:endParaRPr/>
          </a:p>
        </p:txBody>
      </p:sp>
      <p:sp>
        <p:nvSpPr>
          <p:cNvPr id="252" name="Google Shape;252;g1068e128643_0_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68e128643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1068e12864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Clothing ID is unique for each product.</a:t>
            </a:r>
            <a:endParaRPr/>
          </a:p>
        </p:txBody>
      </p:sp>
      <p:sp>
        <p:nvSpPr>
          <p:cNvPr id="264" name="Google Shape;264;g1068e128643_1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68e128643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068e12864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068e128643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68e128643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1068e12864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144D"/>
              </a:buClr>
              <a:buSzPts val="2400"/>
              <a:buChar char="•"/>
            </a:pPr>
            <a:r>
              <a:t/>
            </a:r>
            <a:endParaRPr/>
          </a:p>
        </p:txBody>
      </p:sp>
      <p:sp>
        <p:nvSpPr>
          <p:cNvPr id="289" name="Google Shape;289;g1068e128643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vider Slide">
  <p:cSld name="1_Divider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-56445" y="5"/>
            <a:ext cx="9206200" cy="5151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2-line-whitetext-colorshield.png"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5599" y="4296762"/>
            <a:ext cx="1769927" cy="650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 amt="9000"/>
          </a:blip>
          <a:srcRect b="0" l="0" r="0" t="0"/>
          <a:stretch/>
        </p:blipFill>
        <p:spPr>
          <a:xfrm>
            <a:off x="199388" y="151675"/>
            <a:ext cx="3080816" cy="345772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958151" y="3255792"/>
            <a:ext cx="7397039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94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94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9pPr>
          </a:lstStyle>
          <a:p/>
        </p:txBody>
      </p:sp>
      <p:grpSp>
        <p:nvGrpSpPr>
          <p:cNvPr id="21" name="Google Shape;21;p2"/>
          <p:cNvGrpSpPr/>
          <p:nvPr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22" name="Google Shape;22;p2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idx="1" type="body"/>
          </p:nvPr>
        </p:nvSpPr>
        <p:spPr>
          <a:xfrm>
            <a:off x="457200" y="1067992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11"/>
          <p:cNvSpPr txBox="1"/>
          <p:nvPr>
            <p:ph idx="2" type="body"/>
          </p:nvPr>
        </p:nvSpPr>
        <p:spPr>
          <a:xfrm>
            <a:off x="457200" y="1546495"/>
            <a:ext cx="4040188" cy="3048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3" name="Google Shape;103;p11"/>
          <p:cNvSpPr txBox="1"/>
          <p:nvPr>
            <p:ph idx="3" type="body"/>
          </p:nvPr>
        </p:nvSpPr>
        <p:spPr>
          <a:xfrm>
            <a:off x="4645033" y="1066669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11"/>
          <p:cNvSpPr txBox="1"/>
          <p:nvPr>
            <p:ph idx="4" type="body"/>
          </p:nvPr>
        </p:nvSpPr>
        <p:spPr>
          <a:xfrm>
            <a:off x="4645033" y="1546495"/>
            <a:ext cx="4041775" cy="3048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5" name="Google Shape;105;p11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1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7" name="Google Shape;107;p11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08" name="Google Shape;108;p11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sidebar">
  <p:cSld name="Content and sideba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idx="1" type="body"/>
          </p:nvPr>
        </p:nvSpPr>
        <p:spPr>
          <a:xfrm>
            <a:off x="6142182" y="1782939"/>
            <a:ext cx="2544621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12"/>
          <p:cNvSpPr txBox="1"/>
          <p:nvPr>
            <p:ph idx="2" type="body"/>
          </p:nvPr>
        </p:nvSpPr>
        <p:spPr>
          <a:xfrm>
            <a:off x="6142182" y="2310651"/>
            <a:ext cx="2544621" cy="2282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4" name="Google Shape;114;p12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2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6" name="Google Shape;116;p12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17" name="Google Shape;117;p12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8" name="Google Shape;118;p12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cxnSp>
        <p:nvCxnSpPr>
          <p:cNvPr id="120" name="Google Shape;120;p12"/>
          <p:cNvCxnSpPr/>
          <p:nvPr/>
        </p:nvCxnSpPr>
        <p:spPr>
          <a:xfrm>
            <a:off x="5908842" y="1099992"/>
            <a:ext cx="0" cy="3599013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12"/>
          <p:cNvSpPr txBox="1"/>
          <p:nvPr>
            <p:ph idx="3" type="body"/>
          </p:nvPr>
        </p:nvSpPr>
        <p:spPr>
          <a:xfrm>
            <a:off x="310162" y="1485154"/>
            <a:ext cx="5294781" cy="3231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2" name="Google Shape;122;p12"/>
          <p:cNvSpPr txBox="1"/>
          <p:nvPr>
            <p:ph idx="4" type="body"/>
          </p:nvPr>
        </p:nvSpPr>
        <p:spPr>
          <a:xfrm>
            <a:off x="310162" y="1808344"/>
            <a:ext cx="5294781" cy="3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3" name="Google Shape;123;p12"/>
          <p:cNvSpPr txBox="1"/>
          <p:nvPr>
            <p:ph idx="5" type="body"/>
          </p:nvPr>
        </p:nvSpPr>
        <p:spPr>
          <a:xfrm>
            <a:off x="310162" y="2353694"/>
            <a:ext cx="5294781" cy="3231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4" name="Google Shape;124;p12"/>
          <p:cNvSpPr txBox="1"/>
          <p:nvPr>
            <p:ph idx="6" type="body"/>
          </p:nvPr>
        </p:nvSpPr>
        <p:spPr>
          <a:xfrm>
            <a:off x="310162" y="2676884"/>
            <a:ext cx="5294781" cy="3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5" name="Google Shape;125;p12"/>
          <p:cNvSpPr txBox="1"/>
          <p:nvPr>
            <p:ph idx="7" type="body"/>
          </p:nvPr>
        </p:nvSpPr>
        <p:spPr>
          <a:xfrm>
            <a:off x="310162" y="3191895"/>
            <a:ext cx="5294781" cy="3231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6" name="Google Shape;126;p12"/>
          <p:cNvSpPr txBox="1"/>
          <p:nvPr>
            <p:ph idx="8" type="body"/>
          </p:nvPr>
        </p:nvSpPr>
        <p:spPr>
          <a:xfrm>
            <a:off x="310162" y="3515084"/>
            <a:ext cx="5294781" cy="3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7" name="Google Shape;127;p12"/>
          <p:cNvSpPr txBox="1"/>
          <p:nvPr>
            <p:ph idx="9" type="body"/>
          </p:nvPr>
        </p:nvSpPr>
        <p:spPr>
          <a:xfrm>
            <a:off x="309033" y="965872"/>
            <a:ext cx="5295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00144D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">
  <p:cSld name="Metric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3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1" name="Google Shape;131;p13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32" name="Google Shape;132;p13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35" name="Google Shape;135;p13"/>
          <p:cNvSpPr/>
          <p:nvPr/>
        </p:nvSpPr>
        <p:spPr>
          <a:xfrm>
            <a:off x="457210" y="1110136"/>
            <a:ext cx="2198255" cy="10297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457209" y="1110132"/>
            <a:ext cx="2198255" cy="475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37" name="Google Shape;137;p13"/>
          <p:cNvGrpSpPr/>
          <p:nvPr/>
        </p:nvGrpSpPr>
        <p:grpSpPr>
          <a:xfrm>
            <a:off x="457198" y="2210973"/>
            <a:ext cx="3035300" cy="1029799"/>
            <a:chOff x="457198" y="2913323"/>
            <a:chExt cx="3035300" cy="1373065"/>
          </a:xfrm>
        </p:grpSpPr>
        <p:sp>
          <p:nvSpPr>
            <p:cNvPr id="138" name="Google Shape;138;p13"/>
            <p:cNvSpPr/>
            <p:nvPr/>
          </p:nvSpPr>
          <p:spPr>
            <a:xfrm>
              <a:off x="457199" y="2913323"/>
              <a:ext cx="3035299" cy="137306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457198" y="2913323"/>
              <a:ext cx="3035300" cy="6334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140" name="Google Shape;140;p13"/>
          <p:cNvGrpSpPr/>
          <p:nvPr/>
        </p:nvGrpSpPr>
        <p:grpSpPr>
          <a:xfrm>
            <a:off x="457199" y="3303510"/>
            <a:ext cx="8181976" cy="1029799"/>
            <a:chOff x="457199" y="4370039"/>
            <a:chExt cx="8181976" cy="1373065"/>
          </a:xfrm>
        </p:grpSpPr>
        <p:sp>
          <p:nvSpPr>
            <p:cNvPr id="141" name="Google Shape;141;p13"/>
            <p:cNvSpPr/>
            <p:nvPr/>
          </p:nvSpPr>
          <p:spPr>
            <a:xfrm>
              <a:off x="457199" y="4370039"/>
              <a:ext cx="8181976" cy="137306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57199" y="4370039"/>
              <a:ext cx="8181975" cy="6334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143" name="Google Shape;143;p13"/>
          <p:cNvGrpSpPr/>
          <p:nvPr/>
        </p:nvGrpSpPr>
        <p:grpSpPr>
          <a:xfrm>
            <a:off x="2746375" y="1110136"/>
            <a:ext cx="2762250" cy="1029799"/>
            <a:chOff x="2746375" y="1480176"/>
            <a:chExt cx="2762250" cy="1373065"/>
          </a:xfrm>
        </p:grpSpPr>
        <p:sp>
          <p:nvSpPr>
            <p:cNvPr id="144" name="Google Shape;144;p13"/>
            <p:cNvSpPr/>
            <p:nvPr/>
          </p:nvSpPr>
          <p:spPr>
            <a:xfrm>
              <a:off x="2746375" y="1480176"/>
              <a:ext cx="2762250" cy="137306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2746375" y="1480176"/>
              <a:ext cx="2762250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146" name="Google Shape;146;p13"/>
          <p:cNvGrpSpPr/>
          <p:nvPr/>
        </p:nvGrpSpPr>
        <p:grpSpPr>
          <a:xfrm>
            <a:off x="5611092" y="1110136"/>
            <a:ext cx="3028082" cy="1029799"/>
            <a:chOff x="5556249" y="1480176"/>
            <a:chExt cx="3082926" cy="1373065"/>
          </a:xfrm>
        </p:grpSpPr>
        <p:sp>
          <p:nvSpPr>
            <p:cNvPr id="147" name="Google Shape;147;p13"/>
            <p:cNvSpPr/>
            <p:nvPr/>
          </p:nvSpPr>
          <p:spPr>
            <a:xfrm>
              <a:off x="5556250" y="1480176"/>
              <a:ext cx="3082925" cy="137306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5556249" y="1480176"/>
              <a:ext cx="3082925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149" name="Google Shape;149;p13"/>
          <p:cNvGrpSpPr/>
          <p:nvPr/>
        </p:nvGrpSpPr>
        <p:grpSpPr>
          <a:xfrm>
            <a:off x="3582730" y="2210973"/>
            <a:ext cx="5056446" cy="1029799"/>
            <a:chOff x="3556000" y="2913323"/>
            <a:chExt cx="5083175" cy="1373065"/>
          </a:xfrm>
        </p:grpSpPr>
        <p:sp>
          <p:nvSpPr>
            <p:cNvPr id="150" name="Google Shape;150;p13"/>
            <p:cNvSpPr/>
            <p:nvPr/>
          </p:nvSpPr>
          <p:spPr>
            <a:xfrm>
              <a:off x="3556000" y="2913323"/>
              <a:ext cx="5083175" cy="137306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556000" y="2913323"/>
              <a:ext cx="5083174" cy="6334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52" name="Google Shape;152;p13"/>
          <p:cNvSpPr txBox="1"/>
          <p:nvPr>
            <p:ph idx="1" type="body"/>
          </p:nvPr>
        </p:nvSpPr>
        <p:spPr>
          <a:xfrm>
            <a:off x="457201" y="1197944"/>
            <a:ext cx="2198254" cy="5772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3" name="Google Shape;153;p13"/>
          <p:cNvSpPr txBox="1"/>
          <p:nvPr>
            <p:ph idx="2" type="body"/>
          </p:nvPr>
        </p:nvSpPr>
        <p:spPr>
          <a:xfrm>
            <a:off x="457210" y="1775180"/>
            <a:ext cx="2198255" cy="3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4" name="Google Shape;154;p13"/>
          <p:cNvSpPr txBox="1"/>
          <p:nvPr>
            <p:ph idx="3" type="body"/>
          </p:nvPr>
        </p:nvSpPr>
        <p:spPr>
          <a:xfrm>
            <a:off x="2746376" y="1197944"/>
            <a:ext cx="2762250" cy="5772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5" name="Google Shape;155;p13"/>
          <p:cNvSpPr txBox="1"/>
          <p:nvPr>
            <p:ph idx="4" type="body"/>
          </p:nvPr>
        </p:nvSpPr>
        <p:spPr>
          <a:xfrm>
            <a:off x="2746378" y="1775180"/>
            <a:ext cx="2762251" cy="3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6" name="Google Shape;156;p13"/>
          <p:cNvSpPr txBox="1"/>
          <p:nvPr>
            <p:ph idx="5" type="body"/>
          </p:nvPr>
        </p:nvSpPr>
        <p:spPr>
          <a:xfrm>
            <a:off x="5611093" y="1197944"/>
            <a:ext cx="3028080" cy="5772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7" name="Google Shape;157;p13"/>
          <p:cNvSpPr txBox="1"/>
          <p:nvPr>
            <p:ph idx="6" type="body"/>
          </p:nvPr>
        </p:nvSpPr>
        <p:spPr>
          <a:xfrm>
            <a:off x="5611099" y="1775180"/>
            <a:ext cx="3028081" cy="3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8" name="Google Shape;158;p13"/>
          <p:cNvSpPr txBox="1"/>
          <p:nvPr>
            <p:ph idx="7" type="body"/>
          </p:nvPr>
        </p:nvSpPr>
        <p:spPr>
          <a:xfrm>
            <a:off x="3582731" y="2283875"/>
            <a:ext cx="5056442" cy="5772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dk2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9" name="Google Shape;159;p13"/>
          <p:cNvSpPr txBox="1"/>
          <p:nvPr>
            <p:ph idx="8" type="body"/>
          </p:nvPr>
        </p:nvSpPr>
        <p:spPr>
          <a:xfrm>
            <a:off x="3582730" y="2861109"/>
            <a:ext cx="5056446" cy="3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dk2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0" name="Google Shape;160;p13"/>
          <p:cNvSpPr txBox="1"/>
          <p:nvPr>
            <p:ph idx="9" type="body"/>
          </p:nvPr>
        </p:nvSpPr>
        <p:spPr>
          <a:xfrm>
            <a:off x="457200" y="2283875"/>
            <a:ext cx="3035298" cy="5772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dk2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1" name="Google Shape;161;p13"/>
          <p:cNvSpPr txBox="1"/>
          <p:nvPr>
            <p:ph idx="13" type="body"/>
          </p:nvPr>
        </p:nvSpPr>
        <p:spPr>
          <a:xfrm>
            <a:off x="457206" y="2861109"/>
            <a:ext cx="3035299" cy="3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dk2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2" name="Google Shape;162;p13"/>
          <p:cNvSpPr txBox="1"/>
          <p:nvPr>
            <p:ph idx="14" type="body"/>
          </p:nvPr>
        </p:nvSpPr>
        <p:spPr>
          <a:xfrm>
            <a:off x="457201" y="3385708"/>
            <a:ext cx="8181972" cy="5772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lt2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3" name="Google Shape;163;p13"/>
          <p:cNvSpPr txBox="1"/>
          <p:nvPr>
            <p:ph idx="15" type="body"/>
          </p:nvPr>
        </p:nvSpPr>
        <p:spPr>
          <a:xfrm>
            <a:off x="457197" y="3962944"/>
            <a:ext cx="8181980" cy="3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n Diagram">
  <p:cSld name="Venn Diagram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/>
          <p:nvPr/>
        </p:nvSpPr>
        <p:spPr>
          <a:xfrm>
            <a:off x="1602040" y="1009064"/>
            <a:ext cx="3742766" cy="37410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3764025" y="997539"/>
            <a:ext cx="3742766" cy="3742764"/>
          </a:xfrm>
          <a:prstGeom prst="ellipse">
            <a:avLst/>
          </a:prstGeom>
          <a:solidFill>
            <a:schemeClr val="accent3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5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5"/>
          <p:cNvSpPr txBox="1"/>
          <p:nvPr>
            <p:ph type="title"/>
          </p:nvPr>
        </p:nvSpPr>
        <p:spPr>
          <a:xfrm>
            <a:off x="1622280" y="2589950"/>
            <a:ext cx="1947510" cy="652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  <a:defRPr b="0"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1" name="Google Shape;171;p15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72" name="Google Shape;172;p15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75" name="Google Shape;175;p15"/>
          <p:cNvSpPr txBox="1"/>
          <p:nvPr>
            <p:ph idx="1" type="body"/>
          </p:nvPr>
        </p:nvSpPr>
        <p:spPr>
          <a:xfrm>
            <a:off x="310162" y="0"/>
            <a:ext cx="7986713" cy="7084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15"/>
          <p:cNvSpPr txBox="1"/>
          <p:nvPr>
            <p:ph idx="2" type="body"/>
          </p:nvPr>
        </p:nvSpPr>
        <p:spPr>
          <a:xfrm>
            <a:off x="3569790" y="2589610"/>
            <a:ext cx="1968500" cy="652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15"/>
          <p:cNvSpPr txBox="1"/>
          <p:nvPr>
            <p:ph idx="3" type="body"/>
          </p:nvPr>
        </p:nvSpPr>
        <p:spPr>
          <a:xfrm>
            <a:off x="5538290" y="2589610"/>
            <a:ext cx="1968500" cy="652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/>
          <p:nvPr/>
        </p:nvSpPr>
        <p:spPr>
          <a:xfrm>
            <a:off x="239899" y="4582584"/>
            <a:ext cx="2229555" cy="3902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0" name="Google Shape;180;p16"/>
          <p:cNvSpPr/>
          <p:nvPr>
            <p:ph idx="2" type="pic"/>
          </p:nvPr>
        </p:nvSpPr>
        <p:spPr>
          <a:xfrm>
            <a:off x="-15075" y="0"/>
            <a:ext cx="9186334" cy="4185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1" name="Google Shape;181;p16"/>
          <p:cNvSpPr/>
          <p:nvPr/>
        </p:nvSpPr>
        <p:spPr>
          <a:xfrm>
            <a:off x="-42334" y="4233334"/>
            <a:ext cx="9242778" cy="9165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2" name="Google Shape;182;p16"/>
          <p:cNvSpPr txBox="1"/>
          <p:nvPr>
            <p:ph idx="1" type="body"/>
          </p:nvPr>
        </p:nvSpPr>
        <p:spPr>
          <a:xfrm>
            <a:off x="465844" y="4471120"/>
            <a:ext cx="5813600" cy="455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3" name="Google Shape;183;p16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4" name="Google Shape;184;p16"/>
          <p:cNvGrpSpPr/>
          <p:nvPr/>
        </p:nvGrpSpPr>
        <p:grpSpPr>
          <a:xfrm>
            <a:off x="-42334" y="4185826"/>
            <a:ext cx="9203266" cy="47507"/>
            <a:chOff x="685800" y="1794746"/>
            <a:chExt cx="7772400" cy="179475"/>
          </a:xfrm>
        </p:grpSpPr>
        <p:sp>
          <p:nvSpPr>
            <p:cNvPr id="185" name="Google Shape;185;p16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/>
          <p:nvPr/>
        </p:nvSpPr>
        <p:spPr>
          <a:xfrm>
            <a:off x="312469" y="4593469"/>
            <a:ext cx="2229555" cy="5282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0" name="Google Shape;190;p17"/>
          <p:cNvSpPr/>
          <p:nvPr>
            <p:ph idx="2" type="pic"/>
          </p:nvPr>
        </p:nvSpPr>
        <p:spPr>
          <a:xfrm>
            <a:off x="-14817" y="0"/>
            <a:ext cx="9186334" cy="4185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465844" y="4471120"/>
            <a:ext cx="5813600" cy="455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2" name="Google Shape;192;p17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3" name="Google Shape;193;p17"/>
          <p:cNvGrpSpPr/>
          <p:nvPr/>
        </p:nvGrpSpPr>
        <p:grpSpPr>
          <a:xfrm>
            <a:off x="-42334" y="4185826"/>
            <a:ext cx="9203266" cy="47507"/>
            <a:chOff x="685800" y="1794746"/>
            <a:chExt cx="7772400" cy="179475"/>
          </a:xfrm>
        </p:grpSpPr>
        <p:sp>
          <p:nvSpPr>
            <p:cNvPr id="194" name="Google Shape;194;p17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icture with Caption">
  <p:cSld name="2_Picture with Captio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/>
          <p:nvPr/>
        </p:nvSpPr>
        <p:spPr>
          <a:xfrm>
            <a:off x="363798" y="4553643"/>
            <a:ext cx="2229555" cy="5898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99" name="Google Shape;199;p18"/>
          <p:cNvSpPr/>
          <p:nvPr>
            <p:ph idx="2" type="pic"/>
          </p:nvPr>
        </p:nvSpPr>
        <p:spPr>
          <a:xfrm>
            <a:off x="-25400" y="1011586"/>
            <a:ext cx="9186334" cy="4138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0" name="Google Shape;200;p18"/>
          <p:cNvSpPr/>
          <p:nvPr/>
        </p:nvSpPr>
        <p:spPr>
          <a:xfrm>
            <a:off x="-21167" y="-3292"/>
            <a:ext cx="9178768" cy="9673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1" name="Google Shape;201;p18"/>
          <p:cNvSpPr txBox="1"/>
          <p:nvPr>
            <p:ph idx="1" type="body"/>
          </p:nvPr>
        </p:nvSpPr>
        <p:spPr>
          <a:xfrm>
            <a:off x="465844" y="231435"/>
            <a:ext cx="8220956" cy="455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02" name="Google Shape;202;p18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3" name="Google Shape;203;p18"/>
          <p:cNvGrpSpPr/>
          <p:nvPr/>
        </p:nvGrpSpPr>
        <p:grpSpPr>
          <a:xfrm>
            <a:off x="-21168" y="964078"/>
            <a:ext cx="9175833" cy="47507"/>
            <a:chOff x="685800" y="1794746"/>
            <a:chExt cx="7772400" cy="179475"/>
          </a:xfrm>
        </p:grpSpPr>
        <p:sp>
          <p:nvSpPr>
            <p:cNvPr id="204" name="Google Shape;204;p18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" name="Google Shape;28;p3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9" name="Google Shape;29;p3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457200" y="1104904"/>
            <a:ext cx="8082552" cy="3489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9" y="0"/>
            <a:ext cx="9143999" cy="5143500"/>
          </a:xfrm>
          <a:prstGeom prst="rect">
            <a:avLst/>
          </a:prstGeom>
          <a:solidFill>
            <a:srgbClr val="D7DA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430464" y="902369"/>
            <a:ext cx="8229600" cy="3690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8" name="Google Shape;38;p4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39" name="Google Shape;39;p4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pic>
        <p:nvPicPr>
          <p:cNvPr descr="1-line-bluetext-colorshield.png" id="42" name="Google Shape;4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699003"/>
            <a:ext cx="1809092" cy="347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-line-bluetext-colorshield.png" id="44" name="Google Shape;44;p5"/>
          <p:cNvPicPr preferRelativeResize="0"/>
          <p:nvPr/>
        </p:nvPicPr>
        <p:blipFill rotWithShape="1">
          <a:blip r:embed="rId2">
            <a:alphaModFix/>
          </a:blip>
          <a:srcRect b="-1906" l="-1" r="-156" t="0"/>
          <a:stretch/>
        </p:blipFill>
        <p:spPr>
          <a:xfrm>
            <a:off x="6585599" y="4296761"/>
            <a:ext cx="1769927" cy="656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pennwatermark.pdf" id="45" name="Google Shape;45;p5"/>
          <p:cNvPicPr preferRelativeResize="0"/>
          <p:nvPr/>
        </p:nvPicPr>
        <p:blipFill rotWithShape="1">
          <a:blip r:embed="rId3">
            <a:alphaModFix amt="6000"/>
          </a:blip>
          <a:srcRect b="0" l="0" r="0" t="0"/>
          <a:stretch/>
        </p:blipFill>
        <p:spPr>
          <a:xfrm>
            <a:off x="199388" y="136510"/>
            <a:ext cx="3080816" cy="347289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/>
          <p:nvPr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958151" y="3255792"/>
            <a:ext cx="7397039" cy="658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94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94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9pPr>
          </a:lstStyle>
          <a:p/>
        </p:txBody>
      </p:sp>
      <p:grpSp>
        <p:nvGrpSpPr>
          <p:cNvPr id="48" name="Google Shape;48;p5"/>
          <p:cNvGrpSpPr/>
          <p:nvPr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49" name="Google Shape;49;p5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254010" y="4572000"/>
            <a:ext cx="2243667" cy="5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430464" y="902369"/>
            <a:ext cx="8229600" cy="3690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7" name="Google Shape;57;p6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58" name="Google Shape;58;p6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pennwatermark.pdf" id="62" name="Google Shape;62;p7"/>
          <p:cNvPicPr preferRelativeResize="0"/>
          <p:nvPr/>
        </p:nvPicPr>
        <p:blipFill rotWithShape="1">
          <a:blip r:embed="rId2">
            <a:alphaModFix amt="6000"/>
          </a:blip>
          <a:srcRect b="0" l="0" r="0" t="0"/>
          <a:stretch/>
        </p:blipFill>
        <p:spPr>
          <a:xfrm>
            <a:off x="199388" y="105531"/>
            <a:ext cx="3336156" cy="374596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430464" y="902369"/>
            <a:ext cx="8229600" cy="3690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6" name="Google Shape;66;p7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67" name="Google Shape;67;p7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>
            <p:ph idx="2" type="pic"/>
          </p:nvPr>
        </p:nvSpPr>
        <p:spPr>
          <a:xfrm>
            <a:off x="4811889" y="1066670"/>
            <a:ext cx="3874912" cy="3527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1" type="body"/>
          </p:nvPr>
        </p:nvSpPr>
        <p:spPr>
          <a:xfrm>
            <a:off x="457200" y="1066669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8"/>
          <p:cNvSpPr txBox="1"/>
          <p:nvPr>
            <p:ph idx="3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8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" name="Google Shape;76;p8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77" name="Google Shape;77;p8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omparison">
  <p:cSld name="4_Comparis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pennwatermark.pdf" id="81" name="Google Shape;81;p9"/>
          <p:cNvPicPr preferRelativeResize="0"/>
          <p:nvPr/>
        </p:nvPicPr>
        <p:blipFill rotWithShape="1">
          <a:blip r:embed="rId2">
            <a:alphaModFix amt="6000"/>
          </a:blip>
          <a:srcRect b="0" l="0" r="0" t="0"/>
          <a:stretch/>
        </p:blipFill>
        <p:spPr>
          <a:xfrm>
            <a:off x="199388" y="105531"/>
            <a:ext cx="3338896" cy="374904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9"/>
          <p:cNvSpPr/>
          <p:nvPr>
            <p:ph idx="2" type="pic"/>
          </p:nvPr>
        </p:nvSpPr>
        <p:spPr>
          <a:xfrm>
            <a:off x="4811889" y="1066670"/>
            <a:ext cx="3874912" cy="3527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3" name="Google Shape;83;p9"/>
          <p:cNvSpPr txBox="1"/>
          <p:nvPr>
            <p:ph idx="1" type="body"/>
          </p:nvPr>
        </p:nvSpPr>
        <p:spPr>
          <a:xfrm>
            <a:off x="457200" y="1066669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9"/>
          <p:cNvSpPr txBox="1"/>
          <p:nvPr>
            <p:ph idx="3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9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9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7" name="Google Shape;87;p9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88" name="Google Shape;88;p9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idx="1" type="body"/>
          </p:nvPr>
        </p:nvSpPr>
        <p:spPr>
          <a:xfrm>
            <a:off x="457200" y="1104904"/>
            <a:ext cx="4038600" cy="3489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3" name="Google Shape;93;p10"/>
          <p:cNvSpPr txBox="1"/>
          <p:nvPr>
            <p:ph idx="2" type="body"/>
          </p:nvPr>
        </p:nvSpPr>
        <p:spPr>
          <a:xfrm>
            <a:off x="4648200" y="1104902"/>
            <a:ext cx="4038600" cy="3489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4" name="Google Shape;94;p10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0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6" name="Google Shape;96;p10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97" name="Google Shape;97;p10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-line-bluetext-colorshield.pn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7200" y="4699003"/>
            <a:ext cx="1809092" cy="3474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30464" y="1029708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323520" y="-19089"/>
            <a:ext cx="8229600" cy="7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95001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Relationship Id="rId8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Gill Sans"/>
              <a:buNone/>
            </a:pPr>
            <a:r>
              <a:rPr lang="en-US" sz="3240"/>
              <a:t>Recommendation Prediction for Women’s E-Commerce Clothing Reviews</a:t>
            </a:r>
            <a:endParaRPr/>
          </a:p>
        </p:txBody>
      </p:sp>
      <p:sp>
        <p:nvSpPr>
          <p:cNvPr id="212" name="Google Shape;212;p19"/>
          <p:cNvSpPr txBox="1"/>
          <p:nvPr>
            <p:ph idx="1" type="subTitle"/>
          </p:nvPr>
        </p:nvSpPr>
        <p:spPr>
          <a:xfrm>
            <a:off x="958151" y="3255792"/>
            <a:ext cx="7397039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None/>
            </a:pPr>
            <a:r>
              <a:rPr lang="en-US" sz="2220"/>
              <a:t>Yixuan Meng</a:t>
            </a:r>
            <a:r>
              <a:rPr lang="en-US" sz="2220"/>
              <a:t> (yixuan@seas.upenn.edu)</a:t>
            </a:r>
            <a:endParaRPr sz="22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None/>
            </a:pPr>
            <a:r>
              <a:rPr lang="en-US" sz="2220"/>
              <a:t>Zhaozheng Shen (shenzhzh@seas.upenn.edu)</a:t>
            </a:r>
            <a:endParaRPr sz="22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None/>
            </a:pPr>
            <a:r>
              <a:rPr lang="en-US" sz="2220"/>
              <a:t>Zhouyang Fang (fangzhy@seas.upenn.edu)</a:t>
            </a:r>
            <a:endParaRPr sz="2220"/>
          </a:p>
          <a:p>
            <a:pPr indent="0" lvl="0" marL="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None/>
            </a:pPr>
            <a:r>
              <a:rPr lang="en-US" sz="2220"/>
              <a:t>December</a:t>
            </a:r>
            <a:r>
              <a:rPr lang="en-US" sz="2220"/>
              <a:t> 08, 2021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28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Experiments and Results</a:t>
            </a:r>
            <a:endParaRPr/>
          </a:p>
        </p:txBody>
      </p:sp>
      <p:pic>
        <p:nvPicPr>
          <p:cNvPr id="301" name="Google Shape;3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25" y="899575"/>
            <a:ext cx="2588400" cy="190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725" y="2859950"/>
            <a:ext cx="2692000" cy="1966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7338" y="861478"/>
            <a:ext cx="2692020" cy="19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2075" y="2923957"/>
            <a:ext cx="2692000" cy="1966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17999" y="876987"/>
            <a:ext cx="2467701" cy="18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18000" y="2859950"/>
            <a:ext cx="2692000" cy="196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29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Experiments and Results</a:t>
            </a:r>
            <a:endParaRPr/>
          </a:p>
        </p:txBody>
      </p:sp>
      <p:pic>
        <p:nvPicPr>
          <p:cNvPr id="314" name="Google Shape;3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61475"/>
            <a:ext cx="2133600" cy="1569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350" y="861475"/>
            <a:ext cx="2133600" cy="1569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0288" y="861475"/>
            <a:ext cx="2133600" cy="156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4250" y="861475"/>
            <a:ext cx="2133600" cy="1569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2583173"/>
            <a:ext cx="2133600" cy="1558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39848" y="2583174"/>
            <a:ext cx="2133600" cy="1558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20300" y="2583174"/>
            <a:ext cx="2133600" cy="1558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54251" y="2583175"/>
            <a:ext cx="2133600" cy="1558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8" name="Google Shape;328;p30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Experiments and Results</a:t>
            </a:r>
            <a:endParaRPr/>
          </a:p>
        </p:txBody>
      </p:sp>
      <p:pic>
        <p:nvPicPr>
          <p:cNvPr id="329" name="Google Shape;3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488" y="1138238"/>
            <a:ext cx="50989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p31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Experiments and Results</a:t>
            </a:r>
            <a:endParaRPr/>
          </a:p>
        </p:txBody>
      </p:sp>
      <p:sp>
        <p:nvSpPr>
          <p:cNvPr id="337" name="Google Shape;337;p31"/>
          <p:cNvSpPr txBox="1"/>
          <p:nvPr/>
        </p:nvSpPr>
        <p:spPr>
          <a:xfrm>
            <a:off x="509725" y="1031025"/>
            <a:ext cx="80301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Convolutional Neural Network</a:t>
            </a:r>
            <a:endParaRPr sz="24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Gill Sans"/>
              <a:buChar char="–"/>
            </a:pPr>
            <a:r>
              <a:rPr lang="en-US" sz="20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Use oversampling to balance #0s and #1s</a:t>
            </a:r>
            <a:endParaRPr sz="6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Gill Sans"/>
              <a:buChar char="–"/>
            </a:pPr>
            <a:r>
              <a:rPr lang="en-US" sz="20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Use 300-dimensional GloVe embedding</a:t>
            </a:r>
            <a:endParaRPr sz="20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Gill Sans"/>
              <a:buChar char="–"/>
            </a:pPr>
            <a:r>
              <a:rPr lang="en-US" sz="20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Two convolutional layers</a:t>
            </a:r>
            <a:endParaRPr sz="20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Gill Sans"/>
              <a:buChar char="–"/>
            </a:pPr>
            <a:r>
              <a:rPr lang="en-US" sz="20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Integrate metadata by concating the output of convolutional layers and the metadata, then feed to a fully connected layer</a:t>
            </a:r>
            <a:endParaRPr sz="20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Gill Sans"/>
              <a:buChar char="–"/>
            </a:pPr>
            <a:r>
              <a:rPr lang="en-US" sz="20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Tune parameters (dropout rate, kernel size, hidden dimension)</a:t>
            </a:r>
            <a:endParaRPr sz="20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Gill Sans"/>
              <a:buChar char="–"/>
            </a:pPr>
            <a:r>
              <a:rPr lang="en-US" sz="20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Run 10 epochs with batch size 8, using Adam optimizer</a:t>
            </a:r>
            <a:endParaRPr sz="20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Gill Sans"/>
              <a:buChar char="–"/>
            </a:pPr>
            <a:r>
              <a:rPr lang="en-US" sz="20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The accuracy on validation set is 82.42%</a:t>
            </a:r>
            <a:endParaRPr sz="20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4" name="Google Shape;344;p32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Experiments and Results</a:t>
            </a:r>
            <a:endParaRPr/>
          </a:p>
        </p:txBody>
      </p:sp>
      <p:sp>
        <p:nvSpPr>
          <p:cNvPr id="345" name="Google Shape;345;p32"/>
          <p:cNvSpPr txBox="1"/>
          <p:nvPr/>
        </p:nvSpPr>
        <p:spPr>
          <a:xfrm>
            <a:off x="509725" y="1031025"/>
            <a:ext cx="80301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Transfer learning – Pre-trained BERT</a:t>
            </a:r>
            <a:endParaRPr sz="24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Gill Sans"/>
              <a:buChar char="–"/>
            </a:pPr>
            <a:r>
              <a:rPr lang="en-US" sz="20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Use BERT (large-uncased) from Huggingface</a:t>
            </a:r>
            <a:endParaRPr sz="20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Gill Sans"/>
              <a:buChar char="–"/>
            </a:pPr>
            <a:r>
              <a:rPr lang="en-US" sz="20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Use BERT tokenizer to generate Token embeddings, Segment embeddings, and Position embeddings</a:t>
            </a:r>
            <a:endParaRPr sz="20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Gill Sans"/>
              <a:buChar char="–"/>
            </a:pPr>
            <a:r>
              <a:rPr lang="en-US" sz="20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Feed the output of the BERT model to fully predicted layer</a:t>
            </a:r>
            <a:endParaRPr sz="20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Gill Sans"/>
              <a:buChar char="–"/>
            </a:pPr>
            <a:r>
              <a:rPr lang="en-US" sz="20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Create a schedule to decrease learning rate after certain #epoches</a:t>
            </a:r>
            <a:endParaRPr sz="20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Gill Sans"/>
              <a:buChar char="–"/>
            </a:pPr>
            <a:r>
              <a:rPr lang="en-US" sz="20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The accuracy on validation set is 88.38%</a:t>
            </a:r>
            <a:endParaRPr sz="20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2" name="Google Shape;352;p33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Experiments and Results</a:t>
            </a:r>
            <a:endParaRPr/>
          </a:p>
        </p:txBody>
      </p:sp>
      <p:pic>
        <p:nvPicPr>
          <p:cNvPr id="353" name="Google Shape;3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475" y="846237"/>
            <a:ext cx="6775027" cy="34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 txBox="1"/>
          <p:nvPr>
            <p:ph type="ctrTitle"/>
          </p:nvPr>
        </p:nvSpPr>
        <p:spPr>
          <a:xfrm>
            <a:off x="958151" y="1073526"/>
            <a:ext cx="7397100" cy="174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20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219" name="Google Shape;219;p20"/>
          <p:cNvSpPr txBox="1"/>
          <p:nvPr>
            <p:ph idx="1" type="body"/>
          </p:nvPr>
        </p:nvSpPr>
        <p:spPr>
          <a:xfrm>
            <a:off x="430464" y="902369"/>
            <a:ext cx="8229600" cy="3690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Problem and Motivation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Dataset and Data Visualization</a:t>
            </a:r>
            <a:endParaRPr/>
          </a:p>
          <a:p>
            <a:pPr indent="-279400" lvl="0" marL="342900" rtl="0" algn="l">
              <a:spcBef>
                <a:spcPts val="5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Preprocessing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Methodology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Experimental and Results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Discussion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21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Problem </a:t>
            </a:r>
            <a:r>
              <a:rPr lang="en-US"/>
              <a:t>and Motivation</a:t>
            </a:r>
            <a:endParaRPr/>
          </a:p>
        </p:txBody>
      </p:sp>
      <p:sp>
        <p:nvSpPr>
          <p:cNvPr id="226" name="Google Shape;226;p21"/>
          <p:cNvSpPr txBox="1"/>
          <p:nvPr>
            <p:ph idx="1" type="body"/>
          </p:nvPr>
        </p:nvSpPr>
        <p:spPr>
          <a:xfrm>
            <a:off x="457200" y="1104904"/>
            <a:ext cx="8082600" cy="3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Reviews of customers are essential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Text classification is reliable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Problem Formulation: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Supervised binary classification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Predict whether the reviewer recommended the product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22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Dataset</a:t>
            </a:r>
            <a:endParaRPr/>
          </a:p>
        </p:txBody>
      </p:sp>
      <p:pic>
        <p:nvPicPr>
          <p:cNvPr id="234" name="Google Shape;2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00" y="891900"/>
            <a:ext cx="4028099" cy="37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2"/>
          <p:cNvSpPr txBox="1"/>
          <p:nvPr/>
        </p:nvSpPr>
        <p:spPr>
          <a:xfrm>
            <a:off x="525025" y="3399325"/>
            <a:ext cx="40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6" name="Google Shape;236;p22"/>
          <p:cNvSpPr/>
          <p:nvPr/>
        </p:nvSpPr>
        <p:spPr>
          <a:xfrm>
            <a:off x="553225" y="2385975"/>
            <a:ext cx="4028100" cy="515100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 txBox="1"/>
          <p:nvPr/>
        </p:nvSpPr>
        <p:spPr>
          <a:xfrm>
            <a:off x="4876100" y="2227863"/>
            <a:ext cx="3328200" cy="831300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Label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predict whether customers recommend a product based on the reviews they give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4876100" y="995225"/>
            <a:ext cx="229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23486 observations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10 features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23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246" name="Google Shape;246;p23"/>
          <p:cNvSpPr txBox="1"/>
          <p:nvPr/>
        </p:nvSpPr>
        <p:spPr>
          <a:xfrm>
            <a:off x="525025" y="3399325"/>
            <a:ext cx="40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47" name="Google Shape;2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375" y="1088948"/>
            <a:ext cx="6473149" cy="2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3"/>
          <p:cNvSpPr txBox="1"/>
          <p:nvPr/>
        </p:nvSpPr>
        <p:spPr>
          <a:xfrm>
            <a:off x="3233850" y="4054550"/>
            <a:ext cx="26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Distribution of Text Length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24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256" name="Google Shape;256;p24"/>
          <p:cNvSpPr txBox="1"/>
          <p:nvPr/>
        </p:nvSpPr>
        <p:spPr>
          <a:xfrm>
            <a:off x="525025" y="3399325"/>
            <a:ext cx="40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57" name="Google Shape;2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25" y="1053251"/>
            <a:ext cx="3923248" cy="27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53250"/>
            <a:ext cx="3923250" cy="274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"/>
          <p:cNvSpPr txBox="1"/>
          <p:nvPr/>
        </p:nvSpPr>
        <p:spPr>
          <a:xfrm>
            <a:off x="981750" y="3905550"/>
            <a:ext cx="28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Word Cloud For Positive Reviews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0" name="Google Shape;260;p24"/>
          <p:cNvSpPr txBox="1"/>
          <p:nvPr/>
        </p:nvSpPr>
        <p:spPr>
          <a:xfrm>
            <a:off x="5107125" y="3905550"/>
            <a:ext cx="28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Word Cloud For Negative Reviews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25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Preprocessing</a:t>
            </a:r>
            <a:endParaRPr/>
          </a:p>
        </p:txBody>
      </p:sp>
      <p:pic>
        <p:nvPicPr>
          <p:cNvPr id="268" name="Google Shape;2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00" y="891900"/>
            <a:ext cx="4028099" cy="37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5"/>
          <p:cNvSpPr txBox="1"/>
          <p:nvPr/>
        </p:nvSpPr>
        <p:spPr>
          <a:xfrm>
            <a:off x="525025" y="3399325"/>
            <a:ext cx="40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0" name="Google Shape;270;p25"/>
          <p:cNvSpPr/>
          <p:nvPr/>
        </p:nvSpPr>
        <p:spPr>
          <a:xfrm>
            <a:off x="553225" y="3399325"/>
            <a:ext cx="4028100" cy="1213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5"/>
          <p:cNvSpPr/>
          <p:nvPr/>
        </p:nvSpPr>
        <p:spPr>
          <a:xfrm>
            <a:off x="553225" y="2385975"/>
            <a:ext cx="4028100" cy="515100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5"/>
          <p:cNvSpPr/>
          <p:nvPr/>
        </p:nvSpPr>
        <p:spPr>
          <a:xfrm>
            <a:off x="553225" y="1657400"/>
            <a:ext cx="4028100" cy="5151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5"/>
          <p:cNvSpPr txBox="1"/>
          <p:nvPr/>
        </p:nvSpPr>
        <p:spPr>
          <a:xfrm>
            <a:off x="4894400" y="3648500"/>
            <a:ext cx="3328200" cy="615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Create new features: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one-hot vectors for categorical variables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4894300" y="800600"/>
            <a:ext cx="3328200" cy="6156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Create new feature: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number of times this clothing ID appears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5" name="Google Shape;275;p25"/>
          <p:cNvSpPr/>
          <p:nvPr/>
        </p:nvSpPr>
        <p:spPr>
          <a:xfrm>
            <a:off x="543900" y="1142300"/>
            <a:ext cx="4028100" cy="2739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5"/>
          <p:cNvSpPr txBox="1"/>
          <p:nvPr/>
        </p:nvSpPr>
        <p:spPr>
          <a:xfrm>
            <a:off x="4894300" y="1507725"/>
            <a:ext cx="3328200" cy="10467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Remove stop-words;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Create new features: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emotional polarity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text length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4894300" y="2645938"/>
            <a:ext cx="3328200" cy="400200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Label to be predicted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26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Preprocessing</a:t>
            </a:r>
            <a:endParaRPr/>
          </a:p>
        </p:txBody>
      </p:sp>
      <p:sp>
        <p:nvSpPr>
          <p:cNvPr id="285" name="Google Shape;285;p26"/>
          <p:cNvSpPr txBox="1"/>
          <p:nvPr>
            <p:ph idx="1" type="body"/>
          </p:nvPr>
        </p:nvSpPr>
        <p:spPr>
          <a:xfrm>
            <a:off x="457200" y="1104904"/>
            <a:ext cx="8082600" cy="3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Use all the features expect Rating and Recommended IND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Split the dataset into </a:t>
            </a:r>
            <a:endParaRPr/>
          </a:p>
          <a:p>
            <a:pPr indent="-3111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Cross Validation Set (90%, 5-fold)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2000"/>
              <a:t>pick the best hyperparameters with GridSearchCV</a:t>
            </a:r>
            <a:endParaRPr/>
          </a:p>
          <a:p>
            <a:pPr indent="-311150" lvl="1" marL="742950" rtl="0" algn="l"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Testing Set (10%), compares the performance of different models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27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293" name="Google Shape;293;p27"/>
          <p:cNvSpPr txBox="1"/>
          <p:nvPr>
            <p:ph idx="1" type="body"/>
          </p:nvPr>
        </p:nvSpPr>
        <p:spPr>
          <a:xfrm>
            <a:off x="457200" y="1104904"/>
            <a:ext cx="8082600" cy="3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Logistic Regression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SVM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Decision Tree (Baseline)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Random Forest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AdaBoost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XGBoost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Convolutional Neural Network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Pre-Trained BERT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23">
      <a:dk1>
        <a:srgbClr val="00144D"/>
      </a:dk1>
      <a:lt1>
        <a:srgbClr val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