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57" r:id="rId4"/>
    <p:sldId id="261" r:id="rId5"/>
    <p:sldId id="262" r:id="rId6"/>
    <p:sldId id="263" r:id="rId7"/>
    <p:sldId id="264" r:id="rId8"/>
    <p:sldId id="265" r:id="rId9"/>
    <p:sldId id="276" r:id="rId10"/>
    <p:sldId id="258" r:id="rId11"/>
    <p:sldId id="266" r:id="rId12"/>
    <p:sldId id="267" r:id="rId13"/>
    <p:sldId id="268" r:id="rId14"/>
    <p:sldId id="269" r:id="rId15"/>
    <p:sldId id="270" r:id="rId16"/>
    <p:sldId id="277" r:id="rId17"/>
    <p:sldId id="259" r:id="rId18"/>
    <p:sldId id="271" r:id="rId19"/>
    <p:sldId id="272" r:id="rId20"/>
    <p:sldId id="280" r:id="rId21"/>
    <p:sldId id="278" r:id="rId22"/>
    <p:sldId id="260" r:id="rId23"/>
    <p:sldId id="274" r:id="rId24"/>
    <p:sldId id="273" r:id="rId25"/>
    <p:sldId id="27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142"/>
    <a:srgbClr val="8A97E6"/>
    <a:srgbClr val="7181E1"/>
    <a:srgbClr val="161C25"/>
    <a:srgbClr val="A4A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ABF12-24C7-44B8-A6DE-B334672DED97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59AE-4972-47F4-91DB-2B8C6F003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4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94A7D-9123-4A81-8C3B-6D2A9DF44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D06F2D-372B-41C4-A56D-D68D85F42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5D8BC-097A-4829-9B67-2AE4CF90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0B69F-7C84-411D-BEBE-BE763DCF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9F2BB-83E1-4D49-9EA6-819275A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1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3A678-D14E-4437-8E99-4DB9493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B5D3D-DB33-4F42-B80E-DF7BE547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6770A-A5FF-45D9-85F9-665B8B68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B6716-9325-4A7C-9308-0EDF6439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A4D99-D016-4E24-88E8-1F5CBF6C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0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2E9216-BF38-4B58-93B7-EC3445C77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8E7F6E-5B52-4F2D-A3A8-80647ED9E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E62FF-ED85-49D6-A0D5-DB2D9666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8E68A-59D7-45BB-ADCB-A5C8977D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C4692-C61F-430F-9941-321C23BF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E22A0-98E9-4035-83E6-0D3F5688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367BF-BE00-42FB-A010-3E02CA03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C92FF-E55D-45B8-821A-387DE363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E5A81-9E44-4F77-BEB8-F3D98EAA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5C493-229C-47D4-A1FC-506BFA6D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FF65F-4D44-4830-AEB3-4F8A8107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0824B-0EEA-4469-BBD0-5ACF1F0E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7EEC9-1946-49D3-A74E-0FD39B9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02A2A-BEDA-4426-8B87-C20EE857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0EB16-2EAD-4A1F-A3C5-370AE33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2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FDEF2-8686-4BD2-A1B4-39B33A28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6C20F-45C1-4EDD-B4FA-087C2AF81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C51AC-AABD-4118-BE55-FF21B3741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7A4-39EB-4804-9FA3-57A0E341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65B38-CE68-49DE-A3EE-2FD017E1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9B513-0CD3-411C-8CE9-F5782A56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3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0B094-38B5-425E-ADF6-F916C69C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0F562-2236-41CD-AB0A-2AED89D7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896CC-B331-4838-BD59-4FFFB139F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EC2BD-02EF-404A-B480-B8C20CB8E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3BC604-5ACF-4C13-A86A-DA4266BC5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3D0780-E865-4DB9-9BB6-E7229B2A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859D21-E468-4928-A31E-22FC0A17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36AD38-CC02-4452-9B1C-68D956CC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2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D572F-4BC7-4706-9320-3C3ACA13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8F04B7-3190-47C7-8C47-F868687F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2C4602-78E8-4018-940F-BF918271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C39D9-C574-490E-B195-FF58C0BD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5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DCE5A-6385-43EA-AC6E-5832F19C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1E427-0972-4FA0-A4FD-CE7D91D9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E2F98-0970-4E7E-8EA9-5616CBF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1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90D88-EE20-4883-9ED0-C0496AE8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53434-A34C-4C56-AC02-A29C5B95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EDE2C4-19FC-4954-8595-E46860E05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E25E6-8380-4F23-8052-F98698E2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499CA7-E5F9-4860-81DF-9EF131D1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941A2-C4D3-4566-8A5F-DC1CB54E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5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FAA0F-B013-48F9-A71D-DF9BE307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479809-800A-4DC8-9C42-08D7CF53E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F9ACF-4074-4E4D-9D0F-5E44FA0E0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6EAEB-BE2A-4D5B-A4AD-5DEBA9D9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185CF-D7E5-4970-8C92-A4760F9D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90A2E9-4A63-4C33-A575-8BCB3743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C3BA5F-C8BF-4FDE-A30F-2DEE1AD8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112EA-C448-495D-8C2E-F84879B9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3F6A7-8BAD-45B6-9A04-99778C7DB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4EA5-D9F8-4BCD-AEC6-F42D3CD46F5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FF092-D779-4896-AD1E-0FE9A07C1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8D3AA-3DAD-42D1-A396-71D8DCF3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264A-FFAF-49DC-A153-9DB220888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7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.griffinkorea.co.kr/goods/goods_list.php?cateCd=001&amp;utm_source=Naver_PowerLink_PC&amp;utm_medium=Naver_PowerLink_PC&amp;utm_campaign=coreKeywords&amp;utm_id=Naver_PowerLink&amp;utm_content=coreKeywords" TargetMode="External"/><Relationship Id="rId2" Type="http://schemas.openxmlformats.org/officeDocument/2006/relationships/hyperlink" Target="https://www.griffinkorea.co.kr/goods/goods_list.php?cateCd=001&amp;utm_source=Naver_PowerLink_PC&amp;utm_medium=Naver_PowerLink_PC&amp;utm_campaign=coreKeywords&amp;utm_id=Naver_PowerLink&amp;utm_content=coreKeyword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EC126B-1D63-4503-9FDD-DC9F33303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56"/>
          <a:stretch/>
        </p:blipFill>
        <p:spPr bwMode="auto">
          <a:xfrm>
            <a:off x="0" y="0"/>
            <a:ext cx="9156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ECEC56-FD66-44A9-BA6D-2C73BAF90312}"/>
              </a:ext>
            </a:extLst>
          </p:cNvPr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rgbClr val="161C25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D5CB9783-F027-4EF3-A0B7-8DBEBDCE3C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2D96B-51D2-46B9-B48E-BCEE4B0A3D81}"/>
              </a:ext>
            </a:extLst>
          </p:cNvPr>
          <p:cNvSpPr txBox="1"/>
          <p:nvPr/>
        </p:nvSpPr>
        <p:spPr>
          <a:xfrm>
            <a:off x="463550" y="2101850"/>
            <a:ext cx="61341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rgbClr val="8A97E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가방팝</a:t>
            </a:r>
            <a:r>
              <a:rPr lang="en-US" altLang="ko-KR" sz="4000" b="1" dirty="0">
                <a:solidFill>
                  <a:srgbClr val="8A97E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DT</a:t>
            </a:r>
            <a:r>
              <a:rPr lang="ko-KR" altLang="en-US" sz="4000" b="1" dirty="0">
                <a:solidFill>
                  <a:srgbClr val="8A97E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r>
              <a:rPr lang="en-US" altLang="ko-KR" sz="4000" b="1" dirty="0">
                <a:solidFill>
                  <a:srgbClr val="8A97E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r>
              <a:rPr lang="ko-KR" altLang="en-US" sz="4000" b="1" dirty="0">
                <a:solidFill>
                  <a:srgbClr val="8A97E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월</a:t>
            </a:r>
            <a:endParaRPr lang="en-US" altLang="ko-KR" sz="4000" b="1" dirty="0">
              <a:solidFill>
                <a:srgbClr val="8A97E6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r>
              <a:rPr lang="ko-KR" altLang="en-US" sz="4400" b="1" dirty="0">
                <a:solidFill>
                  <a:schemeClr val="bg1">
                    <a:lumMod val="9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광고운영 보고서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C5DFA-E8B7-4ACD-A0B2-69EDB8DF7971}"/>
              </a:ext>
            </a:extLst>
          </p:cNvPr>
          <p:cNvSpPr txBox="1"/>
          <p:nvPr/>
        </p:nvSpPr>
        <p:spPr>
          <a:xfrm>
            <a:off x="3259640" y="3555722"/>
            <a:ext cx="1426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마케팅팀 박재현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5A23B9-EC74-42CC-9E9C-5911C04BEBA5}"/>
              </a:ext>
            </a:extLst>
          </p:cNvPr>
          <p:cNvSpPr txBox="1"/>
          <p:nvPr/>
        </p:nvSpPr>
        <p:spPr>
          <a:xfrm>
            <a:off x="3251200" y="3832721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2022.03.02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8BD326-AC8D-46E5-B2A1-45BE3859FB11}"/>
              </a:ext>
            </a:extLst>
          </p:cNvPr>
          <p:cNvSpPr txBox="1"/>
          <p:nvPr/>
        </p:nvSpPr>
        <p:spPr>
          <a:xfrm>
            <a:off x="7270750" y="6264771"/>
            <a:ext cx="150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NHN Commerce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19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네이티브유니온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Summary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전월 대비하여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ROAS,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전환 매출액 소폭 상승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전년도 대비하여 전환 매출액이 크게 감소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유통 채널 등의 다변화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경쟁사의 진입 등의 사유로 사려 됨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1A0CF6C-8474-4CCC-89E4-5F3A31163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72875"/>
              </p:ext>
            </p:extLst>
          </p:nvPr>
        </p:nvGraphicFramePr>
        <p:xfrm>
          <a:off x="338331" y="2803967"/>
          <a:ext cx="8500868" cy="1070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287">
                  <a:extLst>
                    <a:ext uri="{9D8B030D-6E8A-4147-A177-3AD203B41FA5}">
                      <a16:colId xmlns:a16="http://schemas.microsoft.com/office/drawing/2014/main" val="539502673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89800459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735424438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401429240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006623130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805786782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69013258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17744085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271714277"/>
                    </a:ext>
                  </a:extLst>
                </a:gridCol>
                <a:gridCol w="787469">
                  <a:extLst>
                    <a:ext uri="{9D8B030D-6E8A-4147-A177-3AD203B41FA5}">
                      <a16:colId xmlns:a16="http://schemas.microsoft.com/office/drawing/2014/main" val="201645196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407686930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전월 대비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00711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2,391,248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13,339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0.56%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311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4,144,878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2,809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21.06%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1,476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25,451,856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614%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16294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01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4,511,708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14,314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0.32%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345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4,934,048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2,879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20.11%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1,714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24,920,242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505%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01754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증감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47.00%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6.81%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75.82%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9.85%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15.99%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2.43%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4.70%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13.90%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2.13%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21.58%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1049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9BDAA44-580E-4EB5-9834-E337DDDDB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47741"/>
              </p:ext>
            </p:extLst>
          </p:nvPr>
        </p:nvGraphicFramePr>
        <p:xfrm>
          <a:off x="338332" y="4129365"/>
          <a:ext cx="8500867" cy="1070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286">
                  <a:extLst>
                    <a:ext uri="{9D8B030D-6E8A-4147-A177-3AD203B41FA5}">
                      <a16:colId xmlns:a16="http://schemas.microsoft.com/office/drawing/2014/main" val="355006887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880819775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483108772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36756258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412671404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142964357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069325030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222421262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751433065"/>
                    </a:ext>
                  </a:extLst>
                </a:gridCol>
                <a:gridCol w="787469">
                  <a:extLst>
                    <a:ext uri="{9D8B030D-6E8A-4147-A177-3AD203B41FA5}">
                      <a16:colId xmlns:a16="http://schemas.microsoft.com/office/drawing/2014/main" val="375774971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504221895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전년 대비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38902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2,391,248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13,339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0.56%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311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4,144,878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2,809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21.06%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1,476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25,451,856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614%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047629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2021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5,527,912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44,953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0.81%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5,660,540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5,134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11.42%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1,103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76,037,557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1343%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744890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증감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56.74%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70.33%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31.40%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146.77%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26.78%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45.29%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84.39%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33.83%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66.53%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54.29%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748872"/>
                  </a:ext>
                </a:extLst>
              </a:tr>
            </a:tbl>
          </a:graphicData>
        </a:graphic>
      </p:graphicFrame>
      <p:graphicFrame>
        <p:nvGraphicFramePr>
          <p:cNvPr id="18" name="표 23">
            <a:extLst>
              <a:ext uri="{FF2B5EF4-FFF2-40B4-BE49-F238E27FC236}">
                <a16:creationId xmlns:a16="http://schemas.microsoft.com/office/drawing/2014/main" id="{76200425-2DB4-4E6F-86A7-7FB784525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23412"/>
              </p:ext>
            </p:extLst>
          </p:nvPr>
        </p:nvGraphicFramePr>
        <p:xfrm>
          <a:off x="338326" y="2048473"/>
          <a:ext cx="8500870" cy="45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10">
                  <a:extLst>
                    <a:ext uri="{9D8B030D-6E8A-4147-A177-3AD203B41FA5}">
                      <a16:colId xmlns:a16="http://schemas.microsoft.com/office/drawing/2014/main" val="3144766583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406510912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4203279955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56447041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2590431982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11606435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3442597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87698"/>
                  </a:ext>
                </a:extLst>
              </a:tr>
              <a:tr h="228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2,391,248 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13,339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0.56%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4,144,878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2,809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25,451,856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614%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28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48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네이티브유니온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브랜드검색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188615"/>
            <a:ext cx="8500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비용의 경우 일할 계산시의 비용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실제 정산 금액과 차이가 있을 수 있음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발렌타인데이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소재의 경우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637,000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원의 매출액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메종키츠네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약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70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만원의 매출액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폴스미스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약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만원의 매출액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브랜드검색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PC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경우는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폴스미스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소재와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메종키츠네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소재 동시에 사용 中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폭스헤드케이스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카페키츠네의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썸네일이 높은 클릭 수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구매완료 </a:t>
            </a:r>
            <a:r>
              <a:rPr lang="en-US" altLang="ko-KR" sz="11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359</a:t>
            </a:r>
            <a:r>
              <a:rPr lang="ko-KR" altLang="en-US" sz="11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 </a:t>
            </a:r>
            <a:r>
              <a:rPr lang="en-US" altLang="ko-KR" sz="11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1,451</a:t>
            </a:r>
            <a:r>
              <a:rPr lang="ko-KR" altLang="en-US" sz="11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372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80186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5,618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3,387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60.29%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1,129,324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1,261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37.23%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14,079,738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7" name="object 21">
            <a:extLst>
              <a:ext uri="{FF2B5EF4-FFF2-40B4-BE49-F238E27FC236}">
                <a16:creationId xmlns:a16="http://schemas.microsoft.com/office/drawing/2014/main" id="{7A6E48A8-AD38-49A9-BE84-900B630BDE9F}"/>
              </a:ext>
            </a:extLst>
          </p:cNvPr>
          <p:cNvSpPr/>
          <p:nvPr/>
        </p:nvSpPr>
        <p:spPr>
          <a:xfrm>
            <a:off x="338327" y="2941955"/>
            <a:ext cx="3488690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21">
            <a:extLst>
              <a:ext uri="{FF2B5EF4-FFF2-40B4-BE49-F238E27FC236}">
                <a16:creationId xmlns:a16="http://schemas.microsoft.com/office/drawing/2014/main" id="{97852E80-A9B3-4BE9-B3C4-A81207EE74A5}"/>
              </a:ext>
            </a:extLst>
          </p:cNvPr>
          <p:cNvSpPr/>
          <p:nvPr/>
        </p:nvSpPr>
        <p:spPr>
          <a:xfrm>
            <a:off x="4192777" y="2941955"/>
            <a:ext cx="4646416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B7E675-50CD-4AFA-91E7-3D9AD418F326}"/>
              </a:ext>
            </a:extLst>
          </p:cNvPr>
          <p:cNvSpPr/>
          <p:nvPr/>
        </p:nvSpPr>
        <p:spPr>
          <a:xfrm>
            <a:off x="338327" y="3289300"/>
            <a:ext cx="3488690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CDE80B-A922-49B8-859A-6EFFC0D51E16}"/>
              </a:ext>
            </a:extLst>
          </p:cNvPr>
          <p:cNvSpPr/>
          <p:nvPr/>
        </p:nvSpPr>
        <p:spPr>
          <a:xfrm>
            <a:off x="4192777" y="3289300"/>
            <a:ext cx="4646416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75CD-77C5-4001-A83E-F6851B379BD6}"/>
              </a:ext>
            </a:extLst>
          </p:cNvPr>
          <p:cNvSpPr txBox="1"/>
          <p:nvPr/>
        </p:nvSpPr>
        <p:spPr>
          <a:xfrm>
            <a:off x="1574434" y="2980231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BAE70-1D66-4A76-B48E-B44128C02DA8}"/>
              </a:ext>
            </a:extLst>
          </p:cNvPr>
          <p:cNvSpPr txBox="1"/>
          <p:nvPr/>
        </p:nvSpPr>
        <p:spPr>
          <a:xfrm>
            <a:off x="5981248" y="3000286"/>
            <a:ext cx="106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쿼리량</a:t>
            </a:r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추이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7EE7D8-6225-4409-98AE-A5BBD0AB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48" y="3526155"/>
            <a:ext cx="4496472" cy="27060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D93412-5F81-44F4-94CF-71F2DE04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34" y="4431846"/>
            <a:ext cx="2393341" cy="9593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51E722-62AA-4953-A507-11D23087E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34" y="5416570"/>
            <a:ext cx="2351693" cy="10225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60B728-0CD3-46BE-BC9A-6FDC7F20D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34" y="3460195"/>
            <a:ext cx="2360644" cy="8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7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네이티브유니온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네이버 파워링크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구매완료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77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144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50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[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메종키츠네에어팟프로케이스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메종키츠네아이폰케이스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메종키츠네케이스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메종키츠네폰케이스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...]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등의 키워드에서 전환 다수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동년 대비 하여 성과가 대폭 하락 하였으나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전월 대비하여 상승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4846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173,859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2,662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1,100,627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29.90%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1,383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6,337,686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9F5FD3-CDD6-4770-8059-8316EB31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35098"/>
              </p:ext>
            </p:extLst>
          </p:nvPr>
        </p:nvGraphicFramePr>
        <p:xfrm>
          <a:off x="4319269" y="3429000"/>
          <a:ext cx="4401159" cy="302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769">
                  <a:extLst>
                    <a:ext uri="{9D8B030D-6E8A-4147-A177-3AD203B41FA5}">
                      <a16:colId xmlns:a16="http://schemas.microsoft.com/office/drawing/2014/main" val="3817138537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3984234644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1348302192"/>
                    </a:ext>
                  </a:extLst>
                </a:gridCol>
              </a:tblGrid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키워드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전환수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14798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메종키츠네에어팟프로케이스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1,184,787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393352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메종키츠네아이폰케이스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271,411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83591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387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메종키츠네폰케이스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218,317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207514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메종키츠네에어팟케이스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207,005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685928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범퍼케이스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160,001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653797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그리핀코리아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143,200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48761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명품케이스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339840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메종키츠네케이스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94,436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601302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맥세이프케이스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395205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메종키츠네에어팟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81,005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794619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네이티브유니온아이폰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59,001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298455"/>
                  </a:ext>
                </a:extLst>
              </a:tr>
            </a:tbl>
          </a:graphicData>
        </a:graphic>
      </p:graphicFrame>
      <p:sp>
        <p:nvSpPr>
          <p:cNvPr id="8" name="object 21">
            <a:extLst>
              <a:ext uri="{FF2B5EF4-FFF2-40B4-BE49-F238E27FC236}">
                <a16:creationId xmlns:a16="http://schemas.microsoft.com/office/drawing/2014/main" id="{2D24861E-B350-4770-9F62-6F260F09C511}"/>
              </a:ext>
            </a:extLst>
          </p:cNvPr>
          <p:cNvSpPr/>
          <p:nvPr/>
        </p:nvSpPr>
        <p:spPr>
          <a:xfrm>
            <a:off x="4192777" y="2941955"/>
            <a:ext cx="4646416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A1A9A2-E12A-409E-999F-B725FA6FE9F9}"/>
              </a:ext>
            </a:extLst>
          </p:cNvPr>
          <p:cNvSpPr/>
          <p:nvPr/>
        </p:nvSpPr>
        <p:spPr>
          <a:xfrm>
            <a:off x="4192777" y="3289300"/>
            <a:ext cx="4646416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C284AA10-A711-4A5B-B793-A2CFB48CFE13}"/>
              </a:ext>
            </a:extLst>
          </p:cNvPr>
          <p:cNvSpPr/>
          <p:nvPr/>
        </p:nvSpPr>
        <p:spPr>
          <a:xfrm>
            <a:off x="338327" y="2941955"/>
            <a:ext cx="3735684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09AD6D-3305-4F13-A011-77ED5F9D543F}"/>
              </a:ext>
            </a:extLst>
          </p:cNvPr>
          <p:cNvSpPr/>
          <p:nvPr/>
        </p:nvSpPr>
        <p:spPr>
          <a:xfrm>
            <a:off x="338326" y="3289300"/>
            <a:ext cx="3735685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0AD34-F952-45DC-8F84-41759184AAA3}"/>
              </a:ext>
            </a:extLst>
          </p:cNvPr>
          <p:cNvSpPr txBox="1"/>
          <p:nvPr/>
        </p:nvSpPr>
        <p:spPr>
          <a:xfrm>
            <a:off x="1812949" y="2988062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9B88C-CCAC-4CD8-B6CC-0CE685776801}"/>
              </a:ext>
            </a:extLst>
          </p:cNvPr>
          <p:cNvSpPr txBox="1"/>
          <p:nvPr/>
        </p:nvSpPr>
        <p:spPr>
          <a:xfrm>
            <a:off x="5981248" y="3000286"/>
            <a:ext cx="106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1E1686-08FF-447D-BED2-920C99E723F8}"/>
              </a:ext>
            </a:extLst>
          </p:cNvPr>
          <p:cNvSpPr txBox="1"/>
          <p:nvPr/>
        </p:nvSpPr>
        <p:spPr>
          <a:xfrm>
            <a:off x="406638" y="3452327"/>
            <a:ext cx="36673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네이티브유니온</a:t>
            </a:r>
            <a:r>
              <a:rPr lang="ko-KR" altLang="en-US" sz="1100" b="1" dirty="0"/>
              <a:t> 공식홈페이지 </a:t>
            </a:r>
            <a:r>
              <a:rPr lang="en-US" altLang="ko-KR" sz="1100" b="1" dirty="0"/>
              <a:t>nativeunionkorea.com</a:t>
            </a:r>
          </a:p>
          <a:p>
            <a:endParaRPr lang="en-US" altLang="ko-KR" sz="1100" dirty="0"/>
          </a:p>
          <a:p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아이폰케이스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겨울 한정판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Apple SD Gothic NEO"/>
              </a:rPr>
              <a:t>메종키츠네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폭스 헤드 캡슐 컬렉션 발매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E4B68-BD95-4266-B3E3-43B949828FAC}"/>
              </a:ext>
            </a:extLst>
          </p:cNvPr>
          <p:cNvSpPr txBox="1"/>
          <p:nvPr/>
        </p:nvSpPr>
        <p:spPr>
          <a:xfrm>
            <a:off x="406638" y="4595817"/>
            <a:ext cx="36673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네이티브유니온</a:t>
            </a:r>
            <a:r>
              <a:rPr lang="ko-KR" altLang="en-US" sz="1100" b="1" dirty="0"/>
              <a:t> 공식홈페이지 </a:t>
            </a:r>
            <a:r>
              <a:rPr lang="en-US" altLang="ko-KR" sz="1100" b="1" dirty="0"/>
              <a:t>nativeunionkorea.com</a:t>
            </a:r>
          </a:p>
          <a:p>
            <a:endParaRPr lang="en-US" altLang="ko-KR" sz="1100" dirty="0"/>
          </a:p>
          <a:p>
            <a:r>
              <a:rPr lang="ko-KR" altLang="en-US" sz="1100" dirty="0" err="1"/>
              <a:t>폴스미스케이스</a:t>
            </a:r>
            <a:r>
              <a:rPr lang="en-US" altLang="ko-KR" sz="1100" dirty="0"/>
              <a:t>, Paul Smith</a:t>
            </a:r>
            <a:r>
              <a:rPr lang="ko-KR" altLang="en-US" sz="1100" dirty="0"/>
              <a:t>가 선사하는 </a:t>
            </a:r>
            <a:endParaRPr lang="en-US" altLang="ko-KR" sz="1100" dirty="0"/>
          </a:p>
          <a:p>
            <a:r>
              <a:rPr lang="ko-KR" altLang="en-US" sz="1100" dirty="0"/>
              <a:t>최고급 이탈리아 가죽 소재 케이스</a:t>
            </a:r>
          </a:p>
        </p:txBody>
      </p:sp>
    </p:spTree>
    <p:extLst>
      <p:ext uri="{BB962C8B-B14F-4D97-AF65-F5344CB8AC3E}">
        <p14:creationId xmlns:p14="http://schemas.microsoft.com/office/powerpoint/2010/main" val="177307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네이티브유니온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네이버 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GFA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구매수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매출액 약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만원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GFA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직접적인 매출의 효과는 높지 않았으나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파워링크 등의 성과 등은 소폭 향상 되었음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- 3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광고비 축소로 인해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3/1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오후 경에 광고 잠정 중단한 상태 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20058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811,777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3,789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722,496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51,607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212,008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7" name="object 21">
            <a:extLst>
              <a:ext uri="{FF2B5EF4-FFF2-40B4-BE49-F238E27FC236}">
                <a16:creationId xmlns:a16="http://schemas.microsoft.com/office/drawing/2014/main" id="{A40D612D-B005-4980-8C78-2169D96F2B92}"/>
              </a:ext>
            </a:extLst>
          </p:cNvPr>
          <p:cNvSpPr/>
          <p:nvPr/>
        </p:nvSpPr>
        <p:spPr>
          <a:xfrm>
            <a:off x="338326" y="2941955"/>
            <a:ext cx="5101421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C9BBCF-CD31-4790-AA80-A30FF7242172}"/>
              </a:ext>
            </a:extLst>
          </p:cNvPr>
          <p:cNvSpPr/>
          <p:nvPr/>
        </p:nvSpPr>
        <p:spPr>
          <a:xfrm>
            <a:off x="338326" y="3289300"/>
            <a:ext cx="5101421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D76F6A-D30B-4EE7-A73F-123F5E0833EF}"/>
              </a:ext>
            </a:extLst>
          </p:cNvPr>
          <p:cNvSpPr txBox="1"/>
          <p:nvPr/>
        </p:nvSpPr>
        <p:spPr>
          <a:xfrm>
            <a:off x="2522473" y="2986842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B3E936-415E-404E-9554-F96348423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8" y="3429000"/>
            <a:ext cx="4828586" cy="14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ED3EF9-5477-4B15-BFCD-D17B8160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1" y="4988270"/>
            <a:ext cx="4825483" cy="141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21">
            <a:extLst>
              <a:ext uri="{FF2B5EF4-FFF2-40B4-BE49-F238E27FC236}">
                <a16:creationId xmlns:a16="http://schemas.microsoft.com/office/drawing/2014/main" id="{038B6CA8-3F36-48B8-978C-C9B1894C0FFD}"/>
              </a:ext>
            </a:extLst>
          </p:cNvPr>
          <p:cNvSpPr/>
          <p:nvPr/>
        </p:nvSpPr>
        <p:spPr>
          <a:xfrm>
            <a:off x="5664200" y="2941955"/>
            <a:ext cx="3174993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A9C9B2-2CDA-4DE1-B887-0FDE7D6FD1B2}"/>
              </a:ext>
            </a:extLst>
          </p:cNvPr>
          <p:cNvSpPr txBox="1"/>
          <p:nvPr/>
        </p:nvSpPr>
        <p:spPr>
          <a:xfrm>
            <a:off x="6859520" y="2986842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전환 현황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187F36-D3AD-4F5C-9848-D43874BA16CC}"/>
              </a:ext>
            </a:extLst>
          </p:cNvPr>
          <p:cNvSpPr/>
          <p:nvPr/>
        </p:nvSpPr>
        <p:spPr>
          <a:xfrm>
            <a:off x="5664200" y="3289300"/>
            <a:ext cx="3174993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1B1D918-F5F6-4637-8A4D-7F149CBEF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40088"/>
              </p:ext>
            </p:extLst>
          </p:nvPr>
        </p:nvGraphicFramePr>
        <p:xfrm>
          <a:off x="5752674" y="3431520"/>
          <a:ext cx="2920648" cy="1455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798">
                  <a:extLst>
                    <a:ext uri="{9D8B030D-6E8A-4147-A177-3AD203B41FA5}">
                      <a16:colId xmlns:a16="http://schemas.microsoft.com/office/drawing/2014/main" val="3817138537"/>
                    </a:ext>
                  </a:extLst>
                </a:gridCol>
                <a:gridCol w="867850">
                  <a:extLst>
                    <a:ext uri="{9D8B030D-6E8A-4147-A177-3AD203B41FA5}">
                      <a16:colId xmlns:a16="http://schemas.microsoft.com/office/drawing/2014/main" val="3984234644"/>
                    </a:ext>
                  </a:extLst>
                </a:gridCol>
              </a:tblGrid>
              <a:tr h="3639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유형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14798"/>
                  </a:ext>
                </a:extLst>
              </a:tr>
              <a:tr h="36399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endParaRPr lang="en-US" altLang="ko-KR" sz="1000" b="0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393352"/>
                  </a:ext>
                </a:extLst>
              </a:tr>
              <a:tr h="36399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en-US" altLang="ko-KR" sz="1000" b="0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83591"/>
                  </a:ext>
                </a:extLst>
              </a:tr>
              <a:tr h="36399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구매수</a:t>
                      </a:r>
                      <a:endParaRPr lang="en-US" altLang="ko-KR" sz="1000" b="0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38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264965A-A5CE-4FCE-A2B0-191E439A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25740"/>
              </p:ext>
            </p:extLst>
          </p:nvPr>
        </p:nvGraphicFramePr>
        <p:xfrm>
          <a:off x="5752674" y="4995604"/>
          <a:ext cx="2920648" cy="141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798">
                  <a:extLst>
                    <a:ext uri="{9D8B030D-6E8A-4147-A177-3AD203B41FA5}">
                      <a16:colId xmlns:a16="http://schemas.microsoft.com/office/drawing/2014/main" val="3817138537"/>
                    </a:ext>
                  </a:extLst>
                </a:gridCol>
                <a:gridCol w="867850">
                  <a:extLst>
                    <a:ext uri="{9D8B030D-6E8A-4147-A177-3AD203B41FA5}">
                      <a16:colId xmlns:a16="http://schemas.microsoft.com/office/drawing/2014/main" val="3984234644"/>
                    </a:ext>
                  </a:extLst>
                </a:gridCol>
              </a:tblGrid>
              <a:tr h="3530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유형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14798"/>
                  </a:ext>
                </a:extLst>
              </a:tr>
              <a:tr h="35309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endParaRPr lang="en-US" altLang="ko-KR" sz="1000" b="0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393352"/>
                  </a:ext>
                </a:extLst>
              </a:tr>
              <a:tr h="35309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en-US" altLang="ko-KR" sz="1000" b="0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83591"/>
                  </a:ext>
                </a:extLst>
              </a:tr>
              <a:tr h="35309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구매수</a:t>
                      </a:r>
                      <a:endParaRPr lang="en-US" altLang="ko-KR" sz="1000" b="0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58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네이티브유니온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구글 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SA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점점 효율이 낮아지고 있는 상황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퍼포먼스 맥스 등으로 대체를 고려하고 있음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[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네이티브유니온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메종키츠네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키워드에서 전환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로그인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85300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2,617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179,232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49.46%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1,948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1,494,250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7" name="object 21">
            <a:extLst>
              <a:ext uri="{FF2B5EF4-FFF2-40B4-BE49-F238E27FC236}">
                <a16:creationId xmlns:a16="http://schemas.microsoft.com/office/drawing/2014/main" id="{F9145191-05A3-4EB6-89D0-F26D8626CD60}"/>
              </a:ext>
            </a:extLst>
          </p:cNvPr>
          <p:cNvSpPr/>
          <p:nvPr/>
        </p:nvSpPr>
        <p:spPr>
          <a:xfrm>
            <a:off x="338327" y="2941955"/>
            <a:ext cx="3488690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6AE34E-201E-4585-BF6E-656A50F3121F}"/>
              </a:ext>
            </a:extLst>
          </p:cNvPr>
          <p:cNvSpPr/>
          <p:nvPr/>
        </p:nvSpPr>
        <p:spPr>
          <a:xfrm>
            <a:off x="338327" y="3289300"/>
            <a:ext cx="3488690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1130C-0890-47CE-A36F-69C1A123D94B}"/>
              </a:ext>
            </a:extLst>
          </p:cNvPr>
          <p:cNvSpPr txBox="1"/>
          <p:nvPr/>
        </p:nvSpPr>
        <p:spPr>
          <a:xfrm>
            <a:off x="1690495" y="2989818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EA4B9A47-F6AA-4C0C-AFF5-D13D42A48165}"/>
              </a:ext>
            </a:extLst>
          </p:cNvPr>
          <p:cNvSpPr/>
          <p:nvPr/>
        </p:nvSpPr>
        <p:spPr>
          <a:xfrm>
            <a:off x="4192777" y="2941955"/>
            <a:ext cx="4646416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BFBA6-96B0-455F-80D8-CDFC38D9747E}"/>
              </a:ext>
            </a:extLst>
          </p:cNvPr>
          <p:cNvSpPr/>
          <p:nvPr/>
        </p:nvSpPr>
        <p:spPr>
          <a:xfrm>
            <a:off x="4192777" y="3289300"/>
            <a:ext cx="4646416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9FC9F-094A-4AD5-B34D-1A9E91211810}"/>
              </a:ext>
            </a:extLst>
          </p:cNvPr>
          <p:cNvSpPr txBox="1"/>
          <p:nvPr/>
        </p:nvSpPr>
        <p:spPr>
          <a:xfrm>
            <a:off x="5981248" y="3000286"/>
            <a:ext cx="106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ACC46A7-F955-4A8A-A102-3C99D8935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40411"/>
              </p:ext>
            </p:extLst>
          </p:nvPr>
        </p:nvGraphicFramePr>
        <p:xfrm>
          <a:off x="4319269" y="3428999"/>
          <a:ext cx="4401159" cy="2953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769">
                  <a:extLst>
                    <a:ext uri="{9D8B030D-6E8A-4147-A177-3AD203B41FA5}">
                      <a16:colId xmlns:a16="http://schemas.microsoft.com/office/drawing/2014/main" val="3817138537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3984234644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1348302192"/>
                    </a:ext>
                  </a:extLst>
                </a:gridCol>
              </a:tblGrid>
              <a:tr h="4921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키워드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전환수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14798"/>
                  </a:ext>
                </a:extLst>
              </a:tr>
              <a:tr h="4921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네이티브유니온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786,900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393352"/>
                  </a:ext>
                </a:extLst>
              </a:tr>
              <a:tr h="4921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메종키츠네케이스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114,100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83591"/>
                  </a:ext>
                </a:extLst>
              </a:tr>
              <a:tr h="4921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메종키츠네에어팟프로케이스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83,300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387"/>
                  </a:ext>
                </a:extLst>
              </a:tr>
              <a:tr h="4921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메종드키츠네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72,500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207514"/>
                  </a:ext>
                </a:extLst>
              </a:tr>
              <a:tr h="4921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메종키츠네아이폰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68592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2FCE6B1-D4F7-40B7-B486-6DC496DB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34" y="3428999"/>
            <a:ext cx="2643076" cy="1639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B42D10-B7DF-4624-A4DA-0E8A9B7D3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20" y="4383877"/>
            <a:ext cx="2607901" cy="19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네이티브유니온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구글 스마트 쇼핑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꾸준하게 성과는 상승하는 중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 쇼핑과 같은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피드형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광고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크리테오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ADN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광고 등 네트워크 매체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광고 추가 확장 제안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14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23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로그인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23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00839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952,822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898,990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22.54%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1,534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3,143,874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CC8046-C262-4E9C-9562-82131938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68921"/>
              </p:ext>
            </p:extLst>
          </p:nvPr>
        </p:nvGraphicFramePr>
        <p:xfrm>
          <a:off x="4319269" y="3429001"/>
          <a:ext cx="4414184" cy="3039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2541">
                  <a:extLst>
                    <a:ext uri="{9D8B030D-6E8A-4147-A177-3AD203B41FA5}">
                      <a16:colId xmlns:a16="http://schemas.microsoft.com/office/drawing/2014/main" val="3817138537"/>
                    </a:ext>
                  </a:extLst>
                </a:gridCol>
                <a:gridCol w="1311643">
                  <a:extLst>
                    <a:ext uri="{9D8B030D-6E8A-4147-A177-3AD203B41FA5}">
                      <a16:colId xmlns:a16="http://schemas.microsoft.com/office/drawing/2014/main" val="1348302192"/>
                    </a:ext>
                  </a:extLst>
                </a:gridCol>
              </a:tblGrid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14798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Cool-Tone Pro max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599,407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393352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Cool-Tone 13 PRO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475,284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83591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Chilax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iphon12 &amp; 12pro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330,251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387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STOW SLEEVE FOR MACBOOK 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283,334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207514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COOL-TONE FOX HEAD CASE FOR IPHONE 13 PRO MINT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198,867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685928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COOL-TONE FOX HEAD CASE FOR IPHONE 13 PROMAX MINT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196,700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653797"/>
                  </a:ext>
                </a:extLst>
              </a:tr>
              <a:tr h="32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AIRPODS BEANIE 4 in 1 Bundle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48761"/>
                  </a:ext>
                </a:extLst>
              </a:tr>
              <a:tr h="32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BELT CABLE PRO ZEBRA (USB-C TO USB-C)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142,167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339840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COOL-TONE FOX HEAD CASE FOR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IPHONE 13 MINT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132,317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601302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COOL-TONE FOX HEAD CASE FOR AIRPODS PRO PBLU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127,600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395205"/>
                  </a:ext>
                </a:extLst>
              </a:tr>
            </a:tbl>
          </a:graphicData>
        </a:graphic>
      </p:graphicFrame>
      <p:sp>
        <p:nvSpPr>
          <p:cNvPr id="8" name="object 21">
            <a:extLst>
              <a:ext uri="{FF2B5EF4-FFF2-40B4-BE49-F238E27FC236}">
                <a16:creationId xmlns:a16="http://schemas.microsoft.com/office/drawing/2014/main" id="{855803D9-2677-4F12-9D85-43D51DE8E56B}"/>
              </a:ext>
            </a:extLst>
          </p:cNvPr>
          <p:cNvSpPr/>
          <p:nvPr/>
        </p:nvSpPr>
        <p:spPr>
          <a:xfrm>
            <a:off x="338327" y="2941955"/>
            <a:ext cx="3488690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935B1F74-37D6-4117-8990-D61C5240A470}"/>
              </a:ext>
            </a:extLst>
          </p:cNvPr>
          <p:cNvSpPr/>
          <p:nvPr/>
        </p:nvSpPr>
        <p:spPr>
          <a:xfrm>
            <a:off x="4192777" y="2941955"/>
            <a:ext cx="4646416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9FC63-66C2-425F-BC0C-4D230B2A5DD0}"/>
              </a:ext>
            </a:extLst>
          </p:cNvPr>
          <p:cNvSpPr txBox="1"/>
          <p:nvPr/>
        </p:nvSpPr>
        <p:spPr>
          <a:xfrm>
            <a:off x="5981247" y="3000286"/>
            <a:ext cx="1203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전환 상품 </a:t>
            </a:r>
            <a:r>
              <a:rPr lang="en-US" altLang="ko-KR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 10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7DD78E-D546-4AC9-A973-C3ABA60D0CDC}"/>
              </a:ext>
            </a:extLst>
          </p:cNvPr>
          <p:cNvSpPr/>
          <p:nvPr/>
        </p:nvSpPr>
        <p:spPr>
          <a:xfrm>
            <a:off x="338327" y="3289300"/>
            <a:ext cx="3488690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89D4E4-5E12-4566-A444-F20436358B25}"/>
              </a:ext>
            </a:extLst>
          </p:cNvPr>
          <p:cNvSpPr/>
          <p:nvPr/>
        </p:nvSpPr>
        <p:spPr>
          <a:xfrm>
            <a:off x="4192777" y="3289300"/>
            <a:ext cx="4646416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39D46-866D-460B-AFAB-D9F579E0658F}"/>
              </a:ext>
            </a:extLst>
          </p:cNvPr>
          <p:cNvSpPr txBox="1"/>
          <p:nvPr/>
        </p:nvSpPr>
        <p:spPr>
          <a:xfrm>
            <a:off x="1481010" y="3000286"/>
            <a:ext cx="1203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C399B0-1387-483C-B32B-5938DB45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56" y="3617855"/>
            <a:ext cx="1986429" cy="26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1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81E65966-C6D1-4E8A-957C-678CEAD26B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BCA21-E45A-4B17-B1C0-71CECD474CF2}"/>
              </a:ext>
            </a:extLst>
          </p:cNvPr>
          <p:cNvSpPr txBox="1"/>
          <p:nvPr/>
        </p:nvSpPr>
        <p:spPr>
          <a:xfrm>
            <a:off x="2654300" y="1422400"/>
            <a:ext cx="161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8A97E6">
                    <a:alpha val="40000"/>
                  </a:srgb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03</a:t>
            </a:r>
            <a:r>
              <a:rPr lang="en-US" altLang="ko-KR" sz="5400" b="1" dirty="0">
                <a:solidFill>
                  <a:srgbClr val="8A97E6">
                    <a:alpha val="40000"/>
                  </a:srgb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endParaRPr lang="ko-KR" altLang="en-US" sz="6000" b="1" dirty="0">
              <a:solidFill>
                <a:schemeClr val="bg1">
                  <a:lumMod val="95000"/>
                  <a:alpha val="4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9A17-FD5C-4ADE-802C-191681C8E2BC}"/>
              </a:ext>
            </a:extLst>
          </p:cNvPr>
          <p:cNvSpPr txBox="1"/>
          <p:nvPr/>
        </p:nvSpPr>
        <p:spPr>
          <a:xfrm>
            <a:off x="4121150" y="158361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광고운영 보고서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b="1" dirty="0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3600" b="1" dirty="0" err="1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그리핀</a:t>
            </a:r>
            <a:r>
              <a:rPr lang="en-US" altLang="ko-KR" sz="3600" b="1" dirty="0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endParaRPr lang="ko-KR" altLang="en-US" sz="3600" b="1" dirty="0">
              <a:solidFill>
                <a:srgbClr val="8A97E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33180-FF11-4198-A7DE-1FF609B300BC}"/>
              </a:ext>
            </a:extLst>
          </p:cNvPr>
          <p:cNvSpPr txBox="1"/>
          <p:nvPr/>
        </p:nvSpPr>
        <p:spPr>
          <a:xfrm>
            <a:off x="7270750" y="6264771"/>
            <a:ext cx="150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NHN Commerce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07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그리핀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Summary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유튜브 광고 등을 추가로 집행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반응형 영상 소재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일일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천원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전월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 동기 대비하여 성과 등이 하락한 모습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083C83-763B-4E2F-97D2-70C2C1D72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64626"/>
              </p:ext>
            </p:extLst>
          </p:nvPr>
        </p:nvGraphicFramePr>
        <p:xfrm>
          <a:off x="338331" y="2802652"/>
          <a:ext cx="8500868" cy="1070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287">
                  <a:extLst>
                    <a:ext uri="{9D8B030D-6E8A-4147-A177-3AD203B41FA5}">
                      <a16:colId xmlns:a16="http://schemas.microsoft.com/office/drawing/2014/main" val="539502673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89800459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735424438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401429240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006623130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805786782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69013258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17744085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271714277"/>
                    </a:ext>
                  </a:extLst>
                </a:gridCol>
                <a:gridCol w="787469">
                  <a:extLst>
                    <a:ext uri="{9D8B030D-6E8A-4147-A177-3AD203B41FA5}">
                      <a16:colId xmlns:a16="http://schemas.microsoft.com/office/drawing/2014/main" val="201645196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407686930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전월 대비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00711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224,370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2,509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1.12%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318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796,765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872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34.75%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914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288,438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16294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01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623,635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3,202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0.51%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317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1,015,639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807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25.20%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1,259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316,016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01754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증감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64.022%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21.643%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119.26%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0.18%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21.55%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8.05%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37.92%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27.42%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8.73%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16.78%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1049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F3AD04F-FBBF-4B95-8B53-284FA37D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79580"/>
              </p:ext>
            </p:extLst>
          </p:nvPr>
        </p:nvGraphicFramePr>
        <p:xfrm>
          <a:off x="338332" y="4128050"/>
          <a:ext cx="8500867" cy="1078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286">
                  <a:extLst>
                    <a:ext uri="{9D8B030D-6E8A-4147-A177-3AD203B41FA5}">
                      <a16:colId xmlns:a16="http://schemas.microsoft.com/office/drawing/2014/main" val="355006887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880819775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483108772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36756258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412671404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142964357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069325030"/>
                    </a:ext>
                  </a:extLst>
                </a:gridCol>
                <a:gridCol w="807623">
                  <a:extLst>
                    <a:ext uri="{9D8B030D-6E8A-4147-A177-3AD203B41FA5}">
                      <a16:colId xmlns:a16="http://schemas.microsoft.com/office/drawing/2014/main" val="3222421262"/>
                    </a:ext>
                  </a:extLst>
                </a:gridCol>
                <a:gridCol w="615513">
                  <a:extLst>
                    <a:ext uri="{9D8B030D-6E8A-4147-A177-3AD203B41FA5}">
                      <a16:colId xmlns:a16="http://schemas.microsoft.com/office/drawing/2014/main" val="751433065"/>
                    </a:ext>
                  </a:extLst>
                </a:gridCol>
                <a:gridCol w="787469">
                  <a:extLst>
                    <a:ext uri="{9D8B030D-6E8A-4147-A177-3AD203B41FA5}">
                      <a16:colId xmlns:a16="http://schemas.microsoft.com/office/drawing/2014/main" val="375774971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504221895"/>
                    </a:ext>
                  </a:extLst>
                </a:gridCol>
              </a:tblGrid>
              <a:tr h="2753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전년 대비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38902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224,370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2,509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1.12%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318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796,765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872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34.75%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914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288,438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047629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2021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1,231,663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15,290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1.24%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193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2,947,724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0.27%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71,896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1,342,000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744890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증감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81.78%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83.59%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9.92%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64.72%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72.97%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2,026.83%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12,861.03%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98.73%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78.51%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20.48%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748872"/>
                  </a:ext>
                </a:extLst>
              </a:tr>
            </a:tbl>
          </a:graphicData>
        </a:graphic>
      </p:graphicFrame>
      <p:graphicFrame>
        <p:nvGraphicFramePr>
          <p:cNvPr id="17" name="표 23">
            <a:extLst>
              <a:ext uri="{FF2B5EF4-FFF2-40B4-BE49-F238E27FC236}">
                <a16:creationId xmlns:a16="http://schemas.microsoft.com/office/drawing/2014/main" id="{E566934B-AAE4-40CE-9771-BA901A2BA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1710"/>
              </p:ext>
            </p:extLst>
          </p:nvPr>
        </p:nvGraphicFramePr>
        <p:xfrm>
          <a:off x="338326" y="2047158"/>
          <a:ext cx="8500870" cy="45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10">
                  <a:extLst>
                    <a:ext uri="{9D8B030D-6E8A-4147-A177-3AD203B41FA5}">
                      <a16:colId xmlns:a16="http://schemas.microsoft.com/office/drawing/2014/main" val="3144766583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406510912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4203279955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56447041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2590431982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11606435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3442597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87698"/>
                  </a:ext>
                </a:extLst>
              </a:tr>
              <a:tr h="228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224,370 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2,509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1.12%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796,765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872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288,438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36%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28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32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그리핀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네이버 파워링크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구매완료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전환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[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그리핀케이스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ㅇㅇㅇ범퍼케이스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ㅇㅇㅇ풀커버케이스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맥세이프케이스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키워드에서 전환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80606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174,683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402,182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36,562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250,904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7" name="object 21">
            <a:extLst>
              <a:ext uri="{FF2B5EF4-FFF2-40B4-BE49-F238E27FC236}">
                <a16:creationId xmlns:a16="http://schemas.microsoft.com/office/drawing/2014/main" id="{7ABDA48C-955A-40D4-BFB6-EB99015C19A7}"/>
              </a:ext>
            </a:extLst>
          </p:cNvPr>
          <p:cNvSpPr/>
          <p:nvPr/>
        </p:nvSpPr>
        <p:spPr>
          <a:xfrm>
            <a:off x="4192777" y="2941955"/>
            <a:ext cx="4646416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D51438-9B85-45DF-B63A-83A94D67B5BF}"/>
              </a:ext>
            </a:extLst>
          </p:cNvPr>
          <p:cNvSpPr/>
          <p:nvPr/>
        </p:nvSpPr>
        <p:spPr>
          <a:xfrm>
            <a:off x="4192777" y="3289300"/>
            <a:ext cx="4646416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66112378-044C-4F24-81F3-7EEE0BA8F811}"/>
              </a:ext>
            </a:extLst>
          </p:cNvPr>
          <p:cNvSpPr/>
          <p:nvPr/>
        </p:nvSpPr>
        <p:spPr>
          <a:xfrm>
            <a:off x="338327" y="2941955"/>
            <a:ext cx="3735684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70FD38-1D4F-44BD-8821-D4F60C66D007}"/>
              </a:ext>
            </a:extLst>
          </p:cNvPr>
          <p:cNvSpPr/>
          <p:nvPr/>
        </p:nvSpPr>
        <p:spPr>
          <a:xfrm>
            <a:off x="338326" y="3289300"/>
            <a:ext cx="3735685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8BF52-7457-4513-A60F-45319DC2D261}"/>
              </a:ext>
            </a:extLst>
          </p:cNvPr>
          <p:cNvSpPr txBox="1"/>
          <p:nvPr/>
        </p:nvSpPr>
        <p:spPr>
          <a:xfrm>
            <a:off x="1812949" y="2988062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3D21E-96A5-4303-B18A-93DA9D63BD82}"/>
              </a:ext>
            </a:extLst>
          </p:cNvPr>
          <p:cNvSpPr txBox="1"/>
          <p:nvPr/>
        </p:nvSpPr>
        <p:spPr>
          <a:xfrm>
            <a:off x="5981248" y="3000286"/>
            <a:ext cx="106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172B9-D652-493C-936B-C01E38F1BD8F}"/>
              </a:ext>
            </a:extLst>
          </p:cNvPr>
          <p:cNvSpPr txBox="1"/>
          <p:nvPr/>
        </p:nvSpPr>
        <p:spPr>
          <a:xfrm>
            <a:off x="406638" y="3452327"/>
            <a:ext cx="36673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0" i="0" u="none" strike="noStrike" dirty="0" err="1">
                <a:solidFill>
                  <a:srgbClr val="3F7DD4"/>
                </a:solidFill>
                <a:effectLst/>
                <a:latin typeface="Apple SD Gothic NEO"/>
                <a:hlinkClick r:id="rId2"/>
              </a:rPr>
              <a:t>그리핀</a:t>
            </a:r>
            <a:r>
              <a:rPr lang="ko-KR" altLang="en-US" sz="1100" b="0" i="0" u="none" strike="noStrike" dirty="0">
                <a:solidFill>
                  <a:srgbClr val="3F7DD4"/>
                </a:solidFill>
                <a:effectLst/>
                <a:latin typeface="Apple SD Gothic NEO"/>
                <a:hlinkClick r:id="rId2"/>
              </a:rPr>
              <a:t> 아이폰케이스 </a:t>
            </a:r>
            <a:r>
              <a:rPr lang="en-US" altLang="ko-KR" sz="1100" b="0" i="0" u="none" strike="noStrike" dirty="0">
                <a:solidFill>
                  <a:srgbClr val="218D44"/>
                </a:solidFill>
                <a:effectLst/>
                <a:latin typeface="Apple SD Gothic NEO"/>
                <a:hlinkClick r:id="rId2"/>
              </a:rPr>
              <a:t>griffinkorea.co.kr</a:t>
            </a:r>
            <a:endParaRPr lang="en-US" altLang="ko-KR" sz="1100" b="0" i="0" u="none" strike="noStrike" dirty="0">
              <a:solidFill>
                <a:srgbClr val="218D44"/>
              </a:solidFill>
              <a:effectLst/>
              <a:latin typeface="Apple SD Gothic NEO"/>
            </a:endParaRPr>
          </a:p>
          <a:p>
            <a:pPr algn="l"/>
            <a:endParaRPr lang="ko-KR" altLang="en-US" sz="1100" b="0" i="0" dirty="0">
              <a:solidFill>
                <a:srgbClr val="4D4D4D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100" b="0" i="0" dirty="0">
                <a:solidFill>
                  <a:srgbClr val="000000"/>
                </a:solidFill>
                <a:effectLst/>
                <a:latin typeface="Apple SD Gothic NEO"/>
              </a:rPr>
              <a:t>6m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낙하 충격보호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Apple SD Gothic NEO"/>
              </a:rPr>
              <a:t>!,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남자의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Apple SD Gothic NEO"/>
              </a:rPr>
              <a:t>거친운동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Apple SD Gothic NEO"/>
              </a:rPr>
              <a:t>거친활동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Apple SD Gothic NEO"/>
              </a:rPr>
              <a:t>그리핀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 케이스가 보호 해드립니다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D4BC8-D041-492F-AB46-90F5DEA027E4}"/>
              </a:ext>
            </a:extLst>
          </p:cNvPr>
          <p:cNvSpPr txBox="1"/>
          <p:nvPr/>
        </p:nvSpPr>
        <p:spPr>
          <a:xfrm>
            <a:off x="406638" y="4595817"/>
            <a:ext cx="36673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0" i="0" u="none" strike="noStrike" dirty="0" err="1">
                <a:solidFill>
                  <a:srgbClr val="3F7DD4"/>
                </a:solidFill>
                <a:effectLst/>
                <a:latin typeface="Apple SD Gothic NEO"/>
                <a:hlinkClick r:id="rId3"/>
              </a:rPr>
              <a:t>그리핀</a:t>
            </a:r>
            <a:r>
              <a:rPr lang="ko-KR" altLang="en-US" sz="1100" b="0" i="0" u="none" strike="noStrike" dirty="0">
                <a:solidFill>
                  <a:srgbClr val="3F7DD4"/>
                </a:solidFill>
                <a:effectLst/>
                <a:latin typeface="Apple SD Gothic NEO"/>
                <a:hlinkClick r:id="rId3"/>
              </a:rPr>
              <a:t> 아이폰케이스</a:t>
            </a:r>
            <a:endParaRPr lang="ko-KR" altLang="en-US" sz="1100" b="0" i="0" u="none" strike="noStrike" dirty="0">
              <a:solidFill>
                <a:srgbClr val="0000CC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100" b="0" i="0" dirty="0">
                <a:solidFill>
                  <a:srgbClr val="000000"/>
                </a:solidFill>
                <a:effectLst/>
                <a:latin typeface="Apple SD Gothic NEO"/>
              </a:rPr>
              <a:t>6m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낙하 충격보호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Apple SD Gothic NEO"/>
              </a:rPr>
              <a:t>!,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남자의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Apple SD Gothic NEO"/>
              </a:rPr>
              <a:t>거친운동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Apple SD Gothic NEO"/>
              </a:rPr>
              <a:t>거친활동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Apple SD Gothic NEO"/>
              </a:rPr>
              <a:t>그리핀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Apple SD Gothic NEO"/>
              </a:rPr>
              <a:t> 케이스가 보호 해드립니다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24AE5FF-5184-462E-BC72-162BCDE77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94663"/>
              </p:ext>
            </p:extLst>
          </p:nvPr>
        </p:nvGraphicFramePr>
        <p:xfrm>
          <a:off x="4319269" y="3429000"/>
          <a:ext cx="4401159" cy="2915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769">
                  <a:extLst>
                    <a:ext uri="{9D8B030D-6E8A-4147-A177-3AD203B41FA5}">
                      <a16:colId xmlns:a16="http://schemas.microsoft.com/office/drawing/2014/main" val="3817138537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3984234644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1348302192"/>
                    </a:ext>
                  </a:extLst>
                </a:gridCol>
              </a:tblGrid>
              <a:tr h="4165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키워드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전환수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14798"/>
                  </a:ext>
                </a:extLst>
              </a:tr>
              <a:tr h="4165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그리핀케이스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45,803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393352"/>
                  </a:ext>
                </a:extLst>
              </a:tr>
              <a:tr h="4165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그리핀케이스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59,001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83591"/>
                  </a:ext>
                </a:extLst>
              </a:tr>
              <a:tr h="4165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미니범퍼케이스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387"/>
                  </a:ext>
                </a:extLst>
              </a:tr>
              <a:tr h="4165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아이폰풀커버케이스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53,100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207514"/>
                  </a:ext>
                </a:extLst>
              </a:tr>
              <a:tr h="4165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그리핀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22,900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685928"/>
                  </a:ext>
                </a:extLst>
              </a:tr>
              <a:tr h="4165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맥세이프케이스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35,100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65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5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그리핀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구글 디스커버리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 광고 중단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유튜브 광고로 대체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 카피의 자극성 등으로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클릭률은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나쁘지 않았으나 실제 매출로는 미비하게 이어짐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 전환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51030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26,658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1,110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185,288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37,500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7" name="object 21">
            <a:extLst>
              <a:ext uri="{FF2B5EF4-FFF2-40B4-BE49-F238E27FC236}">
                <a16:creationId xmlns:a16="http://schemas.microsoft.com/office/drawing/2014/main" id="{E18820AA-D552-426D-B20C-B81C031A33FF}"/>
              </a:ext>
            </a:extLst>
          </p:cNvPr>
          <p:cNvSpPr/>
          <p:nvPr/>
        </p:nvSpPr>
        <p:spPr>
          <a:xfrm>
            <a:off x="338326" y="2941955"/>
            <a:ext cx="8500864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4A43A5-F8DF-4789-AC48-F9721288D0A2}"/>
              </a:ext>
            </a:extLst>
          </p:cNvPr>
          <p:cNvSpPr/>
          <p:nvPr/>
        </p:nvSpPr>
        <p:spPr>
          <a:xfrm>
            <a:off x="338325" y="3289300"/>
            <a:ext cx="8500865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955E-E6B7-438B-A56A-D4E130ECB9F8}"/>
              </a:ext>
            </a:extLst>
          </p:cNvPr>
          <p:cNvSpPr txBox="1"/>
          <p:nvPr/>
        </p:nvSpPr>
        <p:spPr>
          <a:xfrm>
            <a:off x="4179823" y="2979816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63377-5E30-42B1-95EB-8FC400186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18" y="3942119"/>
            <a:ext cx="2226370" cy="2526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4AC84A-CBD3-4EAE-8875-346CCAE3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91" y="4120116"/>
            <a:ext cx="1874288" cy="23483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64C0E2B-9605-4CF1-AEF7-F7983EE43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653" y="3388558"/>
            <a:ext cx="1884285" cy="30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81E65966-C6D1-4E8A-957C-678CEAD26B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BCA21-E45A-4B17-B1C0-71CECD474CF2}"/>
              </a:ext>
            </a:extLst>
          </p:cNvPr>
          <p:cNvSpPr txBox="1"/>
          <p:nvPr/>
        </p:nvSpPr>
        <p:spPr>
          <a:xfrm>
            <a:off x="2654300" y="1422400"/>
            <a:ext cx="161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8A97E6">
                    <a:alpha val="40000"/>
                  </a:srgb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01</a:t>
            </a:r>
            <a:r>
              <a:rPr lang="en-US" altLang="ko-KR" sz="5400" b="1" dirty="0">
                <a:solidFill>
                  <a:srgbClr val="8A97E6">
                    <a:alpha val="40000"/>
                  </a:srgb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endParaRPr lang="ko-KR" altLang="en-US" sz="6000" b="1" dirty="0">
              <a:solidFill>
                <a:schemeClr val="bg1">
                  <a:lumMod val="95000"/>
                  <a:alpha val="4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9A17-FD5C-4ADE-802C-191681C8E2BC}"/>
              </a:ext>
            </a:extLst>
          </p:cNvPr>
          <p:cNvSpPr txBox="1"/>
          <p:nvPr/>
        </p:nvSpPr>
        <p:spPr>
          <a:xfrm>
            <a:off x="4121150" y="158361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광고운영 보고서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b="1" dirty="0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    “</a:t>
            </a:r>
            <a:r>
              <a:rPr lang="ko-KR" altLang="en-US" sz="3600" b="1" dirty="0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인케이스</a:t>
            </a:r>
            <a:r>
              <a:rPr lang="en-US" altLang="ko-KR" sz="3600" b="1" dirty="0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endParaRPr lang="ko-KR" altLang="en-US" sz="3600" b="1" dirty="0">
              <a:solidFill>
                <a:srgbClr val="8A97E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33180-FF11-4198-A7DE-1FF609B300BC}"/>
              </a:ext>
            </a:extLst>
          </p:cNvPr>
          <p:cNvSpPr txBox="1"/>
          <p:nvPr/>
        </p:nvSpPr>
        <p:spPr>
          <a:xfrm>
            <a:off x="7270750" y="6264771"/>
            <a:ext cx="150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NHN Commerce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77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그리핀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183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구글 유튜브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일부터 광고 시작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일일 예산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천원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상호작용 발생률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26.64%,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참여 수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6,152,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평균 비용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 전환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37649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23,029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209,295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73.62%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8" name="object 21">
            <a:extLst>
              <a:ext uri="{FF2B5EF4-FFF2-40B4-BE49-F238E27FC236}">
                <a16:creationId xmlns:a16="http://schemas.microsoft.com/office/drawing/2014/main" id="{8A22A84B-412B-4021-8A42-D7890ECB65B5}"/>
              </a:ext>
            </a:extLst>
          </p:cNvPr>
          <p:cNvSpPr/>
          <p:nvPr/>
        </p:nvSpPr>
        <p:spPr>
          <a:xfrm>
            <a:off x="338326" y="2941955"/>
            <a:ext cx="4233673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9A2C89-F1CB-4FB8-8643-963B191BEA7C}"/>
              </a:ext>
            </a:extLst>
          </p:cNvPr>
          <p:cNvSpPr/>
          <p:nvPr/>
        </p:nvSpPr>
        <p:spPr>
          <a:xfrm>
            <a:off x="338326" y="3289300"/>
            <a:ext cx="4233674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59683-B646-4103-BEFF-376C7BBCA3C9}"/>
              </a:ext>
            </a:extLst>
          </p:cNvPr>
          <p:cNvSpPr txBox="1"/>
          <p:nvPr/>
        </p:nvSpPr>
        <p:spPr>
          <a:xfrm>
            <a:off x="2062985" y="2979816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FFE3A5B9-715A-4B6C-84AF-EB5DA47A3785}"/>
              </a:ext>
            </a:extLst>
          </p:cNvPr>
          <p:cNvSpPr/>
          <p:nvPr/>
        </p:nvSpPr>
        <p:spPr>
          <a:xfrm>
            <a:off x="5103509" y="2941955"/>
            <a:ext cx="3735684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DB407-A8E9-47A8-90D6-0360A5FD8627}"/>
              </a:ext>
            </a:extLst>
          </p:cNvPr>
          <p:cNvSpPr txBox="1"/>
          <p:nvPr/>
        </p:nvSpPr>
        <p:spPr>
          <a:xfrm>
            <a:off x="6398064" y="3017679"/>
            <a:ext cx="1146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잠재고객 타겟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AF006D-2E25-424D-B286-139FE6992C65}"/>
              </a:ext>
            </a:extLst>
          </p:cNvPr>
          <p:cNvSpPr/>
          <p:nvPr/>
        </p:nvSpPr>
        <p:spPr>
          <a:xfrm>
            <a:off x="5103509" y="3289754"/>
            <a:ext cx="3735685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990EC-BD5A-42F1-A78A-BAA0F8537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7" y="3681380"/>
            <a:ext cx="1860331" cy="22893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E96108-3F71-4EC9-BDB5-64FEC808C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43" y="3681380"/>
            <a:ext cx="1788665" cy="23088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2A7A43-845E-40CF-942A-F008E47C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219" y="3836732"/>
            <a:ext cx="3482262" cy="19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7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81E65966-C6D1-4E8A-957C-678CEAD26B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BCA21-E45A-4B17-B1C0-71CECD474CF2}"/>
              </a:ext>
            </a:extLst>
          </p:cNvPr>
          <p:cNvSpPr txBox="1"/>
          <p:nvPr/>
        </p:nvSpPr>
        <p:spPr>
          <a:xfrm>
            <a:off x="2654300" y="1422400"/>
            <a:ext cx="161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8A97E6">
                    <a:alpha val="40000"/>
                  </a:srgb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04</a:t>
            </a:r>
            <a:r>
              <a:rPr lang="en-US" altLang="ko-KR" sz="5400" b="1" dirty="0">
                <a:solidFill>
                  <a:srgbClr val="8A97E6">
                    <a:alpha val="40000"/>
                  </a:srgb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endParaRPr lang="ko-KR" altLang="en-US" sz="6000" b="1" dirty="0">
              <a:solidFill>
                <a:schemeClr val="bg1">
                  <a:lumMod val="95000"/>
                  <a:alpha val="4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9A17-FD5C-4ADE-802C-191681C8E2BC}"/>
              </a:ext>
            </a:extLst>
          </p:cNvPr>
          <p:cNvSpPr txBox="1"/>
          <p:nvPr/>
        </p:nvSpPr>
        <p:spPr>
          <a:xfrm>
            <a:off x="4121150" y="158361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광고운영 보고서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b="1" dirty="0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3600" b="1" dirty="0" err="1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인시피오</a:t>
            </a:r>
            <a:r>
              <a:rPr lang="en-US" altLang="ko-KR" sz="3600" b="1" dirty="0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endParaRPr lang="ko-KR" altLang="en-US" sz="3600" b="1" dirty="0">
              <a:solidFill>
                <a:srgbClr val="8A97E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33180-FF11-4198-A7DE-1FF609B300BC}"/>
              </a:ext>
            </a:extLst>
          </p:cNvPr>
          <p:cNvSpPr txBox="1"/>
          <p:nvPr/>
        </p:nvSpPr>
        <p:spPr>
          <a:xfrm>
            <a:off x="7270750" y="6264771"/>
            <a:ext cx="150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NHN Commerce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97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04.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인시피오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Summary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 대비 활동 지표인 전환 수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페이지뷰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...)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등은 상승 하였으나 전환 매출액은 오히려 하락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전월 대비하여 전환매출액 등 전반적으로 하락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625F884-5550-4714-997A-57BFEF8EA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04801"/>
              </p:ext>
            </p:extLst>
          </p:nvPr>
        </p:nvGraphicFramePr>
        <p:xfrm>
          <a:off x="338331" y="2802652"/>
          <a:ext cx="8500868" cy="1070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287">
                  <a:extLst>
                    <a:ext uri="{9D8B030D-6E8A-4147-A177-3AD203B41FA5}">
                      <a16:colId xmlns:a16="http://schemas.microsoft.com/office/drawing/2014/main" val="539502673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89800459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735424438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401429240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006623130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805786782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69013258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17744085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271714277"/>
                    </a:ext>
                  </a:extLst>
                </a:gridCol>
                <a:gridCol w="787469">
                  <a:extLst>
                    <a:ext uri="{9D8B030D-6E8A-4147-A177-3AD203B41FA5}">
                      <a16:colId xmlns:a16="http://schemas.microsoft.com/office/drawing/2014/main" val="201645196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407686930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전월 대비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00711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1,266,321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2,482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305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756,575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1,173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47.26%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645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45,007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16294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01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6,050,838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6,843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0.11%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193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1,318,009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4,614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67.43%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286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275,007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01754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증감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59.49%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37.03%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55.45%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39.44%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12.19%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49.33%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19.53%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73.28%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83.63%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81.36%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1049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5A5F26C-6419-4605-9D8A-737B97CC6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38705"/>
              </p:ext>
            </p:extLst>
          </p:nvPr>
        </p:nvGraphicFramePr>
        <p:xfrm>
          <a:off x="338332" y="4128050"/>
          <a:ext cx="8500867" cy="1070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286">
                  <a:extLst>
                    <a:ext uri="{9D8B030D-6E8A-4147-A177-3AD203B41FA5}">
                      <a16:colId xmlns:a16="http://schemas.microsoft.com/office/drawing/2014/main" val="355006887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880819775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483108772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36756258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412671404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142964357"/>
                    </a:ext>
                  </a:extLst>
                </a:gridCol>
                <a:gridCol w="807991">
                  <a:extLst>
                    <a:ext uri="{9D8B030D-6E8A-4147-A177-3AD203B41FA5}">
                      <a16:colId xmlns:a16="http://schemas.microsoft.com/office/drawing/2014/main" val="306932503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2242126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751433065"/>
                    </a:ext>
                  </a:extLst>
                </a:gridCol>
                <a:gridCol w="710832">
                  <a:extLst>
                    <a:ext uri="{9D8B030D-6E8A-4147-A177-3AD203B41FA5}">
                      <a16:colId xmlns:a16="http://schemas.microsoft.com/office/drawing/2014/main" val="375774971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504221895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전년 대비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38902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1,266,321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2,482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305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756,575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1,173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47.26%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645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45,007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047629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2021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738,442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5,404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0.73%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378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2,044,175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0.15%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255,522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269,000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744890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증감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231.91%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20.26%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75.98%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29.00%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43.39%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29,125.00%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36,551.64%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99.81%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83.27%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70.45%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748872"/>
                  </a:ext>
                </a:extLst>
              </a:tr>
            </a:tbl>
          </a:graphicData>
        </a:graphic>
      </p:graphicFrame>
      <p:graphicFrame>
        <p:nvGraphicFramePr>
          <p:cNvPr id="17" name="표 23">
            <a:extLst>
              <a:ext uri="{FF2B5EF4-FFF2-40B4-BE49-F238E27FC236}">
                <a16:creationId xmlns:a16="http://schemas.microsoft.com/office/drawing/2014/main" id="{12CF698F-0A03-414A-88C8-F1D1930F3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9354"/>
              </p:ext>
            </p:extLst>
          </p:nvPr>
        </p:nvGraphicFramePr>
        <p:xfrm>
          <a:off x="338326" y="2047158"/>
          <a:ext cx="8500870" cy="45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10">
                  <a:extLst>
                    <a:ext uri="{9D8B030D-6E8A-4147-A177-3AD203B41FA5}">
                      <a16:colId xmlns:a16="http://schemas.microsoft.com/office/drawing/2014/main" val="3144766583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406510912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4203279955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56447041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2590431982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11606435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3442597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87698"/>
                  </a:ext>
                </a:extLst>
              </a:tr>
              <a:tr h="228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1,266,321 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2,482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756,575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1,173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45,007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28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29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04.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인시피오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네이버 파워링크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구매완료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전환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[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ㅇㅇㅇ고급케이스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ㅇㅇㅇ실리콘케이스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아이폰케이스쇼핑몰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키워드에서 전환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24253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81,649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355,861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44,483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45,007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7" name="object 21">
            <a:extLst>
              <a:ext uri="{FF2B5EF4-FFF2-40B4-BE49-F238E27FC236}">
                <a16:creationId xmlns:a16="http://schemas.microsoft.com/office/drawing/2014/main" id="{2A55C6E6-8312-4A33-9610-116BB01B9A6F}"/>
              </a:ext>
            </a:extLst>
          </p:cNvPr>
          <p:cNvSpPr/>
          <p:nvPr/>
        </p:nvSpPr>
        <p:spPr>
          <a:xfrm>
            <a:off x="4192777" y="2941955"/>
            <a:ext cx="4646416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AAC54-1FB5-454C-9BDA-F6C5C0E528B5}"/>
              </a:ext>
            </a:extLst>
          </p:cNvPr>
          <p:cNvSpPr/>
          <p:nvPr/>
        </p:nvSpPr>
        <p:spPr>
          <a:xfrm>
            <a:off x="4192777" y="3289300"/>
            <a:ext cx="4646416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7A3DAEB5-3F05-4ACA-8D0E-A87A6D00831E}"/>
              </a:ext>
            </a:extLst>
          </p:cNvPr>
          <p:cNvSpPr/>
          <p:nvPr/>
        </p:nvSpPr>
        <p:spPr>
          <a:xfrm>
            <a:off x="338327" y="2941955"/>
            <a:ext cx="3735684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CF13C8-8FCA-4ADF-AF43-B235A25346DA}"/>
              </a:ext>
            </a:extLst>
          </p:cNvPr>
          <p:cNvSpPr/>
          <p:nvPr/>
        </p:nvSpPr>
        <p:spPr>
          <a:xfrm>
            <a:off x="338326" y="3289300"/>
            <a:ext cx="3735685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3BEE9-0AC4-47A8-BB59-D8C06C417E38}"/>
              </a:ext>
            </a:extLst>
          </p:cNvPr>
          <p:cNvSpPr txBox="1"/>
          <p:nvPr/>
        </p:nvSpPr>
        <p:spPr>
          <a:xfrm>
            <a:off x="1812949" y="2988062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7950F-D1EE-4145-892E-88D2F4E09A2F}"/>
              </a:ext>
            </a:extLst>
          </p:cNvPr>
          <p:cNvSpPr txBox="1"/>
          <p:nvPr/>
        </p:nvSpPr>
        <p:spPr>
          <a:xfrm>
            <a:off x="5981248" y="3000286"/>
            <a:ext cx="106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35F7EE-6410-44BB-B2C4-A474DDB0D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05419"/>
              </p:ext>
            </p:extLst>
          </p:nvPr>
        </p:nvGraphicFramePr>
        <p:xfrm>
          <a:off x="4319269" y="3428999"/>
          <a:ext cx="4401159" cy="2962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769">
                  <a:extLst>
                    <a:ext uri="{9D8B030D-6E8A-4147-A177-3AD203B41FA5}">
                      <a16:colId xmlns:a16="http://schemas.microsoft.com/office/drawing/2014/main" val="3817138537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3984234644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1348302192"/>
                    </a:ext>
                  </a:extLst>
                </a:gridCol>
              </a:tblGrid>
              <a:tr h="3528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키워드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전환수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14798"/>
                  </a:ext>
                </a:extLst>
              </a:tr>
              <a:tr h="869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프로맥스고급케이스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45,004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393352"/>
                  </a:ext>
                </a:extLst>
              </a:tr>
              <a:tr h="869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아이폰실리콘케이스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83591"/>
                  </a:ext>
                </a:extLst>
              </a:tr>
              <a:tr h="869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아이폰케이스쇼핑몰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38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41AFE15-61D9-4EF8-9046-AADA57CFB122}"/>
              </a:ext>
            </a:extLst>
          </p:cNvPr>
          <p:cNvSpPr txBox="1"/>
          <p:nvPr/>
        </p:nvSpPr>
        <p:spPr>
          <a:xfrm>
            <a:off x="441203" y="3526155"/>
            <a:ext cx="34589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인시피오코리아</a:t>
            </a:r>
            <a:r>
              <a:rPr lang="ko-KR" altLang="en-US" sz="1100" b="1" dirty="0"/>
              <a:t> 공식사이트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ko-KR" altLang="en-US" sz="1100" dirty="0"/>
              <a:t>아이폰 충격보호 솔루션</a:t>
            </a:r>
            <a:r>
              <a:rPr lang="en-US" altLang="ko-KR" sz="1100" dirty="0"/>
              <a:t>, 20</a:t>
            </a:r>
            <a:r>
              <a:rPr lang="ko-KR" altLang="en-US" sz="1100" dirty="0"/>
              <a:t>년 이상의 역사를 가진 </a:t>
            </a:r>
            <a:endParaRPr lang="en-US" altLang="ko-KR" sz="1100" dirty="0"/>
          </a:p>
          <a:p>
            <a:r>
              <a:rPr lang="ko-KR" altLang="en-US" sz="1100" dirty="0"/>
              <a:t>국제 </a:t>
            </a:r>
            <a:r>
              <a:rPr lang="ko-KR" altLang="en-US" sz="1100" dirty="0" err="1"/>
              <a:t>폰케이스</a:t>
            </a:r>
            <a:r>
              <a:rPr lang="ko-KR" altLang="en-US" sz="1100" dirty="0"/>
              <a:t> 전문 브랜드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383210-30B9-4591-84B4-134E9D20CC1B}"/>
              </a:ext>
            </a:extLst>
          </p:cNvPr>
          <p:cNvSpPr txBox="1"/>
          <p:nvPr/>
        </p:nvSpPr>
        <p:spPr>
          <a:xfrm>
            <a:off x="441203" y="4768143"/>
            <a:ext cx="3272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인시피오</a:t>
            </a:r>
            <a:r>
              <a:rPr lang="ko-KR" altLang="en-US" sz="1100" b="1" dirty="0"/>
              <a:t> 공식홈페이지</a:t>
            </a:r>
            <a:endParaRPr lang="en-US" altLang="ko-KR" sz="1100" b="1" dirty="0"/>
          </a:p>
          <a:p>
            <a:endParaRPr lang="en-US" altLang="ko-KR" sz="1100" dirty="0"/>
          </a:p>
          <a:p>
            <a:r>
              <a:rPr lang="ko-KR" altLang="en-US" sz="1100" dirty="0"/>
              <a:t>케이트 스페이드 코치 콜라보레이션 </a:t>
            </a:r>
            <a:r>
              <a:rPr lang="ko-KR" altLang="en-US" sz="1100" dirty="0" err="1"/>
              <a:t>에어팟</a:t>
            </a:r>
            <a:r>
              <a:rPr lang="en-US" altLang="ko-KR" sz="1100" dirty="0"/>
              <a:t>, </a:t>
            </a:r>
            <a:r>
              <a:rPr lang="ko-KR" altLang="en-US" sz="1100" dirty="0"/>
              <a:t>갤럭시 케이스</a:t>
            </a:r>
          </a:p>
        </p:txBody>
      </p:sp>
    </p:spTree>
    <p:extLst>
      <p:ext uri="{BB962C8B-B14F-4D97-AF65-F5344CB8AC3E}">
        <p14:creationId xmlns:p14="http://schemas.microsoft.com/office/powerpoint/2010/main" val="552987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04. </a:t>
            </a:r>
            <a:r>
              <a:rPr lang="ko-KR" altLang="en-US" sz="1000" dirty="0" err="1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인시피오</a:t>
            </a:r>
            <a:endParaRPr lang="ko-KR" altLang="en-US" sz="1000" dirty="0">
              <a:solidFill>
                <a:srgbClr val="8A97E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구글 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GDN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노출 수 등은 높고 활동성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전환 수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높았으나 실제 매출로 이어지지는 않음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일일 예산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만원으로 최소화 하여 집행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- 30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 이내 간접 전환으로 전환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발생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구매 금액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만원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8818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1,184,672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1,827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400,714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1,165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63.77%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10" name="object 21">
            <a:extLst>
              <a:ext uri="{FF2B5EF4-FFF2-40B4-BE49-F238E27FC236}">
                <a16:creationId xmlns:a16="http://schemas.microsoft.com/office/drawing/2014/main" id="{FE13D6DD-1A8C-4087-B13A-9471B8188CFC}"/>
              </a:ext>
            </a:extLst>
          </p:cNvPr>
          <p:cNvSpPr/>
          <p:nvPr/>
        </p:nvSpPr>
        <p:spPr>
          <a:xfrm>
            <a:off x="338327" y="2941955"/>
            <a:ext cx="3735684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1953E3-97AF-420E-A7F0-A8A0E36BB3AF}"/>
              </a:ext>
            </a:extLst>
          </p:cNvPr>
          <p:cNvSpPr/>
          <p:nvPr/>
        </p:nvSpPr>
        <p:spPr>
          <a:xfrm>
            <a:off x="338326" y="3289300"/>
            <a:ext cx="3735685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855C1E6B-488A-4016-A084-7982A787941C}"/>
              </a:ext>
            </a:extLst>
          </p:cNvPr>
          <p:cNvSpPr/>
          <p:nvPr/>
        </p:nvSpPr>
        <p:spPr>
          <a:xfrm>
            <a:off x="4192777" y="2941955"/>
            <a:ext cx="4646416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9D3D70-5F36-412F-BA4C-1B5CCB09A8D1}"/>
              </a:ext>
            </a:extLst>
          </p:cNvPr>
          <p:cNvSpPr/>
          <p:nvPr/>
        </p:nvSpPr>
        <p:spPr>
          <a:xfrm>
            <a:off x="4192777" y="3289300"/>
            <a:ext cx="4646416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6153C-1A73-4043-BBF0-444F7A0A66A4}"/>
              </a:ext>
            </a:extLst>
          </p:cNvPr>
          <p:cNvSpPr txBox="1"/>
          <p:nvPr/>
        </p:nvSpPr>
        <p:spPr>
          <a:xfrm>
            <a:off x="1813990" y="2979816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F8754-731C-40C6-97C8-4E9F39C307F2}"/>
              </a:ext>
            </a:extLst>
          </p:cNvPr>
          <p:cNvSpPr txBox="1"/>
          <p:nvPr/>
        </p:nvSpPr>
        <p:spPr>
          <a:xfrm>
            <a:off x="5981248" y="3000286"/>
            <a:ext cx="106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잠재고객 타겟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0D32D-1DC9-45BF-9491-5ABC9C70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9" y="4028061"/>
            <a:ext cx="3303037" cy="19385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CAECCC-DA9B-4255-B13F-64C0CAB33022}"/>
              </a:ext>
            </a:extLst>
          </p:cNvPr>
          <p:cNvSpPr txBox="1"/>
          <p:nvPr/>
        </p:nvSpPr>
        <p:spPr>
          <a:xfrm>
            <a:off x="4283260" y="4781913"/>
            <a:ext cx="4465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구글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머신러닝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및 구글 보유 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고객 계정 정보를 활용한 자동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타게팅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00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8B80EDE-DCEC-4FEC-A8BA-9F67EB6C5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56"/>
          <a:stretch/>
        </p:blipFill>
        <p:spPr bwMode="auto">
          <a:xfrm>
            <a:off x="0" y="0"/>
            <a:ext cx="9156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145BB3-10E7-4A2E-8504-7557AA56B1A3}"/>
              </a:ext>
            </a:extLst>
          </p:cNvPr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rgbClr val="161C25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0ED2C47-6EE9-45C9-8F16-E3CF62BC99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CA58E-6478-4538-B027-00670E91CE7F}"/>
              </a:ext>
            </a:extLst>
          </p:cNvPr>
          <p:cNvSpPr txBox="1"/>
          <p:nvPr/>
        </p:nvSpPr>
        <p:spPr>
          <a:xfrm>
            <a:off x="1504950" y="2352129"/>
            <a:ext cx="613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>
                    <a:lumMod val="9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A18266-FF03-43D5-9781-EF26630316C2}"/>
              </a:ext>
            </a:extLst>
          </p:cNvPr>
          <p:cNvSpPr txBox="1"/>
          <p:nvPr/>
        </p:nvSpPr>
        <p:spPr>
          <a:xfrm>
            <a:off x="7270750" y="6264771"/>
            <a:ext cx="150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NHN Commerce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C6E6E-0DBE-4852-A916-6881E45E23D5}"/>
              </a:ext>
            </a:extLst>
          </p:cNvPr>
          <p:cNvSpPr txBox="1"/>
          <p:nvPr/>
        </p:nvSpPr>
        <p:spPr>
          <a:xfrm>
            <a:off x="1995487" y="3290500"/>
            <a:ext cx="515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추가적인 요청이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있으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실 경우 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하기 메일 주소 혹은 연락처로 연락 부탁 드립니다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DDE55-E968-404D-B11E-0E4519FD0CB8}"/>
              </a:ext>
            </a:extLst>
          </p:cNvPr>
          <p:cNvSpPr txBox="1"/>
          <p:nvPr/>
        </p:nvSpPr>
        <p:spPr>
          <a:xfrm>
            <a:off x="2489197" y="3887628"/>
            <a:ext cx="1911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catnip@nhn-commerce.com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E34D4-C7D0-4B1B-B538-2245964BA27F}"/>
              </a:ext>
            </a:extLst>
          </p:cNvPr>
          <p:cNvSpPr txBox="1"/>
          <p:nvPr/>
        </p:nvSpPr>
        <p:spPr>
          <a:xfrm>
            <a:off x="4991103" y="3887627"/>
            <a:ext cx="1504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010-4333-5242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43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</a:t>
            </a:r>
            <a:r>
              <a:rPr lang="en-US" altLang="ko-KR" sz="100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인케이스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Summary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63E40127-BFC2-4475-B62F-63BB6DA08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17905"/>
              </p:ext>
            </p:extLst>
          </p:nvPr>
        </p:nvGraphicFramePr>
        <p:xfrm>
          <a:off x="338327" y="2048473"/>
          <a:ext cx="8500870" cy="507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10">
                  <a:extLst>
                    <a:ext uri="{9D8B030D-6E8A-4147-A177-3AD203B41FA5}">
                      <a16:colId xmlns:a16="http://schemas.microsoft.com/office/drawing/2014/main" val="3144766583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406510912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4203279955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56447041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2590431982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116064354"/>
                    </a:ext>
                  </a:extLst>
                </a:gridCol>
                <a:gridCol w="1214410">
                  <a:extLst>
                    <a:ext uri="{9D8B030D-6E8A-4147-A177-3AD203B41FA5}">
                      <a16:colId xmlns:a16="http://schemas.microsoft.com/office/drawing/2014/main" val="3442597429"/>
                    </a:ext>
                  </a:extLst>
                </a:gridCol>
              </a:tblGrid>
              <a:tr h="153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</a:p>
                  </a:txBody>
                  <a:tcPr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ko-KR" altLang="en-US" sz="9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87698"/>
                  </a:ext>
                </a:extLst>
              </a:tr>
              <a:tr h="278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3,098,574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8 Heavy" panose="020B0903030302020204" pitchFamily="34" charset="-127"/>
                        <a:ea typeface="에스코어 드림 8 Heavy" panose="020B0903030302020204" pitchFamily="34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17,642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8 Heavy" panose="020B0903030302020204" pitchFamily="34" charset="-127"/>
                        <a:ea typeface="에스코어 드림 8 Heavy" panose="020B09030303020202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0.57%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8 Heavy" panose="020B0903030302020204" pitchFamily="34" charset="-127"/>
                        <a:ea typeface="에스코어 드림 8 Heavy" panose="020B09030303020202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5,162,568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8 Heavy" panose="020B0903030302020204" pitchFamily="34" charset="-127"/>
                        <a:ea typeface="에스코어 드림 8 Heavy" panose="020B09030303020202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10,358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8 Heavy" panose="020B0903030302020204" pitchFamily="34" charset="-127"/>
                        <a:ea typeface="에스코어 드림 8 Heavy" panose="020B09030303020202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45,211,679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8 Heavy" panose="020B0903030302020204" pitchFamily="34" charset="-127"/>
                        <a:ea typeface="에스코어 드림 8 Heavy" panose="020B09030303020202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876%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에스코어 드림 8 Heavy" panose="020B0903030302020204" pitchFamily="34" charset="-127"/>
                        <a:ea typeface="에스코어 드림 8 Heavy" panose="020B09030303020202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28960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CC7A360-CE18-4823-B9BE-EA5EF54E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77183"/>
              </p:ext>
            </p:extLst>
          </p:nvPr>
        </p:nvGraphicFramePr>
        <p:xfrm>
          <a:off x="338326" y="2810317"/>
          <a:ext cx="8500868" cy="1070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287">
                  <a:extLst>
                    <a:ext uri="{9D8B030D-6E8A-4147-A177-3AD203B41FA5}">
                      <a16:colId xmlns:a16="http://schemas.microsoft.com/office/drawing/2014/main" val="539502673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89800459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735424438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401429240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006623130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805786782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69013258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17744085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271714277"/>
                    </a:ext>
                  </a:extLst>
                </a:gridCol>
                <a:gridCol w="787469">
                  <a:extLst>
                    <a:ext uri="{9D8B030D-6E8A-4147-A177-3AD203B41FA5}">
                      <a16:colId xmlns:a16="http://schemas.microsoft.com/office/drawing/2014/main" val="201645196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407686930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전월 대비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00711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3,098,574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17,642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0.57%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293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5,162,568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10,358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58.71%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498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45,211,679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876%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716294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01</a:t>
                      </a:r>
                      <a:r>
                        <a:rPr lang="ko-KR" altLang="en-US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1,740,945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15,644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0.90%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296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4,630,835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8,755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55.97%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529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29,503,844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637%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01754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증감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77.98%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12.77%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36.74%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1.14%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11.48%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18.31%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4.90%</a:t>
                      </a:r>
                      <a:endParaRPr lang="en-US" altLang="ko-KR" sz="800" b="0" i="0" u="none" strike="noStrike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5.78%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53.24%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37.48%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1049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A332014-C207-4B1C-BBBB-F2B89DD6E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30465"/>
              </p:ext>
            </p:extLst>
          </p:nvPr>
        </p:nvGraphicFramePr>
        <p:xfrm>
          <a:off x="338327" y="4135715"/>
          <a:ext cx="8500867" cy="1070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286">
                  <a:extLst>
                    <a:ext uri="{9D8B030D-6E8A-4147-A177-3AD203B41FA5}">
                      <a16:colId xmlns:a16="http://schemas.microsoft.com/office/drawing/2014/main" val="355006887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880819775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483108772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136756258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4126714049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2142964357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069325030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3222421262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751433065"/>
                    </a:ext>
                  </a:extLst>
                </a:gridCol>
                <a:gridCol w="787469">
                  <a:extLst>
                    <a:ext uri="{9D8B030D-6E8A-4147-A177-3AD203B41FA5}">
                      <a16:colId xmlns:a16="http://schemas.microsoft.com/office/drawing/2014/main" val="3757749711"/>
                    </a:ext>
                  </a:extLst>
                </a:gridCol>
                <a:gridCol w="711568">
                  <a:extLst>
                    <a:ext uri="{9D8B030D-6E8A-4147-A177-3AD203B41FA5}">
                      <a16:colId xmlns:a16="http://schemas.microsoft.com/office/drawing/2014/main" val="504221895"/>
                    </a:ext>
                  </a:extLst>
                </a:gridCol>
              </a:tblGrid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전년 대비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클릭수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클릭률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전환수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전환당비용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38902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2022</a:t>
                      </a:r>
                      <a:r>
                        <a:rPr lang="ko-KR" altLang="en-US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 </a:t>
                      </a:r>
                      <a:r>
                        <a:rPr lang="en-US" altLang="ko-KR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3,098,574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17,642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0.57%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293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5,162,568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10,358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58.71%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498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45,211,679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876%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047629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2021</a:t>
                      </a:r>
                      <a:r>
                        <a:rPr lang="ko-KR" altLang="en-US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 </a:t>
                      </a:r>
                      <a:r>
                        <a:rPr lang="en-US" altLang="ko-KR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02</a:t>
                      </a:r>
                      <a:r>
                        <a:rPr lang="ko-KR" altLang="en-US" sz="8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634,170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15,602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2.46%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270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4,205,963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295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1.89%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14,258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7,644,670 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182%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744890"/>
                  </a:ext>
                </a:extLst>
              </a:tr>
              <a:tr h="2677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증감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388.60%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13.08%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76.86%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8.55%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22.74%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3,411.07%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3,005.08%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▼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96.50%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491.41%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▲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381.83%</a:t>
                      </a:r>
                      <a:endParaRPr lang="en-US" altLang="ko-KR" sz="800" b="0" i="0" u="none" strike="noStrike" dirty="0">
                        <a:solidFill>
                          <a:srgbClr val="C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74887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전년도 대비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전월 대비하여 광고 성과 상승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신학기를 맞이한 할인 등에 의하여 광고 성과 상승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브랜드검색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구글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SA,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구글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쇼핑광고에서 높은 성과를 보임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ADN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광고 제안건에 대해서도 생각 해보시기를 권장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(on-site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마케팅 병행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765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</a:t>
            </a:r>
            <a:r>
              <a:rPr lang="en-US" altLang="ko-KR" sz="100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인케이스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브랜드검색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비용의 경우 일할 계산시의 비용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실제 정산 금액과 차이가 있을 수 있음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전월 대비하여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인케이스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쿼리량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데스크탑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-200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모바일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+200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구매완료 총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458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2,425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676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맥북 파우치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신학기백팩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순으로 높은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클릭률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51272"/>
              </p:ext>
            </p:extLst>
          </p:nvPr>
        </p:nvGraphicFramePr>
        <p:xfrm>
          <a:off x="338327" y="227711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30,727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8,621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28.06%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274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2,361,324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903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10.47%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2,615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26,664,687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1129%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13" name="object 21">
            <a:extLst>
              <a:ext uri="{FF2B5EF4-FFF2-40B4-BE49-F238E27FC236}">
                <a16:creationId xmlns:a16="http://schemas.microsoft.com/office/drawing/2014/main" id="{C27E3C37-F395-4CD5-9ABF-0FEBC0BD0DBF}"/>
              </a:ext>
            </a:extLst>
          </p:cNvPr>
          <p:cNvSpPr/>
          <p:nvPr/>
        </p:nvSpPr>
        <p:spPr>
          <a:xfrm>
            <a:off x="338327" y="2941955"/>
            <a:ext cx="3488690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162B82A3-DF1F-44CC-9B92-97231F744BC1}"/>
              </a:ext>
            </a:extLst>
          </p:cNvPr>
          <p:cNvSpPr/>
          <p:nvPr/>
        </p:nvSpPr>
        <p:spPr>
          <a:xfrm>
            <a:off x="4192777" y="2941955"/>
            <a:ext cx="4646416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739E-A935-4D35-9B74-0FC634B2265C}"/>
              </a:ext>
            </a:extLst>
          </p:cNvPr>
          <p:cNvSpPr/>
          <p:nvPr/>
        </p:nvSpPr>
        <p:spPr>
          <a:xfrm>
            <a:off x="338327" y="3289300"/>
            <a:ext cx="3488690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20C7D2-8C20-41C8-A4F4-B8C39AE9F77B}"/>
              </a:ext>
            </a:extLst>
          </p:cNvPr>
          <p:cNvSpPr/>
          <p:nvPr/>
        </p:nvSpPr>
        <p:spPr>
          <a:xfrm>
            <a:off x="4192777" y="3289300"/>
            <a:ext cx="4646416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A7636B-9E1F-46AA-AA8B-E39C65E6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1" y="3373755"/>
            <a:ext cx="3077180" cy="1422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0AC4F6-E013-4F44-A9DB-6AD57D09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896520"/>
            <a:ext cx="1775460" cy="15896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B797A2-A95F-47F2-9F07-11EF53B09BDF}"/>
              </a:ext>
            </a:extLst>
          </p:cNvPr>
          <p:cNvSpPr txBox="1"/>
          <p:nvPr/>
        </p:nvSpPr>
        <p:spPr>
          <a:xfrm>
            <a:off x="1574434" y="2980231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62B5C6-0EB8-4735-AC21-ACCBD53139AD}"/>
              </a:ext>
            </a:extLst>
          </p:cNvPr>
          <p:cNvSpPr txBox="1"/>
          <p:nvPr/>
        </p:nvSpPr>
        <p:spPr>
          <a:xfrm>
            <a:off x="5981248" y="3000286"/>
            <a:ext cx="106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쿼리량</a:t>
            </a:r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추이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C82B72E-FBE5-4719-8A09-944BB7532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507" y="3561583"/>
            <a:ext cx="4592955" cy="24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3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</a:t>
            </a:r>
            <a:r>
              <a:rPr lang="en-US" altLang="ko-KR" sz="100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인케이스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구글 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GDN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리타게팅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및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유사타겟으로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집행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일일 예산 약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만원으로 낮은 비용 대비 높은 노출 수를 가져가기 위함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구매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발생 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16342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1,336,418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1,171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0.09%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283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330,848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1,386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118.34%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239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315,700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7" name="object 21">
            <a:extLst>
              <a:ext uri="{FF2B5EF4-FFF2-40B4-BE49-F238E27FC236}">
                <a16:creationId xmlns:a16="http://schemas.microsoft.com/office/drawing/2014/main" id="{4ABB69B3-866C-49F5-85AF-CDB09727689E}"/>
              </a:ext>
            </a:extLst>
          </p:cNvPr>
          <p:cNvSpPr/>
          <p:nvPr/>
        </p:nvSpPr>
        <p:spPr>
          <a:xfrm>
            <a:off x="338327" y="2941955"/>
            <a:ext cx="3488690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74605D-B206-4F44-8FD0-3572C83DA8BA}"/>
              </a:ext>
            </a:extLst>
          </p:cNvPr>
          <p:cNvSpPr/>
          <p:nvPr/>
        </p:nvSpPr>
        <p:spPr>
          <a:xfrm>
            <a:off x="338327" y="3289300"/>
            <a:ext cx="3488690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1B14D-82B1-44A1-95A2-BC43CDECACC4}"/>
              </a:ext>
            </a:extLst>
          </p:cNvPr>
          <p:cNvSpPr txBox="1"/>
          <p:nvPr/>
        </p:nvSpPr>
        <p:spPr>
          <a:xfrm>
            <a:off x="1574434" y="2980231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0F98A-9B80-4A96-8C9F-9588D423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32" y="3429000"/>
            <a:ext cx="3357880" cy="9229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CA8FAE-A99C-4C89-AEC7-E6083B525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2" y="4364687"/>
            <a:ext cx="3357880" cy="922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EBAFB8-49F9-4456-9B18-533E78771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32" y="5300374"/>
            <a:ext cx="1256158" cy="1123295"/>
          </a:xfrm>
          <a:prstGeom prst="rect">
            <a:avLst/>
          </a:prstGeom>
        </p:spPr>
      </p:pic>
      <p:sp>
        <p:nvSpPr>
          <p:cNvPr id="18" name="object 21">
            <a:extLst>
              <a:ext uri="{FF2B5EF4-FFF2-40B4-BE49-F238E27FC236}">
                <a16:creationId xmlns:a16="http://schemas.microsoft.com/office/drawing/2014/main" id="{853E90AF-A6C9-4F49-ABDB-0658395102D8}"/>
              </a:ext>
            </a:extLst>
          </p:cNvPr>
          <p:cNvSpPr/>
          <p:nvPr/>
        </p:nvSpPr>
        <p:spPr>
          <a:xfrm>
            <a:off x="4192777" y="2941955"/>
            <a:ext cx="4646416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2CC00-1B2D-4C69-BF16-761F810BB55F}"/>
              </a:ext>
            </a:extLst>
          </p:cNvPr>
          <p:cNvSpPr txBox="1"/>
          <p:nvPr/>
        </p:nvSpPr>
        <p:spPr>
          <a:xfrm>
            <a:off x="5981248" y="3000286"/>
            <a:ext cx="106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잠재고객 타겟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57AC26-B780-48F2-85AD-29CC60B5C23C}"/>
              </a:ext>
            </a:extLst>
          </p:cNvPr>
          <p:cNvSpPr/>
          <p:nvPr/>
        </p:nvSpPr>
        <p:spPr>
          <a:xfrm>
            <a:off x="4192777" y="3289300"/>
            <a:ext cx="4646416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9315B23-FB01-4848-A935-D27F7E546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772" y="3428999"/>
            <a:ext cx="4217926" cy="27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4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</a:t>
            </a:r>
            <a:r>
              <a:rPr lang="en-US" altLang="ko-KR" sz="100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인케이스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구글 </a:t>
            </a:r>
            <a:r>
              <a:rPr lang="en-US" altLang="ko-KR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SA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주로 브랜드 키워드에서 전환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구글 머신 러닝 및 할인 행사 등 홍보에 적합하게 활용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40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구매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55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발생 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44420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18,643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1,594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8.55%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330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526,013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1,947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122.16%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270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7,125,600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7" name="object 21">
            <a:extLst>
              <a:ext uri="{FF2B5EF4-FFF2-40B4-BE49-F238E27FC236}">
                <a16:creationId xmlns:a16="http://schemas.microsoft.com/office/drawing/2014/main" id="{F538E416-7BC1-4453-99E1-D5259C4FF97C}"/>
              </a:ext>
            </a:extLst>
          </p:cNvPr>
          <p:cNvSpPr/>
          <p:nvPr/>
        </p:nvSpPr>
        <p:spPr>
          <a:xfrm>
            <a:off x="338327" y="2941955"/>
            <a:ext cx="3488690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230ACA-2AD6-4048-9266-2F3836E248DF}"/>
              </a:ext>
            </a:extLst>
          </p:cNvPr>
          <p:cNvSpPr/>
          <p:nvPr/>
        </p:nvSpPr>
        <p:spPr>
          <a:xfrm>
            <a:off x="338327" y="3289300"/>
            <a:ext cx="3488690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F4386-FFFE-48EF-B30C-9B427D0C6B57}"/>
              </a:ext>
            </a:extLst>
          </p:cNvPr>
          <p:cNvSpPr txBox="1"/>
          <p:nvPr/>
        </p:nvSpPr>
        <p:spPr>
          <a:xfrm>
            <a:off x="1574434" y="2980231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83368D-1BB5-4E20-BED7-3B892822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71" y="3429000"/>
            <a:ext cx="3318201" cy="15436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FCDCDA-27B3-4774-9D71-538D79A7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1" y="4998085"/>
            <a:ext cx="3318201" cy="1459688"/>
          </a:xfrm>
          <a:prstGeom prst="rect">
            <a:avLst/>
          </a:prstGeom>
        </p:spPr>
      </p:pic>
      <p:sp>
        <p:nvSpPr>
          <p:cNvPr id="15" name="object 21">
            <a:extLst>
              <a:ext uri="{FF2B5EF4-FFF2-40B4-BE49-F238E27FC236}">
                <a16:creationId xmlns:a16="http://schemas.microsoft.com/office/drawing/2014/main" id="{6826FE00-6C95-4F66-A442-B2EBA01C12CB}"/>
              </a:ext>
            </a:extLst>
          </p:cNvPr>
          <p:cNvSpPr/>
          <p:nvPr/>
        </p:nvSpPr>
        <p:spPr>
          <a:xfrm>
            <a:off x="4192777" y="2941955"/>
            <a:ext cx="4646416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61A660-395A-4681-97B1-19694AB71F03}"/>
              </a:ext>
            </a:extLst>
          </p:cNvPr>
          <p:cNvSpPr/>
          <p:nvPr/>
        </p:nvSpPr>
        <p:spPr>
          <a:xfrm>
            <a:off x="4192777" y="3289300"/>
            <a:ext cx="4646416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5AA36-13BE-482E-84C0-0B218DAA7543}"/>
              </a:ext>
            </a:extLst>
          </p:cNvPr>
          <p:cNvSpPr txBox="1"/>
          <p:nvPr/>
        </p:nvSpPr>
        <p:spPr>
          <a:xfrm>
            <a:off x="5981248" y="3000286"/>
            <a:ext cx="106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F987E63-3E5B-4AA2-A099-F76C02DDB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17537"/>
              </p:ext>
            </p:extLst>
          </p:nvPr>
        </p:nvGraphicFramePr>
        <p:xfrm>
          <a:off x="4319269" y="3429000"/>
          <a:ext cx="4401159" cy="302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769">
                  <a:extLst>
                    <a:ext uri="{9D8B030D-6E8A-4147-A177-3AD203B41FA5}">
                      <a16:colId xmlns:a16="http://schemas.microsoft.com/office/drawing/2014/main" val="3817138537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3984234644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1348302192"/>
                    </a:ext>
                  </a:extLst>
                </a:gridCol>
              </a:tblGrid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키워드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전환수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14798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인 케이스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</a:t>
                      </a:r>
                      <a:r>
                        <a:rPr lang="en-US" altLang="ko-KR" sz="900" u="none" strike="noStrike">
                          <a:effectLst/>
                        </a:rPr>
                        <a:t>65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</a:t>
                      </a:r>
                      <a:r>
                        <a:rPr lang="en-US" altLang="ko-KR" sz="900" u="none" strike="noStrike">
                          <a:effectLst/>
                        </a:rPr>
                        <a:t>4,261,700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393352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incase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          </a:t>
                      </a:r>
                      <a:r>
                        <a:rPr lang="en-US" altLang="ko-KR" sz="900" u="none" strike="noStrike" dirty="0">
                          <a:effectLst/>
                        </a:rPr>
                        <a:t>14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</a:t>
                      </a:r>
                      <a:r>
                        <a:rPr lang="en-US" altLang="ko-KR" sz="900" u="none" strike="noStrike">
                          <a:effectLst/>
                        </a:rPr>
                        <a:t>793,700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83591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인 케이스 코리아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</a:t>
                      </a:r>
                      <a:r>
                        <a:rPr lang="en-US" altLang="ko-KR" sz="900" u="none" strike="noStrike">
                          <a:effectLst/>
                        </a:rPr>
                        <a:t>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</a:t>
                      </a:r>
                      <a:r>
                        <a:rPr lang="en-US" altLang="ko-KR" sz="900" u="none" strike="noStrike">
                          <a:effectLst/>
                        </a:rPr>
                        <a:t>1,119,600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387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인 케이스 시티 컴팩트 백팩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</a:t>
                      </a:r>
                      <a:r>
                        <a:rPr lang="en-US" altLang="ko-KR" sz="900" u="none" strike="noStrike">
                          <a:effectLst/>
                        </a:rPr>
                        <a:t>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   </a:t>
                      </a:r>
                      <a:r>
                        <a:rPr lang="en-US" altLang="ko-KR" sz="900" u="none" strike="noStrike" dirty="0">
                          <a:effectLst/>
                        </a:rPr>
                        <a:t>191,000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207514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인케이스백팩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</a:t>
                      </a:r>
                      <a:r>
                        <a:rPr lang="en-US" altLang="ko-KR" sz="900" u="none" strike="noStrike">
                          <a:effectLst/>
                        </a:rPr>
                        <a:t>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   </a:t>
                      </a:r>
                      <a:r>
                        <a:rPr lang="en-US" altLang="ko-KR" sz="900" u="none" strike="noStrike" dirty="0">
                          <a:effectLst/>
                        </a:rPr>
                        <a:t>238,900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685928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아크백팩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</a:t>
                      </a:r>
                      <a:r>
                        <a:rPr lang="en-US" altLang="ko-KR" sz="900" u="none" strike="noStrike">
                          <a:effectLst/>
                        </a:rPr>
                        <a:t>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   </a:t>
                      </a:r>
                      <a:r>
                        <a:rPr lang="en-US" altLang="ko-KR" sz="900" u="none" strike="noStrike" dirty="0">
                          <a:effectLst/>
                        </a:rPr>
                        <a:t>179,000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653797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인 케이스 슬리브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</a:t>
                      </a:r>
                      <a:r>
                        <a:rPr lang="en-US" altLang="ko-KR" sz="900" u="none" strike="noStrike">
                          <a:effectLst/>
                        </a:rPr>
                        <a:t>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54,100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48761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incase arc travel pack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</a:t>
                      </a:r>
                      <a:r>
                        <a:rPr lang="en-US" altLang="ko-KR" sz="900" u="none" strike="noStrike">
                          <a:effectLst/>
                        </a:rPr>
                        <a:t>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   </a:t>
                      </a:r>
                      <a:r>
                        <a:rPr lang="en-US" altLang="ko-KR" sz="900" u="none" strike="noStrike" dirty="0">
                          <a:effectLst/>
                        </a:rPr>
                        <a:t>270,100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339840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incase korea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</a:t>
                      </a:r>
                      <a:r>
                        <a:rPr lang="en-US" altLang="ko-KR" sz="900" u="none" strike="noStrike">
                          <a:effectLst/>
                        </a:rPr>
                        <a:t>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     </a:t>
                      </a:r>
                      <a:r>
                        <a:rPr lang="en-US" altLang="ko-KR" sz="900" u="none" strike="noStrike" dirty="0">
                          <a:effectLst/>
                        </a:rPr>
                        <a:t>10,000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601302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노트북 파우치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</a:t>
                      </a:r>
                      <a:r>
                        <a:rPr lang="en-US" altLang="ko-KR" sz="900" u="none" strike="noStrike">
                          <a:effectLst/>
                        </a:rPr>
                        <a:t>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10,000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395205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인케이스가방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</a:t>
                      </a:r>
                      <a:r>
                        <a:rPr lang="en-US" altLang="ko-KR" sz="900" u="none" strike="noStrike">
                          <a:effectLst/>
                        </a:rPr>
                        <a:t>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ko-KR" sz="900" u="none" strike="noStrike">
                          <a:effectLst/>
                        </a:rPr>
                        <a:t>10,000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794619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인케이스 맥북슬리브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            </a:t>
                      </a:r>
                      <a:r>
                        <a:rPr lang="en-US" altLang="ko-KR" sz="900" u="none" strike="noStrike">
                          <a:effectLst/>
                        </a:rPr>
                        <a:t>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     </a:t>
                      </a:r>
                      <a:r>
                        <a:rPr lang="en-US" altLang="ko-KR" sz="900" u="none" strike="noStrike" dirty="0">
                          <a:effectLst/>
                        </a:rPr>
                        <a:t>63,200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29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1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</a:t>
            </a:r>
            <a:r>
              <a:rPr lang="en-US" altLang="ko-KR" sz="100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인케이스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구글 스마트 쇼핑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A.R.C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시리즈가 꾸준하게 인기를 얻고 있는 상황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장바구니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16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구매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31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발생 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8936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739,022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2,790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0.38%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324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903,518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3,059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109.65%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295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5,552,846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615%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10" name="object 21">
            <a:extLst>
              <a:ext uri="{FF2B5EF4-FFF2-40B4-BE49-F238E27FC236}">
                <a16:creationId xmlns:a16="http://schemas.microsoft.com/office/drawing/2014/main" id="{CA2BC2EC-91C2-4591-82DD-02E4F1DBFF69}"/>
              </a:ext>
            </a:extLst>
          </p:cNvPr>
          <p:cNvSpPr/>
          <p:nvPr/>
        </p:nvSpPr>
        <p:spPr>
          <a:xfrm>
            <a:off x="338327" y="2941955"/>
            <a:ext cx="3488690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D5FE6-E13A-4C55-81F8-00E0A2C30EE8}"/>
              </a:ext>
            </a:extLst>
          </p:cNvPr>
          <p:cNvSpPr txBox="1"/>
          <p:nvPr/>
        </p:nvSpPr>
        <p:spPr>
          <a:xfrm>
            <a:off x="1574434" y="2980231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10C72732-1497-4E65-8164-0F98395B32A1}"/>
              </a:ext>
            </a:extLst>
          </p:cNvPr>
          <p:cNvSpPr/>
          <p:nvPr/>
        </p:nvSpPr>
        <p:spPr>
          <a:xfrm>
            <a:off x="4192777" y="2941955"/>
            <a:ext cx="4646416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1CD5F-CEAD-4360-9444-5FB998B2C3F3}"/>
              </a:ext>
            </a:extLst>
          </p:cNvPr>
          <p:cNvSpPr txBox="1"/>
          <p:nvPr/>
        </p:nvSpPr>
        <p:spPr>
          <a:xfrm>
            <a:off x="5981247" y="3000286"/>
            <a:ext cx="1203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전환 상품 </a:t>
            </a:r>
            <a:r>
              <a:rPr lang="en-US" altLang="ko-KR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 10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7A9C3-637A-40A1-B6A4-292FE2D50FD9}"/>
              </a:ext>
            </a:extLst>
          </p:cNvPr>
          <p:cNvSpPr/>
          <p:nvPr/>
        </p:nvSpPr>
        <p:spPr>
          <a:xfrm>
            <a:off x="338327" y="3289300"/>
            <a:ext cx="3488690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B858CF-9D5C-4C98-A947-9A861391B212}"/>
              </a:ext>
            </a:extLst>
          </p:cNvPr>
          <p:cNvSpPr/>
          <p:nvPr/>
        </p:nvSpPr>
        <p:spPr>
          <a:xfrm>
            <a:off x="4192777" y="3289300"/>
            <a:ext cx="4646416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12CA015-A5EF-4496-977C-4E5678544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09745"/>
              </p:ext>
            </p:extLst>
          </p:nvPr>
        </p:nvGraphicFramePr>
        <p:xfrm>
          <a:off x="4319269" y="3429001"/>
          <a:ext cx="4401159" cy="2999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769">
                  <a:extLst>
                    <a:ext uri="{9D8B030D-6E8A-4147-A177-3AD203B41FA5}">
                      <a16:colId xmlns:a16="http://schemas.microsoft.com/office/drawing/2014/main" val="3817138537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3984234644"/>
                    </a:ext>
                  </a:extLst>
                </a:gridCol>
                <a:gridCol w="1008195">
                  <a:extLst>
                    <a:ext uri="{9D8B030D-6E8A-4147-A177-3AD203B41FA5}">
                      <a16:colId xmlns:a16="http://schemas.microsoft.com/office/drawing/2014/main" val="1348302192"/>
                    </a:ext>
                  </a:extLst>
                </a:gridCol>
              </a:tblGrid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전환수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전환매출액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14798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A.R.C. Day Pack - Navy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963,793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393352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Reform Sling Pack - Nylon Black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832,893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83591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A.R.C. Commuter Pack - Navy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663,193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387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ICON Lite Pack - Black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332,386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207514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City Backpack with 1680D Nylon - Black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324,193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685928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Range iPhone Pouch - Black Lumen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244,393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653797"/>
                  </a:ext>
                </a:extLst>
              </a:tr>
              <a:tr h="32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ICON Sleeve with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Woolenex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MacBook Pro 16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(USB-C) - Graphite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242,200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48761"/>
                  </a:ext>
                </a:extLst>
              </a:tr>
              <a:tr h="32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Hardshell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for MacBook Pro 16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Dots - Black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217,893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339840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A.R.C. Commuter Pack - Black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191,993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601302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Campus Compact Backpack - Carbon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395205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8D77B5-3BE2-4242-AF79-A6766A2A8A58}"/>
              </a:ext>
            </a:extLst>
          </p:cNvPr>
          <p:cNvGrpSpPr/>
          <p:nvPr/>
        </p:nvGrpSpPr>
        <p:grpSpPr>
          <a:xfrm>
            <a:off x="492112" y="3773906"/>
            <a:ext cx="3207314" cy="2268897"/>
            <a:chOff x="445459" y="3764576"/>
            <a:chExt cx="3207314" cy="226889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6C23A05-235B-445B-AD4F-54EAB0958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59" y="3777268"/>
              <a:ext cx="1406301" cy="225620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F8C4A61-52A5-4450-AE41-CBC4C4893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527" y="3764576"/>
              <a:ext cx="1476246" cy="2268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5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9">
            <a:extLst>
              <a:ext uri="{FF2B5EF4-FFF2-40B4-BE49-F238E27FC236}">
                <a16:creationId xmlns:a16="http://schemas.microsoft.com/office/drawing/2014/main" id="{B9338F56-353A-45A3-856D-51FC3325D93B}"/>
              </a:ext>
            </a:extLst>
          </p:cNvPr>
          <p:cNvSpPr/>
          <p:nvPr/>
        </p:nvSpPr>
        <p:spPr>
          <a:xfrm flipV="1">
            <a:off x="338327" y="995172"/>
            <a:ext cx="8500873" cy="45719"/>
          </a:xfrm>
          <a:custGeom>
            <a:avLst/>
            <a:gdLst/>
            <a:ahLst/>
            <a:cxnLst/>
            <a:rect l="l" t="t" r="r" b="b"/>
            <a:pathLst>
              <a:path w="11530330">
                <a:moveTo>
                  <a:pt x="0" y="0"/>
                </a:moveTo>
                <a:lnTo>
                  <a:pt x="11530076" y="0"/>
                </a:lnTo>
              </a:path>
            </a:pathLst>
          </a:custGeom>
          <a:ln w="3175">
            <a:solidFill>
              <a:srgbClr val="8A9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587BD-439C-4A0F-882C-AE7E80B70DF0}"/>
              </a:ext>
            </a:extLst>
          </p:cNvPr>
          <p:cNvSpPr txBox="1"/>
          <p:nvPr/>
        </p:nvSpPr>
        <p:spPr>
          <a:xfrm>
            <a:off x="338327" y="250068"/>
            <a:ext cx="15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</a:t>
            </a:r>
            <a:r>
              <a:rPr lang="en-US" altLang="ko-KR" sz="100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000" dirty="0">
                <a:solidFill>
                  <a:srgbClr val="8A97E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인케이스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9316-1A71-4858-8331-278EBC0EF756}"/>
              </a:ext>
            </a:extLst>
          </p:cNvPr>
          <p:cNvSpPr txBox="1"/>
          <p:nvPr/>
        </p:nvSpPr>
        <p:spPr>
          <a:xfrm>
            <a:off x="338327" y="509978"/>
            <a:ext cx="25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카카오모먼트</a:t>
            </a:r>
            <a:endParaRPr lang="ko-KR" altLang="en-US" sz="24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35508-359C-46BE-90EF-07F5FB6C4A6E}"/>
              </a:ext>
            </a:extLst>
          </p:cNvPr>
          <p:cNvSpPr txBox="1"/>
          <p:nvPr/>
        </p:nvSpPr>
        <p:spPr>
          <a:xfrm>
            <a:off x="338327" y="1244600"/>
            <a:ext cx="8500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일까지 약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일간 진행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회원가입 전환 수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건 발생</a:t>
            </a:r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90B4B3-83D6-497E-A717-93BA0CD6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91886"/>
              </p:ext>
            </p:extLst>
          </p:nvPr>
        </p:nvGraphicFramePr>
        <p:xfrm>
          <a:off x="338327" y="2165350"/>
          <a:ext cx="8500866" cy="51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6">
                  <a:extLst>
                    <a:ext uri="{9D8B030D-6E8A-4147-A177-3AD203B41FA5}">
                      <a16:colId xmlns:a16="http://schemas.microsoft.com/office/drawing/2014/main" val="369210268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38131503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736295797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5198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543686365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3479941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48199500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752777466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1697789928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2470296879"/>
                    </a:ext>
                  </a:extLst>
                </a:gridCol>
                <a:gridCol w="772806">
                  <a:extLst>
                    <a:ext uri="{9D8B030D-6E8A-4147-A177-3AD203B41FA5}">
                      <a16:colId xmlns:a16="http://schemas.microsoft.com/office/drawing/2014/main" val="3040152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노출수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클릭당비용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총비용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전환률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전환당비용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전환매출액</a:t>
                      </a:r>
                      <a:endParaRPr lang="ko-KR" altLang="en-US" sz="900" b="1" i="0" u="none" strike="noStrike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ROAS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4780" marR="4780" marT="478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635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4780" marR="4780" marT="478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234,742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676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0.29%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137,346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0.44%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45,782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6871"/>
                  </a:ext>
                </a:extLst>
              </a:tr>
            </a:tbl>
          </a:graphicData>
        </a:graphic>
      </p:graphicFrame>
      <p:sp>
        <p:nvSpPr>
          <p:cNvPr id="7" name="object 21">
            <a:extLst>
              <a:ext uri="{FF2B5EF4-FFF2-40B4-BE49-F238E27FC236}">
                <a16:creationId xmlns:a16="http://schemas.microsoft.com/office/drawing/2014/main" id="{D4FB3DFA-8D07-4AD1-8678-0C3F1239D7E5}"/>
              </a:ext>
            </a:extLst>
          </p:cNvPr>
          <p:cNvSpPr/>
          <p:nvPr/>
        </p:nvSpPr>
        <p:spPr>
          <a:xfrm>
            <a:off x="338327" y="2941955"/>
            <a:ext cx="5054768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21">
            <a:extLst>
              <a:ext uri="{FF2B5EF4-FFF2-40B4-BE49-F238E27FC236}">
                <a16:creationId xmlns:a16="http://schemas.microsoft.com/office/drawing/2014/main" id="{E90BB291-1492-4F39-8B70-DEEFEA00D04A}"/>
              </a:ext>
            </a:extLst>
          </p:cNvPr>
          <p:cNvSpPr/>
          <p:nvPr/>
        </p:nvSpPr>
        <p:spPr>
          <a:xfrm>
            <a:off x="5550629" y="2941955"/>
            <a:ext cx="3288564" cy="321945"/>
          </a:xfrm>
          <a:custGeom>
            <a:avLst/>
            <a:gdLst/>
            <a:ahLst/>
            <a:cxnLst/>
            <a:rect l="l" t="t" r="r" b="b"/>
            <a:pathLst>
              <a:path w="3488690" h="321944">
                <a:moveTo>
                  <a:pt x="3375660" y="0"/>
                </a:moveTo>
                <a:lnTo>
                  <a:pt x="112826" y="0"/>
                </a:lnTo>
                <a:lnTo>
                  <a:pt x="68912" y="8870"/>
                </a:lnTo>
                <a:lnTo>
                  <a:pt x="33048" y="33051"/>
                </a:lnTo>
                <a:lnTo>
                  <a:pt x="8867" y="68901"/>
                </a:lnTo>
                <a:lnTo>
                  <a:pt x="0" y="112776"/>
                </a:lnTo>
                <a:lnTo>
                  <a:pt x="0" y="321564"/>
                </a:lnTo>
                <a:lnTo>
                  <a:pt x="3488436" y="321564"/>
                </a:lnTo>
                <a:lnTo>
                  <a:pt x="3488436" y="112776"/>
                </a:lnTo>
                <a:lnTo>
                  <a:pt x="3479565" y="68901"/>
                </a:lnTo>
                <a:lnTo>
                  <a:pt x="3455384" y="33051"/>
                </a:lnTo>
                <a:lnTo>
                  <a:pt x="3419534" y="8870"/>
                </a:lnTo>
                <a:lnTo>
                  <a:pt x="3375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078089-A014-4BEE-B955-F6CF165E900E}"/>
              </a:ext>
            </a:extLst>
          </p:cNvPr>
          <p:cNvSpPr/>
          <p:nvPr/>
        </p:nvSpPr>
        <p:spPr>
          <a:xfrm>
            <a:off x="338327" y="3289300"/>
            <a:ext cx="5054768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AEA06C-B947-4597-9D5F-5CE4B92E1079}"/>
              </a:ext>
            </a:extLst>
          </p:cNvPr>
          <p:cNvSpPr/>
          <p:nvPr/>
        </p:nvSpPr>
        <p:spPr>
          <a:xfrm>
            <a:off x="5550629" y="3289300"/>
            <a:ext cx="3288564" cy="3219450"/>
          </a:xfrm>
          <a:prstGeom prst="rect">
            <a:avLst/>
          </a:prstGeom>
          <a:noFill/>
          <a:ln w="2540">
            <a:solidFill>
              <a:srgbClr val="8A9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5F2E9-625E-4C91-AF45-D131D7835F6B}"/>
              </a:ext>
            </a:extLst>
          </p:cNvPr>
          <p:cNvSpPr txBox="1"/>
          <p:nvPr/>
        </p:nvSpPr>
        <p:spPr>
          <a:xfrm>
            <a:off x="2655479" y="2980231"/>
            <a:ext cx="784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소재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47E63-8D65-46DD-86C9-5EBAE46540C6}"/>
              </a:ext>
            </a:extLst>
          </p:cNvPr>
          <p:cNvSpPr txBox="1"/>
          <p:nvPr/>
        </p:nvSpPr>
        <p:spPr>
          <a:xfrm>
            <a:off x="6593249" y="3002290"/>
            <a:ext cx="1203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채널 추가 현황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6392A882-62FE-4CB4-9390-281AE27B4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4" y="3685049"/>
            <a:ext cx="4954555" cy="106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C9CC36AD-E52E-4F72-A434-8CB7F78A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4" y="4893935"/>
            <a:ext cx="4954555" cy="106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C286FD0-07F8-4625-9702-603510FE1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77443"/>
              </p:ext>
            </p:extLst>
          </p:nvPr>
        </p:nvGraphicFramePr>
        <p:xfrm>
          <a:off x="5595992" y="3429000"/>
          <a:ext cx="3176105" cy="2943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0973">
                  <a:extLst>
                    <a:ext uri="{9D8B030D-6E8A-4147-A177-3AD203B41FA5}">
                      <a16:colId xmlns:a16="http://schemas.microsoft.com/office/drawing/2014/main" val="3817138537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3984234644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1348302192"/>
                    </a:ext>
                  </a:extLst>
                </a:gridCol>
              </a:tblGrid>
              <a:tr h="3679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일자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 추가 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채팅 요청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14798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2022-02-22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393352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2022-02-23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83591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2022-02-24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387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2022-02-25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207514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2022-02-26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685928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2022-02-27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653797"/>
                  </a:ext>
                </a:extLst>
              </a:tr>
              <a:tr h="3679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2022-02-28</a:t>
                      </a:r>
                    </a:p>
                  </a:txBody>
                  <a:tcPr marL="6350" marR="6350" marT="635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4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8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81E65966-C6D1-4E8A-957C-678CEAD26B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BCA21-E45A-4B17-B1C0-71CECD474CF2}"/>
              </a:ext>
            </a:extLst>
          </p:cNvPr>
          <p:cNvSpPr txBox="1"/>
          <p:nvPr/>
        </p:nvSpPr>
        <p:spPr>
          <a:xfrm>
            <a:off x="2654300" y="1422400"/>
            <a:ext cx="161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8A97E6">
                    <a:alpha val="40000"/>
                  </a:srgb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02</a:t>
            </a:r>
            <a:r>
              <a:rPr lang="en-US" altLang="ko-KR" sz="5400" b="1" dirty="0">
                <a:solidFill>
                  <a:srgbClr val="8A97E6">
                    <a:alpha val="40000"/>
                  </a:srgb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endParaRPr lang="ko-KR" altLang="en-US" sz="6000" b="1" dirty="0">
              <a:solidFill>
                <a:schemeClr val="bg1">
                  <a:lumMod val="95000"/>
                  <a:alpha val="4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79A17-FD5C-4ADE-802C-191681C8E2BC}"/>
              </a:ext>
            </a:extLst>
          </p:cNvPr>
          <p:cNvSpPr txBox="1"/>
          <p:nvPr/>
        </p:nvSpPr>
        <p:spPr>
          <a:xfrm>
            <a:off x="4121150" y="158361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광고운영 보고서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600" b="1" dirty="0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3600" b="1" dirty="0" err="1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네이티브유니온</a:t>
            </a:r>
            <a:r>
              <a:rPr lang="en-US" altLang="ko-KR" sz="3600" b="1" dirty="0">
                <a:solidFill>
                  <a:srgbClr val="8A97E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endParaRPr lang="ko-KR" altLang="en-US" sz="3600" b="1" dirty="0">
              <a:solidFill>
                <a:srgbClr val="8A97E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33180-FF11-4198-A7DE-1FF609B300BC}"/>
              </a:ext>
            </a:extLst>
          </p:cNvPr>
          <p:cNvSpPr txBox="1"/>
          <p:nvPr/>
        </p:nvSpPr>
        <p:spPr>
          <a:xfrm>
            <a:off x="7270750" y="6264771"/>
            <a:ext cx="150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NHN Commerce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7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2446</Words>
  <Application>Microsoft Office PowerPoint</Application>
  <PresentationFormat>화면 슬라이드 쇼(4:3)</PresentationFormat>
  <Paragraphs>1133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Apple SD Gothic NEO</vt:lpstr>
      <vt:lpstr>나눔고딕</vt:lpstr>
      <vt:lpstr>맑은 고딕</vt:lpstr>
      <vt:lpstr>에스코어 드림 4 Regular</vt:lpstr>
      <vt:lpstr>에스코어 드림 5 Medium</vt:lpstr>
      <vt:lpstr>에스코어 드림 6 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재현</dc:creator>
  <cp:lastModifiedBy>박 재현</cp:lastModifiedBy>
  <cp:revision>476</cp:revision>
  <dcterms:created xsi:type="dcterms:W3CDTF">2022-03-07T04:52:49Z</dcterms:created>
  <dcterms:modified xsi:type="dcterms:W3CDTF">2022-04-07T01:49:31Z</dcterms:modified>
</cp:coreProperties>
</file>