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6858000" cx="9144000"/>
  <p:notesSz cx="6858000" cy="9144000"/>
  <p:embeddedFontLst>
    <p:embeddedFont>
      <p:font typeface="Source Code Pro"/>
      <p:regular r:id="rId76"/>
      <p:bold r:id="rId77"/>
      <p:italic r:id="rId78"/>
      <p:boldItalic r:id="rId79"/>
    </p:embeddedFont>
    <p:embeddedFont>
      <p:font typeface="Oswald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82" roundtripDataSignature="AMtx7mj6MiCJIEquszpye4mBOTY+WymR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swald-regular.fntdata"/><Relationship Id="rId82" Type="http://customschemas.google.com/relationships/presentationmetadata" Target="metadata"/><Relationship Id="rId81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SourceCodePro-bold.fntdata"/><Relationship Id="rId32" Type="http://schemas.openxmlformats.org/officeDocument/2006/relationships/slide" Target="slides/slide27.xml"/><Relationship Id="rId76" Type="http://schemas.openxmlformats.org/officeDocument/2006/relationships/font" Target="fonts/SourceCodePro-regular.fntdata"/><Relationship Id="rId35" Type="http://schemas.openxmlformats.org/officeDocument/2006/relationships/slide" Target="slides/slide30.xml"/><Relationship Id="rId79" Type="http://schemas.openxmlformats.org/officeDocument/2006/relationships/font" Target="fonts/SourceCodePro-boldItalic.fntdata"/><Relationship Id="rId34" Type="http://schemas.openxmlformats.org/officeDocument/2006/relationships/slide" Target="slides/slide29.xml"/><Relationship Id="rId78" Type="http://schemas.openxmlformats.org/officeDocument/2006/relationships/font" Target="fonts/SourceCodePro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edb3d0692_0_1562"/>
          <p:cNvSpPr/>
          <p:nvPr/>
        </p:nvSpPr>
        <p:spPr>
          <a:xfrm rot="10800000">
            <a:off x="4226100" y="3911300"/>
            <a:ext cx="6918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35edb3d0692_0_1562"/>
          <p:cNvSpPr/>
          <p:nvPr/>
        </p:nvSpPr>
        <p:spPr>
          <a:xfrm>
            <a:off x="-25" y="0"/>
            <a:ext cx="9144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35edb3d0692_0_1562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35edb3d0692_0_1562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g35edb3d0692_0_15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g35edb3d0692_0_1604"/>
          <p:cNvCxnSpPr/>
          <p:nvPr/>
        </p:nvCxnSpPr>
        <p:spPr>
          <a:xfrm>
            <a:off x="413275" y="3984367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g35edb3d0692_0_1604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g35edb3d0692_0_1604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35edb3d0692_0_160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edb3d0692_0_160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edb3d0692_0_161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g35edb3d0692_0_161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35edb3d0692_0_161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35edb3d0692_0_161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35edb3d0692_0_161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5edb3d0692_0_1568"/>
          <p:cNvSpPr/>
          <p:nvPr/>
        </p:nvSpPr>
        <p:spPr>
          <a:xfrm>
            <a:off x="0" y="2089800"/>
            <a:ext cx="9144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35edb3d0692_0_1568"/>
          <p:cNvSpPr txBox="1"/>
          <p:nvPr>
            <p:ph type="title"/>
          </p:nvPr>
        </p:nvSpPr>
        <p:spPr>
          <a:xfrm>
            <a:off x="430800" y="2519600"/>
            <a:ext cx="8282400" cy="20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35edb3d0692_0_156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35edb3d0692_0_1572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g35edb3d0692_0_1572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35edb3d0692_0_1572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5edb3d0692_0_15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35edb3d0692_0_1577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g35edb3d0692_0_1577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g35edb3d0692_0_1577"/>
          <p:cNvSpPr txBox="1"/>
          <p:nvPr>
            <p:ph idx="1" type="body"/>
          </p:nvPr>
        </p:nvSpPr>
        <p:spPr>
          <a:xfrm>
            <a:off x="311700" y="1958433"/>
            <a:ext cx="39999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5edb3d0692_0_1577"/>
          <p:cNvSpPr txBox="1"/>
          <p:nvPr>
            <p:ph idx="2" type="body"/>
          </p:nvPr>
        </p:nvSpPr>
        <p:spPr>
          <a:xfrm>
            <a:off x="4832400" y="1958433"/>
            <a:ext cx="39999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35edb3d0692_0_157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5edb3d0692_0_1583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g35edb3d0692_0_158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g35edb3d0692_0_1586"/>
          <p:cNvCxnSpPr/>
          <p:nvPr/>
        </p:nvCxnSpPr>
        <p:spPr>
          <a:xfrm>
            <a:off x="418675" y="1943716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g35edb3d0692_0_1586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g35edb3d0692_0_1586"/>
          <p:cNvSpPr txBox="1"/>
          <p:nvPr>
            <p:ph idx="1" type="body"/>
          </p:nvPr>
        </p:nvSpPr>
        <p:spPr>
          <a:xfrm>
            <a:off x="311700" y="2157605"/>
            <a:ext cx="28080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35edb3d0692_0_158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5edb3d0692_0_1591"/>
          <p:cNvSpPr txBox="1"/>
          <p:nvPr>
            <p:ph type="title"/>
          </p:nvPr>
        </p:nvSpPr>
        <p:spPr>
          <a:xfrm>
            <a:off x="490250" y="705200"/>
            <a:ext cx="5678100" cy="54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35edb3d0692_0_159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edb3d0692_0_1594"/>
          <p:cNvSpPr/>
          <p:nvPr/>
        </p:nvSpPr>
        <p:spPr>
          <a:xfrm>
            <a:off x="4572000" y="233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35edb3d0692_0_1594"/>
          <p:cNvCxnSpPr/>
          <p:nvPr/>
        </p:nvCxnSpPr>
        <p:spPr>
          <a:xfrm>
            <a:off x="5029675" y="59940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g35edb3d0692_0_1594"/>
          <p:cNvSpPr txBox="1"/>
          <p:nvPr>
            <p:ph type="title"/>
          </p:nvPr>
        </p:nvSpPr>
        <p:spPr>
          <a:xfrm>
            <a:off x="265500" y="1438333"/>
            <a:ext cx="40452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5edb3d0692_0_1594"/>
          <p:cNvSpPr txBox="1"/>
          <p:nvPr>
            <p:ph idx="1" type="subTitle"/>
          </p:nvPr>
        </p:nvSpPr>
        <p:spPr>
          <a:xfrm>
            <a:off x="265500" y="38952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35edb3d0692_0_159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35edb3d0692_0_159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edb3d0692_0_160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g35edb3d0692_0_160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5edb3d0692_0_1558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5edb3d0692_0_1558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35edb3d0692_0_15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337750" y="533992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HTML-1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Thời lượng: 3 giờ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HTML-2 - Phần 2</a:t>
            </a:r>
            <a:endParaRPr/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Table: table, tr, td, th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&lt;table&gt;&lt;tr&gt;&lt;td&gt;A1&lt;/td&gt;&lt;td&gt;B1&lt;/td&gt;&lt;/tr&gt;&lt;/table&gt;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HTML-2 - Phần 3</a:t>
            </a:r>
            <a:endParaRPr/>
          </a:p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nâng cao: select, textarea, checkbox, radio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&lt;input type='checkbox'&gt;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HTML-2 - Phần 4</a:t>
            </a:r>
            <a:endParaRPr/>
          </a:p>
        </p:txBody>
      </p:sp>
      <p:sp>
        <p:nvSpPr>
          <p:cNvPr id="135" name="Google Shape;135;p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HTML: header, nav, main, footer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&lt;header&gt;Đầu trang&lt;/header&gt;&lt;footer&gt;Cuối trang&lt;/footer&gt;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HTML-2 - Phần 5</a:t>
            </a:r>
            <a:endParaRPr/>
          </a:p>
        </p:txBody>
      </p:sp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Entity và Accessibility (aria-label...)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&amp;copy; 2025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HTML-2 - Phần 6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hành: Form đăng ký có table tổng hợp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 bảng thông tin học viên + form đăng ký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CSS - The Basic</a:t>
            </a:r>
            <a:endParaRPr/>
          </a:p>
        </p:txBody>
      </p:sp>
      <p:sp>
        <p:nvSpPr>
          <p:cNvPr id="153" name="Google Shape;153;p15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Thời lượng: 3 giờ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- The Basic - Phần 1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CSS và cách liên kết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h1 { color: red; 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- The Basic - Phần 2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Selector: class, id, tag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.title { font-size: 20px; 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- The Basic - Phần 3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Thuộc tính màu, font, text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p { margin: 10px; padding: 5px; 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- The Basic - Phần 4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model: margin, padding, border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họa box model bằng hình ảnh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HTML-1 - Phần 1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HTML và cấu trúc cơ bản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&lt;h1&gt;Xin chào!&lt;/h1&gt;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- The Basic - Phần 5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Display: block, inline, inline-block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span { display: inline; 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- The Basic - Phần 6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hành: Trang HTML với CSS cơ bản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Trang HTML có tiêu đề, mô tả, màu nền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CSS - The Syntax</a:t>
            </a:r>
            <a:endParaRPr/>
          </a:p>
        </p:txBody>
      </p:sp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Thời lượng: 3 giờ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- The Syntax - Phần 1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Cú pháp CSS chuẩn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body { font-size: 16px; 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- The Syntax - Phần 2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Units: px, %, rem, em, vh, vw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width: 50%, height: 100vh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- The Syntax - Phần 3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Pseudo-class và pseudo-element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a:hover { color: blue; 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- The Syntax - Phần 4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 và Specificity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 specificity: id &gt; class &gt; tag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- The Syntax - Phần 5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CSS, tổ chức file CSS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 dụng @import để tải file style.css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- The Syntax - Phần 6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hành: Style menu và nội dung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header và menu với màu nền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CSS – Flexbox và Grid</a:t>
            </a:r>
            <a:endParaRPr/>
          </a:p>
        </p:txBody>
      </p:sp>
      <p:sp>
        <p:nvSpPr>
          <p:cNvPr id="237" name="Google Shape;237;p29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Thời lượng: 3 giờ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HTML-1 - Phần 2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thẻ văn bản: h1–h6, p, a, br, hr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&lt;a href='https://google.com'&gt;Google&lt;/a&gt;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– Flexbox và Grid - Phần 1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Flexbox: display, justify-content, align-items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display: flex; justify-content: center;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– Flexbox và Grid - Phần 2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trục và thứ tự (flex-direction, order)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flex-direction: row-reverse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– Flexbox và Grid - Phần 3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Grid: display grid, grid-template-columns/rows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display: grid; grid-template-columns: 1fr 2fr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– Flexbox và Grid - Phần 4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Vị trí phần tử: grid-area, gap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grid-area: header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– Flexbox và Grid - Phần 5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sánh Flexbox và Grid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sánh layout 2 cột với Flex vs Grid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CSS – Flexbox và Grid - Phần 6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hành: Bố cục layout dạng lưới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 layout có header, sidebar, content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JavaScript – The Basic</a:t>
            </a:r>
            <a:endParaRPr/>
          </a:p>
        </p:txBody>
      </p:sp>
      <p:sp>
        <p:nvSpPr>
          <p:cNvPr id="279" name="Google Shape;279;p36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Thời lượng: 3 giờ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– The Basic - Phần 1</a:t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JavaScript và nhúng vào HTML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let name = 'Nam';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– The Basic - Phần 2</a:t>
            </a:r>
            <a:endParaRPr/>
          </a:p>
        </p:txBody>
      </p:sp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Biến, kiểu dữ liệu, toán tử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if (x &gt; 0) {...}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– The Basic - Phần 3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Câu điều kiện, vòng lặp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for (let i = 0; i &lt; 10; i++) {...}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HTML-1 - Phần 3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Thẻ danh sách: ul, ol, li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&lt;ul&gt;&lt;li&gt;HTML&lt;/li&gt;&lt;li&gt;CSS&lt;/li&gt;&lt;/ul&gt;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– The Basic - Phần 4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Hàm và phạm vi biến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function greet() { alert('Hi'); 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– The Basic - Phần 5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Array, Object và thao tác cơ bản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arr.push(3); obj.name = 'Lan';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– The Basic - Phần 6</a:t>
            </a:r>
            <a:endParaRPr/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hành: To-do list đơn giản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To-do list thêm/xoá công việc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JavaScript – The Asynchronous</a:t>
            </a:r>
            <a:endParaRPr/>
          </a:p>
        </p:txBody>
      </p:sp>
      <p:sp>
        <p:nvSpPr>
          <p:cNvPr id="321" name="Google Shape;321;p43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Thời lượng: 3 giờ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– The Asynchronous - Phần 1</a:t>
            </a:r>
            <a:endParaRPr/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Synchronous vs Asynchronous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setTimeout(() =&gt; {...}, 1000);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– The Asynchronous - Phần 2</a:t>
            </a:r>
            <a:endParaRPr/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setTimeout, setInterval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callback(error, data)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– The Asynchronous - Phần 3</a:t>
            </a:r>
            <a:endParaRPr/>
          </a:p>
        </p:txBody>
      </p:sp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 và Callback Hell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fetch(...).then(...).catch(...)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– The Asynchronous - Phần 4</a:t>
            </a:r>
            <a:endParaRPr/>
          </a:p>
        </p:txBody>
      </p:sp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 và async/await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async function loadData() { await fetch(...) 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– The Asynchronous - Phần 5</a:t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API – Gọi dữ liệu từ API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Gọi API từ https://jsonplaceholder.typicode.com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– The Asynchronous - Phần 6</a:t>
            </a:r>
            <a:endParaRPr/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hành: Gọi API hiển thị danh sách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Hiển thị danh sách user từ 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HTML-1 - Phần 4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Thẻ ảnh và liên kết: img, 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&lt;img src='image.jpg' alt='Ảnh'&gt;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JavaScript DOM</a:t>
            </a:r>
            <a:endParaRPr/>
          </a:p>
        </p:txBody>
      </p:sp>
      <p:sp>
        <p:nvSpPr>
          <p:cNvPr id="363" name="Google Shape;363;p50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Thời lượng: 3 giờ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DOM - Phần 1</a:t>
            </a:r>
            <a:endParaRPr/>
          </a:p>
        </p:txBody>
      </p:sp>
      <p:sp>
        <p:nvSpPr>
          <p:cNvPr id="369" name="Google Shape;369;p5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 là gì?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document.getElementById('demo')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DOM - Phần 2</a:t>
            </a:r>
            <a:endParaRPr/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Truy xuất và thao tác với DOM: getElementById...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Thay đổi nội dung: element.innerHTML = 'Hi'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DOM - Phần 3</a:t>
            </a:r>
            <a:endParaRPr/>
          </a:p>
        </p:txBody>
      </p:sp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Thay đổi nội dung, class, style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element.classList.add('red')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DOM - Phần 4</a:t>
            </a:r>
            <a:endParaRPr/>
          </a:p>
        </p:txBody>
      </p:sp>
      <p:sp>
        <p:nvSpPr>
          <p:cNvPr id="387" name="Google Shape;387;p5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listener và xử lý sự kiện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button.addEventListener('click', ...)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DOM - Phần 5</a:t>
            </a:r>
            <a:endParaRPr/>
          </a:p>
        </p:txBody>
      </p:sp>
      <p:sp>
        <p:nvSpPr>
          <p:cNvPr id="393" name="Google Shape;393;p5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Tạo/xoá phần tử DOM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 nút xoá phần tử khỏi danh sách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JavaScript DOM - Phần 6</a:t>
            </a:r>
            <a:endParaRPr/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hành: App tương tác với DOM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 app thêm/xoá danh sách công việc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Tailwind CSS</a:t>
            </a:r>
            <a:endParaRPr/>
          </a:p>
        </p:txBody>
      </p:sp>
      <p:sp>
        <p:nvSpPr>
          <p:cNvPr id="405" name="Google Shape;405;p57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Thời lượng: 3 giờ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Tailwind CSS - Phần 1</a:t>
            </a:r>
            <a:endParaRPr/>
          </a:p>
        </p:txBody>
      </p:sp>
      <p:sp>
        <p:nvSpPr>
          <p:cNvPr id="411" name="Google Shape;411;p5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Tailwind và cài đặt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&lt;div class='bg-blue-500 text-white'&gt;Nút&lt;/div&gt;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Tailwind CSS - Phần 2</a:t>
            </a:r>
            <a:endParaRPr/>
          </a:p>
        </p:txBody>
      </p:sp>
      <p:sp>
        <p:nvSpPr>
          <p:cNvPr id="417" name="Google Shape;417;p5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Utility-first và cách dùng class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Class: p-4, m-2, text-lg, font-bold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HTML-1 - Phần 5</a:t>
            </a:r>
            <a:endParaRPr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cơ bản: input, button, label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&lt;form&gt;&lt;input type='text'&gt;&lt;button&gt;Gửi&lt;/button&gt;&lt;/form&gt;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Tailwind CSS - Phần 3</a:t>
            </a:r>
            <a:endParaRPr/>
          </a:p>
        </p:txBody>
      </p:sp>
      <p:sp>
        <p:nvSpPr>
          <p:cNvPr id="423" name="Google Shape;423;p6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Spacing, Typography, Color, Border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text-center text-red-600 border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Tailwind CSS - Phần 4</a:t>
            </a:r>
            <a:endParaRPr/>
          </a:p>
        </p:txBody>
      </p:sp>
      <p:sp>
        <p:nvSpPr>
          <p:cNvPr id="429" name="Google Shape;429;p6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Design và Breakpoint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md:grid-cols-2 lg:grid-cols-4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Tailwind CSS - Phần 5</a:t>
            </a:r>
            <a:endParaRPr/>
          </a:p>
        </p:txBody>
      </p:sp>
      <p:sp>
        <p:nvSpPr>
          <p:cNvPr id="435" name="Google Shape;435;p6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theme và plugin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Tùy biến theme: colors, fonts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Tailwind CSS - Phần 6</a:t>
            </a:r>
            <a:endParaRPr/>
          </a:p>
        </p:txBody>
      </p:sp>
      <p:sp>
        <p:nvSpPr>
          <p:cNvPr id="441" name="Google Shape;441;p6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hành: Thiết kế giao diện đẹp với Tailwind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 card sản phẩm đơn giản bằng Tailwind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4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AI Tool – Cursor</a:t>
            </a:r>
            <a:endParaRPr/>
          </a:p>
        </p:txBody>
      </p:sp>
      <p:sp>
        <p:nvSpPr>
          <p:cNvPr id="447" name="Google Shape;447;p64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Thời lượng: 3 giờ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AI Tool – Cursor - Phần 1</a:t>
            </a:r>
            <a:endParaRPr/>
          </a:p>
        </p:txBody>
      </p:sp>
      <p:sp>
        <p:nvSpPr>
          <p:cNvPr id="453" name="Google Shape;453;p6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AI Code Tool – Cursor là gì?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Tạo button bằng prompt: 'Generate HTML button'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AI Tool – Cursor - Phần 2</a:t>
            </a:r>
            <a:endParaRPr/>
          </a:p>
        </p:txBody>
      </p:sp>
      <p:sp>
        <p:nvSpPr>
          <p:cNvPr id="459" name="Google Shape;459;p6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Cách cài đặt và tích hợp VS Code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Cách tích hợp vào VS Code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AI Tool – Cursor - Phần 3</a:t>
            </a:r>
            <a:endParaRPr/>
          </a:p>
        </p:txBody>
      </p:sp>
      <p:sp>
        <p:nvSpPr>
          <p:cNvPr id="465" name="Google Shape;465;p6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lệnh prompt phổ biến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Prompt: 'Explain this JavaScript code'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AI Tool – Cursor - Phần 4</a:t>
            </a:r>
            <a:endParaRPr/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Tự động hóa sinh mã code, giải thích mã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sinh ra mã: HTML/CSS layout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AI Tool – Cursor - Phần 5</a:t>
            </a:r>
            <a:endParaRPr/>
          </a:p>
        </p:txBody>
      </p:sp>
      <p:sp>
        <p:nvSpPr>
          <p:cNvPr id="477" name="Google Shape;477;p6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thực tế: Tạo form hoặc layout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Tự động hóa: Dịch mã, tái cấu trúc mã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HTML-1 - Phần 6</a:t>
            </a:r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hành: Tạo trang CV đơn giản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 CV với ảnh, tiêu đề, thông tin cá nhân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AI Tool – Cursor - Phần 6</a:t>
            </a:r>
            <a:endParaRPr/>
          </a:p>
        </p:txBody>
      </p:sp>
      <p:sp>
        <p:nvSpPr>
          <p:cNvPr id="483" name="Google Shape;483;p7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hành: Dùng Cursor tạo project nhỏ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 form đăng ký dùng Cursor + Tailwind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HTML-2</a:t>
            </a:r>
            <a:endParaRPr/>
          </a:p>
        </p:txBody>
      </p:sp>
      <p:sp>
        <p:nvSpPr>
          <p:cNvPr id="111" name="Google Shape;111;p8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Thời lượng: 3 giờ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7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91970"/>
                </a:solidFill>
              </a:rPr>
              <a:t>HTML-2 - Phần 1</a:t>
            </a:r>
            <a:endParaRPr/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Thẻ bố cục: div, span, section, article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&lt;section&gt;&lt;article&gt;Bài viết&lt;/article&gt;&lt;/section&gt;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