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Source Code Pro"/>
      <p:regular r:id="rId16"/>
      <p:bold r:id="rId17"/>
      <p:italic r:id="rId18"/>
      <p:boldItalic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2" roundtripDataSignature="AMtx7mjNSeMAeTE4hmgvZCA3D+rXV/Iu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edc27ab58_0_4"/>
          <p:cNvSpPr/>
          <p:nvPr/>
        </p:nvSpPr>
        <p:spPr>
          <a:xfrm rot="10800000">
            <a:off x="4226100" y="3911300"/>
            <a:ext cx="691800" cy="5181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g35edc27ab58_0_4"/>
          <p:cNvSpPr/>
          <p:nvPr/>
        </p:nvSpPr>
        <p:spPr>
          <a:xfrm>
            <a:off x="-25" y="0"/>
            <a:ext cx="9144000" cy="416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g35edc27ab58_0_4"/>
          <p:cNvSpPr txBox="1"/>
          <p:nvPr>
            <p:ph type="ctrTitle"/>
          </p:nvPr>
        </p:nvSpPr>
        <p:spPr>
          <a:xfrm>
            <a:off x="411175" y="859067"/>
            <a:ext cx="8282400" cy="28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g35edc27ab58_0_4"/>
          <p:cNvSpPr txBox="1"/>
          <p:nvPr>
            <p:ph idx="1" type="subTitle"/>
          </p:nvPr>
        </p:nvSpPr>
        <p:spPr>
          <a:xfrm>
            <a:off x="411175" y="4531000"/>
            <a:ext cx="8282400" cy="16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g35edc27ab58_0_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g35edc27ab58_0_46"/>
          <p:cNvCxnSpPr/>
          <p:nvPr/>
        </p:nvCxnSpPr>
        <p:spPr>
          <a:xfrm>
            <a:off x="413275" y="3984367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g35edc27ab58_0_46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g35edc27ab58_0_4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g35edc27ab58_0_4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edc27ab58_0_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edc27ab58_0_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" name="Google Shape;60;g35edc27ab58_0_5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1" name="Google Shape;61;g35edc27ab58_0_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g35edc27ab58_0_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g35edc27ab58_0_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35edc27ab58_0_10"/>
          <p:cNvSpPr/>
          <p:nvPr/>
        </p:nvSpPr>
        <p:spPr>
          <a:xfrm>
            <a:off x="0" y="2089800"/>
            <a:ext cx="9144000" cy="267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g35edc27ab58_0_10"/>
          <p:cNvSpPr txBox="1"/>
          <p:nvPr>
            <p:ph type="title"/>
          </p:nvPr>
        </p:nvSpPr>
        <p:spPr>
          <a:xfrm>
            <a:off x="430800" y="2519600"/>
            <a:ext cx="8282400" cy="202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g35edc27ab58_0_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g35edc27ab58_0_14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g35edc27ab58_0_14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g35edc27ab58_0_14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35edc27ab58_0_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g35edc27ab58_0_19"/>
          <p:cNvCxnSpPr/>
          <p:nvPr/>
        </p:nvCxnSpPr>
        <p:spPr>
          <a:xfrm>
            <a:off x="429200" y="1700769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g35edc27ab58_0_19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g35edc27ab58_0_19"/>
          <p:cNvSpPr txBox="1"/>
          <p:nvPr>
            <p:ph idx="1" type="body"/>
          </p:nvPr>
        </p:nvSpPr>
        <p:spPr>
          <a:xfrm>
            <a:off x="311700" y="1958433"/>
            <a:ext cx="39999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35edc27ab58_0_19"/>
          <p:cNvSpPr txBox="1"/>
          <p:nvPr>
            <p:ph idx="2" type="body"/>
          </p:nvPr>
        </p:nvSpPr>
        <p:spPr>
          <a:xfrm>
            <a:off x="4832400" y="1958433"/>
            <a:ext cx="3999900" cy="41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g35edc27ab58_0_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35edc27ab58_0_25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g35edc27ab58_0_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g35edc27ab58_0_28"/>
          <p:cNvCxnSpPr/>
          <p:nvPr/>
        </p:nvCxnSpPr>
        <p:spPr>
          <a:xfrm>
            <a:off x="418675" y="1943716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g35edc27ab58_0_28"/>
          <p:cNvSpPr txBox="1"/>
          <p:nvPr>
            <p:ph type="title"/>
          </p:nvPr>
        </p:nvSpPr>
        <p:spPr>
          <a:xfrm>
            <a:off x="311700" y="8424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g35edc27ab58_0_28"/>
          <p:cNvSpPr txBox="1"/>
          <p:nvPr>
            <p:ph idx="1" type="body"/>
          </p:nvPr>
        </p:nvSpPr>
        <p:spPr>
          <a:xfrm>
            <a:off x="311700" y="2157605"/>
            <a:ext cx="2808000" cy="39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35edc27ab58_0_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5edc27ab58_0_33"/>
          <p:cNvSpPr txBox="1"/>
          <p:nvPr>
            <p:ph type="title"/>
          </p:nvPr>
        </p:nvSpPr>
        <p:spPr>
          <a:xfrm>
            <a:off x="490250" y="705200"/>
            <a:ext cx="5678100" cy="544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g35edc27ab58_0_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edc27ab58_0_36"/>
          <p:cNvSpPr/>
          <p:nvPr/>
        </p:nvSpPr>
        <p:spPr>
          <a:xfrm>
            <a:off x="4572000" y="233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g35edc27ab58_0_36"/>
          <p:cNvCxnSpPr/>
          <p:nvPr/>
        </p:nvCxnSpPr>
        <p:spPr>
          <a:xfrm>
            <a:off x="5029675" y="59940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g35edc27ab58_0_36"/>
          <p:cNvSpPr txBox="1"/>
          <p:nvPr>
            <p:ph type="title"/>
          </p:nvPr>
        </p:nvSpPr>
        <p:spPr>
          <a:xfrm>
            <a:off x="265500" y="1438333"/>
            <a:ext cx="4045200" cy="238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g35edc27ab58_0_36"/>
          <p:cNvSpPr txBox="1"/>
          <p:nvPr>
            <p:ph idx="1" type="subTitle"/>
          </p:nvPr>
        </p:nvSpPr>
        <p:spPr>
          <a:xfrm>
            <a:off x="265500" y="38952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35edc27ab58_0_36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35edc27ab58_0_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edc27ab58_0_4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g35edc27ab58_0_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5edc27ab58_0_0"/>
          <p:cNvSpPr txBox="1"/>
          <p:nvPr>
            <p:ph type="title"/>
          </p:nvPr>
        </p:nvSpPr>
        <p:spPr>
          <a:xfrm>
            <a:off x="311700" y="496667"/>
            <a:ext cx="8520600" cy="97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g35edc27ab58_0_0"/>
          <p:cNvSpPr txBox="1"/>
          <p:nvPr>
            <p:ph idx="1" type="body"/>
          </p:nvPr>
        </p:nvSpPr>
        <p:spPr>
          <a:xfrm>
            <a:off x="311700" y="1958433"/>
            <a:ext cx="8520600" cy="41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g35edc27ab58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Giới thiệu Chrome DevTools</a:t>
            </a:r>
            <a:endParaRPr/>
          </a:p>
        </p:txBody>
      </p:sp>
      <p:sp>
        <p:nvSpPr>
          <p:cNvPr id="69" name="Google Shape;69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Chrome DevTools là bộ công cụ tích hợp sẵn trong Google Chrome.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Hỗ trợ lập trình viên kiểm tra, gỡ lỗi HTML, CSS, JavaScript.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Hữu ích để tối ưu hiệu suất và giao diện web.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Tips &amp; Tricks</a:t>
            </a:r>
            <a:endParaRPr/>
          </a:p>
        </p:txBody>
      </p:sp>
      <p:sp>
        <p:nvSpPr>
          <p:cNvPr id="123" name="Google Shape;1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Click chuột phải vào phần tử → Inspect để nhanh chóng tìm vị trí trong DOM.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Dùng snippet lưu đoạn mã JS hay dùng.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Dùng Lighthouse tab để đánh giá SEO, hiệu suất, PWA.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Cách mở DevTools</a:t>
            </a:r>
            <a:endParaRPr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Nhấn F12 hoặc Ctrl + Shift + I.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Click chuột phải chọn Inspect (Kiểm tra).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Hoặc: Menu ⋮ &gt; More tools &gt; Developer Tools.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Elements Panel</a:t>
            </a:r>
            <a:endParaRPr/>
          </a:p>
        </p:txBody>
      </p:sp>
      <p:sp>
        <p:nvSpPr>
          <p:cNvPr id="81" name="Google Shape;8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Xem và chỉnh sửa trực tiếp HTML, CSS.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Chọn phần tử giao diện và highlight trong DOM.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Chỉnh sửa class, style nhanh để thử nghiệm thiết kế.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Console Panel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Ghi log bằng console.log() để kiểm tra giá trị biến.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Hiển thị lỗi JavaScript trong runtime.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Có thể nhập lệnh JavaScript trực tiếp để thử nghiệm.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Sources Panel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Xem cấu trúc file JavaScript.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Đặt breakpoint để dừng mã và debug dòng lệnh.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Xem call stack, scope, biến khi chạy mã.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Panel</a:t>
            </a:r>
            <a:endParaRPr/>
          </a:p>
        </p:txBody>
      </p:sp>
      <p:sp>
        <p:nvSpPr>
          <p:cNvPr id="99" name="Google Shape;99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Kiểm tra quá trình tải tài nguyên (ảnh, JS, CSS, API).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Phân tích tốc độ phản hồi và tình trạng request.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Xem chi tiết nội dung phản hồi (ví dụ: JSON từ API).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Panel</a:t>
            </a:r>
            <a:endParaRPr/>
          </a:p>
        </p:txBody>
      </p:sp>
      <p:sp>
        <p:nvSpPr>
          <p:cNvPr id="105" name="Google Shape;10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Kiểm tra Local Storage, Session Storage, Cookies.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Quản lý cache, file lưu offline, Service Workers.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Dùng để kiểm tra dữ liệu frontend lưu trữ.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Panel</a:t>
            </a:r>
            <a:endParaRPr/>
          </a:p>
        </p:txBody>
      </p:sp>
      <p:sp>
        <p:nvSpPr>
          <p:cNvPr id="111" name="Google Shape;1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Ghi lại quá trình tải trang (record).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Phân tích paint, layout, script để tối ưu hiệu suất.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Hữu ích cho việc tối ưu giao diện lớn/phức tạp.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View (Responsive Mode)</a:t>
            </a:r>
            <a:endParaRPr/>
          </a:p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Bật chế độ giả lập thiết bị di động 📱.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Kiểm tra responsive theo nhiều kích thước màn hình.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1200"/>
              </a:spcAft>
              <a:buClr>
                <a:srgbClr val="000080"/>
              </a:buClr>
              <a:buSzPts val="2000"/>
              <a:buChar char="●"/>
            </a:pPr>
            <a:r>
              <a:rPr lang="en-US" sz="2000">
                <a:solidFill>
                  <a:srgbClr val="000080"/>
                </a:solidFill>
              </a:rPr>
              <a:t>- Thử nghiệm touch, xoay màn hình, tốc độ mạng chậm.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