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gCInPkN7f6eqm5fKrG8Qpa8z/h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5edc27ab58_0_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" name="Google Shape;11;g35edc27ab58_0_5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g35edc27ab58_0_5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g35edc27ab58_0_5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g35edc27ab58_0_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edc27ab58_0_43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6" name="Google Shape;56;g35edc27ab58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Google Shape;58;g35edc27ab58_0_46"/>
          <p:cNvCxnSpPr/>
          <p:nvPr/>
        </p:nvCxnSpPr>
        <p:spPr>
          <a:xfrm>
            <a:off x="413275" y="3984367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9" name="Google Shape;59;g35edc27ab58_0_46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0" name="Google Shape;60;g35edc27ab58_0_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g35edc27ab58_0_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edc27ab58_0_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35edc27ab58_0_4"/>
          <p:cNvSpPr/>
          <p:nvPr/>
        </p:nvSpPr>
        <p:spPr>
          <a:xfrm rot="10800000">
            <a:off x="4226100" y="3911300"/>
            <a:ext cx="691800" cy="518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35edc27ab58_0_4"/>
          <p:cNvSpPr/>
          <p:nvPr/>
        </p:nvSpPr>
        <p:spPr>
          <a:xfrm>
            <a:off x="-25" y="0"/>
            <a:ext cx="9144000" cy="416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g35edc27ab58_0_4"/>
          <p:cNvSpPr txBox="1"/>
          <p:nvPr>
            <p:ph type="ctrTitle"/>
          </p:nvPr>
        </p:nvSpPr>
        <p:spPr>
          <a:xfrm>
            <a:off x="411175" y="859067"/>
            <a:ext cx="8282400" cy="281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g35edc27ab58_0_4"/>
          <p:cNvSpPr txBox="1"/>
          <p:nvPr>
            <p:ph idx="1" type="subTitle"/>
          </p:nvPr>
        </p:nvSpPr>
        <p:spPr>
          <a:xfrm>
            <a:off x="411175" y="4531000"/>
            <a:ext cx="8282400" cy="16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" name="Google Shape;20;g35edc27ab58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5edc27ab58_0_10"/>
          <p:cNvSpPr/>
          <p:nvPr/>
        </p:nvSpPr>
        <p:spPr>
          <a:xfrm>
            <a:off x="0" y="2089800"/>
            <a:ext cx="9144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35edc27ab58_0_10"/>
          <p:cNvSpPr txBox="1"/>
          <p:nvPr>
            <p:ph type="title"/>
          </p:nvPr>
        </p:nvSpPr>
        <p:spPr>
          <a:xfrm>
            <a:off x="430800" y="2519600"/>
            <a:ext cx="8282400" cy="202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g35edc27ab58_0_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g35edc27ab58_0_14"/>
          <p:cNvCxnSpPr/>
          <p:nvPr/>
        </p:nvCxnSpPr>
        <p:spPr>
          <a:xfrm>
            <a:off x="429200" y="1700769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7" name="Google Shape;27;g35edc27ab58_0_14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g35edc27ab58_0_14"/>
          <p:cNvSpPr txBox="1"/>
          <p:nvPr>
            <p:ph idx="1" type="body"/>
          </p:nvPr>
        </p:nvSpPr>
        <p:spPr>
          <a:xfrm>
            <a:off x="311700" y="1958433"/>
            <a:ext cx="85206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g35edc27ab58_0_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g35edc27ab58_0_19"/>
          <p:cNvCxnSpPr/>
          <p:nvPr/>
        </p:nvCxnSpPr>
        <p:spPr>
          <a:xfrm>
            <a:off x="429200" y="1700769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2" name="Google Shape;32;g35edc27ab58_0_19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g35edc27ab58_0_19"/>
          <p:cNvSpPr txBox="1"/>
          <p:nvPr>
            <p:ph idx="1" type="body"/>
          </p:nvPr>
        </p:nvSpPr>
        <p:spPr>
          <a:xfrm>
            <a:off x="311700" y="1958433"/>
            <a:ext cx="39999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35edc27ab58_0_19"/>
          <p:cNvSpPr txBox="1"/>
          <p:nvPr>
            <p:ph idx="2" type="body"/>
          </p:nvPr>
        </p:nvSpPr>
        <p:spPr>
          <a:xfrm>
            <a:off x="4832400" y="1958433"/>
            <a:ext cx="39999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35edc27ab58_0_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5edc27ab58_0_25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g35edc27ab58_0_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35edc27ab58_0_28"/>
          <p:cNvCxnSpPr/>
          <p:nvPr/>
        </p:nvCxnSpPr>
        <p:spPr>
          <a:xfrm>
            <a:off x="418675" y="1943716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1" name="Google Shape;41;g35edc27ab58_0_28"/>
          <p:cNvSpPr txBox="1"/>
          <p:nvPr>
            <p:ph type="title"/>
          </p:nvPr>
        </p:nvSpPr>
        <p:spPr>
          <a:xfrm>
            <a:off x="311700" y="8424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g35edc27ab58_0_28"/>
          <p:cNvSpPr txBox="1"/>
          <p:nvPr>
            <p:ph idx="1" type="body"/>
          </p:nvPr>
        </p:nvSpPr>
        <p:spPr>
          <a:xfrm>
            <a:off x="311700" y="2157605"/>
            <a:ext cx="2808000" cy="39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g35edc27ab58_0_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5edc27ab58_0_33"/>
          <p:cNvSpPr txBox="1"/>
          <p:nvPr>
            <p:ph type="title"/>
          </p:nvPr>
        </p:nvSpPr>
        <p:spPr>
          <a:xfrm>
            <a:off x="490250" y="705200"/>
            <a:ext cx="5678100" cy="54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35edc27ab58_0_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edc27ab58_0_36"/>
          <p:cNvSpPr/>
          <p:nvPr/>
        </p:nvSpPr>
        <p:spPr>
          <a:xfrm>
            <a:off x="4572000" y="233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g35edc27ab58_0_36"/>
          <p:cNvCxnSpPr/>
          <p:nvPr/>
        </p:nvCxnSpPr>
        <p:spPr>
          <a:xfrm>
            <a:off x="5029675" y="59940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0" name="Google Shape;50;g35edc27ab58_0_36"/>
          <p:cNvSpPr txBox="1"/>
          <p:nvPr>
            <p:ph type="title"/>
          </p:nvPr>
        </p:nvSpPr>
        <p:spPr>
          <a:xfrm>
            <a:off x="265500" y="1438333"/>
            <a:ext cx="4045200" cy="238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35edc27ab58_0_36"/>
          <p:cNvSpPr txBox="1"/>
          <p:nvPr>
            <p:ph idx="1" type="subTitle"/>
          </p:nvPr>
        </p:nvSpPr>
        <p:spPr>
          <a:xfrm>
            <a:off x="265500" y="38952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g35edc27ab58_0_3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g35edc27ab58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5edc27ab58_0_0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35edc27ab58_0_0"/>
          <p:cNvSpPr txBox="1"/>
          <p:nvPr>
            <p:ph idx="1" type="body"/>
          </p:nvPr>
        </p:nvSpPr>
        <p:spPr>
          <a:xfrm>
            <a:off x="311700" y="1958433"/>
            <a:ext cx="85206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b="0" i="0" sz="18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b="0" i="0" sz="14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35edc27ab58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về Git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Git là gì?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Tác dụng của Git trong quản lý mã nguồn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Lịch sử phát triển của Git (do Linus Torvalds tạo năm 2005)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lệnh nâng cao và tài nguyên học Git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git stash, git revert, git reset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Công cụ GUI: GitHub Desktop, SourceTree, GitKraken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Tài liệu, khóa học, trang web học Git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khác gì với các hệ thống quản lý mã nguồn khác?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Phiên bản phân tán (Distributed Version Control System)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Hiệu năng nhanh, nhẹ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Lưu trữ snapshot thay vì diff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Hỗ trợ làm việc offline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Cài đặt Git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Hướng dẫn cài đặt Git trên Windows, macOS, Linux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Kiểm tra phiên bản Git (git --version)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Khởi tạo và cấu hình Git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Tạo repository mới: git init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Cấu hình thông tin người dùng: git config --global user.name và user.email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trạng thái trong Git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Working Directory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Staging Area (Index)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Repository (commit history)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Giải thích quá trình: Thay đổi → git add → Commit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lệnh cơ bản trong Git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git status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git add &lt;file&gt;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git commit -m "message"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git log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Làm việc với remote repository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Khái niệm remote repository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git remote add origin &lt;url&gt;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Đẩy code lên remote: git push origin main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Lấy code về: git pull origin main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Nhánh trong Git (Branches)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Khái niệm branch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Tạo branch: git branch &lt;branch-name&gt;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Chuyển branch: git checkout &lt;branch-name&gt;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Merge branch: git merge &lt;branch-name&gt;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Xử lý xung đột (Conflicts)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Khi nào xảy ra xung đột?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Cách phát hiện và sửa xung đột</a:t>
            </a:r>
            <a:endParaRPr sz="2000">
              <a:solidFill>
                <a:srgbClr val="000080"/>
              </a:solidFill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git status và các công cụ hỗ trợ</a:t>
            </a:r>
            <a:endParaRPr sz="20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