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hSl3vflBblF1QNL8wHBAA/YyiD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5edc27ab58_0_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" name="Google Shape;11;g35edc27ab58_0_5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g35edc27ab58_0_5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g35edc27ab58_0_5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g35edc27ab58_0_5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edc27ab58_0_43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6" name="Google Shape;56;g35edc27ab58_0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g35edc27ab58_0_46"/>
          <p:cNvCxnSpPr/>
          <p:nvPr/>
        </p:nvCxnSpPr>
        <p:spPr>
          <a:xfrm>
            <a:off x="413275" y="3984367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9" name="Google Shape;59;g35edc27ab58_0_46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g35edc27ab58_0_4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g35edc27ab58_0_4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edc27ab58_0_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35edc27ab58_0_4"/>
          <p:cNvSpPr/>
          <p:nvPr/>
        </p:nvSpPr>
        <p:spPr>
          <a:xfrm rot="10800000">
            <a:off x="4226100" y="3911300"/>
            <a:ext cx="691800" cy="518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g35edc27ab58_0_4"/>
          <p:cNvSpPr/>
          <p:nvPr/>
        </p:nvSpPr>
        <p:spPr>
          <a:xfrm>
            <a:off x="-25" y="0"/>
            <a:ext cx="9144000" cy="416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g35edc27ab58_0_4"/>
          <p:cNvSpPr txBox="1"/>
          <p:nvPr>
            <p:ph type="ctrTitle"/>
          </p:nvPr>
        </p:nvSpPr>
        <p:spPr>
          <a:xfrm>
            <a:off x="411175" y="859067"/>
            <a:ext cx="82824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g35edc27ab58_0_4"/>
          <p:cNvSpPr txBox="1"/>
          <p:nvPr>
            <p:ph idx="1" type="subTitle"/>
          </p:nvPr>
        </p:nvSpPr>
        <p:spPr>
          <a:xfrm>
            <a:off x="411175" y="4531000"/>
            <a:ext cx="82824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" name="Google Shape;20;g35edc27ab58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35edc27ab58_0_10"/>
          <p:cNvSpPr/>
          <p:nvPr/>
        </p:nvSpPr>
        <p:spPr>
          <a:xfrm>
            <a:off x="0" y="2089800"/>
            <a:ext cx="9144000" cy="267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g35edc27ab58_0_10"/>
          <p:cNvSpPr txBox="1"/>
          <p:nvPr>
            <p:ph type="title"/>
          </p:nvPr>
        </p:nvSpPr>
        <p:spPr>
          <a:xfrm>
            <a:off x="430800" y="2519600"/>
            <a:ext cx="8282400" cy="20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g35edc27ab58_0_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g35edc27ab58_0_14"/>
          <p:cNvCxnSpPr/>
          <p:nvPr/>
        </p:nvCxnSpPr>
        <p:spPr>
          <a:xfrm>
            <a:off x="429200" y="1700769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7" name="Google Shape;27;g35edc27ab58_0_14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g35edc27ab58_0_14"/>
          <p:cNvSpPr txBox="1"/>
          <p:nvPr>
            <p:ph idx="1" type="body"/>
          </p:nvPr>
        </p:nvSpPr>
        <p:spPr>
          <a:xfrm>
            <a:off x="311700" y="1958433"/>
            <a:ext cx="85206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g35edc27ab58_0_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g35edc27ab58_0_19"/>
          <p:cNvCxnSpPr/>
          <p:nvPr/>
        </p:nvCxnSpPr>
        <p:spPr>
          <a:xfrm>
            <a:off x="429200" y="1700769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2" name="Google Shape;32;g35edc27ab58_0_19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g35edc27ab58_0_19"/>
          <p:cNvSpPr txBox="1"/>
          <p:nvPr>
            <p:ph idx="1" type="body"/>
          </p:nvPr>
        </p:nvSpPr>
        <p:spPr>
          <a:xfrm>
            <a:off x="311700" y="1958433"/>
            <a:ext cx="39999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g35edc27ab58_0_19"/>
          <p:cNvSpPr txBox="1"/>
          <p:nvPr>
            <p:ph idx="2" type="body"/>
          </p:nvPr>
        </p:nvSpPr>
        <p:spPr>
          <a:xfrm>
            <a:off x="4832400" y="1958433"/>
            <a:ext cx="39999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35edc27ab58_0_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5edc27ab58_0_25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g35edc27ab58_0_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g35edc27ab58_0_28"/>
          <p:cNvCxnSpPr/>
          <p:nvPr/>
        </p:nvCxnSpPr>
        <p:spPr>
          <a:xfrm>
            <a:off x="418675" y="1943716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1" name="Google Shape;41;g35edc27ab58_0_28"/>
          <p:cNvSpPr txBox="1"/>
          <p:nvPr>
            <p:ph type="title"/>
          </p:nvPr>
        </p:nvSpPr>
        <p:spPr>
          <a:xfrm>
            <a:off x="311700" y="8424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g35edc27ab58_0_28"/>
          <p:cNvSpPr txBox="1"/>
          <p:nvPr>
            <p:ph idx="1" type="body"/>
          </p:nvPr>
        </p:nvSpPr>
        <p:spPr>
          <a:xfrm>
            <a:off x="311700" y="2157605"/>
            <a:ext cx="2808000" cy="3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g35edc27ab58_0_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5edc27ab58_0_33"/>
          <p:cNvSpPr txBox="1"/>
          <p:nvPr>
            <p:ph type="title"/>
          </p:nvPr>
        </p:nvSpPr>
        <p:spPr>
          <a:xfrm>
            <a:off x="490250" y="705200"/>
            <a:ext cx="5678100" cy="54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g35edc27ab58_0_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edc27ab58_0_36"/>
          <p:cNvSpPr/>
          <p:nvPr/>
        </p:nvSpPr>
        <p:spPr>
          <a:xfrm>
            <a:off x="4572000" y="233"/>
            <a:ext cx="457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g35edc27ab58_0_36"/>
          <p:cNvCxnSpPr/>
          <p:nvPr/>
        </p:nvCxnSpPr>
        <p:spPr>
          <a:xfrm>
            <a:off x="5029675" y="59940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0" name="Google Shape;50;g35edc27ab58_0_36"/>
          <p:cNvSpPr txBox="1"/>
          <p:nvPr>
            <p:ph type="title"/>
          </p:nvPr>
        </p:nvSpPr>
        <p:spPr>
          <a:xfrm>
            <a:off x="265500" y="1438333"/>
            <a:ext cx="4045200" cy="238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35edc27ab58_0_36"/>
          <p:cNvSpPr txBox="1"/>
          <p:nvPr>
            <p:ph idx="1" type="subTitle"/>
          </p:nvPr>
        </p:nvSpPr>
        <p:spPr>
          <a:xfrm>
            <a:off x="265500" y="3895201"/>
            <a:ext cx="40452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g35edc27ab58_0_36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g35edc27ab58_0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5edc27ab58_0_0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g35edc27ab58_0_0"/>
          <p:cNvSpPr txBox="1"/>
          <p:nvPr>
            <p:ph idx="1" type="body"/>
          </p:nvPr>
        </p:nvSpPr>
        <p:spPr>
          <a:xfrm>
            <a:off x="311700" y="1958433"/>
            <a:ext cx="85206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g35edc27ab58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về Regex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Regex (Regular Expression) là biểu thức chính quy</a:t>
            </a:r>
            <a:r>
              <a:rPr lang="en-US" sz="2000">
                <a:solidFill>
                  <a:srgbClr val="000080"/>
                </a:solidFill>
              </a:rPr>
              <a:t>.</a:t>
            </a:r>
            <a:endParaRPr sz="2000">
              <a:solidFill>
                <a:srgbClr val="000080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Dùng để tìm kiếm, kiểm tra, và thao tác trên chuỗi văn bản.</a:t>
            </a:r>
            <a:endParaRPr sz="2000">
              <a:solidFill>
                <a:srgbClr val="000080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Được sử dụng trong nhiều ngôn ngữ lập trình và công cụ (Python, JavaScript, grep, sed, ...).</a:t>
            </a:r>
            <a:endParaRPr sz="2000"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Tài nguyên học Regex &amp; tips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Trang học regex online: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https://regex101.com/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https://regexr.com/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https://www.regular-expressions.info/</a:t>
            </a:r>
            <a:endParaRPr sz="20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Tại sao nên dùng Regex?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Tìm kiếm chuỗi phức tạp nhanh chóng.</a:t>
            </a:r>
            <a:endParaRPr sz="2000">
              <a:solidFill>
                <a:srgbClr val="000080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Kiểm tra định dạng (email, số điện thoại, địa chỉ IP…).</a:t>
            </a:r>
            <a:endParaRPr sz="2000">
              <a:solidFill>
                <a:srgbClr val="000080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Thay thế hoặc trích xuất dữ liệu trong chuỗi.</a:t>
            </a:r>
            <a:endParaRPr sz="2000">
              <a:solidFill>
                <a:srgbClr val="000080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Tiết kiệm thời gian so với code thuần thủ công.</a:t>
            </a:r>
            <a:endParaRPr sz="2000">
              <a:solidFill>
                <a:srgbClr val="00008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Cấu trúc cơ bản của Regex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Ký tự thường: a, b, 1, @...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Meta ký tự: . ^ $ * + ? { } [ ] \ | ( )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Ví dụ:</a:t>
            </a:r>
            <a:endParaRPr sz="2000">
              <a:solidFill>
                <a:srgbClr val="00008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○"/>
            </a:pPr>
            <a:r>
              <a:rPr lang="en-US" sz="2000">
                <a:solidFill>
                  <a:srgbClr val="000080"/>
                </a:solidFill>
              </a:rPr>
              <a:t>. đại diện cho 1 ký tự bất kỳ</a:t>
            </a:r>
            <a:endParaRPr sz="2000">
              <a:solidFill>
                <a:srgbClr val="00008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○"/>
            </a:pPr>
            <a:r>
              <a:rPr lang="en-US" sz="2000">
                <a:solidFill>
                  <a:srgbClr val="000080"/>
                </a:solidFill>
              </a:rPr>
              <a:t>^ bắt đầu chuỗi</a:t>
            </a:r>
            <a:endParaRPr sz="2000">
              <a:solidFill>
                <a:srgbClr val="00008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○"/>
            </a:pPr>
            <a:r>
              <a:rPr lang="en-US" sz="2000">
                <a:solidFill>
                  <a:srgbClr val="000080"/>
                </a:solidFill>
              </a:rPr>
              <a:t>$ kết thúc chuỗi</a:t>
            </a:r>
            <a:endParaRPr sz="20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ký tự đặc biệt và nhóm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Nhóm ký tự: [abc] (bất kỳ ký tự trong ngoặc)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Dải ký tự: [a-z], [0-9]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Ngoại trừ: [^abc] (bất kỳ ký tự không phải a,b,c)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Nhóm bắt giữ: (abc)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Không bắt giữ: (?:abc)</a:t>
            </a:r>
            <a:endParaRPr sz="20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toán tử lặp lại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*: lặp 0 hoặc nhiều lần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+: lặp 1 hoặc nhiều lần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?: lặp 0 hoặc 1 lần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{n}: lặp chính xác n lần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{n,m}: lặp từ n đến m lần</a:t>
            </a:r>
            <a:endParaRPr sz="20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 kiểm tra định dạng email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Mẫu regex đơn giản: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^[a-zA-Z0-9._%+-]+@[a-zA-Z0-9.-]+\.[a-zA-Z]{2,}$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Giải thích:</a:t>
            </a:r>
            <a:endParaRPr sz="2000">
              <a:solidFill>
                <a:srgbClr val="00008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○"/>
            </a:pPr>
            <a:r>
              <a:rPr lang="en-US" sz="2000">
                <a:solidFill>
                  <a:srgbClr val="000080"/>
                </a:solidFill>
              </a:rPr>
              <a:t>^[a-zA-Z0-9._%+-]+: phần user name</a:t>
            </a:r>
            <a:endParaRPr sz="2000">
              <a:solidFill>
                <a:srgbClr val="00008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○"/>
            </a:pPr>
            <a:r>
              <a:rPr lang="en-US" sz="2000">
                <a:solidFill>
                  <a:srgbClr val="000080"/>
                </a:solidFill>
              </a:rPr>
              <a:t>@: ký tự @ bắt buộc</a:t>
            </a:r>
            <a:endParaRPr sz="2000">
              <a:solidFill>
                <a:srgbClr val="00008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○"/>
            </a:pPr>
            <a:r>
              <a:rPr lang="en-US" sz="2000">
                <a:solidFill>
                  <a:srgbClr val="000080"/>
                </a:solidFill>
              </a:rPr>
              <a:t>[a-zA-Z0-9.-]+: domain</a:t>
            </a:r>
            <a:endParaRPr sz="2000">
              <a:solidFill>
                <a:srgbClr val="00008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○"/>
            </a:pPr>
            <a:r>
              <a:rPr lang="en-US" sz="2000">
                <a:solidFill>
                  <a:srgbClr val="000080"/>
                </a:solidFill>
              </a:rPr>
              <a:t>\.[a-zA-Z]{2,}$: đuôi domain</a:t>
            </a:r>
            <a:endParaRPr sz="20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ký tự đặc biệt trong regex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Để tìm ký tự đặc biệt, dùng \ (escape)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Ví dụ:</a:t>
            </a:r>
            <a:endParaRPr sz="2000">
              <a:solidFill>
                <a:srgbClr val="00008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○"/>
            </a:pPr>
            <a:r>
              <a:rPr lang="en-US" sz="2000">
                <a:solidFill>
                  <a:srgbClr val="000080"/>
                </a:solidFill>
              </a:rPr>
              <a:t>\. tìm dấu chấm (.)</a:t>
            </a:r>
            <a:endParaRPr sz="2000">
              <a:solidFill>
                <a:srgbClr val="00008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○"/>
            </a:pPr>
            <a:r>
              <a:rPr lang="en-US" sz="2000">
                <a:solidFill>
                  <a:srgbClr val="000080"/>
                </a:solidFill>
              </a:rPr>
              <a:t>\\ tìm dấu gạch chéo ngược ()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Một số ký tự thường dùng: \d (số), \w (chữ hoặc số), \s (khoảng trắng)</a:t>
            </a:r>
            <a:endParaRPr sz="20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bộ ký tự viết tắt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\d: bất kỳ chữ số (tương đương [0-9])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\D: bất kỳ ký tự không phải số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\w: chữ cái, số và dấu gạch dưới ([a-zA-Z0-9_])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\W: ký tự không phải chữ/số/gạch dưới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\s: ký tự trắng (space, tab...)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\S: ký tự không trắng</a:t>
            </a:r>
            <a:endParaRPr sz="20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Thao tác với Regex trong lập trình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Python: re module (re.match(), re.search(), re.findall())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JavaScript: phương thức .match(), .test(), .replace()</a:t>
            </a:r>
            <a:endParaRPr sz="20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