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9" r:id="rId2"/>
    <p:sldId id="257" r:id="rId3"/>
    <p:sldId id="270" r:id="rId4"/>
    <p:sldId id="273" r:id="rId5"/>
    <p:sldId id="271" r:id="rId6"/>
    <p:sldId id="286" r:id="rId7"/>
    <p:sldId id="272" r:id="rId8"/>
    <p:sldId id="287" r:id="rId9"/>
    <p:sldId id="288" r:id="rId10"/>
    <p:sldId id="289" r:id="rId11"/>
    <p:sldId id="290" r:id="rId12"/>
    <p:sldId id="291" r:id="rId13"/>
    <p:sldId id="292" r:id="rId14"/>
    <p:sldId id="279" r:id="rId15"/>
    <p:sldId id="280" r:id="rId16"/>
    <p:sldId id="281" r:id="rId17"/>
    <p:sldId id="284" r:id="rId18"/>
    <p:sldId id="282" r:id="rId19"/>
    <p:sldId id="283" r:id="rId20"/>
    <p:sldId id="285" r:id="rId21"/>
    <p:sldId id="267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9B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99" autoAdjust="0"/>
    <p:restoredTop sz="94660"/>
  </p:normalViewPr>
  <p:slideViewPr>
    <p:cSldViewPr snapToGrid="0">
      <p:cViewPr varScale="1">
        <p:scale>
          <a:sx n="77" d="100"/>
          <a:sy n="77" d="100"/>
        </p:scale>
        <p:origin x="525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C4C87-760A-412E-9379-A29B3F68817A}" type="datetimeFigureOut">
              <a:rPr lang="de-DE" smtClean="0"/>
              <a:t>16.07.2023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7B26C-153A-46D6-A888-67EC2525DF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660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C8CF8-65E1-0583-617B-CED3AD31B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644DE6-580C-B68C-0E1D-B2707AE72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775C87-86EB-492F-AF1C-857AD81C3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4B0E-03DB-4CBC-9764-A0E132EA96BC}" type="datetime1">
              <a:rPr lang="de-DE" smtClean="0"/>
              <a:t>16.07.2023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430A23-EAB9-0F0A-70CD-0DB87D4E3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D2D5D4-BB81-0618-18DD-EF70B18A3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7F13-596C-4BB3-94B9-CEAF8A5FD7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48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56540-50CA-8C8F-3518-32705AE6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504929C-8321-8A17-D14D-B800CF5E9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60AB43-43FC-782E-1F37-2C714312D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E90B-1E3C-4709-82F5-E735F4C1CED4}" type="datetime1">
              <a:rPr lang="de-DE" smtClean="0"/>
              <a:t>16.07.2023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F43BEC-C944-4606-A35A-43DD4551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62DD1D-80FE-53DE-9877-27F746E8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7F13-596C-4BB3-94B9-CEAF8A5FD7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69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5C78B08-DBE5-D3BC-6B31-264FBA87D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94FC8F-9818-2F5B-9BE9-5065F8BE8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FDC5B8-085F-894E-FDBF-6596ACAD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ECDC-F439-4392-A3C6-B5C6B4496024}" type="datetime1">
              <a:rPr lang="de-DE" smtClean="0"/>
              <a:t>16.07.2023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1E5B44-C49A-3183-5314-0ECC0805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6F721E-56FA-DD7F-0B40-B1EA26C0D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7F13-596C-4BB3-94B9-CEAF8A5FD7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08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D9DED5-F807-90E5-9080-993A413C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3CB1DC-B80B-078A-9536-5DE980920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28AABB-2E0D-153B-70B4-BB1C72C4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F06C8-7C75-41E1-80B9-DF7497251DF9}" type="datetime1">
              <a:rPr lang="de-DE" smtClean="0"/>
              <a:t>16.07.2023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2D7D4D-FDFC-0305-53C2-51199B8AF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07081D-4B7D-3694-C09A-398DD57C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7F13-596C-4BB3-94B9-CEAF8A5FD7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6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ED50D-63A0-743D-1E94-1376125C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095E79-8DE7-0504-3696-7BED6F04A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15349A-D076-BFD0-3C01-AE52AD3D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F5F4-B105-4993-A7B1-4102528FE1F3}" type="datetime1">
              <a:rPr lang="de-DE" smtClean="0"/>
              <a:t>16.07.2023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5A2534-7750-FE33-6B23-C111714D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AF5F71-0909-2677-2E6A-D9E16247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7F13-596C-4BB3-94B9-CEAF8A5FD7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86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07702E-3EC1-93B2-307E-ACF86199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3E1B3C-DED9-CD5B-EB58-EDA2ADAFF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54846E-D0FA-FD83-D710-7C0FB1DAA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28B55E-14A0-FB6D-0FE4-DC8C26356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E0EC-8F39-416E-B8F8-7C77F818DFC3}" type="datetime1">
              <a:rPr lang="de-DE" smtClean="0"/>
              <a:t>16.07.2023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AF4BBA-AA5A-FD43-C108-7A6B45CC5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946FDB-B3C8-F5C3-DEAE-299EA69C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7F13-596C-4BB3-94B9-CEAF8A5FD7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66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B569FF-B239-2561-9773-5AF67BEE1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B5210C-0A5E-9EFD-F5C1-758E22511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CDCAD5-6D31-69C5-FD29-447B736AB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902CE8-5E2F-CB73-7F46-E4F5F2F14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3EE904-99B7-F4CA-047B-17FED20A9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C9A77F0-7C81-59C2-7A21-6DC4A7ED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CAF4C-2C57-4349-A8C6-0AF639C6E002}" type="datetime1">
              <a:rPr lang="de-DE" smtClean="0"/>
              <a:t>16.07.2023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7F21EC-0694-4AED-4F02-67B1D512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2AD4F98-2F75-20AA-E422-FF1F3143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7F13-596C-4BB3-94B9-CEAF8A5FD7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54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F9FE55-30C2-D71A-8E78-0248C8EB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E8DD074-3938-B05C-06D5-E086DCC0C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AE3A-B9F3-4435-8931-9A0B5F86DD7F}" type="datetime1">
              <a:rPr lang="de-DE" smtClean="0"/>
              <a:t>16.07.2023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84E502-71BF-1F17-7936-2DBC37BB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0E8706-1F37-EDC2-8EF3-6570A191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7F13-596C-4BB3-94B9-CEAF8A5FD7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85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DC980D-156E-52C7-4D92-728B3E86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289B-BE2B-4309-B7C1-0D440C55BC61}" type="datetime1">
              <a:rPr lang="de-DE" smtClean="0"/>
              <a:t>16.07.2023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DEA07F-03E2-74D5-74E4-19A1DE817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34D377C-AFC4-EB85-8516-9C58D1A2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7F13-596C-4BB3-94B9-CEAF8A5FD7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47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0C0082-A656-55C6-1725-E95447D63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B00280-6C94-1496-C52B-B7F873F77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EDF430-1B7D-C9A0-FF91-03798A831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A1E5F9-D097-6214-5EB5-865E45F3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27D1-8558-4D18-A2F9-CE85F5AE3390}" type="datetime1">
              <a:rPr lang="de-DE" smtClean="0"/>
              <a:t>16.07.2023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92511B-F072-9B85-D69D-C2928B6D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A279D0-2000-6A14-87B1-30C00757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7F13-596C-4BB3-94B9-CEAF8A5FD7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59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FEE702-21E6-AFE5-14E4-7B25E339C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95567F1-3200-39DC-C5BD-9FD79EC97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A019F1-93B9-0750-CF4A-62B10F44C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274C70-6B1C-2CC9-7A48-DBD54BCE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0C65-0840-4F39-80E3-9B084304FC08}" type="datetime1">
              <a:rPr lang="de-DE" smtClean="0"/>
              <a:t>16.07.2023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111590-8EEA-2812-E34E-BEDC8116A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34F1F4-EE06-8B5E-CA9B-EDA91B8B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7F13-596C-4BB3-94B9-CEAF8A5FD7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03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CA07F0A-F696-B417-FD96-0B9FC9F20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73C093-D5DC-B045-EEB3-8664ED270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430381-EB82-5EB3-67AE-AD4488C55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61B08-7BA0-4520-BFAC-4607DB03B5F0}" type="datetime1">
              <a:rPr lang="de-DE" smtClean="0"/>
              <a:t>16.07.2023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3352B0-0D12-59FF-2317-FCBCAF906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91B436-7C72-9ADB-E50D-E6FBB9490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C7F13-596C-4BB3-94B9-CEAF8A5FD7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2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NWFztNJvCCQ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F4E55-4613-FC18-FEB9-2311D0ADA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6282"/>
            <a:ext cx="10515600" cy="268939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>
                <a:solidFill>
                  <a:srgbClr val="3939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Grundlagenpraktikum: Rechnerarchitektur</a:t>
            </a:r>
            <a:br>
              <a:rPr lang="de-DE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e-DE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Simon Bußmann, Nico Lintner, Manuel Walter Mußbacher</a:t>
            </a:r>
            <a:b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Technische Universität München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F3B40E0-860F-D4CF-C50E-C61D17CA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7F13-596C-4BB3-94B9-CEAF8A5FD7C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835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C0EE4E-B341-D353-9FCD-F92DE51C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7F13-596C-4BB3-94B9-CEAF8A5FD7C1}" type="slidenum">
              <a:rPr lang="de-DE" smtClean="0"/>
              <a:t>10</a:t>
            </a:fld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71304D1-0CC6-D1AB-4DE3-3770201CE5DC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rgbClr val="3939B5"/>
                </a:solidFill>
              </a:rPr>
              <a:t>   Kantenerkennung mit dem Sobel-Operator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97AAA09-81A1-F02F-CA48-3073D9D447E7}"/>
              </a:ext>
            </a:extLst>
          </p:cNvPr>
          <p:cNvSpPr txBox="1"/>
          <p:nvPr/>
        </p:nvSpPr>
        <p:spPr>
          <a:xfrm>
            <a:off x="396240" y="971846"/>
            <a:ext cx="709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3939B5"/>
                </a:solidFill>
              </a:rPr>
              <a:t>Anwendung am Beispiel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9E4431A4-1EB4-CD6E-94FA-C24A2F96537F}"/>
              </a:ext>
            </a:extLst>
          </p:cNvPr>
          <p:cNvSpPr/>
          <p:nvPr/>
        </p:nvSpPr>
        <p:spPr>
          <a:xfrm>
            <a:off x="3110328" y="3418519"/>
            <a:ext cx="720000" cy="720001"/>
          </a:xfrm>
          <a:prstGeom prst="rect">
            <a:avLst/>
          </a:prstGeom>
          <a:solidFill>
            <a:schemeClr val="accent1">
              <a:lumMod val="40000"/>
              <a:lumOff val="6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C6DCBE72-602F-7C26-54DB-2FD7DE0A0731}"/>
              </a:ext>
            </a:extLst>
          </p:cNvPr>
          <p:cNvSpPr/>
          <p:nvPr/>
        </p:nvSpPr>
        <p:spPr>
          <a:xfrm>
            <a:off x="3110328" y="2698518"/>
            <a:ext cx="720000" cy="720001"/>
          </a:xfrm>
          <a:prstGeom prst="rect">
            <a:avLst/>
          </a:prstGeom>
          <a:solidFill>
            <a:schemeClr val="accent1">
              <a:lumMod val="40000"/>
              <a:lumOff val="6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63DEF9E-772B-150B-4779-8CFE7F386AB8}"/>
              </a:ext>
            </a:extLst>
          </p:cNvPr>
          <p:cNvSpPr/>
          <p:nvPr/>
        </p:nvSpPr>
        <p:spPr>
          <a:xfrm>
            <a:off x="3112028" y="4134556"/>
            <a:ext cx="720000" cy="723600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F49B72F-7C19-857C-B877-266CD185D01F}"/>
              </a:ext>
            </a:extLst>
          </p:cNvPr>
          <p:cNvSpPr/>
          <p:nvPr/>
        </p:nvSpPr>
        <p:spPr>
          <a:xfrm>
            <a:off x="3112028" y="1980000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1771D43C-999B-E2EB-4E9E-55FE2F231B55}"/>
              </a:ext>
            </a:extLst>
          </p:cNvPr>
          <p:cNvSpPr/>
          <p:nvPr/>
        </p:nvSpPr>
        <p:spPr>
          <a:xfrm>
            <a:off x="4552028" y="3420000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E07AE5DC-D5D6-912E-234E-A1B8055764E7}"/>
              </a:ext>
            </a:extLst>
          </p:cNvPr>
          <p:cNvSpPr/>
          <p:nvPr/>
        </p:nvSpPr>
        <p:spPr>
          <a:xfrm>
            <a:off x="4552028" y="2700000"/>
            <a:ext cx="720000" cy="720001"/>
          </a:xfrm>
          <a:prstGeom prst="rect">
            <a:avLst/>
          </a:prstGeom>
          <a:solidFill>
            <a:schemeClr val="tx2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3E3C67E2-14E5-D901-A30D-EBA14593E546}"/>
              </a:ext>
            </a:extLst>
          </p:cNvPr>
          <p:cNvSpPr/>
          <p:nvPr/>
        </p:nvSpPr>
        <p:spPr>
          <a:xfrm>
            <a:off x="4552028" y="4140000"/>
            <a:ext cx="720000" cy="720001"/>
          </a:xfrm>
          <a:prstGeom prst="rect">
            <a:avLst/>
          </a:prstGeom>
          <a:solidFill>
            <a:schemeClr val="accent1">
              <a:lumMod val="40000"/>
              <a:lumOff val="6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D6A89CF4-0D66-72D6-0AF7-B159CBDCB7CD}"/>
              </a:ext>
            </a:extLst>
          </p:cNvPr>
          <p:cNvSpPr/>
          <p:nvPr/>
        </p:nvSpPr>
        <p:spPr>
          <a:xfrm>
            <a:off x="4552028" y="1980000"/>
            <a:ext cx="720000" cy="720001"/>
          </a:xfrm>
          <a:prstGeom prst="rect">
            <a:avLst/>
          </a:prstGeom>
          <a:solidFill>
            <a:schemeClr val="tx2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EA1D6022-671B-1433-E145-1A5DA2ECB47E}"/>
              </a:ext>
            </a:extLst>
          </p:cNvPr>
          <p:cNvSpPr/>
          <p:nvPr/>
        </p:nvSpPr>
        <p:spPr>
          <a:xfrm>
            <a:off x="5992028" y="3418517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66810595-CF41-722D-85F8-EB8E2037D452}"/>
              </a:ext>
            </a:extLst>
          </p:cNvPr>
          <p:cNvSpPr/>
          <p:nvPr/>
        </p:nvSpPr>
        <p:spPr>
          <a:xfrm>
            <a:off x="5992028" y="2698516"/>
            <a:ext cx="720000" cy="720001"/>
          </a:xfrm>
          <a:prstGeom prst="rect">
            <a:avLst/>
          </a:prstGeom>
          <a:solidFill>
            <a:schemeClr val="accent1">
              <a:lumMod val="40000"/>
              <a:lumOff val="6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C1CCC732-0D86-AE33-F58B-F147E9EF5907}"/>
              </a:ext>
            </a:extLst>
          </p:cNvPr>
          <p:cNvSpPr/>
          <p:nvPr/>
        </p:nvSpPr>
        <p:spPr>
          <a:xfrm>
            <a:off x="5992028" y="4134554"/>
            <a:ext cx="720000" cy="723600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73C7DE73-D3D8-93D4-7BAD-8EAD3046186A}"/>
              </a:ext>
            </a:extLst>
          </p:cNvPr>
          <p:cNvSpPr/>
          <p:nvPr/>
        </p:nvSpPr>
        <p:spPr>
          <a:xfrm>
            <a:off x="5992028" y="1979998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C588B951-6E61-0A62-48C5-6F832C4A5806}"/>
              </a:ext>
            </a:extLst>
          </p:cNvPr>
          <p:cNvSpPr/>
          <p:nvPr/>
        </p:nvSpPr>
        <p:spPr>
          <a:xfrm>
            <a:off x="7432028" y="3419998"/>
            <a:ext cx="720000" cy="720001"/>
          </a:xfrm>
          <a:prstGeom prst="rect">
            <a:avLst/>
          </a:prstGeom>
          <a:solidFill>
            <a:schemeClr val="accent1">
              <a:lumMod val="40000"/>
              <a:lumOff val="6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1152B858-6908-A00D-659C-4842C0C4CA8F}"/>
              </a:ext>
            </a:extLst>
          </p:cNvPr>
          <p:cNvSpPr/>
          <p:nvPr/>
        </p:nvSpPr>
        <p:spPr>
          <a:xfrm>
            <a:off x="7432028" y="2699998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61A3819A-DDD4-122A-8741-511C118CFC52}"/>
              </a:ext>
            </a:extLst>
          </p:cNvPr>
          <p:cNvSpPr/>
          <p:nvPr/>
        </p:nvSpPr>
        <p:spPr>
          <a:xfrm>
            <a:off x="7432028" y="4139998"/>
            <a:ext cx="720000" cy="720001"/>
          </a:xfrm>
          <a:prstGeom prst="rect">
            <a:avLst/>
          </a:prstGeom>
          <a:solidFill>
            <a:schemeClr val="accent1">
              <a:lumMod val="40000"/>
              <a:lumOff val="6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BAA9E86B-5CB3-A8AA-626E-AD2ABCBBBEED}"/>
              </a:ext>
            </a:extLst>
          </p:cNvPr>
          <p:cNvSpPr/>
          <p:nvPr/>
        </p:nvSpPr>
        <p:spPr>
          <a:xfrm>
            <a:off x="7432028" y="1979998"/>
            <a:ext cx="720000" cy="720001"/>
          </a:xfrm>
          <a:prstGeom prst="rect">
            <a:avLst/>
          </a:prstGeom>
          <a:solidFill>
            <a:schemeClr val="tx2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8053342-D989-AD9B-2827-D8D5D5D709D6}"/>
              </a:ext>
            </a:extLst>
          </p:cNvPr>
          <p:cNvSpPr/>
          <p:nvPr/>
        </p:nvSpPr>
        <p:spPr>
          <a:xfrm>
            <a:off x="5272028" y="4140000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F11E8A0C-E593-2F67-EFBF-50B4983C94C5}"/>
              </a:ext>
            </a:extLst>
          </p:cNvPr>
          <p:cNvSpPr/>
          <p:nvPr/>
        </p:nvSpPr>
        <p:spPr>
          <a:xfrm>
            <a:off x="3832028" y="1980000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AB026D17-9F91-F9E8-B682-2273E0E5A8AD}"/>
              </a:ext>
            </a:extLst>
          </p:cNvPr>
          <p:cNvSpPr/>
          <p:nvPr/>
        </p:nvSpPr>
        <p:spPr>
          <a:xfrm>
            <a:off x="2392028" y="1980000"/>
            <a:ext cx="720000" cy="720001"/>
          </a:xfrm>
          <a:prstGeom prst="rect">
            <a:avLst/>
          </a:prstGeom>
          <a:solidFill>
            <a:schemeClr val="tx2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3A8FFF7F-4887-5F3B-22D3-B9167533DCEA}"/>
              </a:ext>
            </a:extLst>
          </p:cNvPr>
          <p:cNvSpPr/>
          <p:nvPr/>
        </p:nvSpPr>
        <p:spPr>
          <a:xfrm>
            <a:off x="8872028" y="3420000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0EFA0084-B00F-2816-13DD-39E1BE68C4CF}"/>
              </a:ext>
            </a:extLst>
          </p:cNvPr>
          <p:cNvSpPr/>
          <p:nvPr/>
        </p:nvSpPr>
        <p:spPr>
          <a:xfrm>
            <a:off x="8872028" y="2700000"/>
            <a:ext cx="720000" cy="720001"/>
          </a:xfrm>
          <a:prstGeom prst="rect">
            <a:avLst/>
          </a:prstGeom>
          <a:solidFill>
            <a:schemeClr val="tx2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983A35E4-4F0A-1D0A-AD78-E545780B9412}"/>
              </a:ext>
            </a:extLst>
          </p:cNvPr>
          <p:cNvSpPr/>
          <p:nvPr/>
        </p:nvSpPr>
        <p:spPr>
          <a:xfrm>
            <a:off x="8872028" y="4140000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98968CC-9D0C-2B14-1852-5ACFFAF58114}"/>
              </a:ext>
            </a:extLst>
          </p:cNvPr>
          <p:cNvSpPr/>
          <p:nvPr/>
        </p:nvSpPr>
        <p:spPr>
          <a:xfrm>
            <a:off x="8872028" y="1979998"/>
            <a:ext cx="720000" cy="720001"/>
          </a:xfrm>
          <a:prstGeom prst="rect">
            <a:avLst/>
          </a:prstGeom>
          <a:solidFill>
            <a:schemeClr val="accent1">
              <a:lumMod val="40000"/>
              <a:lumOff val="6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AEC3CC0-75CC-0583-3823-08983AA68C3B}"/>
              </a:ext>
            </a:extLst>
          </p:cNvPr>
          <p:cNvSpPr/>
          <p:nvPr/>
        </p:nvSpPr>
        <p:spPr>
          <a:xfrm>
            <a:off x="8152028" y="1980000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BC4E1759-67A7-08D4-75BD-1A40662322E3}"/>
              </a:ext>
            </a:extLst>
          </p:cNvPr>
          <p:cNvSpPr/>
          <p:nvPr/>
        </p:nvSpPr>
        <p:spPr>
          <a:xfrm>
            <a:off x="6712028" y="1980000"/>
            <a:ext cx="720000" cy="720001"/>
          </a:xfrm>
          <a:prstGeom prst="rect">
            <a:avLst/>
          </a:prstGeom>
          <a:solidFill>
            <a:schemeClr val="tx2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CFD094CE-5331-2E71-350D-D9EE061ED173}"/>
                  </a:ext>
                </a:extLst>
              </p:cNvPr>
              <p:cNvSpPr txBox="1"/>
              <p:nvPr/>
            </p:nvSpPr>
            <p:spPr>
              <a:xfrm>
                <a:off x="1010920" y="5004903"/>
                <a:ext cx="10170159" cy="1764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200" kern="1200" dirty="0">
                    <a:solidFill>
                      <a:srgbClr val="3939B5"/>
                    </a:solidFill>
                    <a:effectLst/>
                    <a:latin typeface="+mn-ea"/>
                    <a:ea typeface="+mn-ea"/>
                    <a:cs typeface="+mn-cs"/>
                  </a:rPr>
                  <a:t>▸</a:t>
                </a:r>
                <a:r>
                  <a:rPr lang="de-DE" sz="2800" kern="1200" dirty="0">
                    <a:effectLst/>
                    <a:latin typeface="+mn-ea"/>
                    <a:ea typeface="+mn-ea"/>
                    <a:cs typeface="+mn-cs"/>
                  </a:rPr>
                  <a:t>Wert von </a:t>
                </a:r>
                <a14:m>
                  <m:oMath xmlns:m="http://schemas.openxmlformats.org/officeDocument/2006/math">
                    <m:r>
                      <a:rPr lang="en-GB" sz="2800" b="0" i="1" kern="12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</m:oMath>
                </a14:m>
                <a:r>
                  <a:rPr lang="de-DE" sz="2800" kern="1200" dirty="0">
                    <a:effectLst/>
                    <a:latin typeface="+mn-ea"/>
                    <a:ea typeface="+mn-ea"/>
                    <a:cs typeface="+mn-cs"/>
                  </a:rPr>
                  <a:t>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kern="120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GB" sz="2800" b="0" i="1" kern="120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GB" sz="2800" b="0" i="1" kern="120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sub>
                    </m:sSub>
                    <m:r>
                      <a:rPr lang="en-GB" sz="2800" b="0" i="1" kern="1200" smtClean="0"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lang="en-GB" sz="2800" b="0" i="1" kern="12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−37</m:t>
                    </m:r>
                  </m:oMath>
                </a14:m>
                <a:r>
                  <a:rPr lang="de-DE" sz="2800" dirty="0">
                    <a:solidFill>
                      <a:srgbClr val="FF0000"/>
                    </a:solidFill>
                    <a:latin typeface="+mn-ea"/>
                  </a:rPr>
                  <a:t> </a:t>
                </a:r>
                <a:r>
                  <a:rPr lang="de-DE" sz="2800" dirty="0">
                    <a:latin typeface="+mn-ea"/>
                  </a:rPr>
                  <a:t>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113</m:t>
                    </m:r>
                  </m:oMath>
                </a14:m>
                <a:endParaRPr lang="de-DE" sz="2800" dirty="0">
                  <a:latin typeface="+mn-ea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r>
                        <a:rPr lang="de-DE" sz="28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de-DE" sz="2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DE" sz="2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de-DE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DE" sz="2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e>
                      </m:rad>
                      <m:r>
                        <a:rPr lang="de-DE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(−37)</m:t>
                              </m:r>
                            </m:e>
                            <m:sup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113</m:t>
                                  </m:r>
                                </m:e>
                              </m:d>
                            </m:e>
                            <m:sup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118</m:t>
                      </m:r>
                    </m:oMath>
                  </m:oMathPara>
                </a14:m>
                <a:endParaRPr lang="de-DE" sz="2800" dirty="0">
                  <a:latin typeface="+mn-ea"/>
                </a:endParaRPr>
              </a:p>
              <a:p>
                <a:endParaRPr lang="de-DE" dirty="0"/>
              </a:p>
            </p:txBody>
          </p:sp>
        </mc:Choice>
        <mc:Fallback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CFD094CE-5331-2E71-350D-D9EE061ED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20" y="5004903"/>
                <a:ext cx="10170159" cy="1764586"/>
              </a:xfrm>
              <a:prstGeom prst="rect">
                <a:avLst/>
              </a:prstGeom>
              <a:blipFill>
                <a:blip r:embed="rId2"/>
                <a:stretch>
                  <a:fillRect l="-1559" t="-44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50C342ED-6472-5750-9694-9E6715774A2D}"/>
                  </a:ext>
                </a:extLst>
              </p:cNvPr>
              <p:cNvSpPr txBox="1"/>
              <p:nvPr/>
            </p:nvSpPr>
            <p:spPr>
              <a:xfrm>
                <a:off x="3192979" y="2739783"/>
                <a:ext cx="6373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de-DE" sz="3600" dirty="0"/>
              </a:p>
            </p:txBody>
          </p:sp>
        </mc:Choice>
        <mc:Fallback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50C342ED-6472-5750-9694-9E6715774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979" y="2739783"/>
                <a:ext cx="63734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66EB8D64-80BB-627A-5BFE-78F25C19BEC8}"/>
                  </a:ext>
                </a:extLst>
              </p:cNvPr>
              <p:cNvSpPr txBox="1"/>
              <p:nvPr/>
            </p:nvSpPr>
            <p:spPr>
              <a:xfrm>
                <a:off x="7466300" y="2739783"/>
                <a:ext cx="6373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de-DE" sz="3600" dirty="0"/>
              </a:p>
            </p:txBody>
          </p:sp>
        </mc:Choice>
        <mc:Fallback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66EB8D64-80BB-627A-5BFE-78F25C19B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300" y="2739783"/>
                <a:ext cx="63734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496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C0EE4E-B341-D353-9FCD-F92DE51C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7F13-596C-4BB3-94B9-CEAF8A5FD7C1}" type="slidenum">
              <a:rPr lang="de-DE" smtClean="0"/>
              <a:t>11</a:t>
            </a:fld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71304D1-0CC6-D1AB-4DE3-3770201CE5DC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rgbClr val="3939B5"/>
                </a:solidFill>
              </a:rPr>
              <a:t>   Kantenerkennung mit dem Sobel-Operator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97AAA09-81A1-F02F-CA48-3073D9D447E7}"/>
              </a:ext>
            </a:extLst>
          </p:cNvPr>
          <p:cNvSpPr txBox="1"/>
          <p:nvPr/>
        </p:nvSpPr>
        <p:spPr>
          <a:xfrm>
            <a:off x="396240" y="971846"/>
            <a:ext cx="709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3939B5"/>
                </a:solidFill>
              </a:rPr>
              <a:t>Anwendung am Beispiel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9E4431A4-1EB4-CD6E-94FA-C24A2F96537F}"/>
              </a:ext>
            </a:extLst>
          </p:cNvPr>
          <p:cNvSpPr/>
          <p:nvPr/>
        </p:nvSpPr>
        <p:spPr>
          <a:xfrm>
            <a:off x="3110328" y="3418519"/>
            <a:ext cx="720000" cy="720001"/>
          </a:xfrm>
          <a:prstGeom prst="rect">
            <a:avLst/>
          </a:prstGeom>
          <a:solidFill>
            <a:schemeClr val="accent1">
              <a:lumMod val="40000"/>
              <a:lumOff val="6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C6DCBE72-602F-7C26-54DB-2FD7DE0A0731}"/>
              </a:ext>
            </a:extLst>
          </p:cNvPr>
          <p:cNvSpPr/>
          <p:nvPr/>
        </p:nvSpPr>
        <p:spPr>
          <a:xfrm>
            <a:off x="3110328" y="2698518"/>
            <a:ext cx="720000" cy="720001"/>
          </a:xfrm>
          <a:prstGeom prst="rect">
            <a:avLst/>
          </a:prstGeom>
          <a:solidFill>
            <a:schemeClr val="accent1">
              <a:lumMod val="40000"/>
              <a:lumOff val="6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63DEF9E-772B-150B-4779-8CFE7F386AB8}"/>
              </a:ext>
            </a:extLst>
          </p:cNvPr>
          <p:cNvSpPr/>
          <p:nvPr/>
        </p:nvSpPr>
        <p:spPr>
          <a:xfrm>
            <a:off x="3112028" y="4134556"/>
            <a:ext cx="720000" cy="723600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F49B72F-7C19-857C-B877-266CD185D01F}"/>
              </a:ext>
            </a:extLst>
          </p:cNvPr>
          <p:cNvSpPr/>
          <p:nvPr/>
        </p:nvSpPr>
        <p:spPr>
          <a:xfrm>
            <a:off x="3112028" y="1980000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1771D43C-999B-E2EB-4E9E-55FE2F231B55}"/>
              </a:ext>
            </a:extLst>
          </p:cNvPr>
          <p:cNvSpPr/>
          <p:nvPr/>
        </p:nvSpPr>
        <p:spPr>
          <a:xfrm>
            <a:off x="4552028" y="3420000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E07AE5DC-D5D6-912E-234E-A1B8055764E7}"/>
              </a:ext>
            </a:extLst>
          </p:cNvPr>
          <p:cNvSpPr/>
          <p:nvPr/>
        </p:nvSpPr>
        <p:spPr>
          <a:xfrm>
            <a:off x="4552028" y="2700000"/>
            <a:ext cx="720000" cy="720001"/>
          </a:xfrm>
          <a:prstGeom prst="rect">
            <a:avLst/>
          </a:prstGeom>
          <a:solidFill>
            <a:schemeClr val="tx2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3E3C67E2-14E5-D901-A30D-EBA14593E546}"/>
              </a:ext>
            </a:extLst>
          </p:cNvPr>
          <p:cNvSpPr/>
          <p:nvPr/>
        </p:nvSpPr>
        <p:spPr>
          <a:xfrm>
            <a:off x="4552028" y="4140000"/>
            <a:ext cx="720000" cy="720001"/>
          </a:xfrm>
          <a:prstGeom prst="rect">
            <a:avLst/>
          </a:prstGeom>
          <a:solidFill>
            <a:schemeClr val="accent1">
              <a:lumMod val="40000"/>
              <a:lumOff val="6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D6A89CF4-0D66-72D6-0AF7-B159CBDCB7CD}"/>
              </a:ext>
            </a:extLst>
          </p:cNvPr>
          <p:cNvSpPr/>
          <p:nvPr/>
        </p:nvSpPr>
        <p:spPr>
          <a:xfrm>
            <a:off x="4552028" y="1980000"/>
            <a:ext cx="720000" cy="720001"/>
          </a:xfrm>
          <a:prstGeom prst="rect">
            <a:avLst/>
          </a:prstGeom>
          <a:solidFill>
            <a:schemeClr val="tx2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EA1D6022-671B-1433-E145-1A5DA2ECB47E}"/>
              </a:ext>
            </a:extLst>
          </p:cNvPr>
          <p:cNvSpPr/>
          <p:nvPr/>
        </p:nvSpPr>
        <p:spPr>
          <a:xfrm>
            <a:off x="5992028" y="3418517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66810595-CF41-722D-85F8-EB8E2037D452}"/>
              </a:ext>
            </a:extLst>
          </p:cNvPr>
          <p:cNvSpPr/>
          <p:nvPr/>
        </p:nvSpPr>
        <p:spPr>
          <a:xfrm>
            <a:off x="5992028" y="2698516"/>
            <a:ext cx="720000" cy="720001"/>
          </a:xfrm>
          <a:prstGeom prst="rect">
            <a:avLst/>
          </a:prstGeom>
          <a:solidFill>
            <a:schemeClr val="accent1">
              <a:lumMod val="40000"/>
              <a:lumOff val="6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C1CCC732-0D86-AE33-F58B-F147E9EF5907}"/>
              </a:ext>
            </a:extLst>
          </p:cNvPr>
          <p:cNvSpPr/>
          <p:nvPr/>
        </p:nvSpPr>
        <p:spPr>
          <a:xfrm>
            <a:off x="5992028" y="4134554"/>
            <a:ext cx="720000" cy="723600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73C7DE73-D3D8-93D4-7BAD-8EAD3046186A}"/>
              </a:ext>
            </a:extLst>
          </p:cNvPr>
          <p:cNvSpPr/>
          <p:nvPr/>
        </p:nvSpPr>
        <p:spPr>
          <a:xfrm>
            <a:off x="5992028" y="1979998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C588B951-6E61-0A62-48C5-6F832C4A5806}"/>
              </a:ext>
            </a:extLst>
          </p:cNvPr>
          <p:cNvSpPr/>
          <p:nvPr/>
        </p:nvSpPr>
        <p:spPr>
          <a:xfrm>
            <a:off x="7432028" y="3419998"/>
            <a:ext cx="720000" cy="720001"/>
          </a:xfrm>
          <a:prstGeom prst="rect">
            <a:avLst/>
          </a:prstGeom>
          <a:solidFill>
            <a:schemeClr val="accent1">
              <a:lumMod val="40000"/>
              <a:lumOff val="6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1152B858-6908-A00D-659C-4842C0C4CA8F}"/>
              </a:ext>
            </a:extLst>
          </p:cNvPr>
          <p:cNvSpPr/>
          <p:nvPr/>
        </p:nvSpPr>
        <p:spPr>
          <a:xfrm>
            <a:off x="7432028" y="2699998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61A3819A-DDD4-122A-8741-511C118CFC52}"/>
              </a:ext>
            </a:extLst>
          </p:cNvPr>
          <p:cNvSpPr/>
          <p:nvPr/>
        </p:nvSpPr>
        <p:spPr>
          <a:xfrm>
            <a:off x="7432028" y="4139998"/>
            <a:ext cx="720000" cy="720001"/>
          </a:xfrm>
          <a:prstGeom prst="rect">
            <a:avLst/>
          </a:prstGeom>
          <a:solidFill>
            <a:schemeClr val="accent1">
              <a:lumMod val="40000"/>
              <a:lumOff val="6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BAA9E86B-5CB3-A8AA-626E-AD2ABCBBBEED}"/>
              </a:ext>
            </a:extLst>
          </p:cNvPr>
          <p:cNvSpPr/>
          <p:nvPr/>
        </p:nvSpPr>
        <p:spPr>
          <a:xfrm>
            <a:off x="7432028" y="1979998"/>
            <a:ext cx="720000" cy="720001"/>
          </a:xfrm>
          <a:prstGeom prst="rect">
            <a:avLst/>
          </a:prstGeom>
          <a:solidFill>
            <a:schemeClr val="tx2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8053342-D989-AD9B-2827-D8D5D5D709D6}"/>
              </a:ext>
            </a:extLst>
          </p:cNvPr>
          <p:cNvSpPr/>
          <p:nvPr/>
        </p:nvSpPr>
        <p:spPr>
          <a:xfrm>
            <a:off x="5272028" y="4140000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F11E8A0C-E593-2F67-EFBF-50B4983C94C5}"/>
              </a:ext>
            </a:extLst>
          </p:cNvPr>
          <p:cNvSpPr/>
          <p:nvPr/>
        </p:nvSpPr>
        <p:spPr>
          <a:xfrm>
            <a:off x="3832028" y="1980000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AB026D17-9F91-F9E8-B682-2273E0E5A8AD}"/>
              </a:ext>
            </a:extLst>
          </p:cNvPr>
          <p:cNvSpPr/>
          <p:nvPr/>
        </p:nvSpPr>
        <p:spPr>
          <a:xfrm>
            <a:off x="2392028" y="1980000"/>
            <a:ext cx="720000" cy="720001"/>
          </a:xfrm>
          <a:prstGeom prst="rect">
            <a:avLst/>
          </a:prstGeom>
          <a:solidFill>
            <a:schemeClr val="tx2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3A8FFF7F-4887-5F3B-22D3-B9167533DCEA}"/>
              </a:ext>
            </a:extLst>
          </p:cNvPr>
          <p:cNvSpPr/>
          <p:nvPr/>
        </p:nvSpPr>
        <p:spPr>
          <a:xfrm>
            <a:off x="8872028" y="3420000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0EFA0084-B00F-2816-13DD-39E1BE68C4CF}"/>
              </a:ext>
            </a:extLst>
          </p:cNvPr>
          <p:cNvSpPr/>
          <p:nvPr/>
        </p:nvSpPr>
        <p:spPr>
          <a:xfrm>
            <a:off x="8872028" y="2700000"/>
            <a:ext cx="720000" cy="720001"/>
          </a:xfrm>
          <a:prstGeom prst="rect">
            <a:avLst/>
          </a:prstGeom>
          <a:solidFill>
            <a:schemeClr val="tx2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983A35E4-4F0A-1D0A-AD78-E545780B9412}"/>
              </a:ext>
            </a:extLst>
          </p:cNvPr>
          <p:cNvSpPr/>
          <p:nvPr/>
        </p:nvSpPr>
        <p:spPr>
          <a:xfrm>
            <a:off x="8872028" y="4140000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98968CC-9D0C-2B14-1852-5ACFFAF58114}"/>
              </a:ext>
            </a:extLst>
          </p:cNvPr>
          <p:cNvSpPr/>
          <p:nvPr/>
        </p:nvSpPr>
        <p:spPr>
          <a:xfrm>
            <a:off x="8872028" y="1979998"/>
            <a:ext cx="720000" cy="720001"/>
          </a:xfrm>
          <a:prstGeom prst="rect">
            <a:avLst/>
          </a:prstGeom>
          <a:solidFill>
            <a:schemeClr val="accent1">
              <a:lumMod val="40000"/>
              <a:lumOff val="6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AEC3CC0-75CC-0583-3823-08983AA68C3B}"/>
              </a:ext>
            </a:extLst>
          </p:cNvPr>
          <p:cNvSpPr/>
          <p:nvPr/>
        </p:nvSpPr>
        <p:spPr>
          <a:xfrm>
            <a:off x="8152028" y="1980000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BC4E1759-67A7-08D4-75BD-1A40662322E3}"/>
              </a:ext>
            </a:extLst>
          </p:cNvPr>
          <p:cNvSpPr/>
          <p:nvPr/>
        </p:nvSpPr>
        <p:spPr>
          <a:xfrm>
            <a:off x="6712028" y="1980000"/>
            <a:ext cx="720000" cy="720001"/>
          </a:xfrm>
          <a:prstGeom prst="rect">
            <a:avLst/>
          </a:prstGeom>
          <a:solidFill>
            <a:schemeClr val="tx2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CFD094CE-5331-2E71-350D-D9EE061ED173}"/>
                  </a:ext>
                </a:extLst>
              </p:cNvPr>
              <p:cNvSpPr txBox="1"/>
              <p:nvPr/>
            </p:nvSpPr>
            <p:spPr>
              <a:xfrm>
                <a:off x="1010920" y="5004903"/>
                <a:ext cx="10170159" cy="1764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200" kern="1200" dirty="0">
                    <a:solidFill>
                      <a:srgbClr val="3939B5"/>
                    </a:solidFill>
                    <a:effectLst/>
                    <a:latin typeface="+mn-ea"/>
                    <a:ea typeface="+mn-ea"/>
                    <a:cs typeface="+mn-cs"/>
                  </a:rPr>
                  <a:t>▸</a:t>
                </a:r>
                <a:r>
                  <a:rPr lang="de-DE" sz="2800" kern="1200" dirty="0">
                    <a:effectLst/>
                    <a:latin typeface="+mn-ea"/>
                    <a:ea typeface="+mn-ea"/>
                    <a:cs typeface="+mn-cs"/>
                  </a:rPr>
                  <a:t>Wert von </a:t>
                </a:r>
                <a14:m>
                  <m:oMath xmlns:m="http://schemas.openxmlformats.org/officeDocument/2006/math">
                    <m:r>
                      <a:rPr lang="en-GB" sz="2800" b="0" i="1" kern="12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r>
                  <a:rPr lang="de-DE" sz="2800" kern="1200" dirty="0">
                    <a:effectLst/>
                    <a:latin typeface="+mn-ea"/>
                    <a:ea typeface="+mn-ea"/>
                    <a:cs typeface="+mn-cs"/>
                  </a:rPr>
                  <a:t>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kern="120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GB" sz="2800" b="0" i="1" kern="120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lang="en-GB" sz="2800" b="0" i="1" kern="120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sub>
                    </m:sSub>
                    <m:r>
                      <a:rPr lang="en-GB" sz="2800" b="0" i="1" kern="1200" smtClean="0"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lang="en-GB" sz="2800" b="0" i="1" kern="12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−37</m:t>
                    </m:r>
                  </m:oMath>
                </a14:m>
                <a:r>
                  <a:rPr lang="de-DE" sz="2800" dirty="0">
                    <a:solidFill>
                      <a:srgbClr val="FF0000"/>
                    </a:solidFill>
                    <a:latin typeface="+mn-ea"/>
                  </a:rPr>
                  <a:t> </a:t>
                </a:r>
                <a:r>
                  <a:rPr lang="de-DE" sz="2800" dirty="0">
                    <a:latin typeface="+mn-ea"/>
                  </a:rPr>
                  <a:t>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229</m:t>
                    </m:r>
                  </m:oMath>
                </a14:m>
                <a:endParaRPr lang="de-DE" sz="280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𝑆</m:t>
                      </m:r>
                      <m:r>
                        <a:rPr lang="de-DE" sz="28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de-DE" sz="2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de-DE" sz="2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de-DE" sz="2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e>
                      </m:rad>
                      <m:r>
                        <a:rPr lang="de-DE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(−37)</m:t>
                              </m:r>
                            </m:e>
                            <m:sup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229</m:t>
                                  </m:r>
                                </m:e>
                              </m:d>
                            </m:e>
                            <m:sup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231</m:t>
                      </m:r>
                    </m:oMath>
                  </m:oMathPara>
                </a14:m>
                <a:endParaRPr lang="de-DE" sz="2800" dirty="0">
                  <a:latin typeface="+mn-ea"/>
                </a:endParaRPr>
              </a:p>
              <a:p>
                <a:endParaRPr lang="de-DE" dirty="0"/>
              </a:p>
            </p:txBody>
          </p:sp>
        </mc:Choice>
        <mc:Fallback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CFD094CE-5331-2E71-350D-D9EE061ED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20" y="5004903"/>
                <a:ext cx="10170159" cy="1764586"/>
              </a:xfrm>
              <a:prstGeom prst="rect">
                <a:avLst/>
              </a:prstGeom>
              <a:blipFill>
                <a:blip r:embed="rId2"/>
                <a:stretch>
                  <a:fillRect l="-1559" t="-44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66EB8D64-80BB-627A-5BFE-78F25C19BEC8}"/>
                  </a:ext>
                </a:extLst>
              </p:cNvPr>
              <p:cNvSpPr txBox="1"/>
              <p:nvPr/>
            </p:nvSpPr>
            <p:spPr>
              <a:xfrm>
                <a:off x="7466300" y="2739783"/>
                <a:ext cx="6373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de-DE" sz="3600" dirty="0"/>
              </a:p>
            </p:txBody>
          </p:sp>
        </mc:Choice>
        <mc:Fallback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66EB8D64-80BB-627A-5BFE-78F25C19B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300" y="2739783"/>
                <a:ext cx="63734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2381FC6F-AD8D-74A1-B18C-8041EF76E140}"/>
                  </a:ext>
                </a:extLst>
              </p:cNvPr>
              <p:cNvSpPr txBox="1"/>
              <p:nvPr/>
            </p:nvSpPr>
            <p:spPr>
              <a:xfrm>
                <a:off x="3192979" y="2739783"/>
                <a:ext cx="6373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de-DE" sz="3600" dirty="0"/>
              </a:p>
            </p:txBody>
          </p:sp>
        </mc:Choice>
        <mc:Fallback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2381FC6F-AD8D-74A1-B18C-8041EF76E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979" y="2739783"/>
                <a:ext cx="63734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583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C0EE4E-B341-D353-9FCD-F92DE51C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7F13-596C-4BB3-94B9-CEAF8A5FD7C1}" type="slidenum">
              <a:rPr lang="de-DE" smtClean="0"/>
              <a:t>12</a:t>
            </a:fld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71304D1-0CC6-D1AB-4DE3-3770201CE5DC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rgbClr val="3939B5"/>
                </a:solidFill>
              </a:rPr>
              <a:t>   Kantenerkennung mit dem Sobel-Operator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97AAA09-81A1-F02F-CA48-3073D9D447E7}"/>
              </a:ext>
            </a:extLst>
          </p:cNvPr>
          <p:cNvSpPr txBox="1"/>
          <p:nvPr/>
        </p:nvSpPr>
        <p:spPr>
          <a:xfrm>
            <a:off x="396240" y="971846"/>
            <a:ext cx="709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3939B5"/>
                </a:solidFill>
              </a:rPr>
              <a:t>Anwendung am Beispiel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CFD094CE-5331-2E71-350D-D9EE061ED173}"/>
              </a:ext>
            </a:extLst>
          </p:cNvPr>
          <p:cNvSpPr txBox="1"/>
          <p:nvPr/>
        </p:nvSpPr>
        <p:spPr>
          <a:xfrm>
            <a:off x="1010920" y="5511979"/>
            <a:ext cx="10170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kern="1200" dirty="0">
                <a:solidFill>
                  <a:srgbClr val="3939B5"/>
                </a:solidFill>
                <a:effectLst/>
                <a:latin typeface="+mn-ea"/>
                <a:ea typeface="+mn-ea"/>
                <a:cs typeface="+mn-cs"/>
              </a:rPr>
              <a:t>▸</a:t>
            </a:r>
            <a:r>
              <a:rPr lang="en-GB" sz="2800" dirty="0" err="1">
                <a:solidFill>
                  <a:srgbClr val="3939B5"/>
                </a:solidFill>
                <a:latin typeface="+mn-ea"/>
              </a:rPr>
              <a:t>Anwendung</a:t>
            </a:r>
            <a:r>
              <a:rPr lang="en-GB" sz="2800" dirty="0">
                <a:solidFill>
                  <a:srgbClr val="3939B5"/>
                </a:solidFill>
                <a:latin typeface="+mn-ea"/>
              </a:rPr>
              <a:t> auf alle </a:t>
            </a:r>
            <a:r>
              <a:rPr lang="en-GB" sz="2800" dirty="0" err="1">
                <a:solidFill>
                  <a:srgbClr val="3939B5"/>
                </a:solidFill>
                <a:latin typeface="+mn-ea"/>
              </a:rPr>
              <a:t>Farbkanäle</a:t>
            </a:r>
            <a:endParaRPr lang="en-GB" sz="2800" dirty="0">
              <a:solidFill>
                <a:srgbClr val="3939B5"/>
              </a:solidFill>
              <a:latin typeface="+mn-ea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5E7DE35-E19A-4672-F9AC-25EE45780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454" y="1684838"/>
            <a:ext cx="7135090" cy="356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3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C0EE4E-B341-D353-9FCD-F92DE51C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7F13-596C-4BB3-94B9-CEAF8A5FD7C1}" type="slidenum">
              <a:rPr lang="de-DE" smtClean="0"/>
              <a:t>13</a:t>
            </a:fld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71304D1-0CC6-D1AB-4DE3-3770201CE5DC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rgbClr val="3939B5"/>
                </a:solidFill>
              </a:rPr>
              <a:t>   Kantenerkennung mit dem Sobel-Operator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97AAA09-81A1-F02F-CA48-3073D9D447E7}"/>
              </a:ext>
            </a:extLst>
          </p:cNvPr>
          <p:cNvSpPr txBox="1"/>
          <p:nvPr/>
        </p:nvSpPr>
        <p:spPr>
          <a:xfrm>
            <a:off x="396240" y="971846"/>
            <a:ext cx="709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3939B5"/>
                </a:solidFill>
              </a:rPr>
              <a:t>Anwendung am Beispiel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CFD094CE-5331-2E71-350D-D9EE061ED173}"/>
              </a:ext>
            </a:extLst>
          </p:cNvPr>
          <p:cNvSpPr txBox="1"/>
          <p:nvPr/>
        </p:nvSpPr>
        <p:spPr>
          <a:xfrm>
            <a:off x="1010920" y="5511979"/>
            <a:ext cx="10170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kern="1200" dirty="0">
                <a:solidFill>
                  <a:srgbClr val="3939B5"/>
                </a:solidFill>
                <a:effectLst/>
                <a:latin typeface="+mn-ea"/>
                <a:ea typeface="+mn-ea"/>
                <a:cs typeface="+mn-cs"/>
              </a:rPr>
              <a:t>▸</a:t>
            </a:r>
            <a:r>
              <a:rPr lang="en-GB" sz="2800" dirty="0" err="1">
                <a:solidFill>
                  <a:srgbClr val="3939B5"/>
                </a:solidFill>
                <a:latin typeface="+mn-ea"/>
              </a:rPr>
              <a:t>Anwendung</a:t>
            </a:r>
            <a:r>
              <a:rPr lang="en-GB" sz="2800" dirty="0">
                <a:solidFill>
                  <a:srgbClr val="3939B5"/>
                </a:solidFill>
                <a:latin typeface="+mn-ea"/>
              </a:rPr>
              <a:t> auf alle </a:t>
            </a:r>
            <a:r>
              <a:rPr lang="en-GB" sz="2800" dirty="0" err="1">
                <a:solidFill>
                  <a:srgbClr val="3939B5"/>
                </a:solidFill>
                <a:latin typeface="+mn-ea"/>
              </a:rPr>
              <a:t>Farbkanäle</a:t>
            </a:r>
            <a:endParaRPr lang="en-GB" sz="2800" dirty="0">
              <a:solidFill>
                <a:srgbClr val="3939B5"/>
              </a:solidFill>
              <a:latin typeface="+mn-ea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5E7DE35-E19A-4672-F9AC-25EE45780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28455" y="1645227"/>
            <a:ext cx="7135089" cy="356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48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F7CAE9-B7A4-815B-D022-55D076FF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7F13-596C-4BB3-94B9-CEAF8A5FD7C1}" type="slidenum">
              <a:rPr lang="de-DE" smtClean="0"/>
              <a:t>14</a:t>
            </a:fld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297A5492-4EC8-513B-1FD5-FE7BC72CE6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rgbClr val="3939B5"/>
                </a:solidFill>
              </a:rPr>
              <a:t>   Performanzanalyse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BF27134-2769-CD2D-6AC8-37C6B9E0A333}"/>
              </a:ext>
            </a:extLst>
          </p:cNvPr>
          <p:cNvSpPr txBox="1"/>
          <p:nvPr/>
        </p:nvSpPr>
        <p:spPr>
          <a:xfrm>
            <a:off x="396240" y="971846"/>
            <a:ext cx="709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3939B5"/>
                </a:solidFill>
              </a:rPr>
              <a:t>Spezifikationen</a:t>
            </a:r>
            <a:endParaRPr lang="de-DE" dirty="0">
              <a:solidFill>
                <a:srgbClr val="3939B5"/>
              </a:solidFill>
            </a:endParaRP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DFA7FF7-687E-4583-A9BA-F2716E492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764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>
                <a:solidFill>
                  <a:srgbClr val="3939B5"/>
                </a:solidFill>
              </a:rPr>
              <a:t>6 Versionen (je 24 &amp; 8 Bit Pixel)</a:t>
            </a:r>
          </a:p>
          <a:p>
            <a:pPr marL="0" indent="0">
              <a:buNone/>
            </a:pPr>
            <a:r>
              <a:rPr lang="de-DE" sz="2800" dirty="0">
                <a:solidFill>
                  <a:srgbClr val="3939B5"/>
                </a:solidFill>
              </a:rPr>
              <a:t>▸ </a:t>
            </a:r>
            <a:r>
              <a:rPr lang="de-DE" dirty="0"/>
              <a:t>0 &amp; 3: Naive Implementierung </a:t>
            </a:r>
          </a:p>
          <a:p>
            <a:pPr marL="0" indent="0">
              <a:buNone/>
            </a:pPr>
            <a:r>
              <a:rPr lang="de-DE" sz="2800" dirty="0">
                <a:solidFill>
                  <a:srgbClr val="3939B5"/>
                </a:solidFill>
              </a:rPr>
              <a:t>▸ </a:t>
            </a:r>
            <a:r>
              <a:rPr lang="de-DE" dirty="0"/>
              <a:t>1 &amp; 4: Implementierung mit SIMD</a:t>
            </a:r>
          </a:p>
          <a:p>
            <a:pPr marL="0" indent="0">
              <a:buNone/>
            </a:pPr>
            <a:r>
              <a:rPr lang="de-DE" sz="2800" dirty="0">
                <a:solidFill>
                  <a:srgbClr val="3939B5"/>
                </a:solidFill>
              </a:rPr>
              <a:t>▸ </a:t>
            </a:r>
            <a:r>
              <a:rPr lang="de-DE" dirty="0"/>
              <a:t>2 &amp; 5: Implementierung mit Multithreading + SIMD</a:t>
            </a:r>
          </a:p>
          <a:p>
            <a:pPr marL="0" indent="0">
              <a:buNone/>
            </a:pPr>
            <a:r>
              <a:rPr lang="de-DE" dirty="0">
                <a:solidFill>
                  <a:srgbClr val="3939B5"/>
                </a:solidFill>
              </a:rPr>
              <a:t>Technische Daten Messsystem</a:t>
            </a:r>
            <a:endParaRPr lang="de-DE" sz="3200" dirty="0">
              <a:solidFill>
                <a:srgbClr val="3939B5"/>
              </a:solidFill>
            </a:endParaRPr>
          </a:p>
          <a:p>
            <a:pPr marL="0" indent="0">
              <a:buNone/>
            </a:pPr>
            <a:r>
              <a:rPr lang="de-DE" sz="2800" dirty="0">
                <a:solidFill>
                  <a:srgbClr val="3939B5"/>
                </a:solidFill>
              </a:rPr>
              <a:t>▸ </a:t>
            </a:r>
            <a:r>
              <a:rPr lang="de-DE" dirty="0"/>
              <a:t>AMD Ryzen-5 1600 (6 Kerne, 12 Threads), 16GB DDR4 RAM</a:t>
            </a:r>
          </a:p>
          <a:p>
            <a:pPr marL="0" indent="0">
              <a:buNone/>
            </a:pPr>
            <a:r>
              <a:rPr lang="de-DE" sz="2800" dirty="0">
                <a:solidFill>
                  <a:srgbClr val="3939B5"/>
                </a:solidFill>
              </a:rPr>
              <a:t>▸ </a:t>
            </a:r>
            <a:r>
              <a:rPr lang="de-DE" sz="2800" dirty="0"/>
              <a:t>Betriebssystem: </a:t>
            </a:r>
            <a:r>
              <a:rPr lang="de-DE" sz="2800" dirty="0" err="1"/>
              <a:t>Manjaro</a:t>
            </a:r>
            <a:r>
              <a:rPr lang="de-DE" sz="2800" dirty="0"/>
              <a:t> 22.1.3 (Kernelversion 6.1)</a:t>
            </a:r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3939B5"/>
                </a:solidFill>
              </a:rPr>
              <a:t>Testdaten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sz="2800" dirty="0">
                <a:solidFill>
                  <a:srgbClr val="3939B5"/>
                </a:solidFill>
              </a:rPr>
              <a:t>▸ </a:t>
            </a:r>
            <a:r>
              <a:rPr lang="de-DE" sz="2800" dirty="0"/>
              <a:t>Gängige Bildgrößen und Formate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>
                <a:solidFill>
                  <a:srgbClr val="3939B5"/>
                </a:solidFill>
              </a:rPr>
              <a:t>Compiler</a:t>
            </a:r>
          </a:p>
          <a:p>
            <a:pPr marL="0" indent="0">
              <a:buNone/>
            </a:pPr>
            <a:r>
              <a:rPr lang="de-DE" sz="2800" dirty="0">
                <a:solidFill>
                  <a:srgbClr val="3939B5"/>
                </a:solidFill>
              </a:rPr>
              <a:t>▸</a:t>
            </a:r>
            <a:r>
              <a:rPr lang="de-DE" sz="2800" dirty="0"/>
              <a:t>GCC 13.1.1, -O3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3227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F7CAE9-B7A4-815B-D022-55D076FF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7F13-596C-4BB3-94B9-CEAF8A5FD7C1}" type="slidenum">
              <a:rPr lang="de-DE" smtClean="0"/>
              <a:t>15</a:t>
            </a:fld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297A5492-4EC8-513B-1FD5-FE7BC72CE6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rgbClr val="3939B5"/>
                </a:solidFill>
              </a:rPr>
              <a:t>   Performanzanalyse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BF27134-2769-CD2D-6AC8-37C6B9E0A333}"/>
              </a:ext>
            </a:extLst>
          </p:cNvPr>
          <p:cNvSpPr txBox="1"/>
          <p:nvPr/>
        </p:nvSpPr>
        <p:spPr>
          <a:xfrm>
            <a:off x="396240" y="971846"/>
            <a:ext cx="709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3939B5"/>
                </a:solidFill>
              </a:rPr>
              <a:t>Auffälligkeit bei naiver Implementierung (V0 bzw. 3)</a:t>
            </a:r>
            <a:endParaRPr lang="de-DE" dirty="0">
              <a:solidFill>
                <a:srgbClr val="3939B5"/>
              </a:solidFill>
            </a:endParaRPr>
          </a:p>
        </p:txBody>
      </p:sp>
      <p:pic>
        <p:nvPicPr>
          <p:cNvPr id="8" name="Inhaltsplatzhalter 7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3C49BEF1-444C-E5BE-66A4-9F5B5FD57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004" y="1433511"/>
            <a:ext cx="6480000" cy="4860000"/>
          </a:xfr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5057094-E74B-4FC6-C93D-21B220EB690E}"/>
              </a:ext>
            </a:extLst>
          </p:cNvPr>
          <p:cNvSpPr txBox="1"/>
          <p:nvPr/>
        </p:nvSpPr>
        <p:spPr>
          <a:xfrm>
            <a:off x="396240" y="2352675"/>
            <a:ext cx="4020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kern="1200" dirty="0">
                <a:solidFill>
                  <a:srgbClr val="3939B5"/>
                </a:solidFill>
                <a:effectLst/>
                <a:latin typeface="+mn-ea"/>
                <a:ea typeface="+mn-ea"/>
                <a:cs typeface="+mn-cs"/>
              </a:rPr>
              <a:t>▸</a:t>
            </a:r>
            <a:r>
              <a:rPr lang="de-DE" sz="2400" dirty="0"/>
              <a:t>Ausreißer erzeugt durch Stall-Zyklen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528400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F7CAE9-B7A4-815B-D022-55D076FF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7F13-596C-4BB3-94B9-CEAF8A5FD7C1}" type="slidenum">
              <a:rPr lang="de-DE" smtClean="0"/>
              <a:t>16</a:t>
            </a:fld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297A5492-4EC8-513B-1FD5-FE7BC72CE6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rgbClr val="3939B5"/>
                </a:solidFill>
              </a:rPr>
              <a:t>   Performanzanalyse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BF27134-2769-CD2D-6AC8-37C6B9E0A333}"/>
              </a:ext>
            </a:extLst>
          </p:cNvPr>
          <p:cNvSpPr txBox="1"/>
          <p:nvPr/>
        </p:nvSpPr>
        <p:spPr>
          <a:xfrm>
            <a:off x="396240" y="971846"/>
            <a:ext cx="709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3939B5"/>
                </a:solidFill>
              </a:rPr>
              <a:t>Gegenüberstellung aller Versionen</a:t>
            </a:r>
            <a:endParaRPr lang="de-DE" dirty="0">
              <a:solidFill>
                <a:srgbClr val="3939B5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5057094-E74B-4FC6-C93D-21B220EB690E}"/>
              </a:ext>
            </a:extLst>
          </p:cNvPr>
          <p:cNvSpPr txBox="1"/>
          <p:nvPr/>
        </p:nvSpPr>
        <p:spPr>
          <a:xfrm>
            <a:off x="396240" y="2352675"/>
            <a:ext cx="40204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kern="1200" dirty="0">
                <a:solidFill>
                  <a:srgbClr val="3939B5"/>
                </a:solidFill>
                <a:effectLst/>
                <a:latin typeface="+mn-ea"/>
                <a:ea typeface="+mn-ea"/>
                <a:cs typeface="+mn-cs"/>
              </a:rPr>
              <a:t>Wenig überraschender Sieger: Version 5</a:t>
            </a:r>
          </a:p>
          <a:p>
            <a:r>
              <a:rPr lang="de-DE" sz="2800" kern="1200" dirty="0">
                <a:solidFill>
                  <a:srgbClr val="3939B5"/>
                </a:solidFill>
                <a:effectLst/>
                <a:latin typeface="+mn-ea"/>
                <a:ea typeface="+mn-ea"/>
                <a:cs typeface="+mn-cs"/>
              </a:rPr>
              <a:t>▸</a:t>
            </a:r>
            <a:r>
              <a:rPr lang="de-DE" sz="2400" kern="1200" dirty="0">
                <a:effectLst/>
                <a:latin typeface="+mn-ea"/>
                <a:ea typeface="+mn-ea"/>
                <a:cs typeface="+mn-cs"/>
              </a:rPr>
              <a:t>Höchste Parallelität</a:t>
            </a:r>
            <a:r>
              <a:rPr lang="de-DE" sz="2400" dirty="0">
                <a:latin typeface="+mn-ea"/>
              </a:rPr>
              <a:t>, niedrigste Pixelbreite</a:t>
            </a:r>
            <a:endParaRPr lang="de-DE" sz="2000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34D570D-B638-BD0E-B478-62226AA5B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2" name="Inhaltsplatzhalter 7">
            <a:extLst>
              <a:ext uri="{FF2B5EF4-FFF2-40B4-BE49-F238E27FC236}">
                <a16:creationId xmlns:a16="http://schemas.microsoft.com/office/drawing/2014/main" id="{A78835AD-A574-E7A2-6B56-83B200920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66004" y="1433511"/>
            <a:ext cx="6480000" cy="4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07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F7CAE9-B7A4-815B-D022-55D076FF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7F13-596C-4BB3-94B9-CEAF8A5FD7C1}" type="slidenum">
              <a:rPr lang="de-DE" smtClean="0"/>
              <a:t>17</a:t>
            </a:fld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297A5492-4EC8-513B-1FD5-FE7BC72CE6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rgbClr val="3939B5"/>
                </a:solidFill>
              </a:rPr>
              <a:t>   Performanzanalyse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BF27134-2769-CD2D-6AC8-37C6B9E0A333}"/>
              </a:ext>
            </a:extLst>
          </p:cNvPr>
          <p:cNvSpPr txBox="1"/>
          <p:nvPr/>
        </p:nvSpPr>
        <p:spPr>
          <a:xfrm>
            <a:off x="396240" y="971846"/>
            <a:ext cx="709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3939B5"/>
                </a:solidFill>
              </a:rPr>
              <a:t>Basisversion vs. SIMD vs. Threading</a:t>
            </a:r>
            <a:endParaRPr lang="de-DE" dirty="0">
              <a:solidFill>
                <a:srgbClr val="3939B5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5057094-E74B-4FC6-C93D-21B220EB690E}"/>
              </a:ext>
            </a:extLst>
          </p:cNvPr>
          <p:cNvSpPr txBox="1"/>
          <p:nvPr/>
        </p:nvSpPr>
        <p:spPr>
          <a:xfrm>
            <a:off x="396240" y="2352675"/>
            <a:ext cx="40204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kern="1200" dirty="0">
                <a:solidFill>
                  <a:srgbClr val="3939B5"/>
                </a:solidFill>
                <a:effectLst/>
                <a:latin typeface="+mn-ea"/>
                <a:ea typeface="+mn-ea"/>
                <a:cs typeface="+mn-cs"/>
              </a:rPr>
              <a:t>SIMD ist hier signifikant schneller als SISD</a:t>
            </a:r>
          </a:p>
          <a:p>
            <a:r>
              <a:rPr lang="de-DE" sz="2800" kern="1200" dirty="0">
                <a:solidFill>
                  <a:srgbClr val="3939B5"/>
                </a:solidFill>
                <a:effectLst/>
                <a:latin typeface="+mn-ea"/>
                <a:ea typeface="+mn-ea"/>
                <a:cs typeface="+mn-cs"/>
              </a:rPr>
              <a:t>▸</a:t>
            </a:r>
            <a:r>
              <a:rPr lang="de-DE" sz="2400" kern="1200" dirty="0">
                <a:effectLst/>
                <a:latin typeface="+mn-ea"/>
                <a:ea typeface="+mn-ea"/>
                <a:cs typeface="+mn-cs"/>
              </a:rPr>
              <a:t>Sehr </a:t>
            </a:r>
            <a:r>
              <a:rPr lang="de-DE" sz="2400" kern="1200" dirty="0" err="1">
                <a:effectLst/>
                <a:latin typeface="+mn-ea"/>
                <a:ea typeface="+mn-ea"/>
                <a:cs typeface="+mn-cs"/>
              </a:rPr>
              <a:t>parallelisierbares</a:t>
            </a:r>
            <a:r>
              <a:rPr lang="de-DE" sz="2400" kern="1200" dirty="0">
                <a:effectLst/>
                <a:latin typeface="+mn-ea"/>
                <a:ea typeface="+mn-ea"/>
                <a:cs typeface="+mn-cs"/>
              </a:rPr>
              <a:t> Problem</a:t>
            </a:r>
            <a:endParaRPr lang="de-DE" sz="2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0C2D55-CEA5-D590-08EE-C61240326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Inhaltsplatzhalter 7">
            <a:extLst>
              <a:ext uri="{FF2B5EF4-FFF2-40B4-BE49-F238E27FC236}">
                <a16:creationId xmlns:a16="http://schemas.microsoft.com/office/drawing/2014/main" id="{F4670995-42CF-C9DB-E06C-204A85101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66004" y="1433511"/>
            <a:ext cx="6480000" cy="4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29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F7CAE9-B7A4-815B-D022-55D076FF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7F13-596C-4BB3-94B9-CEAF8A5FD7C1}" type="slidenum">
              <a:rPr lang="de-DE" smtClean="0"/>
              <a:t>18</a:t>
            </a:fld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297A5492-4EC8-513B-1FD5-FE7BC72CE6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rgbClr val="3939B5"/>
                </a:solidFill>
              </a:rPr>
              <a:t>   Performanzanalyse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BF27134-2769-CD2D-6AC8-37C6B9E0A333}"/>
              </a:ext>
            </a:extLst>
          </p:cNvPr>
          <p:cNvSpPr txBox="1"/>
          <p:nvPr/>
        </p:nvSpPr>
        <p:spPr>
          <a:xfrm>
            <a:off x="396240" y="971846"/>
            <a:ext cx="709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3939B5"/>
                </a:solidFill>
              </a:rPr>
              <a:t>SIMD vs. SIMD + Threading auf kleinen Bildern</a:t>
            </a:r>
            <a:endParaRPr lang="de-DE" dirty="0">
              <a:solidFill>
                <a:srgbClr val="3939B5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35DD979-4F3E-3E67-A43F-6B15963C8595}"/>
              </a:ext>
            </a:extLst>
          </p:cNvPr>
          <p:cNvSpPr txBox="1"/>
          <p:nvPr/>
        </p:nvSpPr>
        <p:spPr>
          <a:xfrm>
            <a:off x="396240" y="2352675"/>
            <a:ext cx="45466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3939B5"/>
                </a:solidFill>
                <a:latin typeface="+mn-ea"/>
              </a:rPr>
              <a:t>Au</a:t>
            </a:r>
            <a:r>
              <a:rPr lang="de-DE" sz="2400" kern="1200" dirty="0">
                <a:solidFill>
                  <a:srgbClr val="3939B5"/>
                </a:solidFill>
                <a:effectLst/>
                <a:latin typeface="+mn-ea"/>
                <a:ea typeface="+mn-ea"/>
                <a:cs typeface="+mn-cs"/>
              </a:rPr>
              <a:t>ffällig: SIMD für kleine Bilder schneller</a:t>
            </a:r>
          </a:p>
          <a:p>
            <a:r>
              <a:rPr lang="de-DE" sz="2800" kern="1200" dirty="0">
                <a:solidFill>
                  <a:srgbClr val="3939B5"/>
                </a:solidFill>
                <a:effectLst/>
                <a:latin typeface="+mn-ea"/>
                <a:ea typeface="+mn-ea"/>
                <a:cs typeface="+mn-cs"/>
              </a:rPr>
              <a:t>▸</a:t>
            </a:r>
            <a:r>
              <a:rPr lang="de-DE" sz="2400" kern="1200" dirty="0">
                <a:effectLst/>
                <a:latin typeface="+mn-ea"/>
                <a:ea typeface="+mn-ea"/>
                <a:cs typeface="+mn-cs"/>
              </a:rPr>
              <a:t>Threadverwaltungsoverhead</a:t>
            </a:r>
            <a:endParaRPr lang="de-DE" sz="2000" dirty="0"/>
          </a:p>
        </p:txBody>
      </p:sp>
      <p:pic>
        <p:nvPicPr>
          <p:cNvPr id="2" name="Inhaltsplatzhalter 7">
            <a:extLst>
              <a:ext uri="{FF2B5EF4-FFF2-40B4-BE49-F238E27FC236}">
                <a16:creationId xmlns:a16="http://schemas.microsoft.com/office/drawing/2014/main" id="{0CEC157E-E925-69DA-06F7-84477DB7A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66004" y="1433511"/>
            <a:ext cx="6480000" cy="4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11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F7CAE9-B7A4-815B-D022-55D076FF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7F13-596C-4BB3-94B9-CEAF8A5FD7C1}" type="slidenum">
              <a:rPr lang="de-DE" smtClean="0"/>
              <a:t>19</a:t>
            </a:fld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297A5492-4EC8-513B-1FD5-FE7BC72CE6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rgbClr val="3939B5"/>
                </a:solidFill>
              </a:rPr>
              <a:t>   Performanzanalyse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BF27134-2769-CD2D-6AC8-37C6B9E0A333}"/>
              </a:ext>
            </a:extLst>
          </p:cNvPr>
          <p:cNvSpPr txBox="1"/>
          <p:nvPr/>
        </p:nvSpPr>
        <p:spPr>
          <a:xfrm>
            <a:off x="396240" y="971846"/>
            <a:ext cx="709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3939B5"/>
                </a:solidFill>
              </a:rPr>
              <a:t>24 vs. 8 Bit Pixelbreite</a:t>
            </a:r>
            <a:endParaRPr lang="de-DE" dirty="0">
              <a:solidFill>
                <a:srgbClr val="3939B5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35DD979-4F3E-3E67-A43F-6B15963C8595}"/>
              </a:ext>
            </a:extLst>
          </p:cNvPr>
          <p:cNvSpPr txBox="1"/>
          <p:nvPr/>
        </p:nvSpPr>
        <p:spPr>
          <a:xfrm>
            <a:off x="396240" y="2352675"/>
            <a:ext cx="454669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kern="1200" dirty="0" err="1">
                <a:solidFill>
                  <a:srgbClr val="3939B5"/>
                </a:solidFill>
                <a:effectLst/>
                <a:latin typeface="+mn-ea"/>
                <a:ea typeface="+mn-ea"/>
                <a:cs typeface="+mn-cs"/>
              </a:rPr>
              <a:t>Speedup</a:t>
            </a:r>
            <a:r>
              <a:rPr lang="de-DE" sz="2400" kern="1200" dirty="0">
                <a:solidFill>
                  <a:srgbClr val="3939B5"/>
                </a:solidFill>
                <a:effectLst/>
                <a:latin typeface="+mn-ea"/>
                <a:ea typeface="+mn-ea"/>
                <a:cs typeface="+mn-cs"/>
              </a:rPr>
              <a:t> durch Graustufenbilder</a:t>
            </a:r>
          </a:p>
          <a:p>
            <a:r>
              <a:rPr lang="de-DE" sz="2800" kern="1200" dirty="0">
                <a:solidFill>
                  <a:srgbClr val="3939B5"/>
                </a:solidFill>
                <a:effectLst/>
                <a:latin typeface="+mn-ea"/>
                <a:ea typeface="+mn-ea"/>
                <a:cs typeface="+mn-cs"/>
              </a:rPr>
              <a:t>▸</a:t>
            </a:r>
            <a:r>
              <a:rPr lang="de-DE" sz="2400" kern="1200" dirty="0">
                <a:effectLst/>
                <a:latin typeface="+mn-ea"/>
                <a:ea typeface="+mn-ea"/>
                <a:cs typeface="+mn-cs"/>
              </a:rPr>
              <a:t>Nur noch ein Drittel der Daten</a:t>
            </a:r>
          </a:p>
          <a:p>
            <a:r>
              <a:rPr lang="de-DE" sz="2800" kern="1200" dirty="0">
                <a:solidFill>
                  <a:srgbClr val="3939B5"/>
                </a:solidFill>
                <a:effectLst/>
                <a:latin typeface="+mn-ea"/>
                <a:ea typeface="+mn-ea"/>
                <a:cs typeface="+mn-cs"/>
              </a:rPr>
              <a:t>▸</a:t>
            </a:r>
            <a:r>
              <a:rPr lang="de-DE" sz="2400" kern="1200" dirty="0">
                <a:effectLst/>
                <a:latin typeface="+mn-ea"/>
                <a:ea typeface="+mn-ea"/>
                <a:cs typeface="+mn-cs"/>
              </a:rPr>
              <a:t>Dreifache Geschwindigkeit</a:t>
            </a:r>
          </a:p>
          <a:p>
            <a:endParaRPr lang="de-DE" sz="2000" dirty="0"/>
          </a:p>
        </p:txBody>
      </p:sp>
      <p:pic>
        <p:nvPicPr>
          <p:cNvPr id="2" name="Inhaltsplatzhalter 7">
            <a:extLst>
              <a:ext uri="{FF2B5EF4-FFF2-40B4-BE49-F238E27FC236}">
                <a16:creationId xmlns:a16="http://schemas.microsoft.com/office/drawing/2014/main" id="{89BAAB47-EFBF-45A1-2D6F-E0EDBD3C5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66004" y="1433511"/>
            <a:ext cx="6480000" cy="4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C8E550-B91D-7EFA-BF5F-E4D60E61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rgbClr val="3939B5"/>
                </a:solidFill>
              </a:rPr>
              <a:t>   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3896C6-B9B2-01FD-EE96-FB9FDA828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440" y="1343818"/>
            <a:ext cx="10815320" cy="4945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solidFill>
                  <a:srgbClr val="3939B5"/>
                </a:solidFill>
              </a:rPr>
              <a:t>Problemstellung</a:t>
            </a:r>
            <a:r>
              <a:rPr lang="de-DE" dirty="0"/>
              <a:t> </a:t>
            </a:r>
            <a:endParaRPr lang="de-DE" dirty="0">
              <a:solidFill>
                <a:srgbClr val="3939B5"/>
              </a:solidFill>
            </a:endParaRPr>
          </a:p>
          <a:p>
            <a:pPr marL="0" indent="0">
              <a:buNone/>
            </a:pPr>
            <a:r>
              <a:rPr lang="de-DE" sz="2800" dirty="0">
                <a:solidFill>
                  <a:srgbClr val="3939B5"/>
                </a:solidFill>
              </a:rPr>
              <a:t>▸</a:t>
            </a:r>
            <a:r>
              <a:rPr lang="de-DE" dirty="0"/>
              <a:t>Kantenerkennung</a:t>
            </a:r>
          </a:p>
          <a:p>
            <a:pPr marL="0" indent="0">
              <a:buNone/>
            </a:pPr>
            <a:r>
              <a:rPr lang="de-DE" sz="2800" dirty="0">
                <a:solidFill>
                  <a:srgbClr val="3939B5"/>
                </a:solidFill>
              </a:rPr>
              <a:t>▸</a:t>
            </a:r>
            <a:r>
              <a:rPr lang="de-DE" dirty="0"/>
              <a:t>Kantenerkennung mit Sobel</a:t>
            </a:r>
          </a:p>
          <a:p>
            <a:pPr marL="0" indent="0">
              <a:buNone/>
            </a:pPr>
            <a:endParaRPr lang="de-DE" dirty="0">
              <a:solidFill>
                <a:srgbClr val="3939B5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rgbClr val="3939B5"/>
                </a:solidFill>
              </a:rPr>
              <a:t>Performanzanalyse</a:t>
            </a:r>
          </a:p>
          <a:p>
            <a:pPr marL="0" indent="0">
              <a:buNone/>
            </a:pPr>
            <a:endParaRPr lang="de-DE" dirty="0">
              <a:solidFill>
                <a:srgbClr val="3939B5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rgbClr val="3939B5"/>
                </a:solidFill>
              </a:rPr>
              <a:t>Ausblick</a:t>
            </a:r>
          </a:p>
          <a:p>
            <a:pPr marL="0" indent="0">
              <a:buNone/>
            </a:pPr>
            <a:endParaRPr lang="de-DE" dirty="0">
              <a:solidFill>
                <a:srgbClr val="3939B5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rgbClr val="3939B5"/>
                </a:solidFill>
              </a:rPr>
              <a:t>Quellen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E4A6DB-CC07-29D9-4362-2A2C95A1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7F13-596C-4BB3-94B9-CEAF8A5FD7C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954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F7CAE9-B7A4-815B-D022-55D076FF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7F13-596C-4BB3-94B9-CEAF8A5FD7C1}" type="slidenum">
              <a:rPr lang="de-DE" smtClean="0"/>
              <a:t>20</a:t>
            </a:fld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297A5492-4EC8-513B-1FD5-FE7BC72CE6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rgbClr val="3939B5"/>
                </a:solidFill>
              </a:rPr>
              <a:t>   Performanzanalyse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BF27134-2769-CD2D-6AC8-37C6B9E0A333}"/>
              </a:ext>
            </a:extLst>
          </p:cNvPr>
          <p:cNvSpPr txBox="1"/>
          <p:nvPr/>
        </p:nvSpPr>
        <p:spPr>
          <a:xfrm>
            <a:off x="396240" y="971846"/>
            <a:ext cx="709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3939B5"/>
                </a:solidFill>
              </a:rPr>
              <a:t>Filesystem vs. Basisversion</a:t>
            </a:r>
            <a:endParaRPr lang="de-DE" dirty="0">
              <a:solidFill>
                <a:srgbClr val="3939B5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35DD979-4F3E-3E67-A43F-6B15963C8595}"/>
              </a:ext>
            </a:extLst>
          </p:cNvPr>
          <p:cNvSpPr txBox="1"/>
          <p:nvPr/>
        </p:nvSpPr>
        <p:spPr>
          <a:xfrm>
            <a:off x="396240" y="2352675"/>
            <a:ext cx="45466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kern="1200" dirty="0">
                <a:solidFill>
                  <a:srgbClr val="3939B5"/>
                </a:solidFill>
                <a:effectLst/>
                <a:latin typeface="+mn-ea"/>
                <a:ea typeface="+mn-ea"/>
                <a:cs typeface="+mn-cs"/>
              </a:rPr>
              <a:t>Interessant: Read ist sehr schnell</a:t>
            </a:r>
          </a:p>
          <a:p>
            <a:r>
              <a:rPr lang="de-DE" sz="2800" kern="1200" dirty="0">
                <a:solidFill>
                  <a:srgbClr val="3939B5"/>
                </a:solidFill>
                <a:effectLst/>
                <a:latin typeface="+mn-ea"/>
                <a:ea typeface="+mn-ea"/>
                <a:cs typeface="+mn-cs"/>
              </a:rPr>
              <a:t>▸</a:t>
            </a:r>
            <a:r>
              <a:rPr lang="de-DE" sz="2400" kern="1200" dirty="0">
                <a:effectLst/>
                <a:latin typeface="+mn-ea"/>
                <a:ea typeface="+mn-ea"/>
                <a:cs typeface="+mn-cs"/>
              </a:rPr>
              <a:t>Ausblick: Nachforschen woran das liegt</a:t>
            </a:r>
            <a:endParaRPr lang="de-DE" sz="2000" dirty="0"/>
          </a:p>
        </p:txBody>
      </p:sp>
      <p:pic>
        <p:nvPicPr>
          <p:cNvPr id="2" name="Inhaltsplatzhalter 7">
            <a:extLst>
              <a:ext uri="{FF2B5EF4-FFF2-40B4-BE49-F238E27FC236}">
                <a16:creationId xmlns:a16="http://schemas.microsoft.com/office/drawing/2014/main" id="{CC8CBB24-BE43-A80A-9A65-8D24A0533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66004" y="1433511"/>
            <a:ext cx="6480000" cy="4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43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0271E3-9F42-5AB2-5B80-640D153BB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Bildbearbeitung? </a:t>
            </a:r>
            <a:r>
              <a:rPr lang="de-DE" dirty="0">
                <a:sym typeface="Wingdings" panose="05000000000000000000" pitchFamily="2" charset="2"/>
              </a:rPr>
              <a:t> Grafikkarten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V.a. für Echtzeitanwendungen bzw. </a:t>
            </a:r>
            <a:r>
              <a:rPr lang="de-DE" dirty="0">
                <a:sym typeface="Wingdings" panose="05000000000000000000" pitchFamily="2" charset="2"/>
                <a:hlinkClick r:id="rId2"/>
              </a:rPr>
              <a:t>Videos</a:t>
            </a:r>
            <a:r>
              <a:rPr lang="de-DE" dirty="0">
                <a:sym typeface="Wingdings" panose="05000000000000000000" pitchFamily="2" charset="2"/>
              </a:rPr>
              <a:t> interessant</a:t>
            </a:r>
            <a:r>
              <a:rPr lang="de-DE" dirty="0"/>
              <a:t>	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15AF76-2E82-F25F-B6C0-AC491E4A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7F13-596C-4BB3-94B9-CEAF8A5FD7C1}" type="slidenum">
              <a:rPr lang="de-DE" smtClean="0"/>
              <a:t>21</a:t>
            </a:fld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6137D20-1CC5-133E-794E-9131C87AE3B7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rgbClr val="3939B5"/>
                </a:solidFill>
              </a:rPr>
              <a:t>   Ausblick</a:t>
            </a:r>
          </a:p>
        </p:txBody>
      </p:sp>
    </p:spTree>
    <p:extLst>
      <p:ext uri="{BB962C8B-B14F-4D97-AF65-F5344CB8AC3E}">
        <p14:creationId xmlns:p14="http://schemas.microsoft.com/office/powerpoint/2010/main" val="310131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C4C5B3-B3B7-2F49-F8B5-2A559B7E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Wie erkennt man Kanten in einem Bild?</a:t>
            </a:r>
          </a:p>
          <a:p>
            <a:pPr marL="0" indent="0">
              <a:buNone/>
            </a:pPr>
            <a:r>
              <a:rPr lang="de-DE" sz="3200" dirty="0">
                <a:solidFill>
                  <a:srgbClr val="3939B5"/>
                </a:solidFill>
              </a:rPr>
              <a:t>▸</a:t>
            </a:r>
            <a:r>
              <a:rPr lang="de-DE" dirty="0"/>
              <a:t>Was ist eine Kante? </a:t>
            </a:r>
          </a:p>
          <a:p>
            <a:pPr marL="0" indent="0">
              <a:buNone/>
            </a:pPr>
            <a:r>
              <a:rPr lang="de-DE" sz="3200" dirty="0">
                <a:solidFill>
                  <a:srgbClr val="3939B5"/>
                </a:solidFill>
              </a:rPr>
              <a:t>▸</a:t>
            </a:r>
            <a:r>
              <a:rPr lang="de-DE" dirty="0"/>
              <a:t>Laplace-Filter, Scharr-Operator, </a:t>
            </a:r>
            <a:r>
              <a:rPr lang="de-DE" dirty="0" err="1"/>
              <a:t>Prewitt</a:t>
            </a:r>
            <a:r>
              <a:rPr lang="de-DE" dirty="0"/>
              <a:t>-Operator,  </a:t>
            </a:r>
            <a:r>
              <a:rPr lang="de-DE" dirty="0">
                <a:solidFill>
                  <a:srgbClr val="3939B5"/>
                </a:solidFill>
              </a:rPr>
              <a:t>Sobel-Operator</a:t>
            </a:r>
            <a:r>
              <a:rPr lang="de-DE" dirty="0"/>
              <a:t>, …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2920C1-B2DC-7A5C-BB17-EAD00DFD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7F13-596C-4BB3-94B9-CEAF8A5FD7C1}" type="slidenum">
              <a:rPr lang="de-DE" smtClean="0"/>
              <a:t>3</a:t>
            </a:fld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0CC011F-C03C-013C-62B4-F420D0D4B4B9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rgbClr val="3939B5"/>
                </a:solidFill>
              </a:rPr>
              <a:t>   Problemstellung</a:t>
            </a:r>
          </a:p>
        </p:txBody>
      </p:sp>
    </p:spTree>
    <p:extLst>
      <p:ext uri="{BB962C8B-B14F-4D97-AF65-F5344CB8AC3E}">
        <p14:creationId xmlns:p14="http://schemas.microsoft.com/office/powerpoint/2010/main" val="86520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95EFDA-7599-200C-60C0-6301A719F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de-DE" kern="1200" dirty="0">
                <a:solidFill>
                  <a:srgbClr val="3939B5"/>
                </a:solidFill>
                <a:effectLst/>
                <a:latin typeface="+mn-ea"/>
                <a:ea typeface="+mn-ea"/>
                <a:cs typeface="+mn-cs"/>
              </a:rPr>
              <a:t>Farbbilder</a:t>
            </a:r>
          </a:p>
          <a:p>
            <a:pPr marL="0" indent="0">
              <a:buNone/>
            </a:pPr>
            <a:r>
              <a:rPr lang="de-DE" dirty="0">
                <a:latin typeface="+mn-ea"/>
              </a:rPr>
              <a:t>	</a:t>
            </a:r>
            <a:r>
              <a:rPr lang="de-DE" sz="2800" kern="1200" dirty="0">
                <a:solidFill>
                  <a:srgbClr val="3939B5"/>
                </a:solidFill>
                <a:effectLst/>
                <a:latin typeface="+mn-ea"/>
                <a:ea typeface="+mn-ea"/>
                <a:cs typeface="+mn-cs"/>
              </a:rPr>
              <a:t> </a:t>
            </a:r>
            <a:r>
              <a:rPr lang="de-DE" sz="3200" kern="1200" dirty="0">
                <a:solidFill>
                  <a:srgbClr val="3939B5"/>
                </a:solidFill>
                <a:effectLst/>
                <a:latin typeface="+mn-ea"/>
                <a:ea typeface="+mn-ea"/>
                <a:cs typeface="+mn-cs"/>
              </a:rPr>
              <a:t>▸</a:t>
            </a:r>
            <a:r>
              <a:rPr lang="de-DE" sz="2800" kern="1200" dirty="0">
                <a:solidFill>
                  <a:srgbClr val="3939B5"/>
                </a:solidFill>
                <a:effectLst/>
                <a:latin typeface="+mn-ea"/>
                <a:ea typeface="+mn-ea"/>
                <a:cs typeface="+mn-cs"/>
              </a:rPr>
              <a:t> </a:t>
            </a:r>
            <a:r>
              <a:rPr lang="de-DE" sz="2800" kern="1200" dirty="0">
                <a:effectLst/>
                <a:latin typeface="+mn-ea"/>
                <a:ea typeface="+mn-ea"/>
                <a:cs typeface="+mn-cs"/>
              </a:rPr>
              <a:t>Speichern die Intensität der 3 Grundfarben in einem Pixel</a:t>
            </a:r>
            <a:endParaRPr lang="de-DE" dirty="0">
              <a:latin typeface="+mn-ea"/>
            </a:endParaRPr>
          </a:p>
          <a:p>
            <a:pPr marL="0" indent="0">
              <a:buNone/>
            </a:pPr>
            <a:r>
              <a:rPr lang="de-DE" kern="1200" dirty="0">
                <a:solidFill>
                  <a:srgbClr val="3939B5"/>
                </a:solidFill>
                <a:effectLst/>
                <a:latin typeface="+mn-ea"/>
                <a:ea typeface="+mn-ea"/>
                <a:cs typeface="+mn-cs"/>
              </a:rPr>
              <a:t>Graustufenbilder</a:t>
            </a:r>
          </a:p>
          <a:p>
            <a:pPr marL="0" indent="0">
              <a:buNone/>
            </a:pPr>
            <a:r>
              <a:rPr lang="de-DE" dirty="0">
                <a:solidFill>
                  <a:srgbClr val="3939B5"/>
                </a:solidFill>
                <a:latin typeface="+mn-ea"/>
              </a:rPr>
              <a:t>	</a:t>
            </a:r>
            <a:r>
              <a:rPr lang="de-DE" sz="2800" kern="1200" dirty="0">
                <a:solidFill>
                  <a:srgbClr val="3939B5"/>
                </a:solidFill>
                <a:effectLst/>
                <a:latin typeface="+mn-ea"/>
                <a:ea typeface="+mn-ea"/>
                <a:cs typeface="+mn-cs"/>
              </a:rPr>
              <a:t> </a:t>
            </a:r>
            <a:r>
              <a:rPr lang="de-DE" sz="3200" kern="1200" dirty="0">
                <a:solidFill>
                  <a:srgbClr val="3939B5"/>
                </a:solidFill>
                <a:effectLst/>
                <a:latin typeface="+mn-ea"/>
                <a:ea typeface="+mn-ea"/>
                <a:cs typeface="+mn-cs"/>
              </a:rPr>
              <a:t>▸</a:t>
            </a:r>
            <a:r>
              <a:rPr lang="de-DE" sz="2800" dirty="0">
                <a:solidFill>
                  <a:srgbClr val="3939B5"/>
                </a:solidFill>
                <a:latin typeface="+mn-ea"/>
              </a:rPr>
              <a:t> </a:t>
            </a:r>
            <a:r>
              <a:rPr lang="de-DE" sz="2800" dirty="0">
                <a:latin typeface="+mn-ea"/>
              </a:rPr>
              <a:t>Speichern nur die Helligkeit des Pixels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8F6C74-3EAB-F87C-AC2E-133B3D9E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7F13-596C-4BB3-94B9-CEAF8A5FD7C1}" type="slidenum">
              <a:rPr lang="de-DE" smtClean="0"/>
              <a:t>4</a:t>
            </a:fld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2970F2E2-D380-6882-704C-FA801BF867B2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rgbClr val="3939B5"/>
                </a:solidFill>
              </a:rPr>
              <a:t>   Repräsentation von BMP-Bildern</a:t>
            </a:r>
          </a:p>
        </p:txBody>
      </p:sp>
    </p:spTree>
    <p:extLst>
      <p:ext uri="{BB962C8B-B14F-4D97-AF65-F5344CB8AC3E}">
        <p14:creationId xmlns:p14="http://schemas.microsoft.com/office/powerpoint/2010/main" val="2173432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3E0E1BE-C3B5-90AC-AD45-72D5BD4EE5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Sobel basiert auf den beiden </a:t>
                </a:r>
                <a:r>
                  <a:rPr lang="de-DE" dirty="0" err="1"/>
                  <a:t>Faltungsmatritzen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de-DE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de-DE" dirty="0"/>
                  <a:t>: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sz="2400" kern="1200" dirty="0">
                    <a:solidFill>
                      <a:srgbClr val="3939B5"/>
                    </a:solidFill>
                    <a:effectLst/>
                    <a:latin typeface="+mn-ea"/>
                    <a:ea typeface="+mn-ea"/>
                    <a:cs typeface="+mn-cs"/>
                  </a:rPr>
                  <a:t>▸</a:t>
                </a:r>
                <a:r>
                  <a:rPr lang="de-DE" sz="1800" kern="1200" dirty="0">
                    <a:solidFill>
                      <a:srgbClr val="3939B5"/>
                    </a:solidFill>
                    <a:effectLst/>
                    <a:latin typeface="+mn-ea"/>
                    <a:ea typeface="+mn-ea"/>
                    <a:cs typeface="+mn-cs"/>
                  </a:rPr>
                  <a:t> </a:t>
                </a:r>
                <a:r>
                  <a:rPr lang="de-DE" sz="2000" kern="1200" dirty="0">
                    <a:effectLst/>
                    <a:latin typeface="+mn-ea"/>
                    <a:ea typeface="+mn-ea"/>
                    <a:cs typeface="+mn-cs"/>
                  </a:rPr>
                  <a:t>Werden zur Berechnung der vertikalen und horizontalen Kanten verwendet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3E0E1BE-C3B5-90AC-AD45-72D5BD4EE5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59C07E-F82D-D93A-4D98-84B458C4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7F13-596C-4BB3-94B9-CEAF8A5FD7C1}" type="slidenum">
              <a:rPr lang="de-DE" smtClean="0"/>
              <a:t>5</a:t>
            </a:fld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BC4FF533-7601-0C0B-FA82-3EFF4877F2B1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rgbClr val="3939B5"/>
                </a:solidFill>
              </a:rPr>
              <a:t>   Kantenerkennung mit dem Sobel-Operator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CD435F7-49A4-C366-4D9B-F6689A52D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922" y="2484385"/>
            <a:ext cx="7792155" cy="188923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8B78B83-DE82-6288-A958-E6963E40AC55}"/>
              </a:ext>
            </a:extLst>
          </p:cNvPr>
          <p:cNvSpPr txBox="1"/>
          <p:nvPr/>
        </p:nvSpPr>
        <p:spPr>
          <a:xfrm>
            <a:off x="396240" y="971846"/>
            <a:ext cx="709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rgbClr val="3939B5"/>
                </a:solidFill>
              </a:rPr>
              <a:t>Faltungsmatritzen</a:t>
            </a:r>
            <a:endParaRPr lang="de-DE" dirty="0">
              <a:solidFill>
                <a:srgbClr val="3939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68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C0EE4E-B341-D353-9FCD-F92DE51C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7F13-596C-4BB3-94B9-CEAF8A5FD7C1}" type="slidenum">
              <a:rPr lang="de-DE" smtClean="0"/>
              <a:t>6</a:t>
            </a:fld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71304D1-0CC6-D1AB-4DE3-3770201CE5DC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rgbClr val="3939B5"/>
                </a:solidFill>
              </a:rPr>
              <a:t>   Kantenerkennung mit dem Sobel-Operator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97AAA09-81A1-F02F-CA48-3073D9D447E7}"/>
              </a:ext>
            </a:extLst>
          </p:cNvPr>
          <p:cNvSpPr txBox="1"/>
          <p:nvPr/>
        </p:nvSpPr>
        <p:spPr>
          <a:xfrm>
            <a:off x="396240" y="971846"/>
            <a:ext cx="709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3939B5"/>
                </a:solidFill>
              </a:rPr>
              <a:t>Anwendung am Beispiel</a:t>
            </a:r>
            <a:endParaRPr lang="de-DE" dirty="0">
              <a:solidFill>
                <a:srgbClr val="3939B5"/>
              </a:solidFill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9E4431A4-1EB4-CD6E-94FA-C24A2F96537F}"/>
              </a:ext>
            </a:extLst>
          </p:cNvPr>
          <p:cNvSpPr/>
          <p:nvPr/>
        </p:nvSpPr>
        <p:spPr>
          <a:xfrm>
            <a:off x="3110328" y="3418519"/>
            <a:ext cx="720000" cy="720001"/>
          </a:xfrm>
          <a:prstGeom prst="rect">
            <a:avLst/>
          </a:prstGeom>
          <a:solidFill>
            <a:schemeClr val="accent1">
              <a:lumMod val="40000"/>
              <a:lumOff val="6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C6DCBE72-602F-7C26-54DB-2FD7DE0A0731}"/>
              </a:ext>
            </a:extLst>
          </p:cNvPr>
          <p:cNvSpPr/>
          <p:nvPr/>
        </p:nvSpPr>
        <p:spPr>
          <a:xfrm>
            <a:off x="3110328" y="2698518"/>
            <a:ext cx="720000" cy="720001"/>
          </a:xfrm>
          <a:prstGeom prst="rect">
            <a:avLst/>
          </a:prstGeom>
          <a:solidFill>
            <a:schemeClr val="accent1">
              <a:lumMod val="40000"/>
              <a:lumOff val="6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63DEF9E-772B-150B-4779-8CFE7F386AB8}"/>
              </a:ext>
            </a:extLst>
          </p:cNvPr>
          <p:cNvSpPr/>
          <p:nvPr/>
        </p:nvSpPr>
        <p:spPr>
          <a:xfrm>
            <a:off x="3112028" y="4134556"/>
            <a:ext cx="720000" cy="723600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F49B72F-7C19-857C-B877-266CD185D01F}"/>
              </a:ext>
            </a:extLst>
          </p:cNvPr>
          <p:cNvSpPr/>
          <p:nvPr/>
        </p:nvSpPr>
        <p:spPr>
          <a:xfrm>
            <a:off x="3112028" y="1980000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1771D43C-999B-E2EB-4E9E-55FE2F231B55}"/>
              </a:ext>
            </a:extLst>
          </p:cNvPr>
          <p:cNvSpPr/>
          <p:nvPr/>
        </p:nvSpPr>
        <p:spPr>
          <a:xfrm>
            <a:off x="4552028" y="3420000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E07AE5DC-D5D6-912E-234E-A1B8055764E7}"/>
              </a:ext>
            </a:extLst>
          </p:cNvPr>
          <p:cNvSpPr/>
          <p:nvPr/>
        </p:nvSpPr>
        <p:spPr>
          <a:xfrm>
            <a:off x="4552028" y="2700000"/>
            <a:ext cx="720000" cy="720001"/>
          </a:xfrm>
          <a:prstGeom prst="rect">
            <a:avLst/>
          </a:prstGeom>
          <a:solidFill>
            <a:schemeClr val="tx2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3E3C67E2-14E5-D901-A30D-EBA14593E546}"/>
              </a:ext>
            </a:extLst>
          </p:cNvPr>
          <p:cNvSpPr/>
          <p:nvPr/>
        </p:nvSpPr>
        <p:spPr>
          <a:xfrm>
            <a:off x="4552028" y="4140000"/>
            <a:ext cx="720000" cy="720001"/>
          </a:xfrm>
          <a:prstGeom prst="rect">
            <a:avLst/>
          </a:prstGeom>
          <a:solidFill>
            <a:schemeClr val="accent1">
              <a:lumMod val="40000"/>
              <a:lumOff val="6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D6A89CF4-0D66-72D6-0AF7-B159CBDCB7CD}"/>
              </a:ext>
            </a:extLst>
          </p:cNvPr>
          <p:cNvSpPr/>
          <p:nvPr/>
        </p:nvSpPr>
        <p:spPr>
          <a:xfrm>
            <a:off x="4552028" y="1980000"/>
            <a:ext cx="720000" cy="720001"/>
          </a:xfrm>
          <a:prstGeom prst="rect">
            <a:avLst/>
          </a:prstGeom>
          <a:solidFill>
            <a:schemeClr val="tx2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EA1D6022-671B-1433-E145-1A5DA2ECB47E}"/>
              </a:ext>
            </a:extLst>
          </p:cNvPr>
          <p:cNvSpPr/>
          <p:nvPr/>
        </p:nvSpPr>
        <p:spPr>
          <a:xfrm>
            <a:off x="5992028" y="3418517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66810595-CF41-722D-85F8-EB8E2037D452}"/>
              </a:ext>
            </a:extLst>
          </p:cNvPr>
          <p:cNvSpPr/>
          <p:nvPr/>
        </p:nvSpPr>
        <p:spPr>
          <a:xfrm>
            <a:off x="5992028" y="2698516"/>
            <a:ext cx="720000" cy="720001"/>
          </a:xfrm>
          <a:prstGeom prst="rect">
            <a:avLst/>
          </a:prstGeom>
          <a:solidFill>
            <a:schemeClr val="accent1">
              <a:lumMod val="40000"/>
              <a:lumOff val="6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C1CCC732-0D86-AE33-F58B-F147E9EF5907}"/>
              </a:ext>
            </a:extLst>
          </p:cNvPr>
          <p:cNvSpPr/>
          <p:nvPr/>
        </p:nvSpPr>
        <p:spPr>
          <a:xfrm>
            <a:off x="5992028" y="4134554"/>
            <a:ext cx="720000" cy="723600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73C7DE73-D3D8-93D4-7BAD-8EAD3046186A}"/>
              </a:ext>
            </a:extLst>
          </p:cNvPr>
          <p:cNvSpPr/>
          <p:nvPr/>
        </p:nvSpPr>
        <p:spPr>
          <a:xfrm>
            <a:off x="5992028" y="1979998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C588B951-6E61-0A62-48C5-6F832C4A5806}"/>
              </a:ext>
            </a:extLst>
          </p:cNvPr>
          <p:cNvSpPr/>
          <p:nvPr/>
        </p:nvSpPr>
        <p:spPr>
          <a:xfrm>
            <a:off x="7432028" y="3419998"/>
            <a:ext cx="720000" cy="720001"/>
          </a:xfrm>
          <a:prstGeom prst="rect">
            <a:avLst/>
          </a:prstGeom>
          <a:solidFill>
            <a:schemeClr val="accent1">
              <a:lumMod val="40000"/>
              <a:lumOff val="6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1152B858-6908-A00D-659C-4842C0C4CA8F}"/>
              </a:ext>
            </a:extLst>
          </p:cNvPr>
          <p:cNvSpPr/>
          <p:nvPr/>
        </p:nvSpPr>
        <p:spPr>
          <a:xfrm>
            <a:off x="7432028" y="2699998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61A3819A-DDD4-122A-8741-511C118CFC52}"/>
              </a:ext>
            </a:extLst>
          </p:cNvPr>
          <p:cNvSpPr/>
          <p:nvPr/>
        </p:nvSpPr>
        <p:spPr>
          <a:xfrm>
            <a:off x="7432028" y="4139998"/>
            <a:ext cx="720000" cy="720001"/>
          </a:xfrm>
          <a:prstGeom prst="rect">
            <a:avLst/>
          </a:prstGeom>
          <a:solidFill>
            <a:schemeClr val="accent1">
              <a:lumMod val="40000"/>
              <a:lumOff val="6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BAA9E86B-5CB3-A8AA-626E-AD2ABCBBBEED}"/>
              </a:ext>
            </a:extLst>
          </p:cNvPr>
          <p:cNvSpPr/>
          <p:nvPr/>
        </p:nvSpPr>
        <p:spPr>
          <a:xfrm>
            <a:off x="7432028" y="1979998"/>
            <a:ext cx="720000" cy="720001"/>
          </a:xfrm>
          <a:prstGeom prst="rect">
            <a:avLst/>
          </a:prstGeom>
          <a:solidFill>
            <a:schemeClr val="tx2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8053342-D989-AD9B-2827-D8D5D5D709D6}"/>
              </a:ext>
            </a:extLst>
          </p:cNvPr>
          <p:cNvSpPr/>
          <p:nvPr/>
        </p:nvSpPr>
        <p:spPr>
          <a:xfrm>
            <a:off x="5272028" y="4140000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F11E8A0C-E593-2F67-EFBF-50B4983C94C5}"/>
              </a:ext>
            </a:extLst>
          </p:cNvPr>
          <p:cNvSpPr/>
          <p:nvPr/>
        </p:nvSpPr>
        <p:spPr>
          <a:xfrm>
            <a:off x="3832028" y="1980000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AB026D17-9F91-F9E8-B682-2273E0E5A8AD}"/>
              </a:ext>
            </a:extLst>
          </p:cNvPr>
          <p:cNvSpPr/>
          <p:nvPr/>
        </p:nvSpPr>
        <p:spPr>
          <a:xfrm>
            <a:off x="2392028" y="1980000"/>
            <a:ext cx="720000" cy="720001"/>
          </a:xfrm>
          <a:prstGeom prst="rect">
            <a:avLst/>
          </a:prstGeom>
          <a:solidFill>
            <a:schemeClr val="tx2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3A8FFF7F-4887-5F3B-22D3-B9167533DCEA}"/>
              </a:ext>
            </a:extLst>
          </p:cNvPr>
          <p:cNvSpPr/>
          <p:nvPr/>
        </p:nvSpPr>
        <p:spPr>
          <a:xfrm>
            <a:off x="8872028" y="3420000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0EFA0084-B00F-2816-13DD-39E1BE68C4CF}"/>
              </a:ext>
            </a:extLst>
          </p:cNvPr>
          <p:cNvSpPr/>
          <p:nvPr/>
        </p:nvSpPr>
        <p:spPr>
          <a:xfrm>
            <a:off x="8872028" y="2700000"/>
            <a:ext cx="720000" cy="720001"/>
          </a:xfrm>
          <a:prstGeom prst="rect">
            <a:avLst/>
          </a:prstGeom>
          <a:solidFill>
            <a:schemeClr val="tx2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983A35E4-4F0A-1D0A-AD78-E545780B9412}"/>
              </a:ext>
            </a:extLst>
          </p:cNvPr>
          <p:cNvSpPr/>
          <p:nvPr/>
        </p:nvSpPr>
        <p:spPr>
          <a:xfrm>
            <a:off x="8872028" y="4140000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98968CC-9D0C-2B14-1852-5ACFFAF58114}"/>
              </a:ext>
            </a:extLst>
          </p:cNvPr>
          <p:cNvSpPr/>
          <p:nvPr/>
        </p:nvSpPr>
        <p:spPr>
          <a:xfrm>
            <a:off x="8872028" y="1979998"/>
            <a:ext cx="720000" cy="720001"/>
          </a:xfrm>
          <a:prstGeom prst="rect">
            <a:avLst/>
          </a:prstGeom>
          <a:solidFill>
            <a:schemeClr val="accent1">
              <a:lumMod val="40000"/>
              <a:lumOff val="6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AEC3CC0-75CC-0583-3823-08983AA68C3B}"/>
              </a:ext>
            </a:extLst>
          </p:cNvPr>
          <p:cNvSpPr/>
          <p:nvPr/>
        </p:nvSpPr>
        <p:spPr>
          <a:xfrm>
            <a:off x="8152028" y="1980000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BC4E1759-67A7-08D4-75BD-1A40662322E3}"/>
              </a:ext>
            </a:extLst>
          </p:cNvPr>
          <p:cNvSpPr/>
          <p:nvPr/>
        </p:nvSpPr>
        <p:spPr>
          <a:xfrm>
            <a:off x="6712028" y="1980000"/>
            <a:ext cx="720000" cy="720001"/>
          </a:xfrm>
          <a:prstGeom prst="rect">
            <a:avLst/>
          </a:prstGeom>
          <a:solidFill>
            <a:schemeClr val="tx2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50C342ED-6472-5750-9694-9E6715774A2D}"/>
                  </a:ext>
                </a:extLst>
              </p:cNvPr>
              <p:cNvSpPr txBox="1"/>
              <p:nvPr/>
            </p:nvSpPr>
            <p:spPr>
              <a:xfrm>
                <a:off x="3192979" y="2739783"/>
                <a:ext cx="6373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de-DE" sz="3600" dirty="0"/>
              </a:p>
            </p:txBody>
          </p:sp>
        </mc:Choice>
        <mc:Fallback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50C342ED-6472-5750-9694-9E6715774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979" y="2739783"/>
                <a:ext cx="637349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66EB8D64-80BB-627A-5BFE-78F25C19BEC8}"/>
                  </a:ext>
                </a:extLst>
              </p:cNvPr>
              <p:cNvSpPr txBox="1"/>
              <p:nvPr/>
            </p:nvSpPr>
            <p:spPr>
              <a:xfrm>
                <a:off x="7466300" y="2739783"/>
                <a:ext cx="6373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de-DE" sz="3600" dirty="0"/>
              </a:p>
            </p:txBody>
          </p:sp>
        </mc:Choice>
        <mc:Fallback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66EB8D64-80BB-627A-5BFE-78F25C19B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300" y="2739783"/>
                <a:ext cx="63734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36EF345-1F3D-6CC5-4B1D-DAC7A9CBF8AF}"/>
                  </a:ext>
                </a:extLst>
              </p:cNvPr>
              <p:cNvSpPr txBox="1"/>
              <p:nvPr/>
            </p:nvSpPr>
            <p:spPr>
              <a:xfrm>
                <a:off x="1010920" y="5447760"/>
                <a:ext cx="101701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600" kern="1200" dirty="0">
                    <a:solidFill>
                      <a:srgbClr val="3939B5"/>
                    </a:solidFill>
                    <a:effectLst/>
                    <a:latin typeface="+mn-ea"/>
                    <a:ea typeface="+mn-ea"/>
                    <a:cs typeface="+mn-cs"/>
                  </a:rPr>
                  <a:t>▸</a:t>
                </a:r>
                <a:r>
                  <a:rPr lang="de-DE" sz="3200" kern="1200" dirty="0">
                    <a:effectLst/>
                    <a:latin typeface="+mn-ea"/>
                    <a:ea typeface="+mn-ea"/>
                    <a:cs typeface="+mn-cs"/>
                  </a:rPr>
                  <a:t>Die Werte von </a:t>
                </a:r>
                <a14:m>
                  <m:oMath xmlns:m="http://schemas.openxmlformats.org/officeDocument/2006/math">
                    <m:r>
                      <a:rPr lang="en-GB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de-DE" sz="3200" dirty="0">
                    <a:solidFill>
                      <a:srgbClr val="FF0000"/>
                    </a:solidFill>
                    <a:latin typeface="+mn-ea"/>
                  </a:rPr>
                  <a:t> und </a:t>
                </a:r>
                <a14:m>
                  <m:oMath xmlns:m="http://schemas.openxmlformats.org/officeDocument/2006/math">
                    <m:r>
                      <a:rPr lang="en-GB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r>
                  <a:rPr lang="de-DE" sz="3200" kern="1200" dirty="0">
                    <a:solidFill>
                      <a:srgbClr val="FF0000"/>
                    </a:solidFill>
                    <a:effectLst/>
                    <a:latin typeface="+mn-ea"/>
                    <a:ea typeface="+mn-ea"/>
                    <a:cs typeface="+mn-cs"/>
                  </a:rPr>
                  <a:t> </a:t>
                </a:r>
                <a:r>
                  <a:rPr lang="de-DE" sz="3200" dirty="0">
                    <a:latin typeface="+mn-ea"/>
                  </a:rPr>
                  <a:t>sind </a:t>
                </a:r>
                <a:r>
                  <a:rPr lang="de-DE" sz="3200" kern="1200" dirty="0">
                    <a:effectLst/>
                    <a:latin typeface="+mn-ea"/>
                    <a:ea typeface="+mn-ea"/>
                    <a:cs typeface="+mn-cs"/>
                  </a:rPr>
                  <a:t>gesucht</a:t>
                </a:r>
                <a:endParaRPr lang="de-DE" sz="3200" dirty="0"/>
              </a:p>
            </p:txBody>
          </p:sp>
        </mc:Choice>
        <mc:Fallback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36EF345-1F3D-6CC5-4B1D-DAC7A9CBF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20" y="5447760"/>
                <a:ext cx="10170159" cy="646331"/>
              </a:xfrm>
              <a:prstGeom prst="rect">
                <a:avLst/>
              </a:prstGeom>
              <a:blipFill>
                <a:blip r:embed="rId4"/>
                <a:stretch>
                  <a:fillRect l="-1859" t="-15094" b="-349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109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C0EE4E-B341-D353-9FCD-F92DE51C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7F13-596C-4BB3-94B9-CEAF8A5FD7C1}" type="slidenum">
              <a:rPr lang="de-DE" smtClean="0"/>
              <a:t>7</a:t>
            </a:fld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71304D1-0CC6-D1AB-4DE3-3770201CE5DC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rgbClr val="3939B5"/>
                </a:solidFill>
              </a:rPr>
              <a:t>   Kantenerkennung mit dem Sobel-Operator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97AAA09-81A1-F02F-CA48-3073D9D447E7}"/>
              </a:ext>
            </a:extLst>
          </p:cNvPr>
          <p:cNvSpPr txBox="1"/>
          <p:nvPr/>
        </p:nvSpPr>
        <p:spPr>
          <a:xfrm>
            <a:off x="396240" y="971846"/>
            <a:ext cx="709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3939B5"/>
                </a:solidFill>
              </a:rPr>
              <a:t>Anwendung am Beispiel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906954D7-1650-4969-A27C-BC32E4DE7A92}"/>
              </a:ext>
            </a:extLst>
          </p:cNvPr>
          <p:cNvSpPr/>
          <p:nvPr/>
        </p:nvSpPr>
        <p:spPr>
          <a:xfrm>
            <a:off x="3110328" y="3418519"/>
            <a:ext cx="720000" cy="720001"/>
          </a:xfrm>
          <a:prstGeom prst="rect">
            <a:avLst/>
          </a:prstGeom>
          <a:solidFill>
            <a:schemeClr val="accent1">
              <a:lumMod val="40000"/>
              <a:lumOff val="6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CB589C31-5B74-196B-EE87-47C2846B1D49}"/>
              </a:ext>
            </a:extLst>
          </p:cNvPr>
          <p:cNvSpPr/>
          <p:nvPr/>
        </p:nvSpPr>
        <p:spPr>
          <a:xfrm>
            <a:off x="3110328" y="2698518"/>
            <a:ext cx="720000" cy="720001"/>
          </a:xfrm>
          <a:prstGeom prst="rect">
            <a:avLst/>
          </a:prstGeom>
          <a:solidFill>
            <a:schemeClr val="accent1">
              <a:lumMod val="40000"/>
              <a:lumOff val="6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16CFAA50-CCC3-C449-30B7-FC3BD321A2A7}"/>
              </a:ext>
            </a:extLst>
          </p:cNvPr>
          <p:cNvSpPr/>
          <p:nvPr/>
        </p:nvSpPr>
        <p:spPr>
          <a:xfrm>
            <a:off x="3112028" y="4134556"/>
            <a:ext cx="720000" cy="723600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9B1C7B0F-0418-827B-EA89-710EB6FAC00E}"/>
              </a:ext>
            </a:extLst>
          </p:cNvPr>
          <p:cNvSpPr/>
          <p:nvPr/>
        </p:nvSpPr>
        <p:spPr>
          <a:xfrm>
            <a:off x="3112028" y="1980000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C10FFA43-BB83-83F3-0F29-AFEC1C36753E}"/>
              </a:ext>
            </a:extLst>
          </p:cNvPr>
          <p:cNvSpPr/>
          <p:nvPr/>
        </p:nvSpPr>
        <p:spPr>
          <a:xfrm>
            <a:off x="4552028" y="3420000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4C5CEB33-E5FA-A186-9299-0313E733DEEE}"/>
              </a:ext>
            </a:extLst>
          </p:cNvPr>
          <p:cNvSpPr/>
          <p:nvPr/>
        </p:nvSpPr>
        <p:spPr>
          <a:xfrm>
            <a:off x="4552028" y="2700000"/>
            <a:ext cx="720000" cy="720001"/>
          </a:xfrm>
          <a:prstGeom prst="rect">
            <a:avLst/>
          </a:prstGeom>
          <a:solidFill>
            <a:schemeClr val="tx2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F8AE18C-3B9D-8A9A-8DAE-532FC6A7CDA3}"/>
              </a:ext>
            </a:extLst>
          </p:cNvPr>
          <p:cNvSpPr/>
          <p:nvPr/>
        </p:nvSpPr>
        <p:spPr>
          <a:xfrm>
            <a:off x="4552028" y="4140000"/>
            <a:ext cx="720000" cy="720001"/>
          </a:xfrm>
          <a:prstGeom prst="rect">
            <a:avLst/>
          </a:prstGeom>
          <a:solidFill>
            <a:schemeClr val="accent1">
              <a:lumMod val="40000"/>
              <a:lumOff val="6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E45B73A-5455-B22C-6D93-2FBF7700B8D7}"/>
              </a:ext>
            </a:extLst>
          </p:cNvPr>
          <p:cNvSpPr/>
          <p:nvPr/>
        </p:nvSpPr>
        <p:spPr>
          <a:xfrm>
            <a:off x="4552028" y="1980000"/>
            <a:ext cx="720000" cy="720001"/>
          </a:xfrm>
          <a:prstGeom prst="rect">
            <a:avLst/>
          </a:prstGeom>
          <a:solidFill>
            <a:schemeClr val="tx2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82169AF8-9BEB-BDEF-7E7E-AB432C4103C8}"/>
              </a:ext>
            </a:extLst>
          </p:cNvPr>
          <p:cNvSpPr/>
          <p:nvPr/>
        </p:nvSpPr>
        <p:spPr>
          <a:xfrm>
            <a:off x="5992028" y="3418517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CF4766A3-4008-2CBA-10E0-F199E87D3CA9}"/>
              </a:ext>
            </a:extLst>
          </p:cNvPr>
          <p:cNvSpPr/>
          <p:nvPr/>
        </p:nvSpPr>
        <p:spPr>
          <a:xfrm>
            <a:off x="5992028" y="2698516"/>
            <a:ext cx="720000" cy="720001"/>
          </a:xfrm>
          <a:prstGeom prst="rect">
            <a:avLst/>
          </a:prstGeom>
          <a:solidFill>
            <a:schemeClr val="accent1">
              <a:lumMod val="40000"/>
              <a:lumOff val="6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C06778D0-A077-A093-E340-FAB6658C5B95}"/>
              </a:ext>
            </a:extLst>
          </p:cNvPr>
          <p:cNvSpPr/>
          <p:nvPr/>
        </p:nvSpPr>
        <p:spPr>
          <a:xfrm>
            <a:off x="5992028" y="4134554"/>
            <a:ext cx="720000" cy="723600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D3A3FDE1-F1AB-F396-1B42-E0194B534DA7}"/>
              </a:ext>
            </a:extLst>
          </p:cNvPr>
          <p:cNvSpPr/>
          <p:nvPr/>
        </p:nvSpPr>
        <p:spPr>
          <a:xfrm>
            <a:off x="5992028" y="1979998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C4FA471A-8769-D997-28E8-CEB7AC4D2A56}"/>
              </a:ext>
            </a:extLst>
          </p:cNvPr>
          <p:cNvSpPr/>
          <p:nvPr/>
        </p:nvSpPr>
        <p:spPr>
          <a:xfrm>
            <a:off x="7432028" y="3419998"/>
            <a:ext cx="720000" cy="720001"/>
          </a:xfrm>
          <a:prstGeom prst="rect">
            <a:avLst/>
          </a:prstGeom>
          <a:solidFill>
            <a:schemeClr val="accent1">
              <a:lumMod val="40000"/>
              <a:lumOff val="6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99256491-FDE2-793F-F262-BEB5DE6F8E34}"/>
              </a:ext>
            </a:extLst>
          </p:cNvPr>
          <p:cNvSpPr/>
          <p:nvPr/>
        </p:nvSpPr>
        <p:spPr>
          <a:xfrm>
            <a:off x="7432028" y="2699998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BCDAF0E8-4F25-A04A-6CA2-DE86E200B724}"/>
              </a:ext>
            </a:extLst>
          </p:cNvPr>
          <p:cNvSpPr/>
          <p:nvPr/>
        </p:nvSpPr>
        <p:spPr>
          <a:xfrm>
            <a:off x="7432028" y="4139998"/>
            <a:ext cx="720000" cy="720001"/>
          </a:xfrm>
          <a:prstGeom prst="rect">
            <a:avLst/>
          </a:prstGeom>
          <a:solidFill>
            <a:schemeClr val="accent1">
              <a:lumMod val="40000"/>
              <a:lumOff val="6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4FFCCE8C-2781-9847-8A26-6C3B3C3FA4B9}"/>
              </a:ext>
            </a:extLst>
          </p:cNvPr>
          <p:cNvSpPr/>
          <p:nvPr/>
        </p:nvSpPr>
        <p:spPr>
          <a:xfrm>
            <a:off x="7432028" y="1979998"/>
            <a:ext cx="720000" cy="720001"/>
          </a:xfrm>
          <a:prstGeom prst="rect">
            <a:avLst/>
          </a:prstGeom>
          <a:solidFill>
            <a:schemeClr val="tx2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E95CA01E-2F82-C85A-D9C4-37C2B7223BC8}"/>
              </a:ext>
            </a:extLst>
          </p:cNvPr>
          <p:cNvSpPr/>
          <p:nvPr/>
        </p:nvSpPr>
        <p:spPr>
          <a:xfrm>
            <a:off x="5272028" y="4140000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7335A00A-1E1B-BD57-1CDB-79E07F453DCC}"/>
              </a:ext>
            </a:extLst>
          </p:cNvPr>
          <p:cNvSpPr/>
          <p:nvPr/>
        </p:nvSpPr>
        <p:spPr>
          <a:xfrm>
            <a:off x="3832028" y="1980000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8AE28E0E-284C-49E0-D802-D684BA16DD0B}"/>
              </a:ext>
            </a:extLst>
          </p:cNvPr>
          <p:cNvSpPr/>
          <p:nvPr/>
        </p:nvSpPr>
        <p:spPr>
          <a:xfrm>
            <a:off x="2392028" y="1980000"/>
            <a:ext cx="720000" cy="720001"/>
          </a:xfrm>
          <a:prstGeom prst="rect">
            <a:avLst/>
          </a:prstGeom>
          <a:solidFill>
            <a:schemeClr val="tx2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60030899-B7FD-B2B7-33C9-E9C8C8D4AF23}"/>
              </a:ext>
            </a:extLst>
          </p:cNvPr>
          <p:cNvSpPr/>
          <p:nvPr/>
        </p:nvSpPr>
        <p:spPr>
          <a:xfrm>
            <a:off x="8872028" y="3420000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EA77EFA-233D-F2CE-F5D2-55F566390F1D}"/>
              </a:ext>
            </a:extLst>
          </p:cNvPr>
          <p:cNvSpPr/>
          <p:nvPr/>
        </p:nvSpPr>
        <p:spPr>
          <a:xfrm>
            <a:off x="8872028" y="2700000"/>
            <a:ext cx="720000" cy="720001"/>
          </a:xfrm>
          <a:prstGeom prst="rect">
            <a:avLst/>
          </a:prstGeom>
          <a:solidFill>
            <a:schemeClr val="tx2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96860182-ED0E-34C3-B25C-AC0BD160B151}"/>
              </a:ext>
            </a:extLst>
          </p:cNvPr>
          <p:cNvSpPr/>
          <p:nvPr/>
        </p:nvSpPr>
        <p:spPr>
          <a:xfrm>
            <a:off x="8872028" y="4140000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406FA4D4-9667-40B0-39A5-397A04C49CE6}"/>
              </a:ext>
            </a:extLst>
          </p:cNvPr>
          <p:cNvSpPr/>
          <p:nvPr/>
        </p:nvSpPr>
        <p:spPr>
          <a:xfrm>
            <a:off x="8872028" y="1979998"/>
            <a:ext cx="720000" cy="720001"/>
          </a:xfrm>
          <a:prstGeom prst="rect">
            <a:avLst/>
          </a:prstGeom>
          <a:solidFill>
            <a:schemeClr val="accent1">
              <a:lumMod val="40000"/>
              <a:lumOff val="6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1717AD40-0E0F-DBB0-1CCD-2F94CB7DBE61}"/>
              </a:ext>
            </a:extLst>
          </p:cNvPr>
          <p:cNvSpPr/>
          <p:nvPr/>
        </p:nvSpPr>
        <p:spPr>
          <a:xfrm>
            <a:off x="8152028" y="1980000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68E63337-9F8C-5894-4CD6-49B893C38384}"/>
              </a:ext>
            </a:extLst>
          </p:cNvPr>
          <p:cNvSpPr/>
          <p:nvPr/>
        </p:nvSpPr>
        <p:spPr>
          <a:xfrm>
            <a:off x="6712028" y="1980000"/>
            <a:ext cx="720000" cy="720001"/>
          </a:xfrm>
          <a:prstGeom prst="rect">
            <a:avLst/>
          </a:prstGeom>
          <a:solidFill>
            <a:schemeClr val="tx2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7205D124-84A5-5622-4E70-7F37DAAC635B}"/>
              </a:ext>
            </a:extLst>
          </p:cNvPr>
          <p:cNvGrpSpPr/>
          <p:nvPr/>
        </p:nvGrpSpPr>
        <p:grpSpPr>
          <a:xfrm>
            <a:off x="2395029" y="1977494"/>
            <a:ext cx="2184384" cy="2160000"/>
            <a:chOff x="3706368" y="2206752"/>
            <a:chExt cx="2184384" cy="2160000"/>
          </a:xfrm>
        </p:grpSpPr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0D152806-65D8-5175-549A-9444E0DFAC49}"/>
                </a:ext>
              </a:extLst>
            </p:cNvPr>
            <p:cNvCxnSpPr/>
            <p:nvPr/>
          </p:nvCxnSpPr>
          <p:spPr>
            <a:xfrm>
              <a:off x="4425696" y="2206752"/>
              <a:ext cx="0" cy="2160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C21F0FE1-10ED-C93D-AC96-EF31738F1345}"/>
                </a:ext>
              </a:extLst>
            </p:cNvPr>
            <p:cNvCxnSpPr>
              <a:cxnSpLocks/>
            </p:cNvCxnSpPr>
            <p:nvPr/>
          </p:nvCxnSpPr>
          <p:spPr>
            <a:xfrm>
              <a:off x="5138928" y="2206752"/>
              <a:ext cx="0" cy="2160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B0845E88-AE9E-C49A-EB84-DEB83F05759B}"/>
                </a:ext>
              </a:extLst>
            </p:cNvPr>
            <p:cNvCxnSpPr>
              <a:cxnSpLocks/>
            </p:cNvCxnSpPr>
            <p:nvPr/>
          </p:nvCxnSpPr>
          <p:spPr>
            <a:xfrm>
              <a:off x="3706368" y="2928096"/>
              <a:ext cx="21600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4FEC4123-4CC8-B771-582F-160E7EF094D4}"/>
                </a:ext>
              </a:extLst>
            </p:cNvPr>
            <p:cNvCxnSpPr>
              <a:cxnSpLocks/>
            </p:cNvCxnSpPr>
            <p:nvPr/>
          </p:nvCxnSpPr>
          <p:spPr>
            <a:xfrm>
              <a:off x="3730752" y="3665712"/>
              <a:ext cx="21600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87A24BEA-B36F-8AB9-C4E3-74C795EB878F}"/>
              </a:ext>
            </a:extLst>
          </p:cNvPr>
          <p:cNvGrpSpPr/>
          <p:nvPr/>
        </p:nvGrpSpPr>
        <p:grpSpPr>
          <a:xfrm>
            <a:off x="6710127" y="1970237"/>
            <a:ext cx="2184384" cy="2160000"/>
            <a:chOff x="3706368" y="2206752"/>
            <a:chExt cx="2184384" cy="2160000"/>
          </a:xfrm>
        </p:grpSpPr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2D060D4D-C82C-462D-591A-32AD7C12EBB9}"/>
                </a:ext>
              </a:extLst>
            </p:cNvPr>
            <p:cNvCxnSpPr/>
            <p:nvPr/>
          </p:nvCxnSpPr>
          <p:spPr>
            <a:xfrm>
              <a:off x="4425696" y="2206752"/>
              <a:ext cx="0" cy="2160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445250CA-7B0F-D47B-F63E-9E7A6169FFAE}"/>
                </a:ext>
              </a:extLst>
            </p:cNvPr>
            <p:cNvCxnSpPr>
              <a:cxnSpLocks/>
            </p:cNvCxnSpPr>
            <p:nvPr/>
          </p:nvCxnSpPr>
          <p:spPr>
            <a:xfrm>
              <a:off x="5138928" y="2206752"/>
              <a:ext cx="0" cy="2160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6926C671-EC95-959D-1268-ED4B6A9546E9}"/>
                </a:ext>
              </a:extLst>
            </p:cNvPr>
            <p:cNvCxnSpPr>
              <a:cxnSpLocks/>
            </p:cNvCxnSpPr>
            <p:nvPr/>
          </p:nvCxnSpPr>
          <p:spPr>
            <a:xfrm>
              <a:off x="3706368" y="2928096"/>
              <a:ext cx="21600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C39DAB77-9AB9-5AF0-A337-70C95A5B40B3}"/>
                </a:ext>
              </a:extLst>
            </p:cNvPr>
            <p:cNvCxnSpPr>
              <a:cxnSpLocks/>
            </p:cNvCxnSpPr>
            <p:nvPr/>
          </p:nvCxnSpPr>
          <p:spPr>
            <a:xfrm>
              <a:off x="3730752" y="3665712"/>
              <a:ext cx="21600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feld 113">
            <a:extLst>
              <a:ext uri="{FF2B5EF4-FFF2-40B4-BE49-F238E27FC236}">
                <a16:creationId xmlns:a16="http://schemas.microsoft.com/office/drawing/2014/main" id="{AA029FA1-9581-3E00-3027-4F1B16527B3B}"/>
              </a:ext>
            </a:extLst>
          </p:cNvPr>
          <p:cNvSpPr txBox="1"/>
          <p:nvPr/>
        </p:nvSpPr>
        <p:spPr>
          <a:xfrm>
            <a:off x="2532485" y="2020480"/>
            <a:ext cx="530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1</a:t>
            </a:r>
            <a:endParaRPr lang="de-DE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748444BB-6825-205A-CE9C-948BF8038D6C}"/>
                  </a:ext>
                </a:extLst>
              </p:cNvPr>
              <p:cNvSpPr txBox="1"/>
              <p:nvPr/>
            </p:nvSpPr>
            <p:spPr>
              <a:xfrm>
                <a:off x="3177289" y="2729260"/>
                <a:ext cx="6373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de-DE" sz="3600" dirty="0"/>
              </a:p>
            </p:txBody>
          </p:sp>
        </mc:Choice>
        <mc:Fallback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748444BB-6825-205A-CE9C-948BF8038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289" y="2729260"/>
                <a:ext cx="637349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feld 130">
                <a:extLst>
                  <a:ext uri="{FF2B5EF4-FFF2-40B4-BE49-F238E27FC236}">
                    <a16:creationId xmlns:a16="http://schemas.microsoft.com/office/drawing/2014/main" id="{C6D992D4-621A-766D-99FD-106581BE8DBD}"/>
                  </a:ext>
                </a:extLst>
              </p:cNvPr>
              <p:cNvSpPr txBox="1"/>
              <p:nvPr/>
            </p:nvSpPr>
            <p:spPr>
              <a:xfrm>
                <a:off x="7466300" y="2739783"/>
                <a:ext cx="6373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de-DE" sz="3600" dirty="0"/>
              </a:p>
            </p:txBody>
          </p:sp>
        </mc:Choice>
        <mc:Fallback>
          <p:sp>
            <p:nvSpPr>
              <p:cNvPr id="131" name="Textfeld 130">
                <a:extLst>
                  <a:ext uri="{FF2B5EF4-FFF2-40B4-BE49-F238E27FC236}">
                    <a16:creationId xmlns:a16="http://schemas.microsoft.com/office/drawing/2014/main" id="{C6D992D4-621A-766D-99FD-106581BE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300" y="2739783"/>
                <a:ext cx="63734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Textfeld 185">
            <a:extLst>
              <a:ext uri="{FF2B5EF4-FFF2-40B4-BE49-F238E27FC236}">
                <a16:creationId xmlns:a16="http://schemas.microsoft.com/office/drawing/2014/main" id="{99EFBF5F-CBF5-CD62-1124-C8E2F7FAE96B}"/>
              </a:ext>
            </a:extLst>
          </p:cNvPr>
          <p:cNvSpPr txBox="1"/>
          <p:nvPr/>
        </p:nvSpPr>
        <p:spPr>
          <a:xfrm>
            <a:off x="3258178" y="2020480"/>
            <a:ext cx="433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0</a:t>
            </a:r>
            <a:endParaRPr lang="de-DE" sz="3600" dirty="0"/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0D4D07B2-DD49-BB63-DFA8-32A2E35A3542}"/>
              </a:ext>
            </a:extLst>
          </p:cNvPr>
          <p:cNvSpPr txBox="1"/>
          <p:nvPr/>
        </p:nvSpPr>
        <p:spPr>
          <a:xfrm>
            <a:off x="3241534" y="3457803"/>
            <a:ext cx="46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0</a:t>
            </a:r>
            <a:endParaRPr lang="de-DE" sz="3600" dirty="0"/>
          </a:p>
        </p:txBody>
      </p:sp>
      <p:sp>
        <p:nvSpPr>
          <p:cNvPr id="188" name="Textfeld 187">
            <a:extLst>
              <a:ext uri="{FF2B5EF4-FFF2-40B4-BE49-F238E27FC236}">
                <a16:creationId xmlns:a16="http://schemas.microsoft.com/office/drawing/2014/main" id="{75B83091-3DB7-8E71-5FD4-080E4AA4E4DD}"/>
              </a:ext>
            </a:extLst>
          </p:cNvPr>
          <p:cNvSpPr txBox="1"/>
          <p:nvPr/>
        </p:nvSpPr>
        <p:spPr>
          <a:xfrm>
            <a:off x="3871066" y="2011998"/>
            <a:ext cx="611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-1</a:t>
            </a:r>
            <a:endParaRPr lang="de-DE" sz="3600" dirty="0"/>
          </a:p>
        </p:txBody>
      </p:sp>
      <p:sp>
        <p:nvSpPr>
          <p:cNvPr id="189" name="Textfeld 188">
            <a:extLst>
              <a:ext uri="{FF2B5EF4-FFF2-40B4-BE49-F238E27FC236}">
                <a16:creationId xmlns:a16="http://schemas.microsoft.com/office/drawing/2014/main" id="{9FAD3FA7-0344-6A88-4FDD-351718035A70}"/>
              </a:ext>
            </a:extLst>
          </p:cNvPr>
          <p:cNvSpPr txBox="1"/>
          <p:nvPr/>
        </p:nvSpPr>
        <p:spPr>
          <a:xfrm>
            <a:off x="3871066" y="2756831"/>
            <a:ext cx="611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-2</a:t>
            </a:r>
            <a:endParaRPr lang="de-DE" sz="3600" dirty="0"/>
          </a:p>
        </p:txBody>
      </p:sp>
      <p:sp>
        <p:nvSpPr>
          <p:cNvPr id="190" name="Textfeld 189">
            <a:extLst>
              <a:ext uri="{FF2B5EF4-FFF2-40B4-BE49-F238E27FC236}">
                <a16:creationId xmlns:a16="http://schemas.microsoft.com/office/drawing/2014/main" id="{83BF1E96-88DF-C653-460F-0CFA56A290B5}"/>
              </a:ext>
            </a:extLst>
          </p:cNvPr>
          <p:cNvSpPr txBox="1"/>
          <p:nvPr/>
        </p:nvSpPr>
        <p:spPr>
          <a:xfrm>
            <a:off x="3871066" y="3483906"/>
            <a:ext cx="611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-1</a:t>
            </a:r>
            <a:endParaRPr lang="de-DE" sz="3600" dirty="0"/>
          </a:p>
        </p:txBody>
      </p:sp>
      <p:sp>
        <p:nvSpPr>
          <p:cNvPr id="191" name="Textfeld 190">
            <a:extLst>
              <a:ext uri="{FF2B5EF4-FFF2-40B4-BE49-F238E27FC236}">
                <a16:creationId xmlns:a16="http://schemas.microsoft.com/office/drawing/2014/main" id="{CDFF8A66-DB96-8336-626D-F5DDCC9B87B6}"/>
              </a:ext>
            </a:extLst>
          </p:cNvPr>
          <p:cNvSpPr txBox="1"/>
          <p:nvPr/>
        </p:nvSpPr>
        <p:spPr>
          <a:xfrm>
            <a:off x="2533148" y="2761694"/>
            <a:ext cx="530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2</a:t>
            </a:r>
            <a:endParaRPr lang="de-DE" sz="3600" dirty="0"/>
          </a:p>
        </p:txBody>
      </p:sp>
      <p:sp>
        <p:nvSpPr>
          <p:cNvPr id="192" name="Textfeld 191">
            <a:extLst>
              <a:ext uri="{FF2B5EF4-FFF2-40B4-BE49-F238E27FC236}">
                <a16:creationId xmlns:a16="http://schemas.microsoft.com/office/drawing/2014/main" id="{344FC5FF-6CCB-7371-39D7-B5E937860864}"/>
              </a:ext>
            </a:extLst>
          </p:cNvPr>
          <p:cNvSpPr txBox="1"/>
          <p:nvPr/>
        </p:nvSpPr>
        <p:spPr>
          <a:xfrm>
            <a:off x="2541461" y="3472115"/>
            <a:ext cx="530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1</a:t>
            </a:r>
            <a:endParaRPr lang="de-DE" sz="3600" dirty="0"/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9C401C40-71B7-274F-5E9B-BB139C8800CF}"/>
              </a:ext>
            </a:extLst>
          </p:cNvPr>
          <p:cNvSpPr txBox="1"/>
          <p:nvPr/>
        </p:nvSpPr>
        <p:spPr>
          <a:xfrm>
            <a:off x="6751066" y="3477910"/>
            <a:ext cx="611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-1</a:t>
            </a:r>
            <a:endParaRPr lang="de-DE" sz="3600" dirty="0"/>
          </a:p>
        </p:txBody>
      </p:sp>
      <p:sp>
        <p:nvSpPr>
          <p:cNvPr id="194" name="Textfeld 193">
            <a:extLst>
              <a:ext uri="{FF2B5EF4-FFF2-40B4-BE49-F238E27FC236}">
                <a16:creationId xmlns:a16="http://schemas.microsoft.com/office/drawing/2014/main" id="{0F336ACE-E345-461E-249F-E65E2681C3F6}"/>
              </a:ext>
            </a:extLst>
          </p:cNvPr>
          <p:cNvSpPr txBox="1"/>
          <p:nvPr/>
        </p:nvSpPr>
        <p:spPr>
          <a:xfrm>
            <a:off x="6850359" y="2743333"/>
            <a:ext cx="46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0</a:t>
            </a:r>
            <a:endParaRPr lang="de-DE" sz="3600" dirty="0"/>
          </a:p>
        </p:txBody>
      </p:sp>
      <p:sp>
        <p:nvSpPr>
          <p:cNvPr id="195" name="Textfeld 194">
            <a:extLst>
              <a:ext uri="{FF2B5EF4-FFF2-40B4-BE49-F238E27FC236}">
                <a16:creationId xmlns:a16="http://schemas.microsoft.com/office/drawing/2014/main" id="{0EA52F92-3105-D7EA-EFC5-A8BF80C4946F}"/>
              </a:ext>
            </a:extLst>
          </p:cNvPr>
          <p:cNvSpPr txBox="1"/>
          <p:nvPr/>
        </p:nvSpPr>
        <p:spPr>
          <a:xfrm>
            <a:off x="6840133" y="2020480"/>
            <a:ext cx="530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1</a:t>
            </a:r>
            <a:endParaRPr lang="de-DE" sz="3600" dirty="0"/>
          </a:p>
        </p:txBody>
      </p:sp>
      <p:sp>
        <p:nvSpPr>
          <p:cNvPr id="196" name="Textfeld 195">
            <a:extLst>
              <a:ext uri="{FF2B5EF4-FFF2-40B4-BE49-F238E27FC236}">
                <a16:creationId xmlns:a16="http://schemas.microsoft.com/office/drawing/2014/main" id="{F161D1D8-C0A4-B240-67CA-D848DB4E0F7C}"/>
              </a:ext>
            </a:extLst>
          </p:cNvPr>
          <p:cNvSpPr txBox="1"/>
          <p:nvPr/>
        </p:nvSpPr>
        <p:spPr>
          <a:xfrm>
            <a:off x="7581918" y="2020109"/>
            <a:ext cx="530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2</a:t>
            </a:r>
            <a:endParaRPr lang="de-DE" sz="3600" dirty="0"/>
          </a:p>
        </p:txBody>
      </p:sp>
      <p:sp>
        <p:nvSpPr>
          <p:cNvPr id="197" name="Textfeld 196">
            <a:extLst>
              <a:ext uri="{FF2B5EF4-FFF2-40B4-BE49-F238E27FC236}">
                <a16:creationId xmlns:a16="http://schemas.microsoft.com/office/drawing/2014/main" id="{084CB340-FFC4-EF5E-EF08-19BC01EB31BF}"/>
              </a:ext>
            </a:extLst>
          </p:cNvPr>
          <p:cNvSpPr txBox="1"/>
          <p:nvPr/>
        </p:nvSpPr>
        <p:spPr>
          <a:xfrm>
            <a:off x="8285292" y="2020311"/>
            <a:ext cx="530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1</a:t>
            </a:r>
            <a:endParaRPr lang="de-DE" sz="3600" dirty="0"/>
          </a:p>
        </p:txBody>
      </p:sp>
      <p:sp>
        <p:nvSpPr>
          <p:cNvPr id="198" name="Textfeld 197">
            <a:extLst>
              <a:ext uri="{FF2B5EF4-FFF2-40B4-BE49-F238E27FC236}">
                <a16:creationId xmlns:a16="http://schemas.microsoft.com/office/drawing/2014/main" id="{E383A2D3-3F36-E789-9A18-883E1E965A7A}"/>
              </a:ext>
            </a:extLst>
          </p:cNvPr>
          <p:cNvSpPr txBox="1"/>
          <p:nvPr/>
        </p:nvSpPr>
        <p:spPr>
          <a:xfrm>
            <a:off x="8303418" y="2761693"/>
            <a:ext cx="46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0</a:t>
            </a:r>
            <a:endParaRPr lang="de-DE" sz="3600" dirty="0"/>
          </a:p>
        </p:txBody>
      </p:sp>
      <p:sp>
        <p:nvSpPr>
          <p:cNvPr id="199" name="Textfeld 198">
            <a:extLst>
              <a:ext uri="{FF2B5EF4-FFF2-40B4-BE49-F238E27FC236}">
                <a16:creationId xmlns:a16="http://schemas.microsoft.com/office/drawing/2014/main" id="{225C1C35-E23E-B200-E01A-A438AE9240CE}"/>
              </a:ext>
            </a:extLst>
          </p:cNvPr>
          <p:cNvSpPr txBox="1"/>
          <p:nvPr/>
        </p:nvSpPr>
        <p:spPr>
          <a:xfrm>
            <a:off x="7487648" y="3479910"/>
            <a:ext cx="611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-2</a:t>
            </a:r>
            <a:endParaRPr lang="de-DE" sz="3600" dirty="0"/>
          </a:p>
        </p:txBody>
      </p:sp>
      <p:sp>
        <p:nvSpPr>
          <p:cNvPr id="200" name="Textfeld 199">
            <a:extLst>
              <a:ext uri="{FF2B5EF4-FFF2-40B4-BE49-F238E27FC236}">
                <a16:creationId xmlns:a16="http://schemas.microsoft.com/office/drawing/2014/main" id="{5DE9D7DC-B634-A93E-1AB8-49D76E517D93}"/>
              </a:ext>
            </a:extLst>
          </p:cNvPr>
          <p:cNvSpPr txBox="1"/>
          <p:nvPr/>
        </p:nvSpPr>
        <p:spPr>
          <a:xfrm>
            <a:off x="8203496" y="3490889"/>
            <a:ext cx="611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-1</a:t>
            </a:r>
            <a:endParaRPr lang="de-DE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Textfeld 200">
                <a:extLst>
                  <a:ext uri="{FF2B5EF4-FFF2-40B4-BE49-F238E27FC236}">
                    <a16:creationId xmlns:a16="http://schemas.microsoft.com/office/drawing/2014/main" id="{04C40DFE-1CF4-1C44-784E-4F483919ADB0}"/>
                  </a:ext>
                </a:extLst>
              </p:cNvPr>
              <p:cNvSpPr txBox="1"/>
              <p:nvPr/>
            </p:nvSpPr>
            <p:spPr>
              <a:xfrm>
                <a:off x="1010920" y="5447760"/>
                <a:ext cx="10170159" cy="1180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600" kern="1200" dirty="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▸</a:t>
                </a:r>
                <a:r>
                  <a:rPr lang="de-DE" sz="3200" kern="1200" dirty="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Veranschaulichung:</a:t>
                </a:r>
                <a:endParaRPr lang="de-DE" sz="3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de-DE" sz="3200" dirty="0">
                    <a:solidFill>
                      <a:schemeClr val="tx1"/>
                    </a:solidFill>
                    <a:latin typeface="+mn-ea"/>
                  </a:rPr>
                  <a:t>Berechnung mit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GB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de-DE" sz="3200" dirty="0">
                    <a:solidFill>
                      <a:schemeClr val="tx1"/>
                    </a:solidFill>
                    <a:latin typeface="+mn-ea"/>
                  </a:rPr>
                  <a:t> links 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GB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GB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3200" dirty="0">
                    <a:solidFill>
                      <a:schemeClr val="tx1"/>
                    </a:solidFill>
                    <a:latin typeface="+mn-ea"/>
                  </a:rPr>
                  <a:t>rechts</a:t>
                </a:r>
                <a:endParaRPr lang="de-DE" sz="3200" kern="1200" dirty="0">
                  <a:solidFill>
                    <a:schemeClr val="tx1"/>
                  </a:solidFill>
                  <a:effectLst/>
                  <a:latin typeface="+mn-ea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01" name="Textfeld 200">
                <a:extLst>
                  <a:ext uri="{FF2B5EF4-FFF2-40B4-BE49-F238E27FC236}">
                    <a16:creationId xmlns:a16="http://schemas.microsoft.com/office/drawing/2014/main" id="{04C40DFE-1CF4-1C44-784E-4F483919A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20" y="5447760"/>
                <a:ext cx="10170159" cy="1180964"/>
              </a:xfrm>
              <a:prstGeom prst="rect">
                <a:avLst/>
              </a:prstGeom>
              <a:blipFill>
                <a:blip r:embed="rId4"/>
                <a:stretch>
                  <a:fillRect l="-1859" t="-8290" b="-134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98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C0EE4E-B341-D353-9FCD-F92DE51C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7F13-596C-4BB3-94B9-CEAF8A5FD7C1}" type="slidenum">
              <a:rPr lang="de-DE" smtClean="0"/>
              <a:t>8</a:t>
            </a:fld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71304D1-0CC6-D1AB-4DE3-3770201CE5DC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rgbClr val="3939B5"/>
                </a:solidFill>
              </a:rPr>
              <a:t>   Kantenerkennung mit dem Sobel-Operator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97AAA09-81A1-F02F-CA48-3073D9D447E7}"/>
              </a:ext>
            </a:extLst>
          </p:cNvPr>
          <p:cNvSpPr txBox="1"/>
          <p:nvPr/>
        </p:nvSpPr>
        <p:spPr>
          <a:xfrm>
            <a:off x="396240" y="971846"/>
            <a:ext cx="709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3939B5"/>
                </a:solidFill>
              </a:rPr>
              <a:t>Anwendung am Beispiel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9E4431A4-1EB4-CD6E-94FA-C24A2F96537F}"/>
              </a:ext>
            </a:extLst>
          </p:cNvPr>
          <p:cNvSpPr/>
          <p:nvPr/>
        </p:nvSpPr>
        <p:spPr>
          <a:xfrm>
            <a:off x="3110328" y="3418519"/>
            <a:ext cx="720000" cy="720001"/>
          </a:xfrm>
          <a:prstGeom prst="rect">
            <a:avLst/>
          </a:prstGeom>
          <a:solidFill>
            <a:schemeClr val="accent1">
              <a:lumMod val="40000"/>
              <a:lumOff val="6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C6DCBE72-602F-7C26-54DB-2FD7DE0A0731}"/>
              </a:ext>
            </a:extLst>
          </p:cNvPr>
          <p:cNvSpPr/>
          <p:nvPr/>
        </p:nvSpPr>
        <p:spPr>
          <a:xfrm>
            <a:off x="3110328" y="2698518"/>
            <a:ext cx="720000" cy="720001"/>
          </a:xfrm>
          <a:prstGeom prst="rect">
            <a:avLst/>
          </a:prstGeom>
          <a:solidFill>
            <a:schemeClr val="accent1">
              <a:lumMod val="40000"/>
              <a:lumOff val="6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63DEF9E-772B-150B-4779-8CFE7F386AB8}"/>
              </a:ext>
            </a:extLst>
          </p:cNvPr>
          <p:cNvSpPr/>
          <p:nvPr/>
        </p:nvSpPr>
        <p:spPr>
          <a:xfrm>
            <a:off x="3112028" y="4134556"/>
            <a:ext cx="720000" cy="723600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F49B72F-7C19-857C-B877-266CD185D01F}"/>
              </a:ext>
            </a:extLst>
          </p:cNvPr>
          <p:cNvSpPr/>
          <p:nvPr/>
        </p:nvSpPr>
        <p:spPr>
          <a:xfrm>
            <a:off x="3112028" y="1980000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1771D43C-999B-E2EB-4E9E-55FE2F231B55}"/>
              </a:ext>
            </a:extLst>
          </p:cNvPr>
          <p:cNvSpPr/>
          <p:nvPr/>
        </p:nvSpPr>
        <p:spPr>
          <a:xfrm>
            <a:off x="4552028" y="3420000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E07AE5DC-D5D6-912E-234E-A1B8055764E7}"/>
              </a:ext>
            </a:extLst>
          </p:cNvPr>
          <p:cNvSpPr/>
          <p:nvPr/>
        </p:nvSpPr>
        <p:spPr>
          <a:xfrm>
            <a:off x="4552028" y="2700000"/>
            <a:ext cx="720000" cy="720001"/>
          </a:xfrm>
          <a:prstGeom prst="rect">
            <a:avLst/>
          </a:prstGeom>
          <a:solidFill>
            <a:schemeClr val="tx2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3E3C67E2-14E5-D901-A30D-EBA14593E546}"/>
              </a:ext>
            </a:extLst>
          </p:cNvPr>
          <p:cNvSpPr/>
          <p:nvPr/>
        </p:nvSpPr>
        <p:spPr>
          <a:xfrm>
            <a:off x="4552028" y="4140000"/>
            <a:ext cx="720000" cy="720001"/>
          </a:xfrm>
          <a:prstGeom prst="rect">
            <a:avLst/>
          </a:prstGeom>
          <a:solidFill>
            <a:schemeClr val="accent1">
              <a:lumMod val="40000"/>
              <a:lumOff val="6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D6A89CF4-0D66-72D6-0AF7-B159CBDCB7CD}"/>
              </a:ext>
            </a:extLst>
          </p:cNvPr>
          <p:cNvSpPr/>
          <p:nvPr/>
        </p:nvSpPr>
        <p:spPr>
          <a:xfrm>
            <a:off x="4552028" y="1980000"/>
            <a:ext cx="720000" cy="720001"/>
          </a:xfrm>
          <a:prstGeom prst="rect">
            <a:avLst/>
          </a:prstGeom>
          <a:solidFill>
            <a:schemeClr val="tx2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EA1D6022-671B-1433-E145-1A5DA2ECB47E}"/>
              </a:ext>
            </a:extLst>
          </p:cNvPr>
          <p:cNvSpPr/>
          <p:nvPr/>
        </p:nvSpPr>
        <p:spPr>
          <a:xfrm>
            <a:off x="5992028" y="3418517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66810595-CF41-722D-85F8-EB8E2037D452}"/>
              </a:ext>
            </a:extLst>
          </p:cNvPr>
          <p:cNvSpPr/>
          <p:nvPr/>
        </p:nvSpPr>
        <p:spPr>
          <a:xfrm>
            <a:off x="5992028" y="2698516"/>
            <a:ext cx="720000" cy="720001"/>
          </a:xfrm>
          <a:prstGeom prst="rect">
            <a:avLst/>
          </a:prstGeom>
          <a:solidFill>
            <a:schemeClr val="accent1">
              <a:lumMod val="40000"/>
              <a:lumOff val="6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C1CCC732-0D86-AE33-F58B-F147E9EF5907}"/>
              </a:ext>
            </a:extLst>
          </p:cNvPr>
          <p:cNvSpPr/>
          <p:nvPr/>
        </p:nvSpPr>
        <p:spPr>
          <a:xfrm>
            <a:off x="5992028" y="4134554"/>
            <a:ext cx="720000" cy="723600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73C7DE73-D3D8-93D4-7BAD-8EAD3046186A}"/>
              </a:ext>
            </a:extLst>
          </p:cNvPr>
          <p:cNvSpPr/>
          <p:nvPr/>
        </p:nvSpPr>
        <p:spPr>
          <a:xfrm>
            <a:off x="5992028" y="1979998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C588B951-6E61-0A62-48C5-6F832C4A5806}"/>
              </a:ext>
            </a:extLst>
          </p:cNvPr>
          <p:cNvSpPr/>
          <p:nvPr/>
        </p:nvSpPr>
        <p:spPr>
          <a:xfrm>
            <a:off x="7432028" y="3419998"/>
            <a:ext cx="720000" cy="720001"/>
          </a:xfrm>
          <a:prstGeom prst="rect">
            <a:avLst/>
          </a:prstGeom>
          <a:solidFill>
            <a:schemeClr val="accent1">
              <a:lumMod val="40000"/>
              <a:lumOff val="6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1152B858-6908-A00D-659C-4842C0C4CA8F}"/>
              </a:ext>
            </a:extLst>
          </p:cNvPr>
          <p:cNvSpPr/>
          <p:nvPr/>
        </p:nvSpPr>
        <p:spPr>
          <a:xfrm>
            <a:off x="7432028" y="2699998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61A3819A-DDD4-122A-8741-511C118CFC52}"/>
              </a:ext>
            </a:extLst>
          </p:cNvPr>
          <p:cNvSpPr/>
          <p:nvPr/>
        </p:nvSpPr>
        <p:spPr>
          <a:xfrm>
            <a:off x="7432028" y="4139998"/>
            <a:ext cx="720000" cy="720001"/>
          </a:xfrm>
          <a:prstGeom prst="rect">
            <a:avLst/>
          </a:prstGeom>
          <a:solidFill>
            <a:schemeClr val="accent1">
              <a:lumMod val="40000"/>
              <a:lumOff val="6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BAA9E86B-5CB3-A8AA-626E-AD2ABCBBBEED}"/>
              </a:ext>
            </a:extLst>
          </p:cNvPr>
          <p:cNvSpPr/>
          <p:nvPr/>
        </p:nvSpPr>
        <p:spPr>
          <a:xfrm>
            <a:off x="7432028" y="1979998"/>
            <a:ext cx="720000" cy="720001"/>
          </a:xfrm>
          <a:prstGeom prst="rect">
            <a:avLst/>
          </a:prstGeom>
          <a:solidFill>
            <a:schemeClr val="tx2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8053342-D989-AD9B-2827-D8D5D5D709D6}"/>
              </a:ext>
            </a:extLst>
          </p:cNvPr>
          <p:cNvSpPr/>
          <p:nvPr/>
        </p:nvSpPr>
        <p:spPr>
          <a:xfrm>
            <a:off x="5272028" y="4140000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F11E8A0C-E593-2F67-EFBF-50B4983C94C5}"/>
              </a:ext>
            </a:extLst>
          </p:cNvPr>
          <p:cNvSpPr/>
          <p:nvPr/>
        </p:nvSpPr>
        <p:spPr>
          <a:xfrm>
            <a:off x="3832028" y="1980000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AB026D17-9F91-F9E8-B682-2273E0E5A8AD}"/>
              </a:ext>
            </a:extLst>
          </p:cNvPr>
          <p:cNvSpPr/>
          <p:nvPr/>
        </p:nvSpPr>
        <p:spPr>
          <a:xfrm>
            <a:off x="2392028" y="1980000"/>
            <a:ext cx="720000" cy="720001"/>
          </a:xfrm>
          <a:prstGeom prst="rect">
            <a:avLst/>
          </a:prstGeom>
          <a:solidFill>
            <a:schemeClr val="tx2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3A8FFF7F-4887-5F3B-22D3-B9167533DCEA}"/>
              </a:ext>
            </a:extLst>
          </p:cNvPr>
          <p:cNvSpPr/>
          <p:nvPr/>
        </p:nvSpPr>
        <p:spPr>
          <a:xfrm>
            <a:off x="8872028" y="3420000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0EFA0084-B00F-2816-13DD-39E1BE68C4CF}"/>
              </a:ext>
            </a:extLst>
          </p:cNvPr>
          <p:cNvSpPr/>
          <p:nvPr/>
        </p:nvSpPr>
        <p:spPr>
          <a:xfrm>
            <a:off x="8872028" y="2700000"/>
            <a:ext cx="720000" cy="720001"/>
          </a:xfrm>
          <a:prstGeom prst="rect">
            <a:avLst/>
          </a:prstGeom>
          <a:solidFill>
            <a:schemeClr val="tx2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983A35E4-4F0A-1D0A-AD78-E545780B9412}"/>
              </a:ext>
            </a:extLst>
          </p:cNvPr>
          <p:cNvSpPr/>
          <p:nvPr/>
        </p:nvSpPr>
        <p:spPr>
          <a:xfrm>
            <a:off x="8872028" y="4140000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98968CC-9D0C-2B14-1852-5ACFFAF58114}"/>
              </a:ext>
            </a:extLst>
          </p:cNvPr>
          <p:cNvSpPr/>
          <p:nvPr/>
        </p:nvSpPr>
        <p:spPr>
          <a:xfrm>
            <a:off x="8872028" y="1979998"/>
            <a:ext cx="720000" cy="720001"/>
          </a:xfrm>
          <a:prstGeom prst="rect">
            <a:avLst/>
          </a:prstGeom>
          <a:solidFill>
            <a:schemeClr val="accent1">
              <a:lumMod val="40000"/>
              <a:lumOff val="6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AEC3CC0-75CC-0583-3823-08983AA68C3B}"/>
              </a:ext>
            </a:extLst>
          </p:cNvPr>
          <p:cNvSpPr/>
          <p:nvPr/>
        </p:nvSpPr>
        <p:spPr>
          <a:xfrm>
            <a:off x="8152028" y="1980000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BC4E1759-67A7-08D4-75BD-1A40662322E3}"/>
              </a:ext>
            </a:extLst>
          </p:cNvPr>
          <p:cNvSpPr/>
          <p:nvPr/>
        </p:nvSpPr>
        <p:spPr>
          <a:xfrm>
            <a:off x="6712028" y="1980000"/>
            <a:ext cx="720000" cy="720001"/>
          </a:xfrm>
          <a:prstGeom prst="rect">
            <a:avLst/>
          </a:prstGeom>
          <a:solidFill>
            <a:schemeClr val="tx2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CD3AD0B-CD35-4181-188A-7C5CAFD35EEC}"/>
              </a:ext>
            </a:extLst>
          </p:cNvPr>
          <p:cNvGrpSpPr/>
          <p:nvPr/>
        </p:nvGrpSpPr>
        <p:grpSpPr>
          <a:xfrm>
            <a:off x="2395029" y="1977494"/>
            <a:ext cx="2184384" cy="2160000"/>
            <a:chOff x="3706368" y="2206752"/>
            <a:chExt cx="2184384" cy="2160000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46ECA0D-309E-F2C4-EB9E-5ECC00BF7065}"/>
                </a:ext>
              </a:extLst>
            </p:cNvPr>
            <p:cNvCxnSpPr/>
            <p:nvPr/>
          </p:nvCxnSpPr>
          <p:spPr>
            <a:xfrm>
              <a:off x="4425696" y="2206752"/>
              <a:ext cx="0" cy="2160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16B91F67-BF41-6BA9-5EE5-3C4712C82752}"/>
                </a:ext>
              </a:extLst>
            </p:cNvPr>
            <p:cNvCxnSpPr>
              <a:cxnSpLocks/>
            </p:cNvCxnSpPr>
            <p:nvPr/>
          </p:nvCxnSpPr>
          <p:spPr>
            <a:xfrm>
              <a:off x="5138928" y="2206752"/>
              <a:ext cx="0" cy="2160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51023E58-178E-4142-12BC-B60DB27A57AF}"/>
                </a:ext>
              </a:extLst>
            </p:cNvPr>
            <p:cNvCxnSpPr>
              <a:cxnSpLocks/>
            </p:cNvCxnSpPr>
            <p:nvPr/>
          </p:nvCxnSpPr>
          <p:spPr>
            <a:xfrm>
              <a:off x="3706368" y="2928096"/>
              <a:ext cx="21600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9EC865DF-3235-122B-26A5-19AC2DFD19B7}"/>
                </a:ext>
              </a:extLst>
            </p:cNvPr>
            <p:cNvCxnSpPr>
              <a:cxnSpLocks/>
            </p:cNvCxnSpPr>
            <p:nvPr/>
          </p:nvCxnSpPr>
          <p:spPr>
            <a:xfrm>
              <a:off x="3730752" y="3665712"/>
              <a:ext cx="21600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C373821-F569-7A87-13BD-D7B2A9478D6A}"/>
              </a:ext>
            </a:extLst>
          </p:cNvPr>
          <p:cNvGrpSpPr/>
          <p:nvPr/>
        </p:nvGrpSpPr>
        <p:grpSpPr>
          <a:xfrm>
            <a:off x="6710127" y="1970237"/>
            <a:ext cx="2184384" cy="2160000"/>
            <a:chOff x="3706368" y="2206752"/>
            <a:chExt cx="2184384" cy="2160000"/>
          </a:xfrm>
        </p:grpSpPr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2B5CB15D-2011-77A5-2CCC-32B416BE2655}"/>
                </a:ext>
              </a:extLst>
            </p:cNvPr>
            <p:cNvCxnSpPr/>
            <p:nvPr/>
          </p:nvCxnSpPr>
          <p:spPr>
            <a:xfrm>
              <a:off x="4425696" y="2206752"/>
              <a:ext cx="0" cy="2160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18F114DE-2D2B-6B33-6367-1AF174AC6FDE}"/>
                </a:ext>
              </a:extLst>
            </p:cNvPr>
            <p:cNvCxnSpPr>
              <a:cxnSpLocks/>
            </p:cNvCxnSpPr>
            <p:nvPr/>
          </p:nvCxnSpPr>
          <p:spPr>
            <a:xfrm>
              <a:off x="5138928" y="2206752"/>
              <a:ext cx="0" cy="2160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B31809A-4E73-13F8-6041-293D5B1CF2B6}"/>
                </a:ext>
              </a:extLst>
            </p:cNvPr>
            <p:cNvCxnSpPr>
              <a:cxnSpLocks/>
            </p:cNvCxnSpPr>
            <p:nvPr/>
          </p:nvCxnSpPr>
          <p:spPr>
            <a:xfrm>
              <a:off x="3706368" y="2928096"/>
              <a:ext cx="21600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EA81AEDF-6FB9-ECE5-59D4-8F06046B21B6}"/>
                </a:ext>
              </a:extLst>
            </p:cNvPr>
            <p:cNvCxnSpPr>
              <a:cxnSpLocks/>
            </p:cNvCxnSpPr>
            <p:nvPr/>
          </p:nvCxnSpPr>
          <p:spPr>
            <a:xfrm>
              <a:off x="3730752" y="3665712"/>
              <a:ext cx="21600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feld 40">
            <a:extLst>
              <a:ext uri="{FF2B5EF4-FFF2-40B4-BE49-F238E27FC236}">
                <a16:creationId xmlns:a16="http://schemas.microsoft.com/office/drawing/2014/main" id="{CFD094CE-5331-2E71-350D-D9EE061ED173}"/>
              </a:ext>
            </a:extLst>
          </p:cNvPr>
          <p:cNvSpPr txBox="1"/>
          <p:nvPr/>
        </p:nvSpPr>
        <p:spPr>
          <a:xfrm>
            <a:off x="1010920" y="5447760"/>
            <a:ext cx="101701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kern="1200" dirty="0">
                <a:solidFill>
                  <a:srgbClr val="3939B5"/>
                </a:solidFill>
                <a:effectLst/>
                <a:latin typeface="+mn-ea"/>
                <a:ea typeface="+mn-ea"/>
                <a:cs typeface="+mn-cs"/>
              </a:rPr>
              <a:t>▸</a:t>
            </a:r>
            <a:r>
              <a:rPr lang="de-DE" sz="2800" kern="1200" dirty="0">
                <a:effectLst/>
                <a:latin typeface="+mn-ea"/>
                <a:ea typeface="+mn-ea"/>
                <a:cs typeface="+mn-cs"/>
              </a:rPr>
              <a:t>Wert umliegender Pixel mit darüberliegender Matrix multiplizieren</a:t>
            </a:r>
            <a:endParaRPr lang="de-DE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FCD1B144-BDD7-81AC-650F-4AEB9C269EDA}"/>
              </a:ext>
            </a:extLst>
          </p:cNvPr>
          <p:cNvSpPr txBox="1"/>
          <p:nvPr/>
        </p:nvSpPr>
        <p:spPr>
          <a:xfrm>
            <a:off x="2475160" y="2160896"/>
            <a:ext cx="55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189</a:t>
            </a:r>
            <a:endParaRPr lang="de-DE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15D8A08-2517-F6B9-D6AB-008E2AC0709B}"/>
              </a:ext>
            </a:extLst>
          </p:cNvPr>
          <p:cNvSpPr txBox="1"/>
          <p:nvPr/>
        </p:nvSpPr>
        <p:spPr>
          <a:xfrm>
            <a:off x="3296061" y="2169964"/>
            <a:ext cx="55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  <a:endParaRPr lang="de-DE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CD263DC6-F449-58C5-0684-37FE2B4E2743}"/>
              </a:ext>
            </a:extLst>
          </p:cNvPr>
          <p:cNvSpPr txBox="1"/>
          <p:nvPr/>
        </p:nvSpPr>
        <p:spPr>
          <a:xfrm>
            <a:off x="3899295" y="2160896"/>
            <a:ext cx="90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-226</a:t>
            </a:r>
            <a:endParaRPr lang="de-DE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29FC8BAD-38DF-348C-8649-9E732B5AB38F}"/>
              </a:ext>
            </a:extLst>
          </p:cNvPr>
          <p:cNvSpPr txBox="1"/>
          <p:nvPr/>
        </p:nvSpPr>
        <p:spPr>
          <a:xfrm>
            <a:off x="2476447" y="2897734"/>
            <a:ext cx="55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510</a:t>
            </a:r>
            <a:endParaRPr lang="de-DE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FDB991BC-4748-BB29-2B6A-3F48696028A0}"/>
              </a:ext>
            </a:extLst>
          </p:cNvPr>
          <p:cNvSpPr txBox="1"/>
          <p:nvPr/>
        </p:nvSpPr>
        <p:spPr>
          <a:xfrm>
            <a:off x="3881561" y="289773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-510</a:t>
            </a:r>
            <a:endParaRPr lang="de-DE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FB5F7D67-3805-5EBD-B75C-F810D5AC45EF}"/>
              </a:ext>
            </a:extLst>
          </p:cNvPr>
          <p:cNvSpPr txBox="1"/>
          <p:nvPr/>
        </p:nvSpPr>
        <p:spPr>
          <a:xfrm>
            <a:off x="2475160" y="3593851"/>
            <a:ext cx="55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255</a:t>
            </a:r>
            <a:endParaRPr lang="de-DE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1DB9765-8AD0-DB93-5A94-33685F2ABF49}"/>
              </a:ext>
            </a:extLst>
          </p:cNvPr>
          <p:cNvSpPr txBox="1"/>
          <p:nvPr/>
        </p:nvSpPr>
        <p:spPr>
          <a:xfrm>
            <a:off x="3317582" y="3599551"/>
            <a:ext cx="55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  <a:endParaRPr lang="de-DE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82E9E7BC-5C3B-7B07-CABD-B86EE338DB9D}"/>
              </a:ext>
            </a:extLst>
          </p:cNvPr>
          <p:cNvSpPr txBox="1"/>
          <p:nvPr/>
        </p:nvSpPr>
        <p:spPr>
          <a:xfrm>
            <a:off x="3868899" y="3602058"/>
            <a:ext cx="71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-255</a:t>
            </a:r>
            <a:endParaRPr lang="de-DE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872965E2-5664-67BF-06AC-100F9C42C3AB}"/>
              </a:ext>
            </a:extLst>
          </p:cNvPr>
          <p:cNvSpPr txBox="1"/>
          <p:nvPr/>
        </p:nvSpPr>
        <p:spPr>
          <a:xfrm>
            <a:off x="6789822" y="2149470"/>
            <a:ext cx="55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189</a:t>
            </a:r>
            <a:endParaRPr lang="de-DE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56368BA1-75B7-698A-49C3-C401C4AB4842}"/>
              </a:ext>
            </a:extLst>
          </p:cNvPr>
          <p:cNvSpPr txBox="1"/>
          <p:nvPr/>
        </p:nvSpPr>
        <p:spPr>
          <a:xfrm>
            <a:off x="7519628" y="2160896"/>
            <a:ext cx="55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378</a:t>
            </a:r>
            <a:endParaRPr lang="de-DE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354D4D07-364F-C523-2C40-E450EC5E3A4A}"/>
              </a:ext>
            </a:extLst>
          </p:cNvPr>
          <p:cNvSpPr txBox="1"/>
          <p:nvPr/>
        </p:nvSpPr>
        <p:spPr>
          <a:xfrm>
            <a:off x="8257152" y="2150559"/>
            <a:ext cx="55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184</a:t>
            </a:r>
            <a:endParaRPr lang="de-DE" dirty="0"/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8841EDDF-8D73-F4FD-4019-356187EC5188}"/>
              </a:ext>
            </a:extLst>
          </p:cNvPr>
          <p:cNvSpPr txBox="1"/>
          <p:nvPr/>
        </p:nvSpPr>
        <p:spPr>
          <a:xfrm>
            <a:off x="6888290" y="2859722"/>
            <a:ext cx="55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  <a:endParaRPr lang="de-DE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B4F22008-924D-1976-5729-8BF462BF0BC4}"/>
              </a:ext>
            </a:extLst>
          </p:cNvPr>
          <p:cNvSpPr txBox="1"/>
          <p:nvPr/>
        </p:nvSpPr>
        <p:spPr>
          <a:xfrm>
            <a:off x="8358730" y="2875331"/>
            <a:ext cx="55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  <a:endParaRPr lang="de-DE" dirty="0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90469C75-28DD-9134-F8A9-AE46298B0B33}"/>
              </a:ext>
            </a:extLst>
          </p:cNvPr>
          <p:cNvSpPr txBox="1"/>
          <p:nvPr/>
        </p:nvSpPr>
        <p:spPr>
          <a:xfrm>
            <a:off x="6759877" y="3602058"/>
            <a:ext cx="71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-255</a:t>
            </a:r>
            <a:endParaRPr lang="de-DE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88A1F8B9-14D2-0024-61F2-F7224B8E1853}"/>
              </a:ext>
            </a:extLst>
          </p:cNvPr>
          <p:cNvSpPr txBox="1"/>
          <p:nvPr/>
        </p:nvSpPr>
        <p:spPr>
          <a:xfrm>
            <a:off x="8187818" y="3602058"/>
            <a:ext cx="71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-255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50C342ED-6472-5750-9694-9E6715774A2D}"/>
                  </a:ext>
                </a:extLst>
              </p:cNvPr>
              <p:cNvSpPr txBox="1"/>
              <p:nvPr/>
            </p:nvSpPr>
            <p:spPr>
              <a:xfrm>
                <a:off x="3177289" y="2729260"/>
                <a:ext cx="6373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de-DE" sz="3600" dirty="0"/>
              </a:p>
            </p:txBody>
          </p:sp>
        </mc:Choice>
        <mc:Fallback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50C342ED-6472-5750-9694-9E6715774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289" y="2729260"/>
                <a:ext cx="637349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66EB8D64-80BB-627A-5BFE-78F25C19BEC8}"/>
                  </a:ext>
                </a:extLst>
              </p:cNvPr>
              <p:cNvSpPr txBox="1"/>
              <p:nvPr/>
            </p:nvSpPr>
            <p:spPr>
              <a:xfrm>
                <a:off x="7466300" y="2739783"/>
                <a:ext cx="6373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de-DE" sz="3600" dirty="0"/>
              </a:p>
            </p:txBody>
          </p:sp>
        </mc:Choice>
        <mc:Fallback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66EB8D64-80BB-627A-5BFE-78F25C19B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300" y="2739783"/>
                <a:ext cx="63734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feld 91">
            <a:extLst>
              <a:ext uri="{FF2B5EF4-FFF2-40B4-BE49-F238E27FC236}">
                <a16:creationId xmlns:a16="http://schemas.microsoft.com/office/drawing/2014/main" id="{D43A2590-DBA0-6B79-72EE-7DE9AE7C0573}"/>
              </a:ext>
            </a:extLst>
          </p:cNvPr>
          <p:cNvSpPr txBox="1"/>
          <p:nvPr/>
        </p:nvSpPr>
        <p:spPr>
          <a:xfrm>
            <a:off x="7465656" y="3610477"/>
            <a:ext cx="66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-470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298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C0EE4E-B341-D353-9FCD-F92DE51C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7F13-596C-4BB3-94B9-CEAF8A5FD7C1}" type="slidenum">
              <a:rPr lang="de-DE" smtClean="0"/>
              <a:t>9</a:t>
            </a:fld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71304D1-0CC6-D1AB-4DE3-3770201CE5DC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rgbClr val="3939B5"/>
                </a:solidFill>
              </a:rPr>
              <a:t>   Kantenerkennung mit dem Sobel-Operator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97AAA09-81A1-F02F-CA48-3073D9D447E7}"/>
              </a:ext>
            </a:extLst>
          </p:cNvPr>
          <p:cNvSpPr txBox="1"/>
          <p:nvPr/>
        </p:nvSpPr>
        <p:spPr>
          <a:xfrm>
            <a:off x="396240" y="971846"/>
            <a:ext cx="709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3939B5"/>
                </a:solidFill>
              </a:rPr>
              <a:t>Anwendung am Beispiel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9E4431A4-1EB4-CD6E-94FA-C24A2F96537F}"/>
              </a:ext>
            </a:extLst>
          </p:cNvPr>
          <p:cNvSpPr/>
          <p:nvPr/>
        </p:nvSpPr>
        <p:spPr>
          <a:xfrm>
            <a:off x="3110328" y="3418519"/>
            <a:ext cx="720000" cy="720001"/>
          </a:xfrm>
          <a:prstGeom prst="rect">
            <a:avLst/>
          </a:prstGeom>
          <a:solidFill>
            <a:schemeClr val="accent1">
              <a:lumMod val="40000"/>
              <a:lumOff val="6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C6DCBE72-602F-7C26-54DB-2FD7DE0A0731}"/>
              </a:ext>
            </a:extLst>
          </p:cNvPr>
          <p:cNvSpPr/>
          <p:nvPr/>
        </p:nvSpPr>
        <p:spPr>
          <a:xfrm>
            <a:off x="3112028" y="2698516"/>
            <a:ext cx="720000" cy="720001"/>
          </a:xfrm>
          <a:prstGeom prst="rect">
            <a:avLst/>
          </a:prstGeom>
          <a:solidFill>
            <a:schemeClr val="accent1">
              <a:lumMod val="40000"/>
              <a:lumOff val="6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63DEF9E-772B-150B-4779-8CFE7F386AB8}"/>
              </a:ext>
            </a:extLst>
          </p:cNvPr>
          <p:cNvSpPr/>
          <p:nvPr/>
        </p:nvSpPr>
        <p:spPr>
          <a:xfrm>
            <a:off x="3112028" y="4134556"/>
            <a:ext cx="720000" cy="723600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F49B72F-7C19-857C-B877-266CD185D01F}"/>
              </a:ext>
            </a:extLst>
          </p:cNvPr>
          <p:cNvSpPr/>
          <p:nvPr/>
        </p:nvSpPr>
        <p:spPr>
          <a:xfrm>
            <a:off x="3112028" y="1980000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1771D43C-999B-E2EB-4E9E-55FE2F231B55}"/>
              </a:ext>
            </a:extLst>
          </p:cNvPr>
          <p:cNvSpPr/>
          <p:nvPr/>
        </p:nvSpPr>
        <p:spPr>
          <a:xfrm>
            <a:off x="4552028" y="3420000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E07AE5DC-D5D6-912E-234E-A1B8055764E7}"/>
              </a:ext>
            </a:extLst>
          </p:cNvPr>
          <p:cNvSpPr/>
          <p:nvPr/>
        </p:nvSpPr>
        <p:spPr>
          <a:xfrm>
            <a:off x="4552028" y="2700000"/>
            <a:ext cx="720000" cy="720001"/>
          </a:xfrm>
          <a:prstGeom prst="rect">
            <a:avLst/>
          </a:prstGeom>
          <a:solidFill>
            <a:schemeClr val="tx2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3E3C67E2-14E5-D901-A30D-EBA14593E546}"/>
              </a:ext>
            </a:extLst>
          </p:cNvPr>
          <p:cNvSpPr/>
          <p:nvPr/>
        </p:nvSpPr>
        <p:spPr>
          <a:xfrm>
            <a:off x="4552028" y="4140000"/>
            <a:ext cx="720000" cy="720001"/>
          </a:xfrm>
          <a:prstGeom prst="rect">
            <a:avLst/>
          </a:prstGeom>
          <a:solidFill>
            <a:schemeClr val="accent1">
              <a:lumMod val="40000"/>
              <a:lumOff val="6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D6A89CF4-0D66-72D6-0AF7-B159CBDCB7CD}"/>
              </a:ext>
            </a:extLst>
          </p:cNvPr>
          <p:cNvSpPr/>
          <p:nvPr/>
        </p:nvSpPr>
        <p:spPr>
          <a:xfrm>
            <a:off x="4552028" y="1980000"/>
            <a:ext cx="720000" cy="720001"/>
          </a:xfrm>
          <a:prstGeom prst="rect">
            <a:avLst/>
          </a:prstGeom>
          <a:solidFill>
            <a:schemeClr val="tx2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EA1D6022-671B-1433-E145-1A5DA2ECB47E}"/>
              </a:ext>
            </a:extLst>
          </p:cNvPr>
          <p:cNvSpPr/>
          <p:nvPr/>
        </p:nvSpPr>
        <p:spPr>
          <a:xfrm>
            <a:off x="5992028" y="3418517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66810595-CF41-722D-85F8-EB8E2037D452}"/>
              </a:ext>
            </a:extLst>
          </p:cNvPr>
          <p:cNvSpPr/>
          <p:nvPr/>
        </p:nvSpPr>
        <p:spPr>
          <a:xfrm>
            <a:off x="5992028" y="2698516"/>
            <a:ext cx="720000" cy="720001"/>
          </a:xfrm>
          <a:prstGeom prst="rect">
            <a:avLst/>
          </a:prstGeom>
          <a:solidFill>
            <a:schemeClr val="accent1">
              <a:lumMod val="40000"/>
              <a:lumOff val="6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C1CCC732-0D86-AE33-F58B-F147E9EF5907}"/>
              </a:ext>
            </a:extLst>
          </p:cNvPr>
          <p:cNvSpPr/>
          <p:nvPr/>
        </p:nvSpPr>
        <p:spPr>
          <a:xfrm>
            <a:off x="5992028" y="4134554"/>
            <a:ext cx="720000" cy="723600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73C7DE73-D3D8-93D4-7BAD-8EAD3046186A}"/>
              </a:ext>
            </a:extLst>
          </p:cNvPr>
          <p:cNvSpPr/>
          <p:nvPr/>
        </p:nvSpPr>
        <p:spPr>
          <a:xfrm>
            <a:off x="5992028" y="1979998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C588B951-6E61-0A62-48C5-6F832C4A5806}"/>
              </a:ext>
            </a:extLst>
          </p:cNvPr>
          <p:cNvSpPr/>
          <p:nvPr/>
        </p:nvSpPr>
        <p:spPr>
          <a:xfrm>
            <a:off x="7432028" y="3419998"/>
            <a:ext cx="720000" cy="720001"/>
          </a:xfrm>
          <a:prstGeom prst="rect">
            <a:avLst/>
          </a:prstGeom>
          <a:solidFill>
            <a:schemeClr val="accent1">
              <a:lumMod val="40000"/>
              <a:lumOff val="6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1152B858-6908-A00D-659C-4842C0C4CA8F}"/>
              </a:ext>
            </a:extLst>
          </p:cNvPr>
          <p:cNvSpPr/>
          <p:nvPr/>
        </p:nvSpPr>
        <p:spPr>
          <a:xfrm>
            <a:off x="7432028" y="2699998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61A3819A-DDD4-122A-8741-511C118CFC52}"/>
              </a:ext>
            </a:extLst>
          </p:cNvPr>
          <p:cNvSpPr/>
          <p:nvPr/>
        </p:nvSpPr>
        <p:spPr>
          <a:xfrm>
            <a:off x="7432028" y="4139998"/>
            <a:ext cx="720000" cy="720001"/>
          </a:xfrm>
          <a:prstGeom prst="rect">
            <a:avLst/>
          </a:prstGeom>
          <a:solidFill>
            <a:schemeClr val="accent1">
              <a:lumMod val="40000"/>
              <a:lumOff val="6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BAA9E86B-5CB3-A8AA-626E-AD2ABCBBBEED}"/>
              </a:ext>
            </a:extLst>
          </p:cNvPr>
          <p:cNvSpPr/>
          <p:nvPr/>
        </p:nvSpPr>
        <p:spPr>
          <a:xfrm>
            <a:off x="7432028" y="1979998"/>
            <a:ext cx="720000" cy="720001"/>
          </a:xfrm>
          <a:prstGeom prst="rect">
            <a:avLst/>
          </a:prstGeom>
          <a:solidFill>
            <a:schemeClr val="tx2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8053342-D989-AD9B-2827-D8D5D5D709D6}"/>
              </a:ext>
            </a:extLst>
          </p:cNvPr>
          <p:cNvSpPr/>
          <p:nvPr/>
        </p:nvSpPr>
        <p:spPr>
          <a:xfrm>
            <a:off x="5272028" y="4140000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F11E8A0C-E593-2F67-EFBF-50B4983C94C5}"/>
              </a:ext>
            </a:extLst>
          </p:cNvPr>
          <p:cNvSpPr/>
          <p:nvPr/>
        </p:nvSpPr>
        <p:spPr>
          <a:xfrm>
            <a:off x="3832028" y="1980000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AB026D17-9F91-F9E8-B682-2273E0E5A8AD}"/>
              </a:ext>
            </a:extLst>
          </p:cNvPr>
          <p:cNvSpPr/>
          <p:nvPr/>
        </p:nvSpPr>
        <p:spPr>
          <a:xfrm>
            <a:off x="2392028" y="1980000"/>
            <a:ext cx="720000" cy="720001"/>
          </a:xfrm>
          <a:prstGeom prst="rect">
            <a:avLst/>
          </a:prstGeom>
          <a:solidFill>
            <a:schemeClr val="tx2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3A8FFF7F-4887-5F3B-22D3-B9167533DCEA}"/>
              </a:ext>
            </a:extLst>
          </p:cNvPr>
          <p:cNvSpPr/>
          <p:nvPr/>
        </p:nvSpPr>
        <p:spPr>
          <a:xfrm>
            <a:off x="8872028" y="3420000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0EFA0084-B00F-2816-13DD-39E1BE68C4CF}"/>
              </a:ext>
            </a:extLst>
          </p:cNvPr>
          <p:cNvSpPr/>
          <p:nvPr/>
        </p:nvSpPr>
        <p:spPr>
          <a:xfrm>
            <a:off x="8872028" y="2700000"/>
            <a:ext cx="720000" cy="720001"/>
          </a:xfrm>
          <a:prstGeom prst="rect">
            <a:avLst/>
          </a:prstGeom>
          <a:solidFill>
            <a:schemeClr val="tx2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983A35E4-4F0A-1D0A-AD78-E545780B9412}"/>
              </a:ext>
            </a:extLst>
          </p:cNvPr>
          <p:cNvSpPr/>
          <p:nvPr/>
        </p:nvSpPr>
        <p:spPr>
          <a:xfrm>
            <a:off x="8872028" y="4140000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98968CC-9D0C-2B14-1852-5ACFFAF58114}"/>
              </a:ext>
            </a:extLst>
          </p:cNvPr>
          <p:cNvSpPr/>
          <p:nvPr/>
        </p:nvSpPr>
        <p:spPr>
          <a:xfrm>
            <a:off x="8872028" y="1979998"/>
            <a:ext cx="720000" cy="720001"/>
          </a:xfrm>
          <a:prstGeom prst="rect">
            <a:avLst/>
          </a:prstGeom>
          <a:solidFill>
            <a:schemeClr val="accent1">
              <a:lumMod val="40000"/>
              <a:lumOff val="6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AEC3CC0-75CC-0583-3823-08983AA68C3B}"/>
              </a:ext>
            </a:extLst>
          </p:cNvPr>
          <p:cNvSpPr/>
          <p:nvPr/>
        </p:nvSpPr>
        <p:spPr>
          <a:xfrm>
            <a:off x="8152028" y="1980000"/>
            <a:ext cx="720000" cy="720001"/>
          </a:xfrm>
          <a:prstGeom prst="rect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BC4E1759-67A7-08D4-75BD-1A40662322E3}"/>
              </a:ext>
            </a:extLst>
          </p:cNvPr>
          <p:cNvSpPr/>
          <p:nvPr/>
        </p:nvSpPr>
        <p:spPr>
          <a:xfrm>
            <a:off x="6712028" y="1980000"/>
            <a:ext cx="720000" cy="720001"/>
          </a:xfrm>
          <a:prstGeom prst="rect">
            <a:avLst/>
          </a:prstGeom>
          <a:solidFill>
            <a:schemeClr val="tx2">
              <a:lumMod val="60000"/>
              <a:lumOff val="4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CD3AD0B-CD35-4181-188A-7C5CAFD35EEC}"/>
              </a:ext>
            </a:extLst>
          </p:cNvPr>
          <p:cNvGrpSpPr/>
          <p:nvPr/>
        </p:nvGrpSpPr>
        <p:grpSpPr>
          <a:xfrm>
            <a:off x="2395029" y="1978518"/>
            <a:ext cx="2184384" cy="2160000"/>
            <a:chOff x="3706368" y="2206752"/>
            <a:chExt cx="2184384" cy="2160000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46ECA0D-309E-F2C4-EB9E-5ECC00BF7065}"/>
                </a:ext>
              </a:extLst>
            </p:cNvPr>
            <p:cNvCxnSpPr/>
            <p:nvPr/>
          </p:nvCxnSpPr>
          <p:spPr>
            <a:xfrm>
              <a:off x="4425696" y="2206752"/>
              <a:ext cx="0" cy="2160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16B91F67-BF41-6BA9-5EE5-3C4712C82752}"/>
                </a:ext>
              </a:extLst>
            </p:cNvPr>
            <p:cNvCxnSpPr>
              <a:cxnSpLocks/>
            </p:cNvCxnSpPr>
            <p:nvPr/>
          </p:nvCxnSpPr>
          <p:spPr>
            <a:xfrm>
              <a:off x="5138928" y="2206752"/>
              <a:ext cx="0" cy="2160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51023E58-178E-4142-12BC-B60DB27A57AF}"/>
                </a:ext>
              </a:extLst>
            </p:cNvPr>
            <p:cNvCxnSpPr>
              <a:cxnSpLocks/>
            </p:cNvCxnSpPr>
            <p:nvPr/>
          </p:nvCxnSpPr>
          <p:spPr>
            <a:xfrm>
              <a:off x="3706368" y="2928096"/>
              <a:ext cx="21600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9EC865DF-3235-122B-26A5-19AC2DFD19B7}"/>
                </a:ext>
              </a:extLst>
            </p:cNvPr>
            <p:cNvCxnSpPr>
              <a:cxnSpLocks/>
            </p:cNvCxnSpPr>
            <p:nvPr/>
          </p:nvCxnSpPr>
          <p:spPr>
            <a:xfrm>
              <a:off x="3730752" y="3665712"/>
              <a:ext cx="21600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C373821-F569-7A87-13BD-D7B2A9478D6A}"/>
              </a:ext>
            </a:extLst>
          </p:cNvPr>
          <p:cNvGrpSpPr/>
          <p:nvPr/>
        </p:nvGrpSpPr>
        <p:grpSpPr>
          <a:xfrm>
            <a:off x="6710127" y="1970237"/>
            <a:ext cx="2184384" cy="2160000"/>
            <a:chOff x="3706368" y="2206752"/>
            <a:chExt cx="2184384" cy="2160000"/>
          </a:xfrm>
        </p:grpSpPr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2B5CB15D-2011-77A5-2CCC-32B416BE2655}"/>
                </a:ext>
              </a:extLst>
            </p:cNvPr>
            <p:cNvCxnSpPr/>
            <p:nvPr/>
          </p:nvCxnSpPr>
          <p:spPr>
            <a:xfrm>
              <a:off x="4425696" y="2206752"/>
              <a:ext cx="0" cy="2160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18F114DE-2D2B-6B33-6367-1AF174AC6FDE}"/>
                </a:ext>
              </a:extLst>
            </p:cNvPr>
            <p:cNvCxnSpPr>
              <a:cxnSpLocks/>
            </p:cNvCxnSpPr>
            <p:nvPr/>
          </p:nvCxnSpPr>
          <p:spPr>
            <a:xfrm>
              <a:off x="5138928" y="2206752"/>
              <a:ext cx="0" cy="2160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B31809A-4E73-13F8-6041-293D5B1CF2B6}"/>
                </a:ext>
              </a:extLst>
            </p:cNvPr>
            <p:cNvCxnSpPr>
              <a:cxnSpLocks/>
            </p:cNvCxnSpPr>
            <p:nvPr/>
          </p:nvCxnSpPr>
          <p:spPr>
            <a:xfrm>
              <a:off x="3706368" y="2928096"/>
              <a:ext cx="21600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EA81AEDF-6FB9-ECE5-59D4-8F06046B21B6}"/>
                </a:ext>
              </a:extLst>
            </p:cNvPr>
            <p:cNvCxnSpPr>
              <a:cxnSpLocks/>
            </p:cNvCxnSpPr>
            <p:nvPr/>
          </p:nvCxnSpPr>
          <p:spPr>
            <a:xfrm>
              <a:off x="3730752" y="3665712"/>
              <a:ext cx="21600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feld 41">
            <a:extLst>
              <a:ext uri="{FF2B5EF4-FFF2-40B4-BE49-F238E27FC236}">
                <a16:creationId xmlns:a16="http://schemas.microsoft.com/office/drawing/2014/main" id="{FCD1B144-BDD7-81AC-650F-4AEB9C269EDA}"/>
              </a:ext>
            </a:extLst>
          </p:cNvPr>
          <p:cNvSpPr txBox="1"/>
          <p:nvPr/>
        </p:nvSpPr>
        <p:spPr>
          <a:xfrm>
            <a:off x="2475160" y="2160896"/>
            <a:ext cx="55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189</a:t>
            </a:r>
            <a:endParaRPr lang="de-DE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15D8A08-2517-F6B9-D6AB-008E2AC0709B}"/>
              </a:ext>
            </a:extLst>
          </p:cNvPr>
          <p:cNvSpPr txBox="1"/>
          <p:nvPr/>
        </p:nvSpPr>
        <p:spPr>
          <a:xfrm>
            <a:off x="3296061" y="2169964"/>
            <a:ext cx="55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  <a:endParaRPr lang="de-DE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CD263DC6-F449-58C5-0684-37FE2B4E2743}"/>
              </a:ext>
            </a:extLst>
          </p:cNvPr>
          <p:cNvSpPr txBox="1"/>
          <p:nvPr/>
        </p:nvSpPr>
        <p:spPr>
          <a:xfrm>
            <a:off x="3899295" y="2160896"/>
            <a:ext cx="90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-226</a:t>
            </a:r>
            <a:endParaRPr lang="de-DE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29FC8BAD-38DF-348C-8649-9E732B5AB38F}"/>
              </a:ext>
            </a:extLst>
          </p:cNvPr>
          <p:cNvSpPr txBox="1"/>
          <p:nvPr/>
        </p:nvSpPr>
        <p:spPr>
          <a:xfrm>
            <a:off x="2475160" y="2897734"/>
            <a:ext cx="55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510</a:t>
            </a:r>
            <a:endParaRPr lang="de-DE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FDB991BC-4748-BB29-2B6A-3F48696028A0}"/>
              </a:ext>
            </a:extLst>
          </p:cNvPr>
          <p:cNvSpPr txBox="1"/>
          <p:nvPr/>
        </p:nvSpPr>
        <p:spPr>
          <a:xfrm>
            <a:off x="3881561" y="289773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-510</a:t>
            </a:r>
            <a:endParaRPr lang="de-DE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FB5F7D67-3805-5EBD-B75C-F810D5AC45EF}"/>
              </a:ext>
            </a:extLst>
          </p:cNvPr>
          <p:cNvSpPr txBox="1"/>
          <p:nvPr/>
        </p:nvSpPr>
        <p:spPr>
          <a:xfrm>
            <a:off x="2475160" y="3593851"/>
            <a:ext cx="55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255</a:t>
            </a:r>
            <a:endParaRPr lang="de-DE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1DB9765-8AD0-DB93-5A94-33685F2ABF49}"/>
              </a:ext>
            </a:extLst>
          </p:cNvPr>
          <p:cNvSpPr txBox="1"/>
          <p:nvPr/>
        </p:nvSpPr>
        <p:spPr>
          <a:xfrm>
            <a:off x="3317582" y="3599551"/>
            <a:ext cx="55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  <a:endParaRPr lang="de-DE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82E9E7BC-5C3B-7B07-CABD-B86EE338DB9D}"/>
              </a:ext>
            </a:extLst>
          </p:cNvPr>
          <p:cNvSpPr txBox="1"/>
          <p:nvPr/>
        </p:nvSpPr>
        <p:spPr>
          <a:xfrm>
            <a:off x="3868899" y="3602058"/>
            <a:ext cx="71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-255</a:t>
            </a:r>
            <a:endParaRPr lang="de-DE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872965E2-5664-67BF-06AC-100F9C42C3AB}"/>
              </a:ext>
            </a:extLst>
          </p:cNvPr>
          <p:cNvSpPr txBox="1"/>
          <p:nvPr/>
        </p:nvSpPr>
        <p:spPr>
          <a:xfrm>
            <a:off x="6789822" y="2149470"/>
            <a:ext cx="55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189</a:t>
            </a:r>
            <a:endParaRPr lang="de-DE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56368BA1-75B7-698A-49C3-C401C4AB4842}"/>
              </a:ext>
            </a:extLst>
          </p:cNvPr>
          <p:cNvSpPr txBox="1"/>
          <p:nvPr/>
        </p:nvSpPr>
        <p:spPr>
          <a:xfrm>
            <a:off x="7519628" y="2160896"/>
            <a:ext cx="55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378</a:t>
            </a:r>
            <a:endParaRPr lang="de-DE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354D4D07-364F-C523-2C40-E450EC5E3A4A}"/>
              </a:ext>
            </a:extLst>
          </p:cNvPr>
          <p:cNvSpPr txBox="1"/>
          <p:nvPr/>
        </p:nvSpPr>
        <p:spPr>
          <a:xfrm>
            <a:off x="8257152" y="2150559"/>
            <a:ext cx="55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184</a:t>
            </a:r>
            <a:endParaRPr lang="de-DE" dirty="0"/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8841EDDF-8D73-F4FD-4019-356187EC5188}"/>
              </a:ext>
            </a:extLst>
          </p:cNvPr>
          <p:cNvSpPr txBox="1"/>
          <p:nvPr/>
        </p:nvSpPr>
        <p:spPr>
          <a:xfrm>
            <a:off x="6888290" y="2859722"/>
            <a:ext cx="55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  <a:endParaRPr lang="de-DE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B4F22008-924D-1976-5729-8BF462BF0BC4}"/>
              </a:ext>
            </a:extLst>
          </p:cNvPr>
          <p:cNvSpPr txBox="1"/>
          <p:nvPr/>
        </p:nvSpPr>
        <p:spPr>
          <a:xfrm>
            <a:off x="8358730" y="2875331"/>
            <a:ext cx="55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  <a:endParaRPr lang="de-DE" dirty="0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EA7D0513-6F37-C196-2748-BF4AAAFCF8B0}"/>
              </a:ext>
            </a:extLst>
          </p:cNvPr>
          <p:cNvSpPr txBox="1"/>
          <p:nvPr/>
        </p:nvSpPr>
        <p:spPr>
          <a:xfrm>
            <a:off x="7465656" y="3610477"/>
            <a:ext cx="66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-470</a:t>
            </a:r>
            <a:endParaRPr lang="de-DE" dirty="0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90469C75-28DD-9134-F8A9-AE46298B0B33}"/>
              </a:ext>
            </a:extLst>
          </p:cNvPr>
          <p:cNvSpPr txBox="1"/>
          <p:nvPr/>
        </p:nvSpPr>
        <p:spPr>
          <a:xfrm>
            <a:off x="6759877" y="3602058"/>
            <a:ext cx="71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-255</a:t>
            </a:r>
            <a:endParaRPr lang="de-DE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88A1F8B9-14D2-0024-61F2-F7224B8E1853}"/>
              </a:ext>
            </a:extLst>
          </p:cNvPr>
          <p:cNvSpPr txBox="1"/>
          <p:nvPr/>
        </p:nvSpPr>
        <p:spPr>
          <a:xfrm>
            <a:off x="8187818" y="3602058"/>
            <a:ext cx="71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-255</a:t>
            </a:r>
            <a:endParaRPr lang="de-DE" dirty="0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66EB8D64-80BB-627A-5BFE-78F25C19BEC8}"/>
              </a:ext>
            </a:extLst>
          </p:cNvPr>
          <p:cNvSpPr txBox="1"/>
          <p:nvPr/>
        </p:nvSpPr>
        <p:spPr>
          <a:xfrm>
            <a:off x="7408810" y="2847853"/>
            <a:ext cx="790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GB" sz="2400" dirty="0">
                <a:solidFill>
                  <a:srgbClr val="FF0000"/>
                </a:solidFill>
              </a:rPr>
              <a:t>-229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2C6BCE1-AD08-FC33-2815-AFD2E7046D2C}"/>
              </a:ext>
            </a:extLst>
          </p:cNvPr>
          <p:cNvSpPr txBox="1"/>
          <p:nvPr/>
        </p:nvSpPr>
        <p:spPr>
          <a:xfrm>
            <a:off x="1010920" y="5447760"/>
            <a:ext cx="10170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kern="1200" dirty="0">
                <a:solidFill>
                  <a:srgbClr val="3939B5"/>
                </a:solidFill>
                <a:effectLst/>
                <a:latin typeface="+mn-ea"/>
                <a:ea typeface="+mn-ea"/>
                <a:cs typeface="+mn-cs"/>
              </a:rPr>
              <a:t>▸</a:t>
            </a:r>
            <a:r>
              <a:rPr lang="de-DE" sz="2800" kern="1200" dirty="0">
                <a:effectLst/>
                <a:latin typeface="+mn-ea"/>
                <a:ea typeface="+mn-ea"/>
                <a:cs typeface="+mn-cs"/>
              </a:rPr>
              <a:t>Resultierende Produkte aufs</a:t>
            </a:r>
            <a:r>
              <a:rPr lang="de-DE" sz="2800" dirty="0">
                <a:latin typeface="+mn-ea"/>
              </a:rPr>
              <a:t>ummieren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0D0538-EBBE-3F4B-3FA9-DC6FC3E90E19}"/>
              </a:ext>
            </a:extLst>
          </p:cNvPr>
          <p:cNvSpPr txBox="1"/>
          <p:nvPr/>
        </p:nvSpPr>
        <p:spPr>
          <a:xfrm>
            <a:off x="3180351" y="2858298"/>
            <a:ext cx="6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-37</a:t>
            </a:r>
            <a:endParaRPr lang="de-DE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779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</Words>
  <Application>Microsoft Office PowerPoint</Application>
  <PresentationFormat>Breitbild</PresentationFormat>
  <Paragraphs>177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</vt:lpstr>
      <vt:lpstr>Grundlagenpraktikum: Rechnerarchitektur  Simon Bußmann, Nico Lintner, Manuel Walter Mußbacher  Technische Universität München</vt:lpstr>
      <vt:lpstr>   Gliederung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   Performanzanalyse</vt:lpstr>
      <vt:lpstr>   Performanzanalyse</vt:lpstr>
      <vt:lpstr>   Performanzanalyse</vt:lpstr>
      <vt:lpstr>   Performanzanalyse</vt:lpstr>
      <vt:lpstr>   Performanzanalyse</vt:lpstr>
      <vt:lpstr>   Performanzanalyse</vt:lpstr>
      <vt:lpstr>   Performanzanalyse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Sobel-Filter</dc:title>
  <dc:creator>Mußbacher, Manuel Walter</dc:creator>
  <cp:lastModifiedBy>Nico Lintner</cp:lastModifiedBy>
  <cp:revision>58</cp:revision>
  <dcterms:created xsi:type="dcterms:W3CDTF">2023-07-16T14:06:00Z</dcterms:created>
  <dcterms:modified xsi:type="dcterms:W3CDTF">2023-07-16T21:41:03Z</dcterms:modified>
</cp:coreProperties>
</file>