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1" r:id="rId7"/>
    <p:sldId id="263" r:id="rId8"/>
    <p:sldId id="266" r:id="rId9"/>
    <p:sldId id="267" r:id="rId10"/>
    <p:sldId id="268" r:id="rId11"/>
    <p:sldId id="269" r:id="rId12"/>
    <p:sldId id="264" r:id="rId13"/>
    <p:sldId id="277" r:id="rId14"/>
    <p:sldId id="265" r:id="rId15"/>
    <p:sldId id="271" r:id="rId16"/>
    <p:sldId id="273" r:id="rId17"/>
    <p:sldId id="274" r:id="rId18"/>
    <p:sldId id="275" r:id="rId19"/>
    <p:sldId id="276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>
                <a:sym typeface="+mn-ea"/>
              </a:rPr>
              <a:t>基于摩擦纳米发电机的自驱动睡眠监测装置 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968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825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pic>
        <p:nvPicPr>
          <p:cNvPr id="15" name="图片 1" descr="IMG_5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929120" y="2342515"/>
            <a:ext cx="2393315" cy="1795145"/>
          </a:xfrm>
          <a:prstGeom prst="rect">
            <a:avLst/>
          </a:prstGeom>
        </p:spPr>
      </p:pic>
      <p:pic>
        <p:nvPicPr>
          <p:cNvPr id="16" name="图片 5" descr="IMG_53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29345" y="2371725"/>
            <a:ext cx="2354580" cy="1766570"/>
          </a:xfrm>
          <a:prstGeom prst="rect">
            <a:avLst/>
          </a:prstGeom>
        </p:spPr>
      </p:pic>
      <p:pic>
        <p:nvPicPr>
          <p:cNvPr id="17" name="图片 6" descr="IMG_53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233285" y="4480560"/>
            <a:ext cx="1788795" cy="1799590"/>
          </a:xfrm>
          <a:prstGeom prst="rect">
            <a:avLst/>
          </a:prstGeom>
        </p:spPr>
      </p:pic>
      <p:pic>
        <p:nvPicPr>
          <p:cNvPr id="19" name="图片 8" descr="IMG_53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67165" y="4481195"/>
            <a:ext cx="1793240" cy="1795145"/>
          </a:xfrm>
          <a:prstGeom prst="rect">
            <a:avLst/>
          </a:prstGeom>
        </p:spPr>
      </p:pic>
      <p:sp>
        <p:nvSpPr>
          <p:cNvPr id="20" name="TextBox 462"/>
          <p:cNvSpPr txBox="1"/>
          <p:nvPr/>
        </p:nvSpPr>
        <p:spPr>
          <a:xfrm>
            <a:off x="821478" y="2432666"/>
            <a:ext cx="4301379" cy="730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.PDMS</a:t>
            </a: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溶液调配</a:t>
            </a:r>
            <a:endParaRPr lang="en-US" alt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 PDMS弹性体和固化剂按质量比 10:1 均匀混合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462"/>
          <p:cNvSpPr txBox="1"/>
          <p:nvPr/>
        </p:nvSpPr>
        <p:spPr>
          <a:xfrm>
            <a:off x="750358" y="3702031"/>
            <a:ext cx="4301379" cy="730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.PDMS</a:t>
            </a:r>
            <a:r>
              <a:rPr 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薄膜制备</a:t>
            </a:r>
            <a:endParaRPr 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 PDMS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溶液用匀胶机旋涂均匀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462"/>
          <p:cNvSpPr txBox="1"/>
          <p:nvPr/>
        </p:nvSpPr>
        <p:spPr>
          <a:xfrm>
            <a:off x="821523" y="4749684"/>
            <a:ext cx="4787034" cy="128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组装摩擦纳米发电机</a:t>
            </a:r>
            <a:endParaRPr lang="en-US" alt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将基底，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PDMS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薄膜，电极薄膜，微型弹簧组装成接触分离式摩擦纳米发电机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522423" y="658020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薄膜制备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968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825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913130" y="2764155"/>
            <a:ext cx="4853305" cy="3388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 PDMS弹性体和固化剂按质量比 10:1 均匀混合，真空脱气 20 min，再将 PDMS 混合液用匀胶机旋涂于硅模板表面，旋涂速率 360 rpm，旋涂时间 50 s；接着将涂有 PDMS 混合液的模板真空脱气 10 min，在 100 ℃下固化 35 min；最后将 PDMS 膜剥离硅模板。用SEM观察制作好的PDMS薄膜</a:t>
            </a:r>
            <a:endParaRPr lang="zh-CN" altLang="en-US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3" y="3121343"/>
            <a:ext cx="5318125" cy="2441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559252" y="1857888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444952" y="1857888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227308" y="2147284"/>
            <a:ext cx="4825200" cy="17313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6967682" y="3839064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6865098" y="5690471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2899812" y="4622436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2891167" y="2947556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001477" y="2107340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538825" y="3018388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4933088" y="3863489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586453" y="4932079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639382" y="256396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162075" y="3440816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531912" y="433721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115668" y="530199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2891167" y="247859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薄膜制作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2944805" y="41753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285448" y="337783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模型组装</a:t>
            </a:r>
            <a:endParaRPr lang="zh-CN" altLang="en-US" sz="2400" b="1" dirty="0">
              <a:solidFill>
                <a:srgbClr val="F26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7100982" y="5230684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产品测试</a:t>
            </a:r>
            <a:endParaRPr lang="zh-CN" altLang="en-US" sz="2400" b="1" dirty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8" descr="IMG_538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1010" y="2433955"/>
            <a:ext cx="2318385" cy="2130425"/>
          </a:xfrm>
          <a:prstGeom prst="rect">
            <a:avLst/>
          </a:prstGeom>
        </p:spPr>
      </p:pic>
      <p:pic>
        <p:nvPicPr>
          <p:cNvPr id="9" name="图片 9" descr="IMG_53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475" y="4625340"/>
            <a:ext cx="1988820" cy="2130425"/>
          </a:xfrm>
          <a:prstGeom prst="rect">
            <a:avLst/>
          </a:prstGeom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885" y="2672080"/>
            <a:ext cx="273431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22800" y="657860"/>
            <a:ext cx="5652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睡眠监测装置硬件框图</a:t>
            </a:r>
            <a:endParaRPr lang="zh-CN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129153" y="2149098"/>
            <a:ext cx="5667213" cy="10334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496732" y="2050942"/>
            <a:ext cx="6560949" cy="309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/>
          <p:nvPr/>
        </p:nvGraphicFramePr>
        <p:xfrm>
          <a:off x="3165475" y="2548890"/>
          <a:ext cx="58610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880225" imgH="4036695" progId="Visio.Drawing.15">
                  <p:embed/>
                </p:oleObj>
              </mc:Choice>
              <mc:Fallback>
                <p:oleObj name="" r:id="rId1" imgW="6880225" imgH="403669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5475" y="2548890"/>
                        <a:ext cx="586105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39945" y="659130"/>
            <a:ext cx="5652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数据采集流程图</a:t>
            </a:r>
            <a:endParaRPr lang="zh-CN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129153" y="2149098"/>
            <a:ext cx="5667213" cy="10334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496732" y="2050942"/>
            <a:ext cx="6560949" cy="309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4" descr="绘图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3060" y="2734945"/>
            <a:ext cx="6405880" cy="3467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134216" y="623181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6074519" y="2595743"/>
            <a:ext cx="0" cy="402172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2190401" y="2712339"/>
            <a:ext cx="326031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家中看护的病人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174526" y="4920869"/>
            <a:ext cx="326031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严重打鼾的患者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87191" y="2712339"/>
            <a:ext cx="326031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身体不佳的老人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86905" y="4920615"/>
            <a:ext cx="344932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科学研究和大数据统计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产品创新点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599134" y="851060"/>
            <a:ext cx="35133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产品优点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427077" y="3182420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84946" y="3589426"/>
            <a:ext cx="2472565" cy="3708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监测人体呼吸运动</a:t>
            </a:r>
            <a:endParaRPr lang="zh-CN" altLang="en-US" sz="28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10346" y="3172089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03838" y="3555047"/>
            <a:ext cx="2497140" cy="474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自驱动</a:t>
            </a:r>
            <a:endParaRPr lang="zh-CN" altLang="en-US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779516" y="3197918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80563" y="3409803"/>
            <a:ext cx="2427907" cy="730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zh-CN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成本低</a:t>
            </a:r>
            <a:endParaRPr lang="zh-CN" sz="3200" b="1" baseline="-3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sz="32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体积小</a:t>
            </a:r>
            <a:endParaRPr lang="zh-CN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22077" y="3187586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1460" y="3429318"/>
            <a:ext cx="2178050" cy="859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柔性材料舒适度高</a:t>
            </a:r>
            <a:endParaRPr lang="zh-CN" altLang="en-US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产品成果</a:t>
            </a:r>
            <a:endParaRPr lang="en-US" altLang="zh-CN" sz="48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椭圆 6"/>
          <p:cNvSpPr/>
          <p:nvPr/>
        </p:nvSpPr>
        <p:spPr>
          <a:xfrm>
            <a:off x="3636589" y="168580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38000" y="550448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3600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4466241" y="1691259"/>
            <a:ext cx="326031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69793" y="2623885"/>
            <a:ext cx="3251592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459459" y="3516504"/>
            <a:ext cx="3246427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61076" y="4392916"/>
            <a:ext cx="3265476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443963" y="5372784"/>
            <a:ext cx="3308419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产品成果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643048" y="2598121"/>
            <a:ext cx="651589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3617218" y="351560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605272" y="441242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3606887" y="5382982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4558" y="2434839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6650" y="3888816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睡眠障碍</a:t>
            </a:r>
            <a:r>
              <a:rPr lang="en-US" altLang="zh-CN"/>
              <a:t>--</a:t>
            </a:r>
            <a:r>
              <a:rPr lang="zh-CN" altLang="en-US"/>
              <a:t>普遍存在的问题</a:t>
            </a:r>
            <a:endParaRPr lang="zh-CN" altLang="en-US"/>
          </a:p>
        </p:txBody>
      </p:sp>
      <p:pic>
        <p:nvPicPr>
          <p:cNvPr id="10" name="图片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3764915" cy="43516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62625" y="1938020"/>
            <a:ext cx="5143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据世界卫生组织统计，全球27%的人存在睡眠问题，即每4人中至少有1人，而中国睡眠研究会一项调查研究表明，目前我国内地成年人中失眠患病率高达57%，工作人群中有65%的人存在睡眠障碍。而在睡眠障碍中，睡眠呼吸暂停综合症（俗称打鼾）则是最凶险的情况，全世界每天有3000人因为打鼾导致死亡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85849" y="547530"/>
            <a:ext cx="24659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立项理由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57573" y="3193042"/>
            <a:ext cx="330214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医用设备安昂，体积大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08646" y="5213522"/>
            <a:ext cx="224354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可穿戴式核心技术多为陀螺仪，无法对睡眠猝死发出警报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05613" y="3212008"/>
            <a:ext cx="33373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操作繁琐舒适性差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80"/>
          <p:cNvSpPr/>
          <p:nvPr/>
        </p:nvSpPr>
        <p:spPr>
          <a:xfrm flipH="1">
            <a:off x="4275410" y="3126231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166102" y="3073832"/>
            <a:ext cx="202511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现有产品的缺点</a:t>
            </a:r>
            <a:endParaRPr lang="zh-CN" sz="24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002474" y="4473054"/>
            <a:ext cx="445796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294315" y="3183059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2684755" flipH="1">
            <a:off x="6816284" y="4326623"/>
            <a:ext cx="10879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76"/>
          <p:cNvSpPr txBox="1"/>
          <p:nvPr/>
        </p:nvSpPr>
        <p:spPr>
          <a:xfrm>
            <a:off x="7769063" y="5114468"/>
            <a:ext cx="333730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人体死亡表现为呼吸先停止后心脏再停止跳动，以监测心率为核心技术的产品无法及时预警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85849" y="547530"/>
            <a:ext cx="24659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绘图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75" y="2531745"/>
            <a:ext cx="7887970" cy="352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22800" y="657860"/>
            <a:ext cx="4119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基础知识学习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129153" y="2149098"/>
            <a:ext cx="5667213" cy="10334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496732" y="2050942"/>
            <a:ext cx="6560949" cy="309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" y="2451735"/>
            <a:ext cx="5490210" cy="419544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85" y="2451735"/>
            <a:ext cx="5512435" cy="419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22800" y="657860"/>
            <a:ext cx="4725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TENG</a:t>
            </a:r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的四种类型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129153" y="2149098"/>
            <a:ext cx="5667213" cy="10334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496732" y="2050942"/>
            <a:ext cx="6560949" cy="309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2314575"/>
            <a:ext cx="3128645" cy="2077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434590"/>
            <a:ext cx="2685415" cy="18370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755" y="4695825"/>
            <a:ext cx="2987675" cy="19297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60" y="4581525"/>
            <a:ext cx="2884805" cy="2044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宽屏</PresentationFormat>
  <Paragraphs>120</Paragraphs>
  <Slides>20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Visio.Drawing.15</vt:lpstr>
      <vt:lpstr>基于摩擦纳米发电机的自驱动睡眠监测装置 </vt:lpstr>
      <vt:lpstr>PowerPoint 演示文稿</vt:lpstr>
      <vt:lpstr>PowerPoint 演示文稿</vt:lpstr>
      <vt:lpstr>睡眠障碍--普遍存在的问题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liang zhang</cp:lastModifiedBy>
  <cp:revision>5</cp:revision>
  <dcterms:created xsi:type="dcterms:W3CDTF">2018-03-01T02:03:00Z</dcterms:created>
  <dcterms:modified xsi:type="dcterms:W3CDTF">2018-07-20T17:44:06Z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