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8" r:id="rId4"/>
    <p:sldId id="282" r:id="rId5"/>
    <p:sldId id="281" r:id="rId6"/>
    <p:sldId id="271" r:id="rId7"/>
    <p:sldId id="297" r:id="rId8"/>
    <p:sldId id="280" r:id="rId9"/>
    <p:sldId id="298" r:id="rId10"/>
    <p:sldId id="263" r:id="rId11"/>
    <p:sldId id="283" r:id="rId12"/>
    <p:sldId id="284" r:id="rId13"/>
    <p:sldId id="295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67" r:id="rId25"/>
    <p:sldId id="273" r:id="rId26"/>
    <p:sldId id="266" r:id="rId27"/>
    <p:sldId id="268" r:id="rId28"/>
    <p:sldId id="275" r:id="rId29"/>
    <p:sldId id="264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2015/6/13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2015/6/13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utgame/scut" TargetMode="External"/><Relationship Id="rId2" Type="http://schemas.openxmlformats.org/officeDocument/2006/relationships/hyperlink" Target="http://www.scutgame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890581"/>
          </a:xfrm>
        </p:spPr>
        <p:txBody>
          <a:bodyPr/>
          <a:lstStyle/>
          <a:p>
            <a:pPr algn="ctr"/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Cocos-Scut</a:t>
            </a:r>
            <a:r>
              <a:rPr lang="zh-CN" altLang="en-US" dirty="0" smtClean="0">
                <a:latin typeface="+mj-ea"/>
              </a:rPr>
              <a:t>开源引擎</a:t>
            </a:r>
            <a:endParaRPr lang="zh-CN" altLang="en-US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2857496"/>
            <a:ext cx="7772400" cy="1128266"/>
          </a:xfrm>
        </p:spPr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pPr algn="ctr"/>
            <a:r>
              <a:rPr lang="zh-CN" altLang="en-US" dirty="0" smtClean="0">
                <a:latin typeface="+mn-ea"/>
              </a:rPr>
              <a:t>作者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伍张发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Cocos-Scut</a:t>
            </a:r>
            <a:r>
              <a:rPr lang="zh-CN" altLang="en-US" dirty="0" smtClean="0"/>
              <a:t>引擎</a:t>
            </a:r>
            <a:r>
              <a:rPr lang="en-US" altLang="zh-CN" dirty="0" smtClean="0"/>
              <a:t>-</a:t>
            </a:r>
            <a:r>
              <a:rPr lang="zh-CN" altLang="en-US" dirty="0" smtClean="0"/>
              <a:t>部署拓扑图</a:t>
            </a:r>
            <a:endParaRPr lang="zh-CN" altLang="en-US" dirty="0"/>
          </a:p>
        </p:txBody>
      </p:sp>
      <p:pic>
        <p:nvPicPr>
          <p:cNvPr id="2050" name="Picture 2" descr="E:\scut\Scut.wiki\Images\frame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428736"/>
            <a:ext cx="6930398" cy="47054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>
                <a:latin typeface="Arial" pitchFamily="34" charset="0"/>
                <a:cs typeface="Arial" pitchFamily="34" charset="0"/>
              </a:rPr>
              <a:t>发布平台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可以选择</a:t>
            </a:r>
            <a:r>
              <a:rPr lang="en-US" altLang="zh-CN" sz="1600" dirty="0" smtClean="0">
                <a:latin typeface="+mn-ea"/>
              </a:rPr>
              <a:t>Window</a:t>
            </a:r>
            <a:r>
              <a:rPr lang="zh-CN" altLang="en-US" sz="1600" dirty="0" smtClean="0">
                <a:latin typeface="+mn-ea"/>
              </a:rPr>
              <a:t>系统、</a:t>
            </a:r>
            <a:r>
              <a:rPr lang="en-US" altLang="zh-CN" sz="1600" dirty="0" smtClean="0">
                <a:latin typeface="+mn-ea"/>
              </a:rPr>
              <a:t>Linux</a:t>
            </a:r>
            <a:r>
              <a:rPr lang="zh-CN" altLang="en-US" sz="1600" dirty="0" smtClean="0">
                <a:latin typeface="+mn-ea"/>
              </a:rPr>
              <a:t>系统发布</a:t>
            </a:r>
            <a:endParaRPr lang="en-US" altLang="zh-CN" sz="16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可以在</a:t>
            </a:r>
            <a:r>
              <a:rPr lang="en-US" altLang="zh-CN" sz="1600" dirty="0" smtClean="0">
                <a:latin typeface="+mn-ea"/>
              </a:rPr>
              <a:t>Azure</a:t>
            </a:r>
            <a:r>
              <a:rPr lang="zh-CN" altLang="en-US" sz="1600" dirty="0" smtClean="0">
                <a:latin typeface="+mn-ea"/>
              </a:rPr>
              <a:t>云平台发布，或其它云平台发布</a:t>
            </a:r>
            <a:endParaRPr lang="en-US" altLang="zh-CN" sz="1600" dirty="0" smtClean="0"/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400" b="1" dirty="0" smtClean="0"/>
              <a:t>数据库</a:t>
            </a:r>
            <a:r>
              <a:rPr lang="zh-CN" altLang="en-US" sz="2400" b="1" dirty="0"/>
              <a:t>部</a:t>
            </a:r>
            <a:r>
              <a:rPr lang="zh-CN" altLang="en-US" sz="2400" b="1" dirty="0" smtClean="0"/>
              <a:t>署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不依赖开发时的数据库环境，可以自由选择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MSSQL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或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MySQL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数据库部署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简化部署步骤流程，只更新数值配置库，玩家库与日志库不需要更新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版本迭代更新时，不需对表结构变化额外维护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400" b="1" dirty="0"/>
              <a:t>脚本</a:t>
            </a:r>
            <a:r>
              <a:rPr lang="zh-CN" altLang="en-US" sz="2400" b="1" dirty="0" smtClean="0"/>
              <a:t>部</a:t>
            </a:r>
            <a:r>
              <a:rPr lang="zh-CN" altLang="en-US" sz="2400" b="1" dirty="0"/>
              <a:t>署</a:t>
            </a:r>
            <a:endParaRPr lang="en-US" altLang="zh-CN" sz="2400" b="1" dirty="0"/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脚本部署简单，将脚本上传服务器后，直接覆盖即可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Arial" pitchFamily="34" charset="0"/>
                <a:cs typeface="Arial" pitchFamily="34" charset="0"/>
              </a:rPr>
              <a:t>检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测有变化的脚本才会被更新，无变化的脚本则不更新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Arial" pitchFamily="34" charset="0"/>
                <a:cs typeface="Arial" pitchFamily="34" charset="0"/>
              </a:rPr>
              <a:t>脚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本有错时，不切换新脚本，不会影响到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当前服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务的运行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Cocos-Scut</a:t>
            </a:r>
            <a:r>
              <a:rPr lang="zh-CN" altLang="en-US" dirty="0" smtClean="0"/>
              <a:t>引擎</a:t>
            </a:r>
            <a:r>
              <a:rPr lang="en-US" altLang="zh-CN" dirty="0" smtClean="0"/>
              <a:t>-</a:t>
            </a:r>
            <a:r>
              <a:rPr lang="zh-CN" altLang="en-US" dirty="0" smtClean="0"/>
              <a:t>发布与部署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Cocos-Scut</a:t>
            </a:r>
            <a:r>
              <a:rPr lang="zh-CN" altLang="en-US" dirty="0"/>
              <a:t>引擎</a:t>
            </a:r>
            <a:r>
              <a:rPr lang="en-US" altLang="zh-CN" dirty="0" smtClean="0"/>
              <a:t>-</a:t>
            </a:r>
            <a:r>
              <a:rPr lang="zh-CN" altLang="en-US" dirty="0"/>
              <a:t>实战</a:t>
            </a:r>
            <a:r>
              <a:rPr lang="zh-CN" altLang="en-US" dirty="0" smtClean="0"/>
              <a:t>部署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89316" y="2132856"/>
            <a:ext cx="6981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如何</a:t>
            </a:r>
            <a:r>
              <a:rPr lang="zh-CN" altLang="en-US" sz="3200" b="1" dirty="0" smtClean="0"/>
              <a:t>在</a:t>
            </a:r>
            <a:r>
              <a:rPr lang="en-US" altLang="zh-C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r>
              <a:rPr lang="zh-CN" altLang="en-US" sz="3200" b="1" dirty="0" smtClean="0"/>
              <a:t>云部署</a:t>
            </a:r>
            <a:r>
              <a:rPr lang="en-US" altLang="zh-C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Scut</a:t>
            </a:r>
            <a:r>
              <a:rPr lang="en-US" altLang="zh-CN" sz="3200" b="1" dirty="0" smtClean="0"/>
              <a:t>-</a:t>
            </a:r>
            <a:r>
              <a:rPr lang="zh-CN" altLang="en-US" sz="3200" b="1" dirty="0" smtClean="0"/>
              <a:t>斗</a:t>
            </a:r>
            <a:r>
              <a:rPr lang="zh-CN" altLang="en-US" sz="3200" b="1" dirty="0"/>
              <a:t>地</a:t>
            </a:r>
            <a:r>
              <a:rPr lang="zh-CN" altLang="en-US" sz="3200" b="1" dirty="0" smtClean="0"/>
              <a:t>主示例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Azure</a:t>
            </a:r>
            <a:r>
              <a:rPr lang="zh-CN" altLang="en-US" dirty="0" smtClean="0"/>
              <a:t>云服务</a:t>
            </a:r>
            <a:r>
              <a:rPr lang="en-US" altLang="zh-CN" dirty="0" smtClean="0"/>
              <a:t>-</a:t>
            </a:r>
            <a:r>
              <a:rPr lang="zh-CN" altLang="en-US" dirty="0" smtClean="0"/>
              <a:t>斗地主示例部署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4568" y="1628800"/>
            <a:ext cx="4532232" cy="493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611560" y="1628800"/>
            <a:ext cx="2111475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Scut</a:t>
            </a:r>
            <a:r>
              <a:rPr lang="zh-CN" altLang="en-US" b="1" dirty="0" smtClean="0"/>
              <a:t>需要运行环境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a. Redis Cache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b. RDS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c. Cloud Service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9552" y="3851756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dirty="0"/>
              <a:t>申</a:t>
            </a:r>
            <a:r>
              <a:rPr lang="zh-CN" altLang="en-US" dirty="0" smtClean="0"/>
              <a:t>请</a:t>
            </a:r>
            <a:r>
              <a:rPr lang="en-US" altLang="zh-CN" dirty="0" smtClean="0"/>
              <a:t>Azure</a:t>
            </a:r>
            <a:r>
              <a:rPr lang="zh-CN" altLang="en-US" dirty="0"/>
              <a:t>账号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9552" y="436510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）登录</a:t>
            </a:r>
            <a:r>
              <a:rPr lang="en-US" altLang="zh-CN" dirty="0" smtClean="0"/>
              <a:t>Azure</a:t>
            </a:r>
            <a:r>
              <a:rPr lang="zh-CN" altLang="en-US" dirty="0" smtClean="0"/>
              <a:t>云平台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6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Azure</a:t>
            </a:r>
            <a:r>
              <a:rPr lang="zh-CN" altLang="en-US" dirty="0" smtClean="0"/>
              <a:t>云服务</a:t>
            </a:r>
            <a:r>
              <a:rPr lang="en-US" altLang="zh-CN" dirty="0" smtClean="0"/>
              <a:t>-</a:t>
            </a:r>
            <a:r>
              <a:rPr lang="zh-CN" altLang="en-US" dirty="0" smtClean="0"/>
              <a:t>斗地主示例部署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03749" y="1548009"/>
            <a:ext cx="23086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）</a:t>
            </a:r>
            <a:r>
              <a:rPr lang="zh-CN" altLang="zh-CN" sz="2000" b="1" dirty="0" smtClean="0"/>
              <a:t>创</a:t>
            </a:r>
            <a:r>
              <a:rPr lang="zh-CN" altLang="zh-CN" sz="2000" b="1" dirty="0"/>
              <a:t>建</a:t>
            </a:r>
            <a:r>
              <a:rPr lang="en-US" altLang="zh-CN" sz="2000" b="1" dirty="0" smtClean="0"/>
              <a:t>Redis</a:t>
            </a:r>
            <a:r>
              <a:rPr lang="zh-CN" altLang="zh-CN" sz="2000" b="1" dirty="0" smtClean="0"/>
              <a:t>服</a:t>
            </a:r>
            <a:r>
              <a:rPr lang="zh-CN" altLang="zh-CN" sz="2000" b="1" dirty="0"/>
              <a:t>务</a:t>
            </a:r>
            <a:endParaRPr lang="zh-CN" altLang="en-US" sz="2000" b="1" dirty="0"/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6319" y="1524791"/>
            <a:ext cx="3677564" cy="2884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6319" y="4496963"/>
            <a:ext cx="4926424" cy="205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/>
          <p:cNvSpPr txBox="1"/>
          <p:nvPr/>
        </p:nvSpPr>
        <p:spPr>
          <a:xfrm>
            <a:off x="403749" y="4409357"/>
            <a:ext cx="28248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2</a:t>
            </a:r>
            <a:r>
              <a:rPr lang="zh-CN" altLang="en-US" sz="2000" b="1" dirty="0" smtClean="0"/>
              <a:t>）</a:t>
            </a:r>
            <a:r>
              <a:rPr lang="zh-CN" altLang="en-US" sz="2000" b="1" dirty="0"/>
              <a:t>查看</a:t>
            </a:r>
            <a:r>
              <a:rPr lang="en-US" altLang="zh-CN" sz="2000" b="1" dirty="0" smtClean="0"/>
              <a:t>Redis</a:t>
            </a:r>
            <a:r>
              <a:rPr lang="zh-CN" altLang="zh-CN" sz="2000" b="1" dirty="0" smtClean="0"/>
              <a:t>服务</a:t>
            </a:r>
            <a:r>
              <a:rPr lang="zh-CN" altLang="en-US" sz="2000" b="1" dirty="0" smtClean="0"/>
              <a:t>配置</a:t>
            </a:r>
            <a:endParaRPr lang="zh-CN" altLang="en-US" sz="20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57200" y="4963355"/>
            <a:ext cx="3094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dirty="0"/>
              <a:t>连接</a:t>
            </a:r>
            <a:r>
              <a:rPr lang="zh-CN" altLang="zh-CN" sz="1600" dirty="0" smtClean="0"/>
              <a:t>串</a:t>
            </a:r>
            <a:r>
              <a:rPr lang="zh-CN" altLang="en-US" sz="1600" dirty="0" smtClean="0"/>
              <a:t>格式：</a:t>
            </a:r>
            <a:r>
              <a:rPr lang="zh-CN" altLang="zh-CN" sz="1600" dirty="0" smtClean="0"/>
              <a:t>密</a:t>
            </a:r>
            <a:r>
              <a:rPr lang="zh-CN" altLang="zh-CN" sz="1600" dirty="0"/>
              <a:t>钥</a:t>
            </a:r>
            <a:r>
              <a:rPr lang="en-US" altLang="zh-CN" sz="1600" dirty="0"/>
              <a:t>@</a:t>
            </a:r>
            <a:r>
              <a:rPr lang="zh-CN" altLang="zh-CN" sz="1600" dirty="0"/>
              <a:t>主机</a:t>
            </a:r>
            <a:r>
              <a:rPr lang="zh-CN" altLang="zh-CN" sz="1600" dirty="0" smtClean="0"/>
              <a:t>名</a:t>
            </a:r>
            <a:r>
              <a:rPr lang="en-US" altLang="zh-CN" sz="1600" dirty="0" smtClean="0"/>
              <a:t>:</a:t>
            </a:r>
            <a:r>
              <a:rPr lang="zh-CN" altLang="zh-CN" sz="1600" dirty="0" smtClean="0"/>
              <a:t>端</a:t>
            </a:r>
            <a:r>
              <a:rPr lang="zh-CN" altLang="zh-CN" sz="1600" dirty="0"/>
              <a:t>口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7200" y="5353471"/>
            <a:ext cx="3241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/>
              <a:t>复制到斗地主示例的</a:t>
            </a:r>
            <a:r>
              <a:rPr lang="en-US" altLang="zh-CN" sz="1400" dirty="0"/>
              <a:t>config</a:t>
            </a:r>
            <a:r>
              <a:rPr lang="zh-CN" altLang="zh-CN" sz="1400" dirty="0"/>
              <a:t>配置文</a:t>
            </a:r>
            <a:r>
              <a:rPr lang="zh-CN" altLang="zh-CN" sz="1400" dirty="0" smtClean="0"/>
              <a:t>件</a:t>
            </a:r>
            <a:r>
              <a:rPr lang="zh-CN" altLang="en-US" sz="1400" dirty="0" smtClean="0"/>
              <a:t>中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462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Azure</a:t>
            </a:r>
            <a:r>
              <a:rPr lang="zh-CN" altLang="en-US" dirty="0" smtClean="0"/>
              <a:t>云服务</a:t>
            </a:r>
            <a:r>
              <a:rPr lang="en-US" altLang="zh-CN" dirty="0" smtClean="0"/>
              <a:t>-</a:t>
            </a:r>
            <a:r>
              <a:rPr lang="zh-CN" altLang="en-US" dirty="0" smtClean="0"/>
              <a:t>斗地主示例部署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03749" y="1548009"/>
            <a:ext cx="33393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）创</a:t>
            </a:r>
            <a:r>
              <a:rPr lang="zh-CN" altLang="en-US" sz="2000" b="1" dirty="0"/>
              <a:t>建</a:t>
            </a:r>
            <a:r>
              <a:rPr lang="en-US" altLang="zh-CN" sz="2000" b="1" dirty="0"/>
              <a:t>SQL Database</a:t>
            </a:r>
            <a:r>
              <a:rPr lang="zh-CN" altLang="en-US" sz="2000" b="1" dirty="0"/>
              <a:t>服务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03749" y="4409357"/>
            <a:ext cx="27847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2</a:t>
            </a:r>
            <a:r>
              <a:rPr lang="zh-CN" altLang="en-US" sz="2000" b="1" dirty="0" smtClean="0"/>
              <a:t>）</a:t>
            </a:r>
            <a:r>
              <a:rPr lang="zh-CN" altLang="en-US" sz="2000" b="1" dirty="0"/>
              <a:t>查</a:t>
            </a:r>
            <a:r>
              <a:rPr lang="zh-CN" altLang="en-US" sz="2000" b="1" dirty="0" smtClean="0"/>
              <a:t>看</a:t>
            </a:r>
            <a:r>
              <a:rPr lang="en-US" altLang="zh-CN" sz="2000" b="1" dirty="0"/>
              <a:t>Database</a:t>
            </a:r>
            <a:r>
              <a:rPr lang="zh-CN" altLang="en-US" sz="2000" b="1" dirty="0" smtClean="0"/>
              <a:t>配置</a:t>
            </a:r>
            <a:endParaRPr lang="zh-CN" altLang="en-US" sz="20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57200" y="5016596"/>
            <a:ext cx="3241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/>
              <a:t>复制到斗地主示例的</a:t>
            </a:r>
            <a:r>
              <a:rPr lang="en-US" altLang="zh-CN" sz="1400" dirty="0"/>
              <a:t>config</a:t>
            </a:r>
            <a:r>
              <a:rPr lang="zh-CN" altLang="zh-CN" sz="1400" dirty="0"/>
              <a:t>配置文</a:t>
            </a:r>
            <a:r>
              <a:rPr lang="zh-CN" altLang="zh-CN" sz="1400" dirty="0" smtClean="0"/>
              <a:t>件</a:t>
            </a:r>
            <a:r>
              <a:rPr lang="zh-CN" altLang="en-US" sz="1400" dirty="0" smtClean="0"/>
              <a:t>中</a:t>
            </a:r>
            <a:endParaRPr lang="zh-CN" altLang="en-US" sz="1400" dirty="0"/>
          </a:p>
        </p:txBody>
      </p:sp>
      <p:pic>
        <p:nvPicPr>
          <p:cNvPr id="11" name="图片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2366" y="1449817"/>
            <a:ext cx="3493560" cy="295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7135" y="4459404"/>
            <a:ext cx="4943675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/>
          <p:nvPr/>
        </p:nvSpPr>
        <p:spPr>
          <a:xfrm>
            <a:off x="685210" y="2288559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需要选择支持中文且忽略大小写的排序规则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46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Azure</a:t>
            </a:r>
            <a:r>
              <a:rPr lang="zh-CN" altLang="en-US" dirty="0" smtClean="0"/>
              <a:t>云服务</a:t>
            </a:r>
            <a:r>
              <a:rPr lang="en-US" altLang="zh-CN" dirty="0" smtClean="0"/>
              <a:t>-</a:t>
            </a:r>
            <a:r>
              <a:rPr lang="zh-CN" altLang="en-US" dirty="0" smtClean="0"/>
              <a:t>斗地主示例部署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54134" y="1417638"/>
            <a:ext cx="27093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斗地主示例配</a:t>
            </a:r>
            <a:r>
              <a:rPr lang="zh-CN" altLang="zh-CN" sz="2800" b="1" dirty="0" smtClean="0"/>
              <a:t>置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755089" y="2143083"/>
            <a:ext cx="76338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1.</a:t>
            </a:r>
            <a:r>
              <a:rPr lang="zh-CN" altLang="en-US" sz="2000" dirty="0"/>
              <a:t>将示例目录下的数值</a:t>
            </a:r>
            <a:r>
              <a:rPr lang="en-US" altLang="zh-CN" sz="2000" dirty="0"/>
              <a:t>Sql</a:t>
            </a:r>
            <a:r>
              <a:rPr lang="zh-CN" altLang="en-US" sz="2000" dirty="0"/>
              <a:t>脚本导入到新创建的</a:t>
            </a:r>
            <a:r>
              <a:rPr lang="en-US" altLang="zh-CN" sz="2000" dirty="0"/>
              <a:t>Azure Database</a:t>
            </a:r>
            <a:r>
              <a:rPr lang="zh-CN" altLang="en-US" sz="2000" dirty="0"/>
              <a:t>中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打开</a:t>
            </a:r>
            <a:r>
              <a:rPr lang="en-US" altLang="zh-CN" sz="2000" dirty="0" smtClean="0"/>
              <a:t>GitHub</a:t>
            </a:r>
            <a:r>
              <a:rPr lang="zh-CN" altLang="en-US" sz="2000" dirty="0" smtClean="0"/>
              <a:t>代码仓库的斗地主示例解决方案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3.</a:t>
            </a:r>
            <a:r>
              <a:rPr lang="zh-CN" altLang="en-US" sz="2000" dirty="0"/>
              <a:t>修</a:t>
            </a:r>
            <a:r>
              <a:rPr lang="zh-CN" altLang="en-US" sz="2000" dirty="0" smtClean="0"/>
              <a:t>改</a:t>
            </a:r>
            <a:r>
              <a:rPr lang="en-US" altLang="zh-CN" sz="2000" dirty="0" smtClean="0"/>
              <a:t>Config</a:t>
            </a:r>
            <a:r>
              <a:rPr lang="zh-CN" altLang="en-US" sz="2000" dirty="0" smtClean="0"/>
              <a:t>配置文件中的</a:t>
            </a:r>
            <a:r>
              <a:rPr lang="en-US" altLang="zh-CN" sz="2000" dirty="0" smtClean="0"/>
              <a:t>Redis.Host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Database</a:t>
            </a:r>
            <a:r>
              <a:rPr lang="zh-CN" altLang="en-US" sz="2000" dirty="0" smtClean="0"/>
              <a:t>连接串</a:t>
            </a:r>
            <a:endParaRPr lang="en-US" altLang="zh-CN" sz="2000" dirty="0" smtClean="0"/>
          </a:p>
        </p:txBody>
      </p:sp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5314" y="3620411"/>
            <a:ext cx="6001181" cy="312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037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Azure</a:t>
            </a:r>
            <a:r>
              <a:rPr lang="zh-CN" altLang="en-US" dirty="0" smtClean="0"/>
              <a:t>云服务</a:t>
            </a:r>
            <a:r>
              <a:rPr lang="en-US" altLang="zh-CN" dirty="0" smtClean="0"/>
              <a:t>-</a:t>
            </a:r>
            <a:r>
              <a:rPr lang="zh-CN" altLang="en-US" dirty="0" smtClean="0"/>
              <a:t>斗地主示例部署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54134" y="1417638"/>
            <a:ext cx="33473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斗地主示</a:t>
            </a:r>
            <a:r>
              <a:rPr lang="zh-CN" altLang="zh-CN" sz="2800" b="1" dirty="0" smtClean="0"/>
              <a:t>例</a:t>
            </a:r>
            <a:r>
              <a:rPr lang="en-US" altLang="zh-CN" sz="2800" b="1" dirty="0" smtClean="0"/>
              <a:t>Log</a:t>
            </a:r>
            <a:r>
              <a:rPr lang="zh-CN" altLang="zh-CN" sz="2800" b="1" dirty="0" smtClean="0"/>
              <a:t>配置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755089" y="2143083"/>
            <a:ext cx="7983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使用</a:t>
            </a:r>
            <a:r>
              <a:rPr lang="en-US" altLang="zh-CN" sz="2000" dirty="0" smtClean="0"/>
              <a:t>Cloud</a:t>
            </a:r>
            <a:r>
              <a:rPr lang="zh-CN" altLang="en-US" sz="2000" dirty="0" smtClean="0"/>
              <a:t>服务运行，需将</a:t>
            </a:r>
            <a:r>
              <a:rPr lang="en-US" altLang="zh-CN" sz="2000" dirty="0" smtClean="0"/>
              <a:t>Log</a:t>
            </a:r>
            <a:r>
              <a:rPr lang="zh-CN" altLang="en-US" sz="2000" dirty="0" smtClean="0"/>
              <a:t>输出文件重写向到</a:t>
            </a:r>
            <a:r>
              <a:rPr lang="en-US" altLang="zh-CN" sz="2000" dirty="0" smtClean="0"/>
              <a:t>Azure</a:t>
            </a:r>
            <a:r>
              <a:rPr lang="zh-CN" altLang="en-US" sz="2000" dirty="0" smtClean="0"/>
              <a:t>存储服务中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2.Log</a:t>
            </a:r>
            <a:r>
              <a:rPr lang="zh-CN" altLang="en-US" sz="2000" dirty="0" smtClean="0"/>
              <a:t>可以在</a:t>
            </a:r>
            <a:r>
              <a:rPr lang="en-US" altLang="zh-CN" sz="2000" dirty="0" smtClean="0"/>
              <a:t>VS</a:t>
            </a:r>
            <a:r>
              <a:rPr lang="zh-CN" altLang="en-US" sz="2000" dirty="0" smtClean="0"/>
              <a:t>中远程存储中查看</a:t>
            </a:r>
            <a:endParaRPr lang="en-US" altLang="zh-CN" sz="2000" dirty="0" smtClean="0"/>
          </a:p>
        </p:txBody>
      </p:sp>
      <p:pic>
        <p:nvPicPr>
          <p:cNvPr id="4" name="图片 3" descr="NLog.config - Microsoft Visual Studio(管理员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" r="56300" b="21066"/>
          <a:stretch/>
        </p:blipFill>
        <p:spPr>
          <a:xfrm>
            <a:off x="4860032" y="2697080"/>
            <a:ext cx="3672408" cy="407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Azure</a:t>
            </a:r>
            <a:r>
              <a:rPr lang="zh-CN" altLang="en-US" dirty="0" smtClean="0"/>
              <a:t>云服务</a:t>
            </a:r>
            <a:r>
              <a:rPr lang="en-US" altLang="zh-CN" dirty="0" smtClean="0"/>
              <a:t>-</a:t>
            </a:r>
            <a:r>
              <a:rPr lang="zh-CN" altLang="en-US" dirty="0" smtClean="0"/>
              <a:t>斗地主示例部署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54134" y="1417638"/>
            <a:ext cx="44486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斗地主示</a:t>
            </a:r>
            <a:r>
              <a:rPr lang="zh-CN" altLang="zh-CN" sz="2800" b="1" dirty="0" smtClean="0"/>
              <a:t>例</a:t>
            </a:r>
            <a:r>
              <a:rPr lang="en-US" altLang="zh-CN" sz="2800" dirty="0"/>
              <a:t>Azure</a:t>
            </a:r>
            <a:r>
              <a:rPr lang="zh-CN" altLang="zh-CN" sz="2800" dirty="0"/>
              <a:t>项目配置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755089" y="2143083"/>
            <a:ext cx="7366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1.</a:t>
            </a:r>
            <a:r>
              <a:rPr lang="zh-CN" altLang="zh-CN" dirty="0"/>
              <a:t>开发防火墙入</a:t>
            </a:r>
            <a:r>
              <a:rPr lang="zh-CN" altLang="zh-CN" dirty="0" smtClean="0"/>
              <a:t>站端</a:t>
            </a:r>
            <a:r>
              <a:rPr lang="zh-CN" altLang="zh-CN" dirty="0"/>
              <a:t>口</a:t>
            </a:r>
            <a:r>
              <a:rPr lang="en-US" altLang="zh-CN" dirty="0"/>
              <a:t>9700</a:t>
            </a:r>
            <a:r>
              <a:rPr lang="zh-CN" altLang="zh-CN" dirty="0"/>
              <a:t>，需要在“属性</a:t>
            </a:r>
            <a:r>
              <a:rPr lang="zh-CN" altLang="zh-CN" dirty="0" smtClean="0"/>
              <a:t>”</a:t>
            </a:r>
            <a:r>
              <a:rPr lang="en-US" altLang="zh-CN" dirty="0"/>
              <a:t>/</a:t>
            </a:r>
            <a:r>
              <a:rPr lang="zh-CN" altLang="zh-CN" dirty="0" smtClean="0"/>
              <a:t>“</a:t>
            </a:r>
            <a:r>
              <a:rPr lang="zh-CN" altLang="zh-CN" dirty="0"/>
              <a:t>端点”项中添加端</a:t>
            </a:r>
            <a:r>
              <a:rPr lang="zh-CN" altLang="zh-CN" dirty="0" smtClean="0"/>
              <a:t>点</a:t>
            </a:r>
            <a:endParaRPr lang="en-US" altLang="zh-CN" dirty="0" smtClean="0"/>
          </a:p>
        </p:txBody>
      </p:sp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6" y="2685174"/>
            <a:ext cx="5274310" cy="160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755089" y="4363155"/>
            <a:ext cx="79928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en-US" altLang="zh-CN" sz="2000" dirty="0" smtClean="0"/>
              <a:t>.</a:t>
            </a:r>
            <a:r>
              <a:rPr lang="zh-CN" altLang="zh-CN" dirty="0"/>
              <a:t>在“为诊断结果指定存储账户凭据”中可以配置“订阅”查看远程</a:t>
            </a:r>
            <a:r>
              <a:rPr lang="en-US" altLang="zh-CN" dirty="0"/>
              <a:t>Log</a:t>
            </a:r>
            <a:r>
              <a:rPr lang="zh-CN" altLang="zh-CN" dirty="0"/>
              <a:t>信息</a:t>
            </a:r>
            <a:endParaRPr lang="en-US" altLang="zh-CN" dirty="0" smtClean="0"/>
          </a:p>
        </p:txBody>
      </p:sp>
      <p:pic>
        <p:nvPicPr>
          <p:cNvPr id="8" name="图片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4987949"/>
            <a:ext cx="5274310" cy="100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512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Azure</a:t>
            </a:r>
            <a:r>
              <a:rPr lang="zh-CN" altLang="en-US" dirty="0" smtClean="0"/>
              <a:t>云服务</a:t>
            </a:r>
            <a:r>
              <a:rPr lang="en-US" altLang="zh-CN" dirty="0" smtClean="0"/>
              <a:t>-</a:t>
            </a:r>
            <a:r>
              <a:rPr lang="zh-CN" altLang="en-US" dirty="0" smtClean="0"/>
              <a:t>斗地主示例部署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54134" y="1417638"/>
            <a:ext cx="44486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斗地主示</a:t>
            </a:r>
            <a:r>
              <a:rPr lang="zh-CN" altLang="zh-CN" sz="2800" b="1" dirty="0" smtClean="0"/>
              <a:t>例</a:t>
            </a:r>
            <a:r>
              <a:rPr lang="en-US" altLang="zh-CN" sz="2800" dirty="0"/>
              <a:t>Azure</a:t>
            </a:r>
            <a:r>
              <a:rPr lang="zh-CN" altLang="zh-CN" sz="2800" dirty="0"/>
              <a:t>项</a:t>
            </a:r>
            <a:r>
              <a:rPr lang="zh-CN" altLang="zh-CN" sz="2800" dirty="0" smtClean="0"/>
              <a:t>目</a:t>
            </a:r>
            <a:r>
              <a:rPr lang="zh-CN" altLang="zh-CN" sz="2800" dirty="0"/>
              <a:t>发布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755089" y="2143083"/>
            <a:ext cx="61927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1.</a:t>
            </a:r>
            <a:r>
              <a:rPr lang="zh-CN" altLang="en-US" dirty="0"/>
              <a:t>打开“</a:t>
            </a:r>
            <a:r>
              <a:rPr lang="en-US" altLang="zh-CN" dirty="0"/>
              <a:t>ZyGames.Doudizhu.Azure”</a:t>
            </a:r>
            <a:r>
              <a:rPr lang="zh-CN" altLang="en-US" dirty="0"/>
              <a:t>项目，右击“发布”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755089" y="5229200"/>
            <a:ext cx="47788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en-US" altLang="zh-CN" sz="2000" dirty="0" smtClean="0"/>
              <a:t>.</a:t>
            </a:r>
            <a:r>
              <a:rPr lang="zh-CN" altLang="zh-CN" dirty="0"/>
              <a:t>点击“登录”输入在</a:t>
            </a:r>
            <a:r>
              <a:rPr lang="en-US" altLang="zh-CN" dirty="0"/>
              <a:t>Azure</a:t>
            </a:r>
            <a:r>
              <a:rPr lang="zh-CN" altLang="zh-CN" dirty="0"/>
              <a:t>平台注册的账号</a:t>
            </a:r>
            <a:endParaRPr lang="en-US" altLang="zh-CN" dirty="0" smtClean="0"/>
          </a:p>
        </p:txBody>
      </p:sp>
      <p:pic>
        <p:nvPicPr>
          <p:cNvPr id="10" name="图片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6293" y="2697081"/>
            <a:ext cx="4176464" cy="245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41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3577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600" b="1" dirty="0" smtClean="0"/>
              <a:t>什么</a:t>
            </a:r>
            <a:r>
              <a:rPr lang="zh-CN" altLang="en-US" sz="3600" b="1" dirty="0" smtClean="0"/>
              <a:t>是</a:t>
            </a:r>
            <a:r>
              <a:rPr lang="en-US" altLang="zh-CN" sz="3600" b="1" dirty="0">
                <a:latin typeface="Arial" pitchFamily="34" charset="0"/>
                <a:cs typeface="Arial" pitchFamily="34" charset="0"/>
              </a:rPr>
              <a:t>Scut </a:t>
            </a:r>
            <a:r>
              <a:rPr lang="zh-CN" altLang="en-US" sz="3600" b="1" dirty="0" smtClean="0"/>
              <a:t>？</a:t>
            </a:r>
            <a:endParaRPr lang="en-US" altLang="zh-CN" sz="3600" b="1" dirty="0" smtClean="0"/>
          </a:p>
          <a:p>
            <a:pPr lvl="1">
              <a:lnSpc>
                <a:spcPct val="150000"/>
              </a:lnSpc>
            </a:pPr>
            <a:r>
              <a:rPr lang="zh-CN" altLang="en-US" sz="2800" dirty="0" smtClean="0"/>
              <a:t>是游戏服务器引擎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是拥抱开源的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 smtClean="0"/>
              <a:t>是使用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#</a:t>
            </a:r>
            <a:r>
              <a:rPr lang="zh-CN" altLang="en-US" sz="2800" dirty="0" smtClean="0"/>
              <a:t>语言开</a:t>
            </a:r>
            <a:r>
              <a:rPr lang="zh-CN" altLang="en-US" sz="2800" dirty="0" smtClean="0"/>
              <a:t>发</a:t>
            </a:r>
            <a:endParaRPr lang="en-US" altLang="zh-CN" sz="2800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Cocos-Scut</a:t>
            </a:r>
            <a:r>
              <a:rPr lang="zh-CN" altLang="en-US" dirty="0" smtClean="0">
                <a:latin typeface="+mj-ea"/>
              </a:rPr>
              <a:t>引擎介绍</a:t>
            </a:r>
            <a:endParaRPr lang="zh-CN" altLang="en-US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Azure</a:t>
            </a:r>
            <a:r>
              <a:rPr lang="zh-CN" altLang="en-US" dirty="0" smtClean="0"/>
              <a:t>云服务</a:t>
            </a:r>
            <a:r>
              <a:rPr lang="en-US" altLang="zh-CN" dirty="0" smtClean="0"/>
              <a:t>-</a:t>
            </a:r>
            <a:r>
              <a:rPr lang="zh-CN" altLang="en-US" dirty="0" smtClean="0"/>
              <a:t>斗地主示例部署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54134" y="1417638"/>
            <a:ext cx="44486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斗地主示</a:t>
            </a:r>
            <a:r>
              <a:rPr lang="zh-CN" altLang="zh-CN" sz="2800" b="1" dirty="0" smtClean="0"/>
              <a:t>例</a:t>
            </a:r>
            <a:r>
              <a:rPr lang="en-US" altLang="zh-CN" sz="2800" dirty="0"/>
              <a:t>Azure</a:t>
            </a:r>
            <a:r>
              <a:rPr lang="zh-CN" altLang="zh-CN" sz="2800" dirty="0"/>
              <a:t>项</a:t>
            </a:r>
            <a:r>
              <a:rPr lang="zh-CN" altLang="zh-CN" sz="2800" dirty="0" smtClean="0"/>
              <a:t>目</a:t>
            </a:r>
            <a:r>
              <a:rPr lang="zh-CN" altLang="zh-CN" sz="2800" dirty="0"/>
              <a:t>发布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755089" y="2143083"/>
            <a:ext cx="78598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1.</a:t>
            </a:r>
            <a:r>
              <a:rPr lang="zh-CN" altLang="zh-CN" dirty="0"/>
              <a:t>新建“云服务”名为“</a:t>
            </a:r>
            <a:r>
              <a:rPr lang="en-US" altLang="zh-CN" dirty="0"/>
              <a:t>DdzService</a:t>
            </a:r>
            <a:r>
              <a:rPr lang="zh-CN" altLang="zh-CN" dirty="0" smtClean="0"/>
              <a:t>”</a:t>
            </a:r>
            <a:r>
              <a:rPr lang="zh-CN" altLang="en-US" dirty="0" smtClean="0"/>
              <a:t>，发布成功后在</a:t>
            </a:r>
            <a:r>
              <a:rPr lang="en-US" altLang="zh-CN" dirty="0" smtClean="0"/>
              <a:t>Azure</a:t>
            </a:r>
            <a:r>
              <a:rPr lang="zh-CN" altLang="en-US" dirty="0" smtClean="0"/>
              <a:t>平台可以看到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755089" y="2702271"/>
            <a:ext cx="38908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en-US" altLang="zh-CN" sz="2000" dirty="0" smtClean="0"/>
              <a:t>.</a:t>
            </a:r>
            <a:r>
              <a:rPr lang="zh-CN" altLang="zh-CN" dirty="0"/>
              <a:t>在“高级设置”中，新建存储账户</a:t>
            </a:r>
            <a:endParaRPr lang="en-US" altLang="zh-CN" dirty="0" smtClean="0"/>
          </a:p>
        </p:txBody>
      </p:sp>
      <p:pic>
        <p:nvPicPr>
          <p:cNvPr id="8" name="图片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3561177"/>
            <a:ext cx="4291228" cy="282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4796" y="3574397"/>
            <a:ext cx="4061700" cy="280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06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Azure</a:t>
            </a:r>
            <a:r>
              <a:rPr lang="zh-CN" altLang="en-US" dirty="0" smtClean="0"/>
              <a:t>云服务</a:t>
            </a:r>
            <a:r>
              <a:rPr lang="en-US" altLang="zh-CN" dirty="0" smtClean="0"/>
              <a:t>-</a:t>
            </a:r>
            <a:r>
              <a:rPr lang="zh-CN" altLang="en-US" dirty="0" smtClean="0"/>
              <a:t>斗地主示例部署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54134" y="1417638"/>
            <a:ext cx="44486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斗地主示</a:t>
            </a:r>
            <a:r>
              <a:rPr lang="zh-CN" altLang="zh-CN" sz="2800" b="1" dirty="0" smtClean="0"/>
              <a:t>例</a:t>
            </a:r>
            <a:r>
              <a:rPr lang="en-US" altLang="zh-CN" sz="2800" dirty="0"/>
              <a:t>Azure</a:t>
            </a:r>
            <a:r>
              <a:rPr lang="zh-CN" altLang="zh-CN" sz="2800" dirty="0"/>
              <a:t>项</a:t>
            </a:r>
            <a:r>
              <a:rPr lang="zh-CN" altLang="zh-CN" sz="2800" dirty="0" smtClean="0"/>
              <a:t>目</a:t>
            </a:r>
            <a:r>
              <a:rPr lang="zh-CN" altLang="zh-CN" sz="2800" dirty="0"/>
              <a:t>发布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755089" y="2143083"/>
            <a:ext cx="26052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1.</a:t>
            </a:r>
            <a:r>
              <a:rPr lang="zh-CN" altLang="zh-CN" dirty="0"/>
              <a:t>点击“发布”，</a:t>
            </a:r>
            <a:r>
              <a:rPr lang="zh-CN" altLang="zh-CN" dirty="0" smtClean="0"/>
              <a:t>就</a:t>
            </a:r>
            <a:r>
              <a:rPr lang="en-US" altLang="zh-CN" dirty="0" smtClean="0"/>
              <a:t>OK</a:t>
            </a:r>
          </a:p>
        </p:txBody>
      </p:sp>
      <p:pic>
        <p:nvPicPr>
          <p:cNvPr id="10" name="图片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888" y="2167268"/>
            <a:ext cx="4266198" cy="24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4936" y="5157376"/>
            <a:ext cx="4925695" cy="127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本框 12"/>
          <p:cNvSpPr txBox="1"/>
          <p:nvPr/>
        </p:nvSpPr>
        <p:spPr>
          <a:xfrm>
            <a:off x="641291" y="4603378"/>
            <a:ext cx="5745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en-US" altLang="zh-CN" sz="2000" dirty="0" smtClean="0"/>
              <a:t>.</a:t>
            </a:r>
            <a:r>
              <a:rPr lang="zh-CN" altLang="zh-CN" dirty="0" smtClean="0"/>
              <a:t> 在</a:t>
            </a:r>
            <a:r>
              <a:rPr lang="zh-CN" altLang="zh-CN" dirty="0"/>
              <a:t>“</a:t>
            </a:r>
            <a:r>
              <a:rPr lang="en-US" altLang="zh-CN" dirty="0"/>
              <a:t>Microsoft Azure</a:t>
            </a:r>
            <a:r>
              <a:rPr lang="zh-CN" altLang="zh-CN" dirty="0"/>
              <a:t>活动日志”窗口查看发布进度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732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Azure</a:t>
            </a:r>
            <a:r>
              <a:rPr lang="zh-CN" altLang="en-US" dirty="0" smtClean="0"/>
              <a:t>云服务</a:t>
            </a:r>
            <a:r>
              <a:rPr lang="en-US" altLang="zh-CN" dirty="0" smtClean="0"/>
              <a:t>-</a:t>
            </a:r>
            <a:r>
              <a:rPr lang="zh-CN" altLang="en-US" dirty="0" smtClean="0"/>
              <a:t>斗地主示例部署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54134" y="1268760"/>
            <a:ext cx="44486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斗地主示</a:t>
            </a:r>
            <a:r>
              <a:rPr lang="zh-CN" altLang="zh-CN" sz="2800" b="1" dirty="0" smtClean="0"/>
              <a:t>例</a:t>
            </a:r>
            <a:r>
              <a:rPr lang="en-US" altLang="zh-CN" sz="2800" dirty="0"/>
              <a:t>Azure</a:t>
            </a:r>
            <a:r>
              <a:rPr lang="zh-CN" altLang="zh-CN" sz="2800" dirty="0"/>
              <a:t>项</a:t>
            </a:r>
            <a:r>
              <a:rPr lang="zh-CN" altLang="zh-CN" sz="2800" dirty="0" smtClean="0"/>
              <a:t>目</a:t>
            </a:r>
            <a:r>
              <a:rPr lang="zh-CN" altLang="zh-CN" sz="2800" dirty="0"/>
              <a:t>发布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683568" y="1844824"/>
            <a:ext cx="64299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1.</a:t>
            </a:r>
            <a:r>
              <a:rPr lang="zh-CN" altLang="zh-CN" dirty="0" smtClean="0"/>
              <a:t>“</a:t>
            </a:r>
            <a:r>
              <a:rPr lang="zh-CN" altLang="zh-CN" dirty="0"/>
              <a:t>发布</a:t>
            </a:r>
            <a:r>
              <a:rPr lang="zh-CN" altLang="zh-CN" dirty="0" smtClean="0"/>
              <a:t>”</a:t>
            </a:r>
            <a:r>
              <a:rPr lang="zh-CN" altLang="en-US" dirty="0"/>
              <a:t>成</a:t>
            </a:r>
            <a:r>
              <a:rPr lang="zh-CN" altLang="en-US" dirty="0" smtClean="0"/>
              <a:t>功后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在“</a:t>
            </a:r>
            <a:r>
              <a:rPr lang="zh-CN" altLang="zh-CN" dirty="0" smtClean="0"/>
              <a:t>服</a:t>
            </a:r>
            <a:r>
              <a:rPr lang="zh-CN" altLang="zh-CN" dirty="0"/>
              <a:t>务器资源管理</a:t>
            </a:r>
            <a:r>
              <a:rPr lang="zh-CN" altLang="zh-CN" dirty="0" smtClean="0"/>
              <a:t>器</a:t>
            </a:r>
            <a:r>
              <a:rPr lang="zh-CN" altLang="en-US" dirty="0" smtClean="0"/>
              <a:t>”中会显示云服务</a:t>
            </a:r>
            <a:endParaRPr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683568" y="4365104"/>
            <a:ext cx="62616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en-US" altLang="zh-CN" sz="2000" dirty="0" smtClean="0"/>
              <a:t>.</a:t>
            </a:r>
            <a:r>
              <a:rPr lang="zh-CN" altLang="zh-CN" dirty="0"/>
              <a:t>使</a:t>
            </a:r>
            <a:r>
              <a:rPr lang="zh-CN" altLang="zh-CN" dirty="0" smtClean="0"/>
              <a:t>用</a:t>
            </a:r>
            <a:r>
              <a:rPr lang="en-US" altLang="zh-CN" dirty="0"/>
              <a:t>Azure Storage Explorer</a:t>
            </a:r>
            <a:r>
              <a:rPr lang="zh-CN" altLang="zh-CN" dirty="0" smtClean="0"/>
              <a:t>工</a:t>
            </a:r>
            <a:r>
              <a:rPr lang="zh-CN" altLang="zh-CN" dirty="0"/>
              <a:t>具查看</a:t>
            </a:r>
            <a:r>
              <a:rPr lang="en-US" altLang="zh-CN" dirty="0"/>
              <a:t>Scut</a:t>
            </a:r>
            <a:r>
              <a:rPr lang="zh-CN" altLang="zh-CN" dirty="0"/>
              <a:t>运行状态情况</a:t>
            </a:r>
            <a:endParaRPr lang="en-US" altLang="zh-CN" dirty="0" smtClean="0"/>
          </a:p>
        </p:txBody>
      </p:sp>
      <p:pic>
        <p:nvPicPr>
          <p:cNvPr id="8" name="图片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2420888"/>
            <a:ext cx="4442460" cy="194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896" y="4869160"/>
            <a:ext cx="5274310" cy="1791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840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Azure</a:t>
            </a:r>
            <a:r>
              <a:rPr lang="zh-CN" altLang="en-US" dirty="0" smtClean="0"/>
              <a:t>云服务</a:t>
            </a:r>
            <a:r>
              <a:rPr lang="en-US" altLang="zh-CN" dirty="0" smtClean="0"/>
              <a:t>-</a:t>
            </a:r>
            <a:r>
              <a:rPr lang="zh-CN" altLang="en-US" dirty="0" smtClean="0"/>
              <a:t>斗地主示例部署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54134" y="1268760"/>
            <a:ext cx="30700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斗地</a:t>
            </a:r>
            <a:r>
              <a:rPr lang="zh-CN" altLang="zh-CN" sz="2800" b="1" dirty="0" smtClean="0"/>
              <a:t>主</a:t>
            </a:r>
            <a:r>
              <a:rPr lang="zh-CN" altLang="en-US" sz="2800" b="1" dirty="0" smtClean="0"/>
              <a:t>客户端测试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683568" y="1938898"/>
            <a:ext cx="54216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1.</a:t>
            </a:r>
            <a:r>
              <a:rPr lang="zh-CN" altLang="en-US" dirty="0"/>
              <a:t>修</a:t>
            </a:r>
            <a:r>
              <a:rPr lang="zh-CN" altLang="en-US" dirty="0" smtClean="0"/>
              <a:t>改源码</a:t>
            </a:r>
            <a:r>
              <a:rPr lang="en-US" altLang="zh-CN" dirty="0" smtClean="0"/>
              <a:t>NetHelper.lua</a:t>
            </a:r>
            <a:r>
              <a:rPr lang="zh-CN" altLang="en-US" dirty="0" smtClean="0"/>
              <a:t>文件中的服务端连接地址</a:t>
            </a:r>
            <a:endParaRPr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714442" y="2492896"/>
            <a:ext cx="43444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运行</a:t>
            </a:r>
            <a:r>
              <a:rPr lang="en-US" altLang="zh-CN" sz="2000" dirty="0" smtClean="0"/>
              <a:t>MainApp</a:t>
            </a:r>
            <a:r>
              <a:rPr lang="zh-CN" altLang="en-US" sz="2000" dirty="0" smtClean="0"/>
              <a:t>程序，创建角色进入</a:t>
            </a:r>
            <a:endParaRPr lang="en-US" altLang="zh-CN" dirty="0" smtClean="0"/>
          </a:p>
        </p:txBody>
      </p:sp>
      <p:pic>
        <p:nvPicPr>
          <p:cNvPr id="10" name="图片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05" y="3046894"/>
            <a:ext cx="527431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596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200" dirty="0" smtClean="0"/>
              <a:t>最新框架</a:t>
            </a:r>
            <a:r>
              <a:rPr lang="en-US" altLang="zh-CN" sz="3200" dirty="0" smtClean="0"/>
              <a:t>6.0</a:t>
            </a:r>
            <a:r>
              <a:rPr lang="zh-CN" altLang="en-US" sz="3200" dirty="0" smtClean="0"/>
              <a:t>已经在多个游戏上进行公测验证</a:t>
            </a:r>
            <a:endParaRPr lang="en-US" altLang="zh-CN" sz="32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" pitchFamily="2" charset="2"/>
              <a:buChar char="Ø"/>
            </a:pPr>
            <a:r>
              <a:rPr lang="zh-CN" altLang="en-US" sz="2400" dirty="0" smtClean="0"/>
              <a:t>游戏类型丰富：</a:t>
            </a:r>
            <a:r>
              <a:rPr lang="en-US" altLang="zh-CN" sz="2400" dirty="0" smtClean="0"/>
              <a:t>SLG</a:t>
            </a:r>
            <a:r>
              <a:rPr lang="zh-CN" altLang="en-US" sz="2400" dirty="0" smtClean="0"/>
              <a:t>类型、卡牌类型、</a:t>
            </a:r>
            <a:r>
              <a:rPr lang="en-US" altLang="zh-CN" sz="2400" dirty="0" smtClean="0"/>
              <a:t>RPG</a:t>
            </a:r>
            <a:r>
              <a:rPr lang="zh-CN" altLang="en-US" sz="2400" dirty="0" smtClean="0"/>
              <a:t>类型、棋牌类型，</a:t>
            </a:r>
            <a:r>
              <a:rPr lang="en-US" altLang="zh-CN" sz="2400" dirty="0" smtClean="0"/>
              <a:t>MMO RPG</a:t>
            </a:r>
            <a:r>
              <a:rPr lang="zh-CN" altLang="en-US" sz="2400" dirty="0" smtClean="0"/>
              <a:t>类型游戏</a:t>
            </a:r>
            <a:endParaRPr lang="en-US" altLang="zh-CN" sz="24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" pitchFamily="2" charset="2"/>
              <a:buChar char="Ø"/>
            </a:pPr>
            <a:r>
              <a:rPr lang="zh-CN" altLang="en-US" sz="2400" dirty="0" smtClean="0"/>
              <a:t>运行时长：超过</a:t>
            </a:r>
            <a:r>
              <a:rPr lang="en-US" altLang="zh-CN" sz="2400" dirty="0" smtClean="0"/>
              <a:t>1000</a:t>
            </a:r>
            <a:r>
              <a:rPr lang="zh-CN" altLang="en-US" sz="2400" dirty="0" smtClean="0"/>
              <a:t>小时无须进行任何维护</a:t>
            </a:r>
            <a:endParaRPr lang="en-US" altLang="zh-CN" sz="2400" dirty="0" smtClean="0"/>
          </a:p>
          <a:p>
            <a:endParaRPr lang="en-US" altLang="zh-CN" sz="32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3200" dirty="0" smtClean="0"/>
              <a:t>不断结合自己团队的游戏开发需求和社区的游戏开发需求，改进和增加相应的中间件</a:t>
            </a:r>
            <a:endParaRPr lang="en-US" altLang="zh-CN" sz="32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" pitchFamily="2" charset="2"/>
              <a:buChar char="Ø"/>
            </a:pP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" pitchFamily="2" charset="2"/>
              <a:buChar char="Ø"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Cocos-Scut</a:t>
            </a:r>
            <a:r>
              <a:rPr lang="zh-CN" altLang="en-US" dirty="0"/>
              <a:t>引擎</a:t>
            </a:r>
            <a:r>
              <a:rPr lang="en-US" altLang="zh-CN" dirty="0"/>
              <a:t>-</a:t>
            </a:r>
            <a:r>
              <a:rPr lang="zh-CN" altLang="en-US" dirty="0" smtClean="0"/>
              <a:t>我们的优势（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有丰富的整套游戏研发解决方案，可以提供从策划、美术、研发到测试及团队管理和</a:t>
            </a:r>
            <a:r>
              <a:rPr lang="en-US" altLang="zh-CN" sz="3200" dirty="0" smtClean="0"/>
              <a:t>IT</a:t>
            </a:r>
            <a:r>
              <a:rPr lang="zh-CN" altLang="en-US" sz="3200" dirty="0" smtClean="0"/>
              <a:t>部署的完整咨询服务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有完备的测试和压力测试方案，发布的底层可以保证质量</a:t>
            </a:r>
            <a:endParaRPr lang="en-US" altLang="zh-CN" sz="32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Cocos-Scut</a:t>
            </a:r>
            <a:r>
              <a:rPr lang="zh-CN" altLang="en-US" dirty="0"/>
              <a:t>引擎</a:t>
            </a:r>
            <a:r>
              <a:rPr lang="en-US" altLang="zh-CN" dirty="0"/>
              <a:t>-</a:t>
            </a:r>
            <a:r>
              <a:rPr lang="zh-CN" altLang="en-US" dirty="0" smtClean="0"/>
              <a:t>我们的优势（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提供客户端接入方案</a:t>
            </a:r>
            <a:r>
              <a:rPr lang="en-US" altLang="zh-CN" sz="3200" dirty="0" err="1" smtClean="0"/>
              <a:t>ScutSDK</a:t>
            </a:r>
            <a:endParaRPr lang="en-US" altLang="zh-CN" sz="3200" dirty="0" smtClean="0"/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800" dirty="0" err="1" smtClean="0"/>
              <a:t>ScutSDK</a:t>
            </a:r>
            <a:r>
              <a:rPr lang="zh-CN" altLang="en-US" sz="2800" dirty="0" smtClean="0"/>
              <a:t>打通了</a:t>
            </a:r>
            <a:r>
              <a:rPr lang="en-US" altLang="zh-CN" sz="2800" dirty="0" err="1" smtClean="0"/>
              <a:t>Scut</a:t>
            </a:r>
            <a:r>
              <a:rPr lang="zh-CN" altLang="en-US" sz="2800" dirty="0" smtClean="0"/>
              <a:t>开源游戏服务器引擎与客户端引擎项目间的通信，进而实现整套的网络游戏解决方案。</a:t>
            </a:r>
            <a:endParaRPr lang="en-US" altLang="zh-CN" sz="2800" dirty="0" smtClean="0"/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886968" lvl="3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600" dirty="0" smtClean="0"/>
              <a:t>Cocos2d-x</a:t>
            </a:r>
          </a:p>
          <a:p>
            <a:pPr marL="886968" lvl="3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600" dirty="0" smtClean="0"/>
              <a:t>Quick-x</a:t>
            </a:r>
          </a:p>
          <a:p>
            <a:pPr marL="886968" lvl="3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600" dirty="0" smtClean="0"/>
              <a:t>Unity3D</a:t>
            </a:r>
          </a:p>
          <a:p>
            <a:pPr marL="886968" lvl="3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600" dirty="0" smtClean="0"/>
              <a:t>Flash Air</a:t>
            </a:r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endParaRPr lang="en-US" altLang="zh-CN" sz="32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Cocos-Scut</a:t>
            </a:r>
            <a:r>
              <a:rPr lang="zh-CN" altLang="en-US" dirty="0"/>
              <a:t>引擎</a:t>
            </a:r>
            <a:r>
              <a:rPr lang="en-US" altLang="zh-CN" dirty="0"/>
              <a:t>- Roadmap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200" dirty="0" smtClean="0"/>
              <a:t>服务器分布式架构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可以分离业务到不同服务器，以提升在线人数，如战斗服务器、聊天服务器分别部署至不同物理服务</a:t>
            </a:r>
            <a:r>
              <a:rPr lang="zh-CN" altLang="en-US" sz="2800" dirty="0" smtClean="0"/>
              <a:t>器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支</a:t>
            </a:r>
            <a:r>
              <a:rPr lang="zh-CN" altLang="en-US" sz="2800" dirty="0" smtClean="0"/>
              <a:t>持分布式的数据存储解决方案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Cocos-Scut</a:t>
            </a:r>
            <a:r>
              <a:rPr lang="zh-CN" altLang="en-US" dirty="0"/>
              <a:t>引擎</a:t>
            </a:r>
            <a:r>
              <a:rPr lang="en-US" altLang="zh-CN" dirty="0"/>
              <a:t>- Roadmap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官网地址：</a:t>
            </a:r>
            <a:r>
              <a:rPr lang="en-US" altLang="zh-CN" sz="3200" dirty="0" smtClean="0">
                <a:hlinkClick r:id="rId2"/>
              </a:rPr>
              <a:t>http://www.scutgame.com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err="1" smtClean="0"/>
              <a:t>Github</a:t>
            </a:r>
            <a:r>
              <a:rPr lang="zh-CN" altLang="en-US" sz="3200" dirty="0" smtClean="0"/>
              <a:t>代码库：</a:t>
            </a:r>
            <a:r>
              <a:rPr lang="en-US" altLang="zh-CN" sz="3200" dirty="0" smtClean="0">
                <a:hlinkClick r:id="rId3"/>
              </a:rPr>
              <a:t>https://github.com/scutgame/scut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技术交流</a:t>
            </a:r>
            <a:r>
              <a:rPr lang="en-US" altLang="zh-CN" sz="3200" dirty="0" smtClean="0"/>
              <a:t>QQ</a:t>
            </a:r>
            <a:r>
              <a:rPr lang="zh-CN" altLang="en-US" sz="3200" dirty="0" smtClean="0"/>
              <a:t>群：</a:t>
            </a:r>
            <a:r>
              <a:rPr lang="en-US" altLang="zh-CN" sz="3200" dirty="0" smtClean="0"/>
              <a:t>138266675</a:t>
            </a: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我们的网址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3577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latin typeface="Arial" pitchFamily="34" charset="0"/>
                <a:cs typeface="Arial" pitchFamily="34" charset="0"/>
              </a:rPr>
              <a:t>Scut</a:t>
            </a:r>
            <a:r>
              <a:rPr lang="zh-CN" altLang="en-US" sz="3600" b="1" dirty="0" smtClean="0"/>
              <a:t>能为开发者做什</a:t>
            </a:r>
            <a:r>
              <a:rPr lang="zh-CN" altLang="en-US" sz="3600" b="1" dirty="0" smtClean="0"/>
              <a:t>么？</a:t>
            </a:r>
            <a:endParaRPr lang="en-US" altLang="zh-CN" sz="3600" b="1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跨平台</a:t>
            </a:r>
            <a:r>
              <a:rPr lang="zh-CN" altLang="en-US" sz="2400" dirty="0" smtClean="0"/>
              <a:t>：跨平台部署，支</a:t>
            </a:r>
            <a:r>
              <a:rPr lang="zh-CN" altLang="en-US" sz="2400" dirty="0" smtClean="0"/>
              <a:t>持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Windows/Linux/Mac</a:t>
            </a:r>
            <a:r>
              <a:rPr lang="zh-CN" altLang="en-US" sz="2400" dirty="0" smtClean="0"/>
              <a:t>平</a:t>
            </a:r>
            <a:r>
              <a:rPr lang="zh-CN" altLang="en-US" sz="2400" dirty="0" smtClean="0"/>
              <a:t>台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热更新</a:t>
            </a:r>
            <a:r>
              <a:rPr lang="zh-CN" altLang="en-US" sz="2400" dirty="0" smtClean="0"/>
              <a:t>：不停服发布，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支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持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C#/Python/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Lua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脚本开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发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数据缓存：提供方便高效的数据存取服务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数据持久化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：存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储方式支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持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MSSQL/MySQL及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Redis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多通讯：支持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Http/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WebSocket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/Socket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通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讯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服务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Cocos-Scut</a:t>
            </a:r>
            <a:r>
              <a:rPr lang="zh-CN" altLang="en-US" dirty="0" smtClean="0">
                <a:latin typeface="+mj-ea"/>
              </a:rPr>
              <a:t>引擎介绍</a:t>
            </a:r>
            <a:endParaRPr lang="zh-CN" altLang="en-US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Cocos-Scut</a:t>
            </a:r>
            <a:r>
              <a:rPr lang="zh-CN" altLang="en-US" dirty="0" smtClean="0">
                <a:latin typeface="+mj-ea"/>
              </a:rPr>
              <a:t>引擎层次图</a:t>
            </a:r>
            <a:endParaRPr lang="zh-CN" altLang="en-US" dirty="0">
              <a:latin typeface="+mj-ea"/>
            </a:endParaRPr>
          </a:p>
        </p:txBody>
      </p:sp>
      <p:pic>
        <p:nvPicPr>
          <p:cNvPr id="1026" name="Picture 2" descr="F:\oschina\Scut.wiki\Images\framelay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4851188" cy="428810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429256" y="1357298"/>
            <a:ext cx="3390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）协议层：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Scut</a:t>
            </a:r>
            <a:r>
              <a:rPr lang="zh-CN" altLang="en-US" sz="1600" dirty="0" smtClean="0">
                <a:latin typeface="+mn-ea"/>
              </a:rPr>
              <a:t>二进制流结构、</a:t>
            </a:r>
            <a:endParaRPr lang="en-US" altLang="zh-CN" sz="1600" dirty="0" smtClean="0">
              <a:latin typeface="+mn-ea"/>
            </a:endParaRPr>
          </a:p>
          <a:p>
            <a:pPr lvl="0"/>
            <a:r>
              <a:rPr lang="zh-CN" altLang="en-US" sz="1600" dirty="0" smtClean="0">
                <a:latin typeface="+mn-ea"/>
              </a:rPr>
              <a:t>  自定义结构（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Protobuf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Json</a:t>
            </a:r>
            <a:r>
              <a:rPr lang="zh-CN" altLang="en-US" sz="1600" dirty="0" smtClean="0">
                <a:latin typeface="+mn-ea"/>
              </a:rPr>
              <a:t>）</a:t>
            </a:r>
          </a:p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29256" y="2204864"/>
            <a:ext cx="369524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）业</a:t>
            </a:r>
            <a:r>
              <a:rPr lang="zh-CN" altLang="en-US" dirty="0" smtClean="0"/>
              <a:t>务层</a:t>
            </a:r>
            <a:r>
              <a:rPr lang="zh-CN" altLang="en-US" dirty="0" smtClean="0"/>
              <a:t>：</a:t>
            </a:r>
            <a:r>
              <a:rPr lang="zh-CN" altLang="en-US" sz="1600" dirty="0" smtClean="0"/>
              <a:t>请求分发到各自的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  <a:p>
            <a:pPr lvl="0"/>
            <a:r>
              <a:rPr lang="zh-CN" altLang="en-US" sz="1600" dirty="0" smtClean="0"/>
              <a:t>处理，编</a:t>
            </a:r>
            <a:r>
              <a:rPr lang="zh-CN" altLang="en-US" sz="1600" dirty="0" smtClean="0"/>
              <a:t>写</a:t>
            </a:r>
            <a:r>
              <a:rPr lang="en-US" altLang="zh-CN" sz="1600" dirty="0" smtClean="0"/>
              <a:t>C#/</a:t>
            </a:r>
            <a:r>
              <a:rPr lang="en-US" altLang="zh-CN" sz="1600" dirty="0" smtClean="0"/>
              <a:t>Python/Lua</a:t>
            </a:r>
            <a:r>
              <a:rPr lang="zh-CN" altLang="en-US" sz="1600" dirty="0" smtClean="0"/>
              <a:t>业务脚</a:t>
            </a:r>
            <a:r>
              <a:rPr lang="zh-CN" altLang="en-US" sz="1600" dirty="0" smtClean="0"/>
              <a:t>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29256" y="3143248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）中间件层：</a:t>
            </a:r>
            <a:r>
              <a:rPr lang="zh-CN" altLang="en-US" sz="1600" dirty="0" smtClean="0"/>
              <a:t>提供功能复用</a:t>
            </a:r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429256" y="3786190"/>
            <a:ext cx="374173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）缓存层：</a:t>
            </a:r>
            <a:r>
              <a:rPr lang="zh-CN" altLang="en-US" sz="1600" dirty="0" smtClean="0"/>
              <a:t>提供数据存取操</a:t>
            </a:r>
            <a:r>
              <a:rPr lang="zh-CN" altLang="en-US" sz="1600" dirty="0" smtClean="0"/>
              <a:t>作</a:t>
            </a:r>
            <a:r>
              <a:rPr lang="zh-CN" altLang="en-US" sz="1600" dirty="0" smtClean="0"/>
              <a:t>，提高</a:t>
            </a:r>
            <a:endParaRPr lang="en-US" altLang="zh-CN" sz="1600" dirty="0" smtClean="0"/>
          </a:p>
          <a:p>
            <a:r>
              <a:rPr lang="zh-CN" altLang="en-US" sz="1600" dirty="0" smtClean="0"/>
              <a:t>服务器性能</a:t>
            </a:r>
            <a:endParaRPr lang="zh-CN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429256" y="4714884"/>
            <a:ext cx="29209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）持久层：</a:t>
            </a:r>
            <a:r>
              <a:rPr lang="zh-CN" altLang="en-US" sz="1600" dirty="0" smtClean="0"/>
              <a:t>对开发者透明，</a:t>
            </a:r>
            <a:endParaRPr lang="en-US" altLang="zh-CN" sz="1600" dirty="0" smtClean="0"/>
          </a:p>
          <a:p>
            <a:r>
              <a:rPr lang="en-US" altLang="zh-CN" sz="1600" dirty="0" smtClean="0"/>
              <a:t>    </a:t>
            </a:r>
            <a:r>
              <a:rPr lang="zh-CN" altLang="en-US" sz="1600" dirty="0" smtClean="0"/>
              <a:t>提供数据存储、还原、备份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35771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600" b="1" dirty="0" smtClean="0">
                <a:latin typeface="Arial" pitchFamily="34" charset="0"/>
                <a:cs typeface="Arial" pitchFamily="34" charset="0"/>
              </a:rPr>
              <a:t>CPU</a:t>
            </a:r>
            <a:r>
              <a:rPr lang="zh-CN" altLang="en-US" sz="3600" b="1" dirty="0" smtClean="0">
                <a:latin typeface="Arial" pitchFamily="34" charset="0"/>
                <a:cs typeface="Arial" pitchFamily="34" charset="0"/>
              </a:rPr>
              <a:t>占用低</a:t>
            </a:r>
            <a:endParaRPr lang="en-US" altLang="zh-CN" sz="3600" b="1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16</a:t>
            </a:r>
            <a:r>
              <a:rPr lang="zh-CN" altLang="en-US" sz="2400" dirty="0" smtClean="0"/>
              <a:t>核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，在线玩家</a:t>
            </a:r>
            <a:r>
              <a:rPr lang="en-US" altLang="zh-CN" sz="2400" dirty="0" smtClean="0"/>
              <a:t>2500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25000</a:t>
            </a:r>
            <a:r>
              <a:rPr lang="zh-CN" altLang="en-US" sz="2400" dirty="0" smtClean="0"/>
              <a:t>次并发测试中，平均响应时间</a:t>
            </a:r>
            <a:r>
              <a:rPr lang="en-US" altLang="zh-CN" sz="2400" dirty="0" smtClean="0"/>
              <a:t>20ms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平均在</a:t>
            </a:r>
            <a:r>
              <a:rPr lang="en-US" altLang="zh-CN" sz="2400" dirty="0" smtClean="0"/>
              <a:t>30%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600" b="1" dirty="0" smtClean="0">
                <a:latin typeface="Arial" pitchFamily="34" charset="0"/>
                <a:cs typeface="Arial" pitchFamily="34" charset="0"/>
              </a:rPr>
              <a:t>内存占用低</a:t>
            </a:r>
            <a:endParaRPr lang="en-US" altLang="zh-CN" sz="3600" b="1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提供缓存释放机制，</a:t>
            </a:r>
            <a:r>
              <a:rPr lang="en-US" altLang="zh-CN" sz="2400" dirty="0" smtClean="0"/>
              <a:t>24H</a:t>
            </a:r>
            <a:r>
              <a:rPr lang="zh-CN" altLang="en-US" sz="2400" dirty="0" smtClean="0"/>
              <a:t>无访问的缓存自动回</a:t>
            </a:r>
            <a:r>
              <a:rPr lang="zh-CN" altLang="en-US" sz="2400" dirty="0" smtClean="0"/>
              <a:t>收</a:t>
            </a:r>
            <a:r>
              <a:rPr lang="zh-CN" altLang="en-US" sz="2400" dirty="0" smtClean="0"/>
              <a:t>，下次再使用时会从持久层存储中加载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3600" b="1" dirty="0" smtClean="0">
                <a:latin typeface="Arial" pitchFamily="34" charset="0"/>
                <a:cs typeface="Arial" pitchFamily="34" charset="0"/>
              </a:rPr>
              <a:t>稳定性高</a:t>
            </a:r>
            <a:endParaRPr lang="en-US" altLang="zh-CN" sz="3600" b="1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我们有在线上运行的游戏服务，超</a:t>
            </a:r>
            <a:r>
              <a:rPr lang="zh-CN" altLang="en-US" sz="2400" dirty="0" smtClean="0"/>
              <a:t>过</a:t>
            </a:r>
            <a:r>
              <a:rPr lang="en-US" altLang="zh-CN" sz="2400" dirty="0" smtClean="0"/>
              <a:t>1000</a:t>
            </a:r>
            <a:r>
              <a:rPr lang="zh-CN" altLang="en-US" sz="2400" dirty="0" smtClean="0"/>
              <a:t>小时无须进行任何维护</a:t>
            </a:r>
            <a:endParaRPr lang="en-US" altLang="zh-CN" sz="4000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sz="3200" dirty="0" smtClean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Cocos-Scut</a:t>
            </a:r>
            <a:r>
              <a:rPr lang="zh-CN" altLang="en-US" dirty="0" smtClean="0">
                <a:latin typeface="+mj-ea"/>
              </a:rPr>
              <a:t>引擎性能</a:t>
            </a:r>
            <a:endParaRPr lang="zh-CN" altLang="en-US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874435"/>
          </a:xfrm>
        </p:spPr>
        <p:txBody>
          <a:bodyPr anchor="t">
            <a:normAutofit/>
          </a:bodyPr>
          <a:lstStyle/>
          <a:p>
            <a:pPr marL="109728" indent="0" algn="ctr">
              <a:lnSpc>
                <a:spcPct val="150000"/>
              </a:lnSpc>
              <a:buNone/>
            </a:pPr>
            <a:r>
              <a:rPr lang="zh-CN" altLang="en-US" sz="3600" b="1" dirty="0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 sz="3600" b="1" dirty="0" smtClean="0">
                <a:latin typeface="Arial" pitchFamily="34" charset="0"/>
                <a:cs typeface="Arial" pitchFamily="34" charset="0"/>
              </a:rPr>
              <a:t>何使用</a:t>
            </a:r>
            <a:r>
              <a:rPr lang="en-US" altLang="zh-CN" sz="3600" b="1" dirty="0" smtClean="0">
                <a:latin typeface="Arial" pitchFamily="34" charset="0"/>
                <a:cs typeface="Arial" pitchFamily="34" charset="0"/>
              </a:rPr>
              <a:t>Scut</a:t>
            </a:r>
            <a:r>
              <a:rPr lang="zh-CN" altLang="en-US" sz="3600" b="1" dirty="0" smtClean="0">
                <a:latin typeface="Arial" pitchFamily="34" charset="0"/>
                <a:cs typeface="Arial" pitchFamily="34" charset="0"/>
              </a:rPr>
              <a:t>快速开发？</a:t>
            </a:r>
            <a:endParaRPr lang="en-US" altLang="zh-CN" sz="36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Cocos-Scut</a:t>
            </a:r>
            <a:r>
              <a:rPr lang="zh-CN" altLang="en-US" dirty="0" smtClean="0"/>
              <a:t>引</a:t>
            </a:r>
            <a:r>
              <a:rPr lang="zh-CN" altLang="en-US" dirty="0" smtClean="0"/>
              <a:t>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/>
              <a:t>通讯协议的快速接入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无需关心通讯细节及封包解包复杂逻辑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继承相应的基类，实现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Http/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WebSocket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/Socket</a:t>
            </a:r>
            <a:r>
              <a:rPr lang="zh-CN" altLang="en-US" sz="1600" dirty="0" smtClean="0"/>
              <a:t>多种通讯服务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提供跨平台可扩展的二进制结构，支持表和层级表结构，通过协议工具自动生成服务端与客户端的通讯结构代码</a:t>
            </a:r>
            <a:endParaRPr lang="en-US" altLang="zh-CN" sz="16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提供自定义通讯结构，支持现有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Cocos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/U3d</a:t>
            </a:r>
            <a:r>
              <a:rPr lang="zh-CN" altLang="en-US" sz="1600" dirty="0" smtClean="0">
                <a:latin typeface="+mn-ea"/>
              </a:rPr>
              <a:t>客户端项目通讯的迁移</a:t>
            </a:r>
            <a:endParaRPr lang="en-US" altLang="zh-CN" sz="16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提供断线重连和心跳包检测机制，开发者不需要再另外开发</a:t>
            </a:r>
            <a:endParaRPr lang="en-US" altLang="zh-CN" sz="1600" dirty="0" smtClean="0"/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400" b="1" dirty="0" smtClean="0"/>
              <a:t>脚本开发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C#/Python/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Lua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脚本都可支持断点调试，不需要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Print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输出跟踪调试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C#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脚本是编译执行的，比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Python/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Lua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脚本解析执行效率更高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可以在程序运行时，修改或编写代码，保存后即可生效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使用中间件提供的子系统模块，减少重复开发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Cocos-Scut</a:t>
            </a:r>
            <a:r>
              <a:rPr lang="zh-CN" altLang="en-US" dirty="0" smtClean="0"/>
              <a:t>引擎</a:t>
            </a:r>
            <a:r>
              <a:rPr lang="en-US" altLang="zh-CN" dirty="0" smtClean="0"/>
              <a:t>-</a:t>
            </a:r>
            <a:r>
              <a:rPr lang="zh-CN" altLang="en-US" dirty="0" smtClean="0"/>
              <a:t>快速开发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25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Entity</a:t>
            </a:r>
            <a:r>
              <a:rPr lang="zh-CN" altLang="en-US" sz="2400" b="1" dirty="0" smtClean="0"/>
              <a:t>实体类设计开发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缓存的模型分为：共享缓存、私有（玩家）缓存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缓存以实体为基本单元，实体包含数据库连接串、表、列等信息</a:t>
            </a:r>
            <a:endParaRPr lang="en-US" altLang="zh-CN" sz="16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开发</a:t>
            </a:r>
            <a:r>
              <a:rPr lang="zh-CN" altLang="en-US" sz="1600" dirty="0" err="1" smtClean="0">
                <a:latin typeface="Arial" pitchFamily="34" charset="0"/>
                <a:cs typeface="Arial" pitchFamily="34" charset="0"/>
              </a:rPr>
              <a:t>者设计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Entity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类结构，在运行时会自动创建数据库的表、主键及索引</a:t>
            </a:r>
            <a:endParaRPr lang="en-US" altLang="zh-CN" sz="1600" dirty="0" err="1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对缓存查询，引擎会从持久化存储区中取出数据，并缓存一定时间</a:t>
            </a:r>
            <a:endParaRPr lang="en-US" altLang="zh-CN" sz="16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对缓存增册改是线程安全的，不需担心并发问</a:t>
            </a:r>
            <a:r>
              <a:rPr lang="zh-CN" altLang="en-US" sz="1600" dirty="0">
                <a:latin typeface="+mn-ea"/>
              </a:rPr>
              <a:t>题，数据变</a:t>
            </a:r>
            <a:r>
              <a:rPr lang="zh-CN" altLang="en-US" sz="1600" dirty="0" smtClean="0">
                <a:latin typeface="+mn-ea"/>
              </a:rPr>
              <a:t>化及时同步存储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400" b="1" dirty="0" smtClean="0"/>
              <a:t>持久化存储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对开发者是透明的，降低开发者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对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数据库操作的技能要求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支持的存储方式包括：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MSSQL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MySQL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数据库和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Redis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Cache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变化数据会间隔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100ms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先同步到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Redis Cache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中，它拥有高读写性能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数据库同步间隔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5min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，从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Redis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存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储中同步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Cocos-Scut</a:t>
            </a:r>
            <a:r>
              <a:rPr lang="zh-CN" altLang="en-US" dirty="0" smtClean="0"/>
              <a:t>引擎</a:t>
            </a:r>
            <a:r>
              <a:rPr lang="en-US" altLang="zh-CN" dirty="0" smtClean="0"/>
              <a:t>-</a:t>
            </a:r>
            <a:r>
              <a:rPr lang="zh-CN" altLang="en-US" dirty="0" smtClean="0"/>
              <a:t>快速开发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874435"/>
          </a:xfrm>
        </p:spPr>
        <p:txBody>
          <a:bodyPr anchor="t">
            <a:normAutofit/>
          </a:bodyPr>
          <a:lstStyle/>
          <a:p>
            <a:pPr marL="109728" indent="0" algn="ctr">
              <a:lnSpc>
                <a:spcPct val="150000"/>
              </a:lnSpc>
              <a:buNone/>
            </a:pPr>
            <a:r>
              <a:rPr lang="en-US" altLang="zh-CN" sz="3600" b="1" dirty="0" smtClean="0">
                <a:latin typeface="Arial" pitchFamily="34" charset="0"/>
                <a:cs typeface="Arial" pitchFamily="34" charset="0"/>
              </a:rPr>
              <a:t>Scut</a:t>
            </a:r>
            <a:r>
              <a:rPr lang="zh-CN" altLang="en-US" sz="3600" b="1" dirty="0" smtClean="0">
                <a:latin typeface="Arial" pitchFamily="34" charset="0"/>
                <a:cs typeface="Arial" pitchFamily="34" charset="0"/>
              </a:rPr>
              <a:t>如何发布？</a:t>
            </a:r>
            <a:endParaRPr lang="en-US" altLang="zh-CN" sz="36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Cocos-Scut</a:t>
            </a:r>
            <a:r>
              <a:rPr lang="zh-CN" altLang="en-US" dirty="0" smtClean="0"/>
              <a:t>引</a:t>
            </a:r>
            <a:r>
              <a:rPr lang="zh-CN" altLang="en-US" dirty="0" smtClean="0"/>
              <a:t>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75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2176</Words>
  <Application>Microsoft Office PowerPoint</Application>
  <PresentationFormat>全屏显示(4:3)</PresentationFormat>
  <Paragraphs>171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黑体</vt:lpstr>
      <vt:lpstr>Arial</vt:lpstr>
      <vt:lpstr>Lucida Sans Unicode</vt:lpstr>
      <vt:lpstr>Verdana</vt:lpstr>
      <vt:lpstr>Wingdings</vt:lpstr>
      <vt:lpstr>Wingdings 2</vt:lpstr>
      <vt:lpstr>Wingdings 3</vt:lpstr>
      <vt:lpstr>聚合</vt:lpstr>
      <vt:lpstr>Cocos-Scut开源引擎</vt:lpstr>
      <vt:lpstr>Cocos-Scut引擎介绍</vt:lpstr>
      <vt:lpstr>Cocos-Scut引擎介绍</vt:lpstr>
      <vt:lpstr>Cocos-Scut引擎层次图</vt:lpstr>
      <vt:lpstr>Cocos-Scut引擎性能</vt:lpstr>
      <vt:lpstr>Cocos-Scut引擎</vt:lpstr>
      <vt:lpstr>Cocos-Scut引擎-快速开发</vt:lpstr>
      <vt:lpstr>Cocos-Scut引擎-快速开发</vt:lpstr>
      <vt:lpstr>Cocos-Scut引擎</vt:lpstr>
      <vt:lpstr>Cocos-Scut引擎-部署拓扑图</vt:lpstr>
      <vt:lpstr>Cocos-Scut引擎-发布与部署</vt:lpstr>
      <vt:lpstr>Cocos-Scut引擎-实战部署</vt:lpstr>
      <vt:lpstr>Azure云服务-斗地主示例部署</vt:lpstr>
      <vt:lpstr>Azure云服务-斗地主示例部署</vt:lpstr>
      <vt:lpstr>Azure云服务-斗地主示例部署</vt:lpstr>
      <vt:lpstr>Azure云服务-斗地主示例部署</vt:lpstr>
      <vt:lpstr>Azure云服务-斗地主示例部署</vt:lpstr>
      <vt:lpstr>Azure云服务-斗地主示例部署</vt:lpstr>
      <vt:lpstr>Azure云服务-斗地主示例部署</vt:lpstr>
      <vt:lpstr>Azure云服务-斗地主示例部署</vt:lpstr>
      <vt:lpstr>Azure云服务-斗地主示例部署</vt:lpstr>
      <vt:lpstr>Azure云服务-斗地主示例部署</vt:lpstr>
      <vt:lpstr>Azure云服务-斗地主示例部署</vt:lpstr>
      <vt:lpstr>Cocos-Scut引擎-我们的优势（1）</vt:lpstr>
      <vt:lpstr>Cocos-Scut引擎-我们的优势（2）</vt:lpstr>
      <vt:lpstr>Cocos-Scut引擎- Roadmap（1）</vt:lpstr>
      <vt:lpstr>Cocos-Scut引擎- Roadmap （2）</vt:lpstr>
      <vt:lpstr>我们的网址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Zygame游戏服务器框架</dc:title>
  <dc:creator>Jianfeng Zou</dc:creator>
  <cp:lastModifiedBy>Gavin</cp:lastModifiedBy>
  <cp:revision>379</cp:revision>
  <dcterms:created xsi:type="dcterms:W3CDTF">2013-07-13T07:31:22Z</dcterms:created>
  <dcterms:modified xsi:type="dcterms:W3CDTF">2015-06-13T02:02:28Z</dcterms:modified>
</cp:coreProperties>
</file>