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1" r:id="rId6"/>
    <p:sldId id="262" r:id="rId7"/>
    <p:sldId id="272" r:id="rId8"/>
    <p:sldId id="263" r:id="rId9"/>
    <p:sldId id="270" r:id="rId10"/>
    <p:sldId id="273" r:id="rId11"/>
    <p:sldId id="266" r:id="rId12"/>
    <p:sldId id="265" r:id="rId13"/>
    <p:sldId id="274" r:id="rId14"/>
    <p:sldId id="264" r:id="rId15"/>
    <p:sldId id="275" r:id="rId16"/>
    <p:sldId id="267" r:id="rId17"/>
    <p:sldId id="268" r:id="rId18"/>
    <p:sldId id="276" r:id="rId19"/>
    <p:sldId id="269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42" autoAdjust="0"/>
  </p:normalViewPr>
  <p:slideViewPr>
    <p:cSldViewPr>
      <p:cViewPr varScale="1">
        <p:scale>
          <a:sx n="67" d="100"/>
          <a:sy n="67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338C-55C2-435D-BB13-AA7327325B50}" type="datetimeFigureOut">
              <a:rPr lang="en-US" smtClean="0"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4D19-259B-4621-8C30-5609625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llinois.edu/class/sp11/cs54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d.com/gpu_assets/GPUHistogramGeneration_I3D07.pdf" TargetMode="External"/><Relationship Id="rId2" Type="http://schemas.openxmlformats.org/officeDocument/2006/relationships/hyperlink" Target="http://radsite.lbl.gov/radiance/papers/lbnl39882/tonemap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1.1-Beta/x86_website/projects/histogram64/doc/histogram.pdf" TargetMode="External"/><Relationship Id="rId2" Type="http://schemas.openxmlformats.org/officeDocument/2006/relationships/hyperlink" Target="http://developer.amd.com/gpu_assets/GPUHistogramGeneration_I3D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novativeparallel.org/Presentations/INPAR%20Modestly%20Faster%20GPU%20Histograms%20PDF.PDF" TargetMode="External"/><Relationship Id="rId4" Type="http://schemas.openxmlformats.org/officeDocument/2006/relationships/hyperlink" Target="http://parse.ele.tue.nl/system/attachments/10/original/GPGPU_High%20Performance%20Predictable%20Histogramming%20on%20GPUs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misha/Fall07/Notes/Perez.pdf" TargetMode="External"/><Relationship Id="rId2" Type="http://schemas.openxmlformats.org/officeDocument/2006/relationships/hyperlink" Target="http://www.cs.brown.edu/courses/csci1950-g/asgn/proj2/resources/PoissonImageEditin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.developer.nvidia.com/GPUGems/gpugems_ch38.html" TargetMode="External"/><Relationship Id="rId4" Type="http://schemas.openxmlformats.org/officeDocument/2006/relationships/hyperlink" Target="http://www.cs.jhu.edu/~misha/ReadingSeminar/Papers/Jeschke09b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seas.harvard.edu/~mroberts/data/a_work-efficient_gpu_algorithm_for_level_set_segmentation_hpg_paper.pdf" TargetMode="External"/><Relationship Id="rId2" Type="http://schemas.openxmlformats.org/officeDocument/2006/relationships/hyperlink" Target="http://cvit.iiit.ac.in/papers/rtGCuts_200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Parallel Computing Class Homework Assignment Proposal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HW3: Automatic Red Eye Removal Using Template Matching</a:t>
            </a:r>
            <a:br>
              <a:rPr lang="en-US" sz="2400" b="1" dirty="0" smtClean="0"/>
            </a:br>
            <a:r>
              <a:rPr lang="en-US" sz="2400" b="1" dirty="0" smtClean="0"/>
              <a:t>(optional – we might want to replace this one)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934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52712"/>
            <a:ext cx="2819400" cy="356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HW3: Automatic Red Eye Removal Using Template Matching</a:t>
            </a:r>
            <a:br>
              <a:rPr lang="en-US" sz="2400" b="1" dirty="0" smtClean="0"/>
            </a:br>
            <a:r>
              <a:rPr lang="en-US" sz="2400" b="1" dirty="0" smtClean="0"/>
              <a:t>(optional – we might want to replace this one)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Convolve </a:t>
            </a:r>
            <a:r>
              <a:rPr lang="en-US" i="1" dirty="0" smtClean="0"/>
              <a:t>original image</a:t>
            </a:r>
            <a:r>
              <a:rPr lang="en-US" dirty="0" smtClean="0"/>
              <a:t> with an </a:t>
            </a:r>
            <a:r>
              <a:rPr lang="en-US" i="1" dirty="0" smtClean="0"/>
              <a:t>eye template</a:t>
            </a:r>
            <a:r>
              <a:rPr lang="en-US" dirty="0" smtClean="0"/>
              <a:t> to produce a </a:t>
            </a:r>
            <a:r>
              <a:rPr lang="en-US" i="1" dirty="0" smtClean="0"/>
              <a:t>response image</a:t>
            </a:r>
          </a:p>
          <a:p>
            <a:r>
              <a:rPr lang="en-US" dirty="0" smtClean="0"/>
              <a:t>Eye pixels will be the brightest pixels in the </a:t>
            </a:r>
            <a:r>
              <a:rPr lang="en-US" i="1" dirty="0" smtClean="0"/>
              <a:t>response image</a:t>
            </a:r>
          </a:p>
          <a:p>
            <a:r>
              <a:rPr lang="en-US" dirty="0" smtClean="0"/>
              <a:t>Sort pixels in the </a:t>
            </a:r>
            <a:r>
              <a:rPr lang="en-US" i="1" dirty="0" smtClean="0"/>
              <a:t>response image</a:t>
            </a:r>
            <a:r>
              <a:rPr lang="en-US" dirty="0" smtClean="0"/>
              <a:t> according to brightness to get all the eye pixels in the </a:t>
            </a:r>
            <a:r>
              <a:rPr lang="en-US" i="1" dirty="0" smtClean="0"/>
              <a:t>original image</a:t>
            </a:r>
          </a:p>
          <a:p>
            <a:r>
              <a:rPr lang="en-US" dirty="0" smtClean="0"/>
              <a:t>Reduce the redness of eye pixels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http://www.cs.illinois.edu/class/sp11/cs543/</a:t>
            </a:r>
            <a:r>
              <a:rPr lang="en-US" dirty="0"/>
              <a:t> </a:t>
            </a:r>
            <a:r>
              <a:rPr lang="en-US" dirty="0" smtClean="0"/>
              <a:t>(Lecture 7) </a:t>
            </a:r>
            <a:r>
              <a:rPr lang="en-US" dirty="0"/>
              <a:t>for details</a:t>
            </a:r>
          </a:p>
          <a:p>
            <a:r>
              <a:rPr lang="en-US" dirty="0" smtClean="0"/>
              <a:t>Use experience from previous assignment, convolution should be easy, students can focus on sorting</a:t>
            </a:r>
          </a:p>
          <a:p>
            <a:r>
              <a:rPr lang="en-US" dirty="0" smtClean="0"/>
              <a:t>Best image processing application I could think of that relies directly on sorting</a:t>
            </a:r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Stencil, Sort</a:t>
            </a:r>
          </a:p>
          <a:p>
            <a:r>
              <a:rPr lang="en-US" dirty="0" smtClean="0"/>
              <a:t>Performance evaluation questions:</a:t>
            </a:r>
          </a:p>
          <a:p>
            <a:pPr lvl="1"/>
            <a:r>
              <a:rPr lang="en-US" dirty="0" smtClean="0"/>
              <a:t>Similar to previous assignment, but also how can we implement sort efficiently?</a:t>
            </a:r>
          </a:p>
          <a:p>
            <a:pPr lvl="1"/>
            <a:r>
              <a:rPr lang="en-US" dirty="0" smtClean="0"/>
              <a:t>Lots of options for implementing an efficient sort</a:t>
            </a:r>
          </a:p>
          <a:p>
            <a:r>
              <a:rPr lang="en-US" dirty="0" smtClean="0"/>
              <a:t>Estimated difficulty: Moderate</a:t>
            </a:r>
          </a:p>
        </p:txBody>
      </p:sp>
    </p:spTree>
    <p:extLst>
      <p:ext uri="{BB962C8B-B14F-4D97-AF65-F5344CB8AC3E}">
        <p14:creationId xmlns:p14="http://schemas.microsoft.com/office/powerpoint/2010/main" val="20210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HW4: High Dynamic Range Tone Mapping using Ward’s Histogram Adjustment Operator</a:t>
            </a:r>
            <a:endParaRPr lang="en-US" sz="3200" b="1" dirty="0"/>
          </a:p>
        </p:txBody>
      </p:sp>
      <p:pic>
        <p:nvPicPr>
          <p:cNvPr id="4098" name="Picture 2" descr="http://hdrpad.com/hdr/images/memorial_w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01" y="1676400"/>
            <a:ext cx="322809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drpad.com/hdr/images/memorial_wa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28900"/>
            <a:ext cx="190510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drpad.com/hdr/images/memorial_war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90" y="2628899"/>
            <a:ext cx="1889210" cy="27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HW4: High Dynamic Range Tone Mapping using Ward’s Histogram Adjustment Operator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Compute global minimum and maximum luminance for image (reduce)</a:t>
            </a:r>
          </a:p>
          <a:p>
            <a:r>
              <a:rPr lang="en-US" dirty="0" smtClean="0"/>
              <a:t>Compute luminance histogram for image (scatter/gather using atomic operations)</a:t>
            </a:r>
          </a:p>
          <a:p>
            <a:r>
              <a:rPr lang="en-US" dirty="0" smtClean="0"/>
              <a:t>Adjust histogram using Ward’s algorithm (iterated map and reduce)</a:t>
            </a:r>
          </a:p>
          <a:p>
            <a:r>
              <a:rPr lang="en-US" dirty="0" smtClean="0"/>
              <a:t>Compute the cumulative distribution function for the histogram by prefix-summing the histogram (scan)</a:t>
            </a:r>
          </a:p>
          <a:p>
            <a:r>
              <a:rPr lang="en-US" dirty="0" smtClean="0"/>
              <a:t>Use the cumulative distribution function as the luminance remapping curve (map)</a:t>
            </a:r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Reduce, Scan</a:t>
            </a:r>
          </a:p>
          <a:p>
            <a:r>
              <a:rPr lang="en-US" dirty="0" smtClean="0"/>
              <a:t>See original paper and </a:t>
            </a:r>
            <a:r>
              <a:rPr lang="en-US" dirty="0" err="1" smtClean="0"/>
              <a:t>followup</a:t>
            </a:r>
            <a:r>
              <a:rPr lang="en-US" dirty="0" smtClean="0"/>
              <a:t> GPU paper for details:</a:t>
            </a:r>
          </a:p>
          <a:p>
            <a:pPr lvl="1"/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radsite.lbl.gov/radiance/papers/lbnl39882/tonemap.pdf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://developer.amd.com/gpu_assets/GPUHistogramGeneration_I3D07.pdf</a:t>
            </a:r>
            <a:endParaRPr lang="en-US" sz="2600" dirty="0" smtClean="0"/>
          </a:p>
          <a:p>
            <a:r>
              <a:rPr lang="en-US" dirty="0" smtClean="0"/>
              <a:t>Similar homework assignment in MIT Computational Photography course</a:t>
            </a:r>
          </a:p>
          <a:p>
            <a:r>
              <a:rPr lang="en-US" dirty="0" smtClean="0"/>
              <a:t>Decided against Reinhart-style histogram equalization (SIGGRAPH 2002) because it seemed more complicated and less amenable to parallelization</a:t>
            </a:r>
          </a:p>
          <a:p>
            <a:r>
              <a:rPr lang="en-US" dirty="0" smtClean="0"/>
              <a:t>Estimated Difficulty: Moderate</a:t>
            </a:r>
          </a:p>
        </p:txBody>
      </p:sp>
    </p:spTree>
    <p:extLst>
      <p:ext uri="{BB962C8B-B14F-4D97-AF65-F5344CB8AC3E}">
        <p14:creationId xmlns:p14="http://schemas.microsoft.com/office/powerpoint/2010/main" val="36231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HW5: Implementing Different Histogram Algorithms and Evaluating Their Performance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Implement improved histogram algorithms for the previous assignment and evaluate the relative performance of each:</a:t>
            </a:r>
          </a:p>
          <a:p>
            <a:pPr lvl="1"/>
            <a:r>
              <a:rPr lang="en-US" dirty="0" smtClean="0"/>
              <a:t>Sort the input, bin the sorted input, perform segmented prefix sum to accumulate the number of values in each bin, compact to compute histogram</a:t>
            </a:r>
          </a:p>
          <a:p>
            <a:pPr lvl="1"/>
            <a:r>
              <a:rPr lang="en-US" dirty="0" smtClean="0"/>
              <a:t>Use shared memory where possible, use a hierarchical decomposition strategy where number of bins exceeds size of shared memory</a:t>
            </a:r>
          </a:p>
          <a:p>
            <a:r>
              <a:rPr lang="en-US" dirty="0" smtClean="0"/>
              <a:t>See the following papers for details:</a:t>
            </a:r>
          </a:p>
          <a:p>
            <a:pPr lvl="1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developer.amd.com/gpu_assets/GPUHistogramGeneration_I3D07.pdf</a:t>
            </a:r>
            <a:endParaRPr lang="en-US" sz="2200" dirty="0" smtClean="0"/>
          </a:p>
          <a:p>
            <a:pPr lvl="1"/>
            <a:r>
              <a:rPr lang="en-US" sz="2200" dirty="0">
                <a:hlinkClick r:id="rId3"/>
              </a:rPr>
              <a:t>http://developer.download.nvidia.com/compute/cuda/1.1-Beta/x86_website/projects/histogram64/doc/histogram.pdf</a:t>
            </a:r>
            <a:endParaRPr lang="en-US" sz="2200" dirty="0" smtClean="0"/>
          </a:p>
          <a:p>
            <a:pPr lvl="1"/>
            <a:r>
              <a:rPr lang="en-US" sz="2200" dirty="0">
                <a:hlinkClick r:id="rId4"/>
              </a:rPr>
              <a:t>http://</a:t>
            </a:r>
            <a:r>
              <a:rPr lang="en-US" sz="2200" dirty="0" smtClean="0">
                <a:hlinkClick r:id="rId4"/>
              </a:rPr>
              <a:t>parse.ele.tue.nl/system/attachments/10/original/GPGPU_High%20Performance%20Predictable%20Histogramming%20on%20GPUs.pdf</a:t>
            </a:r>
            <a:endParaRPr lang="en-US" sz="2200" dirty="0" smtClean="0"/>
          </a:p>
          <a:p>
            <a:pPr lvl="1"/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innovativeparallel.org/Presentations/INPAR%20Modestly%20Faster%20GPU%20Histograms%20PDF.PDF</a:t>
            </a:r>
            <a:endParaRPr lang="en-US" sz="2200" dirty="0" smtClean="0"/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Segmented Scan, Compact, Sort</a:t>
            </a:r>
          </a:p>
          <a:p>
            <a:r>
              <a:rPr lang="en-US" dirty="0" smtClean="0"/>
              <a:t>If </a:t>
            </a:r>
            <a:r>
              <a:rPr lang="en-US" dirty="0"/>
              <a:t>students </a:t>
            </a:r>
            <a:r>
              <a:rPr lang="en-US" dirty="0" smtClean="0"/>
              <a:t>are required to implement sorting in this assignment</a:t>
            </a:r>
            <a:r>
              <a:rPr lang="en-US" dirty="0"/>
              <a:t>, then we </a:t>
            </a:r>
            <a:r>
              <a:rPr lang="en-US" dirty="0" smtClean="0"/>
              <a:t>might want to replace </a:t>
            </a:r>
            <a:r>
              <a:rPr lang="en-US" dirty="0"/>
              <a:t>HW3 with </a:t>
            </a:r>
            <a:r>
              <a:rPr lang="en-US" dirty="0" smtClean="0"/>
              <a:t>HW8</a:t>
            </a:r>
          </a:p>
          <a:p>
            <a:r>
              <a:rPr lang="en-US" dirty="0" smtClean="0"/>
              <a:t>Quite open-ended. We could make this into a contest to see who can get the best performance.</a:t>
            </a:r>
            <a:endParaRPr lang="en-US" dirty="0"/>
          </a:p>
          <a:p>
            <a:r>
              <a:rPr lang="en-US" dirty="0"/>
              <a:t>Estimated Difficulty: Hard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0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HW6: Seamless Image Compositing using Poisson Blending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077"/>
            <a:ext cx="8415337" cy="426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HW6: Seamless Image Compositing using Poisson Blending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Given a </a:t>
            </a:r>
            <a:r>
              <a:rPr lang="en-US" i="1" dirty="0" smtClean="0"/>
              <a:t>source image</a:t>
            </a:r>
            <a:r>
              <a:rPr lang="en-US" dirty="0" smtClean="0"/>
              <a:t> and a </a:t>
            </a:r>
            <a:r>
              <a:rPr lang="en-US" i="1" dirty="0" smtClean="0"/>
              <a:t>target image</a:t>
            </a:r>
            <a:r>
              <a:rPr lang="en-US" dirty="0" smtClean="0"/>
              <a:t>, compute an </a:t>
            </a:r>
            <a:r>
              <a:rPr lang="en-US" i="1" dirty="0" smtClean="0"/>
              <a:t>output image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output image</a:t>
            </a:r>
            <a:r>
              <a:rPr lang="en-US" dirty="0" smtClean="0"/>
              <a:t> must respect a system of linear equations that relates the </a:t>
            </a:r>
            <a:r>
              <a:rPr lang="en-US" i="1" dirty="0" smtClean="0"/>
              <a:t>gradients</a:t>
            </a:r>
            <a:r>
              <a:rPr lang="en-US" dirty="0" smtClean="0"/>
              <a:t> of the </a:t>
            </a:r>
            <a:r>
              <a:rPr lang="en-US" i="1" dirty="0" smtClean="0"/>
              <a:t>source image</a:t>
            </a:r>
            <a:r>
              <a:rPr lang="en-US" dirty="0" smtClean="0"/>
              <a:t>, the </a:t>
            </a:r>
            <a:r>
              <a:rPr lang="en-US" i="1" dirty="0" smtClean="0"/>
              <a:t>intensities</a:t>
            </a:r>
            <a:r>
              <a:rPr lang="en-US" dirty="0" smtClean="0"/>
              <a:t> of the </a:t>
            </a:r>
            <a:r>
              <a:rPr lang="en-US" i="1" dirty="0" smtClean="0"/>
              <a:t>target image</a:t>
            </a:r>
            <a:r>
              <a:rPr lang="en-US" dirty="0" smtClean="0"/>
              <a:t>, and the </a:t>
            </a:r>
            <a:r>
              <a:rPr lang="en-US" i="1" dirty="0" smtClean="0"/>
              <a:t>intensities</a:t>
            </a:r>
            <a:r>
              <a:rPr lang="en-US" dirty="0" smtClean="0"/>
              <a:t> of the </a:t>
            </a:r>
            <a:r>
              <a:rPr lang="en-US" i="1" dirty="0" smtClean="0"/>
              <a:t>output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Construct a system of linear equations and solve using the Jacobi Method</a:t>
            </a:r>
          </a:p>
          <a:p>
            <a:r>
              <a:rPr lang="en-US" dirty="0" smtClean="0"/>
              <a:t>See the following papers for details on Poisson Blending: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www.cs.brown.edu/courses/csci1950-g/asgn/proj2/resources/PoissonImageEditing.pdf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http://www.cs.jhu.edu/~misha/Fall07/Notes/Perez.pdf</a:t>
            </a:r>
            <a:endParaRPr lang="en-US" sz="1800" dirty="0" smtClean="0">
              <a:hlinkClick r:id="rId4"/>
            </a:endParaRPr>
          </a:p>
          <a:p>
            <a:pPr lvl="1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://www.cs.jhu.edu/~</a:t>
            </a:r>
            <a:r>
              <a:rPr lang="en-US" sz="1800" dirty="0" smtClean="0">
                <a:hlinkClick r:id="rId4"/>
              </a:rPr>
              <a:t>misha/ReadingSeminar/Papers/Jeschke09b.pdf</a:t>
            </a:r>
            <a:endParaRPr lang="en-US" sz="2200" dirty="0" smtClean="0"/>
          </a:p>
          <a:p>
            <a:r>
              <a:rPr lang="en-US" dirty="0" smtClean="0"/>
              <a:t>See the following paper for details on solving the Poisson equation using the Jacobi Method:</a:t>
            </a:r>
          </a:p>
          <a:p>
            <a:pPr lvl="1"/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http.developer.nvidia.com/GPUGems/gpugems_ch38.html</a:t>
            </a:r>
            <a:endParaRPr lang="en-US" dirty="0" smtClean="0"/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Stencil, Reduce</a:t>
            </a:r>
          </a:p>
          <a:p>
            <a:r>
              <a:rPr lang="en-US" dirty="0" smtClean="0"/>
              <a:t>Performance evaluation questions:</a:t>
            </a:r>
          </a:p>
          <a:p>
            <a:pPr lvl="1"/>
            <a:r>
              <a:rPr lang="en-US" dirty="0" smtClean="0"/>
              <a:t>Can we use shared memory to solve the Poisson equation more efficiently?</a:t>
            </a:r>
          </a:p>
          <a:p>
            <a:pPr lvl="1"/>
            <a:r>
              <a:rPr lang="en-US" dirty="0" smtClean="0"/>
              <a:t>Are there other numerical methods that we can use to solve the Poisson equation more efficiently?</a:t>
            </a:r>
          </a:p>
          <a:p>
            <a:pPr lvl="1"/>
            <a:r>
              <a:rPr lang="en-US" dirty="0" smtClean="0"/>
              <a:t>What are the convergence properties of these methods?</a:t>
            </a:r>
          </a:p>
          <a:p>
            <a:r>
              <a:rPr lang="en-US" dirty="0"/>
              <a:t>Similar homework assignment in Brown, UIUC, and MIT Computational Photography </a:t>
            </a:r>
            <a:r>
              <a:rPr lang="en-US" dirty="0" smtClean="0"/>
              <a:t>courses, CMU Advanced Parallel Graphics course</a:t>
            </a:r>
            <a:endParaRPr lang="en-US" dirty="0"/>
          </a:p>
          <a:p>
            <a:r>
              <a:rPr lang="en-US" dirty="0" smtClean="0"/>
              <a:t>Estimated difficulty: Hard</a:t>
            </a:r>
          </a:p>
        </p:txBody>
      </p:sp>
    </p:spTree>
    <p:extLst>
      <p:ext uri="{BB962C8B-B14F-4D97-AF65-F5344CB8AC3E}">
        <p14:creationId xmlns:p14="http://schemas.microsoft.com/office/powerpoint/2010/main" val="19460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HW7: Selecting Irregular Image Regions using Graph Cuts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95067"/>
            <a:ext cx="3886199" cy="334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0046"/>
            <a:ext cx="4004156" cy="343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HW7: Selecting Irregular Image Regions using Graph Cuts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Set up a weighted undirected graph of nodes (pixels) and edges (connecting neighboring pixels)</a:t>
            </a:r>
          </a:p>
          <a:p>
            <a:r>
              <a:rPr lang="en-US" dirty="0" smtClean="0"/>
              <a:t>Set edge weights according to gradient magnitudes in the image</a:t>
            </a:r>
          </a:p>
          <a:p>
            <a:r>
              <a:rPr lang="en-US" dirty="0" smtClean="0"/>
              <a:t>Execute the push-</a:t>
            </a:r>
            <a:r>
              <a:rPr lang="en-US" dirty="0" err="1" smtClean="0"/>
              <a:t>relabel</a:t>
            </a:r>
            <a:r>
              <a:rPr lang="en-US" dirty="0" smtClean="0"/>
              <a:t> algorithm on each node in parallel until all nodes converged</a:t>
            </a:r>
          </a:p>
          <a:p>
            <a:pPr lvl="1"/>
            <a:r>
              <a:rPr lang="en-US" dirty="0" smtClean="0"/>
              <a:t>Naïve implementation requires global atomic operations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Timo</a:t>
            </a:r>
            <a:r>
              <a:rPr lang="en-US" dirty="0" smtClean="0"/>
              <a:t> Stich’s GTC 2009 talk, “Graph Cuts with CUDA” for more details</a:t>
            </a:r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Stencil, Reduce</a:t>
            </a:r>
          </a:p>
          <a:p>
            <a:r>
              <a:rPr lang="en-US" dirty="0" smtClean="0"/>
              <a:t>Similar </a:t>
            </a:r>
            <a:r>
              <a:rPr lang="en-US" dirty="0"/>
              <a:t>homework assignment in </a:t>
            </a:r>
            <a:r>
              <a:rPr lang="en-US" dirty="0" smtClean="0"/>
              <a:t>UIUC Computer Vision course, Brown and MIT </a:t>
            </a:r>
            <a:r>
              <a:rPr lang="en-US" dirty="0"/>
              <a:t>Computational Photography </a:t>
            </a:r>
            <a:r>
              <a:rPr lang="en-US" dirty="0" smtClean="0"/>
              <a:t>courses, CMU Advanced Parallel Graphics course</a:t>
            </a:r>
            <a:endParaRPr lang="en-US" dirty="0"/>
          </a:p>
          <a:p>
            <a:r>
              <a:rPr lang="en-US" dirty="0" smtClean="0"/>
              <a:t>Estimated difficulty: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HW8: Improving the Performance of Push-</a:t>
            </a:r>
            <a:r>
              <a:rPr lang="en-US" sz="2400" b="1" dirty="0" err="1" smtClean="0"/>
              <a:t>Relabel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(optional – we need to remove HW3 and replace it with this)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shared memory, change degree of parallelism to avoid global atomic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Keep list of active image tiles using stream compaction</a:t>
            </a:r>
          </a:p>
          <a:p>
            <a:r>
              <a:rPr lang="en-US" dirty="0" smtClean="0"/>
              <a:t>See the following papers for details:</a:t>
            </a:r>
          </a:p>
          <a:p>
            <a:pPr lvl="1"/>
            <a:r>
              <a:rPr lang="en-US" sz="1500" dirty="0">
                <a:hlinkClick r:id="rId2"/>
              </a:rPr>
              <a:t>http://</a:t>
            </a:r>
            <a:r>
              <a:rPr lang="en-US" sz="1500" dirty="0" smtClean="0">
                <a:hlinkClick r:id="rId2"/>
              </a:rPr>
              <a:t>cvit.iiit.ac.in/papers/rtGCuts_2008.pdf</a:t>
            </a:r>
            <a:endParaRPr lang="en-US" sz="1500" dirty="0" smtClean="0"/>
          </a:p>
          <a:p>
            <a:pPr lvl="1"/>
            <a:r>
              <a:rPr lang="en-US" sz="1500" dirty="0">
                <a:hlinkClick r:id="rId3"/>
              </a:rPr>
              <a:t>http://people.seas.harvard.edu/~mroberts/data/a_work-efficient_gpu_algorithm_for_level_set_segmentation_hpg_paper.pdf</a:t>
            </a:r>
            <a:endParaRPr lang="en-US" sz="1500" dirty="0" smtClean="0"/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Map, Scatter/Gather, Stencil, Reduce, Scan, Compact</a:t>
            </a:r>
          </a:p>
          <a:p>
            <a:r>
              <a:rPr lang="en-US" dirty="0"/>
              <a:t>Quite open-ended. We could make this into a contest to see who can get the best performance</a:t>
            </a:r>
          </a:p>
          <a:p>
            <a:r>
              <a:rPr lang="en-US" dirty="0" smtClean="0"/>
              <a:t>Estimated difficulty: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Reasonable coverage of important parallel primitives and interesting image processing applications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Emphasis on empirical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6772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06258"/>
              </p:ext>
            </p:extLst>
          </p:nvPr>
        </p:nvGraphicFramePr>
        <p:xfrm>
          <a:off x="152398" y="2133602"/>
          <a:ext cx="8839201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953"/>
                <a:gridCol w="1061796"/>
                <a:gridCol w="974967"/>
                <a:gridCol w="974967"/>
                <a:gridCol w="1123816"/>
                <a:gridCol w="982408"/>
                <a:gridCol w="922869"/>
                <a:gridCol w="853406"/>
                <a:gridCol w="774019"/>
              </a:tblGrid>
              <a:tr h="100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Topics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HW1: Conversion from Color to Greyscale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HW2: Gaussian Blur and Smart Blur using the Bilateral Filter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HW3: Automatic Red Eye Removal using Template Matching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HW4: High Dynamic Range Tonemapping using Ward's Histogram Adjustment Algorithm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HW5: Implementing Different Histogram Algorithms and Evaluating their Performance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HW6: Seamless Image Compositing using Poisson Blending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HW7: Selecting Irregular Image Regions using Graph Cuts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HW8: Improving the Performance of Push-Relabel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Primitives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Map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Scatter/Gather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Stencil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Reduce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Scan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Segmented Scan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Compact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Sort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35" marR="6935" marT="693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Notes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Decided against “swishy picture” effect driven by a Stable Fluids simulation</a:t>
            </a:r>
          </a:p>
          <a:p>
            <a:pPr lvl="1"/>
            <a:r>
              <a:rPr lang="en-US" dirty="0"/>
              <a:t>This kind of </a:t>
            </a:r>
            <a:r>
              <a:rPr lang="en-US" dirty="0" smtClean="0"/>
              <a:t>effect is </a:t>
            </a:r>
            <a:r>
              <a:rPr lang="en-US" dirty="0"/>
              <a:t>certainly important, but I feel that the other homework assignments represent image processing operations of broader interest</a:t>
            </a:r>
          </a:p>
          <a:p>
            <a:pPr lvl="1"/>
            <a:r>
              <a:rPr lang="en-US" dirty="0" smtClean="0"/>
              <a:t>The most interesting part of most fluid simulations (from parallel programming perspective) is solving the Poisson equation to enforce incompressibility, thereby enforcing global constraints on the fluid</a:t>
            </a:r>
          </a:p>
          <a:p>
            <a:pPr lvl="1"/>
            <a:r>
              <a:rPr lang="en-US" dirty="0" smtClean="0"/>
              <a:t>We are covering this pattern in the Poisson Blending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199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Notes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Decided against fisheye warp effect</a:t>
            </a:r>
          </a:p>
          <a:p>
            <a:pPr lvl="1"/>
            <a:r>
              <a:rPr lang="en-US" dirty="0" smtClean="0"/>
              <a:t>This kind of warping is certainly important, but I feel that the other homework assignments represent image processing operations of broader interest</a:t>
            </a:r>
            <a:endParaRPr lang="en-US" dirty="0"/>
          </a:p>
          <a:p>
            <a:r>
              <a:rPr lang="en-US" dirty="0" smtClean="0"/>
              <a:t>Decided against seam carving</a:t>
            </a:r>
          </a:p>
          <a:p>
            <a:pPr lvl="1"/>
            <a:r>
              <a:rPr lang="en-US" dirty="0" smtClean="0"/>
              <a:t>In some sense, the graph cuts assignment is a generalization of seam carving</a:t>
            </a:r>
          </a:p>
          <a:p>
            <a:pPr lvl="1"/>
            <a:r>
              <a:rPr lang="en-US" dirty="0" smtClean="0"/>
              <a:t>It seems challenging to expose enough parallelism in the seam carving dynamic programming algorithm</a:t>
            </a:r>
          </a:p>
          <a:p>
            <a:pPr lvl="2"/>
            <a:r>
              <a:rPr lang="en-US" dirty="0" smtClean="0"/>
              <a:t>If carving vertically, can only process one row at a time</a:t>
            </a:r>
          </a:p>
          <a:p>
            <a:pPr lvl="2"/>
            <a:r>
              <a:rPr lang="en-US" dirty="0" smtClean="0"/>
              <a:t>If carving horizontally, can only process one column at a time</a:t>
            </a:r>
          </a:p>
          <a:p>
            <a:pPr lvl="2"/>
            <a:r>
              <a:rPr lang="en-US" dirty="0" smtClean="0"/>
              <a:t>Only 1024 threads of independent work </a:t>
            </a:r>
            <a:r>
              <a:rPr lang="en-US" dirty="0"/>
              <a:t>to do for a 1024 X 1024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Parallel primitives </a:t>
            </a:r>
            <a:r>
              <a:rPr lang="en-US" sz="2800" b="1" dirty="0"/>
              <a:t>c</a:t>
            </a:r>
            <a:r>
              <a:rPr lang="en-US" sz="2800" b="1" dirty="0" smtClean="0"/>
              <a:t>overed in this proposal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Map</a:t>
            </a:r>
          </a:p>
          <a:p>
            <a:pPr marL="0" indent="0" algn="ctr">
              <a:buNone/>
            </a:pPr>
            <a:r>
              <a:rPr lang="en-US" dirty="0" smtClean="0"/>
              <a:t>Scatter/Gather</a:t>
            </a:r>
          </a:p>
          <a:p>
            <a:pPr marL="0" indent="0" algn="ctr">
              <a:buNone/>
            </a:pPr>
            <a:r>
              <a:rPr lang="en-US" dirty="0" smtClean="0"/>
              <a:t>Stencil</a:t>
            </a:r>
          </a:p>
          <a:p>
            <a:pPr marL="0" indent="0" algn="ctr">
              <a:buNone/>
            </a:pPr>
            <a:r>
              <a:rPr lang="en-US" dirty="0" smtClean="0"/>
              <a:t>Reduce</a:t>
            </a:r>
          </a:p>
          <a:p>
            <a:pPr marL="0" indent="0" algn="ctr">
              <a:buNone/>
            </a:pPr>
            <a:r>
              <a:rPr lang="en-US" dirty="0" smtClean="0"/>
              <a:t>Scan</a:t>
            </a:r>
          </a:p>
          <a:p>
            <a:pPr marL="0" indent="0" algn="ctr">
              <a:buNone/>
            </a:pPr>
            <a:r>
              <a:rPr lang="en-US" dirty="0" smtClean="0"/>
              <a:t>Segmented Scan</a:t>
            </a:r>
          </a:p>
          <a:p>
            <a:pPr marL="0" indent="0" algn="ctr">
              <a:buNone/>
            </a:pPr>
            <a:r>
              <a:rPr lang="en-US" dirty="0" smtClean="0"/>
              <a:t>Compact</a:t>
            </a:r>
          </a:p>
          <a:p>
            <a:pPr marL="0" indent="0" algn="ctr">
              <a:buNone/>
            </a:pPr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Image processing applications covered in this proposal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Color Conversion</a:t>
            </a:r>
          </a:p>
          <a:p>
            <a:pPr marL="0" indent="0" algn="ctr">
              <a:buNone/>
            </a:pPr>
            <a:r>
              <a:rPr lang="en-US" dirty="0" smtClean="0"/>
              <a:t>Gaussian Blur</a:t>
            </a:r>
          </a:p>
          <a:p>
            <a:pPr marL="0" indent="0" algn="ctr">
              <a:buNone/>
            </a:pPr>
            <a:r>
              <a:rPr lang="en-US" dirty="0" smtClean="0"/>
              <a:t>Bilateral Filtering</a:t>
            </a:r>
          </a:p>
          <a:p>
            <a:pPr marL="0" indent="0" algn="ctr">
              <a:buNone/>
            </a:pPr>
            <a:r>
              <a:rPr lang="en-US" dirty="0" smtClean="0"/>
              <a:t>Red Eye Removal</a:t>
            </a:r>
          </a:p>
          <a:p>
            <a:pPr marL="0" indent="0" algn="ctr">
              <a:buNone/>
            </a:pPr>
            <a:r>
              <a:rPr lang="en-US" dirty="0" err="1" smtClean="0"/>
              <a:t>Tonemapping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Poisson Blending</a:t>
            </a:r>
          </a:p>
          <a:p>
            <a:pPr marL="0" indent="0" algn="ctr">
              <a:buNone/>
            </a:pPr>
            <a:r>
              <a:rPr lang="en-US" dirty="0" smtClean="0"/>
              <a:t>Graph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HW1: Greyscale Conversion</a:t>
            </a:r>
            <a:endParaRPr lang="en-US" b="1" dirty="0"/>
          </a:p>
        </p:txBody>
      </p:sp>
      <p:pic>
        <p:nvPicPr>
          <p:cNvPr id="1026" name="Picture 2" descr="http://www.cs.cmu.edu/~chuck/lennapg/len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cmu.edu/~chuck/lennapg/len_std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HW1: Greyscale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CUDA</a:t>
            </a:r>
          </a:p>
          <a:p>
            <a:r>
              <a:rPr lang="en-US" dirty="0" smtClean="0"/>
              <a:t>Convert color image to greyscale</a:t>
            </a:r>
          </a:p>
          <a:p>
            <a:r>
              <a:rPr lang="en-US" dirty="0" smtClean="0"/>
              <a:t>Parallel primitives covered:</a:t>
            </a:r>
          </a:p>
          <a:p>
            <a:pPr lvl="1"/>
            <a:r>
              <a:rPr lang="en-US" dirty="0" smtClean="0"/>
              <a:t>Map</a:t>
            </a:r>
          </a:p>
          <a:p>
            <a:r>
              <a:rPr lang="en-US" dirty="0" smtClean="0"/>
              <a:t>Performance evaluation questions:</a:t>
            </a:r>
          </a:p>
          <a:p>
            <a:pPr lvl="1"/>
            <a:r>
              <a:rPr lang="en-US" dirty="0" smtClean="0"/>
              <a:t>How does performance vary with block size?</a:t>
            </a:r>
          </a:p>
          <a:p>
            <a:pPr lvl="1"/>
            <a:r>
              <a:rPr lang="en-US" dirty="0" smtClean="0"/>
              <a:t>How does performance vary with image size?</a:t>
            </a:r>
          </a:p>
          <a:p>
            <a:r>
              <a:rPr lang="en-US" dirty="0" smtClean="0"/>
              <a:t>Estimated difficulty: Easy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HW2: Gaussian Blur and Smart Blur using the Bilateral </a:t>
            </a:r>
            <a:r>
              <a:rPr lang="en-US" sz="4000" b="1" dirty="0" smtClean="0"/>
              <a:t>Filter</a:t>
            </a:r>
            <a:endParaRPr lang="en-US" sz="4000" b="1" dirty="0"/>
          </a:p>
        </p:txBody>
      </p:sp>
      <p:pic>
        <p:nvPicPr>
          <p:cNvPr id="2052" name="Picture 4" descr="http://www.freeimagehosting.net/uploads/1f71bb73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25" y="2133600"/>
            <a:ext cx="62094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HW2: Gaussian Blur and Smart Blur using the Bilateral </a:t>
            </a:r>
            <a:r>
              <a:rPr lang="en-US" sz="4000" b="1" dirty="0" smtClean="0"/>
              <a:t>Filter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Guassian</a:t>
            </a:r>
            <a:r>
              <a:rPr lang="en-US" dirty="0" smtClean="0"/>
              <a:t> Blur using convolution</a:t>
            </a:r>
          </a:p>
          <a:p>
            <a:r>
              <a:rPr lang="en-US" dirty="0" smtClean="0"/>
              <a:t>Bilateral filter is just </a:t>
            </a:r>
            <a:r>
              <a:rPr lang="en-US" dirty="0"/>
              <a:t>like Gaussian blur but with data-dependent kernel </a:t>
            </a:r>
            <a:r>
              <a:rPr lang="en-US" dirty="0" smtClean="0"/>
              <a:t>weights.</a:t>
            </a:r>
          </a:p>
          <a:p>
            <a:r>
              <a:rPr lang="en-US" dirty="0"/>
              <a:t>See Joe </a:t>
            </a:r>
            <a:r>
              <a:rPr lang="en-US" dirty="0" err="1"/>
              <a:t>Stam’s</a:t>
            </a:r>
            <a:r>
              <a:rPr lang="en-US" dirty="0"/>
              <a:t> </a:t>
            </a:r>
            <a:r>
              <a:rPr lang="en-US" dirty="0" smtClean="0"/>
              <a:t>GTC 2009 talk, “Convolution </a:t>
            </a:r>
            <a:r>
              <a:rPr lang="en-US" dirty="0"/>
              <a:t>Soup: A Case Study in CUDA </a:t>
            </a:r>
            <a:r>
              <a:rPr lang="en-US" dirty="0" smtClean="0"/>
              <a:t>Optimization” for possible optimizations</a:t>
            </a:r>
            <a:endParaRPr lang="en-US" dirty="0"/>
          </a:p>
          <a:p>
            <a:r>
              <a:rPr lang="en-US" dirty="0" smtClean="0"/>
              <a:t>Parallel primitives </a:t>
            </a:r>
            <a:r>
              <a:rPr lang="en-US" dirty="0"/>
              <a:t>c</a:t>
            </a:r>
            <a:r>
              <a:rPr lang="en-US" dirty="0" smtClean="0"/>
              <a:t>overed:</a:t>
            </a:r>
          </a:p>
          <a:p>
            <a:pPr lvl="1"/>
            <a:r>
              <a:rPr lang="en-US" dirty="0" smtClean="0"/>
              <a:t>Map, Scatter/Gather, Stencil</a:t>
            </a:r>
          </a:p>
          <a:p>
            <a:r>
              <a:rPr lang="en-US" dirty="0" smtClean="0"/>
              <a:t>Performance evaluation questions:</a:t>
            </a:r>
          </a:p>
          <a:p>
            <a:pPr lvl="1"/>
            <a:r>
              <a:rPr lang="en-US" dirty="0" smtClean="0"/>
              <a:t>What memory space to put blur kernel?</a:t>
            </a:r>
          </a:p>
          <a:p>
            <a:pPr lvl="1"/>
            <a:r>
              <a:rPr lang="en-US" dirty="0" smtClean="0"/>
              <a:t>How does performance vary with kernel size?</a:t>
            </a:r>
          </a:p>
          <a:p>
            <a:pPr lvl="1"/>
            <a:r>
              <a:rPr lang="en-US" dirty="0" smtClean="0"/>
              <a:t>Can we put the image to be blurred in texture memory?</a:t>
            </a:r>
          </a:p>
          <a:p>
            <a:pPr lvl="1"/>
            <a:r>
              <a:rPr lang="en-US" dirty="0" smtClean="0"/>
              <a:t>How does performance vary with image size?</a:t>
            </a:r>
          </a:p>
          <a:p>
            <a:r>
              <a:rPr lang="en-US" dirty="0" smtClean="0"/>
              <a:t>Estimated difficulty: Moderate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HW2: Gaussian Blur and Smart Blur using the Bilateral </a:t>
            </a:r>
            <a:r>
              <a:rPr lang="en-US" sz="4000" b="1" dirty="0" smtClean="0"/>
              <a:t>Filter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Decided against anisotropic diffusion for implementing smart </a:t>
            </a:r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Although </a:t>
            </a:r>
            <a:r>
              <a:rPr lang="en-US" dirty="0"/>
              <a:t>anisotropic diffusion can produce comparable results to bilateral filtering, it is less common in the </a:t>
            </a:r>
            <a:r>
              <a:rPr lang="en-US" dirty="0" smtClean="0"/>
              <a:t>literature</a:t>
            </a:r>
          </a:p>
          <a:p>
            <a:pPr lvl="1"/>
            <a:r>
              <a:rPr lang="en-US" dirty="0" smtClean="0"/>
              <a:t>Anisotropic </a:t>
            </a:r>
            <a:r>
              <a:rPr lang="en-US" dirty="0"/>
              <a:t>diffusion also has more parameters to tune and requires iteratively solving a partial differential equation over the image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bilateral filtering has fewer parameters to tune and requires only one pass over the </a:t>
            </a:r>
            <a:r>
              <a:rPr lang="en-US" dirty="0" smtClean="0"/>
              <a:t>image.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I think it is more useful to expose students to bilateral </a:t>
            </a:r>
            <a:r>
              <a:rPr lang="en-US" dirty="0" smtClean="0"/>
              <a:t>filtering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1438</Words>
  <Application>Microsoft Office PowerPoint</Application>
  <PresentationFormat>On-screen Show (4:3)</PresentationFormat>
  <Paragraphs>200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Parallel Computing Class Homework Assignment Proposal</vt:lpstr>
      <vt:lpstr>Goals</vt:lpstr>
      <vt:lpstr>Parallel primitives covered in this proposal</vt:lpstr>
      <vt:lpstr>Image processing applications covered in this proposal</vt:lpstr>
      <vt:lpstr>HW1: Greyscale Conversion</vt:lpstr>
      <vt:lpstr>HW1: Greyscale Conversion</vt:lpstr>
      <vt:lpstr>HW2: Gaussian Blur and Smart Blur using the Bilateral Filter</vt:lpstr>
      <vt:lpstr>HW2: Gaussian Blur and Smart Blur using the Bilateral Filter</vt:lpstr>
      <vt:lpstr>HW2: Gaussian Blur and Smart Blur using the Bilateral Filter</vt:lpstr>
      <vt:lpstr>HW3: Automatic Red Eye Removal Using Template Matching (optional – we might want to replace this one)</vt:lpstr>
      <vt:lpstr>HW3: Automatic Red Eye Removal Using Template Matching (optional – we might want to replace this one)</vt:lpstr>
      <vt:lpstr>HW4: High Dynamic Range Tone Mapping using Ward’s Histogram Adjustment Operator</vt:lpstr>
      <vt:lpstr>HW4: High Dynamic Range Tone Mapping using Ward’s Histogram Adjustment Operator</vt:lpstr>
      <vt:lpstr>HW5: Implementing Different Histogram Algorithms and Evaluating Their Performance</vt:lpstr>
      <vt:lpstr>HW6: Seamless Image Compositing using Poisson Blending</vt:lpstr>
      <vt:lpstr>HW6: Seamless Image Compositing using Poisson Blending</vt:lpstr>
      <vt:lpstr>HW7: Selecting Irregular Image Regions using Graph Cuts</vt:lpstr>
      <vt:lpstr>HW7: Selecting Irregular Image Regions using Graph Cuts</vt:lpstr>
      <vt:lpstr>HW8: Improving the Performance of Push-Relabel (optional – we need to remove HW3 and replace it with this)</vt:lpstr>
      <vt:lpstr>Summary</vt:lpstr>
      <vt:lpstr>Notes</vt:lpstr>
      <vt:lpstr>Notes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Class Homework Proposal</dc:title>
  <dc:creator>mike</dc:creator>
  <cp:lastModifiedBy>mike</cp:lastModifiedBy>
  <cp:revision>44</cp:revision>
  <dcterms:created xsi:type="dcterms:W3CDTF">2012-08-09T07:02:32Z</dcterms:created>
  <dcterms:modified xsi:type="dcterms:W3CDTF">2012-08-17T17:29:30Z</dcterms:modified>
</cp:coreProperties>
</file>