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7" r:id="rId5"/>
    <p:sldId id="264" r:id="rId6"/>
    <p:sldId id="265" r:id="rId7"/>
    <p:sldId id="259" r:id="rId8"/>
    <p:sldId id="262" r:id="rId9"/>
    <p:sldId id="260" r:id="rId10"/>
    <p:sldId id="261" r:id="rId11"/>
    <p:sldId id="263" r:id="rId12"/>
    <p:sldId id="266" r:id="rId13"/>
    <p:sldId id="269" r:id="rId14"/>
    <p:sldId id="270" r:id="rId15"/>
    <p:sldId id="271" r:id="rId16"/>
    <p:sldId id="272" r:id="rId17"/>
    <p:sldId id="273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6"/>
    <p:restoredTop sz="96410"/>
  </p:normalViewPr>
  <p:slideViewPr>
    <p:cSldViewPr snapToGrid="0" snapToObjects="1">
      <p:cViewPr varScale="1">
        <p:scale>
          <a:sx n="124" d="100"/>
          <a:sy n="124" d="100"/>
        </p:scale>
        <p:origin x="208" y="22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CCBBC4-C7A8-834A-B2E5-715F1771C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CF902-6475-A940-B59D-3669E1AB0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1E3FA-CBC7-2F4F-9A3F-BB8668F1F0F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607F1-FDFA-A84C-9791-6170038C8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66F9-C6C5-DC4A-B59A-A2208679B2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E85B-301E-BD42-B1EF-E931854A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1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04F41-00F7-9746-B3CC-33D706521DE1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D7E1C-7ACB-2A4D-90F5-3EC4A049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D7E1C-7ACB-2A4D-90F5-3EC4A049A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D7E1C-7ACB-2A4D-90F5-3EC4A049AA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D7E1C-7ACB-2A4D-90F5-3EC4A049A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D7E1C-7ACB-2A4D-90F5-3EC4A049AA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9425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2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9239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3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5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4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3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42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7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sumer.ftc.gov/articles/how-spot-avoid-and-report-tech-support-scams" TargetMode="External"/><Relationship Id="rId13" Type="http://schemas.openxmlformats.org/officeDocument/2006/relationships/hyperlink" Target="https://www.pcmag.com/picks/the-best-password-managers" TargetMode="External"/><Relationship Id="rId3" Type="http://schemas.openxmlformats.org/officeDocument/2006/relationships/hyperlink" Target="https://www.fbi.gov/scams-and-safety/common-scams-and-crimes/romance-scams" TargetMode="External"/><Relationship Id="rId7" Type="http://schemas.openxmlformats.org/officeDocument/2006/relationships/hyperlink" Target="https://www.consumer.ftc.gov/articles/how-recognize-and-avoid-phishing-scams" TargetMode="External"/><Relationship Id="rId12" Type="http://schemas.openxmlformats.org/officeDocument/2006/relationships/hyperlink" Target="https://doi.org/10.26419/res.00228.0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sumer.ftc.gov/articles/0497-credit-freeze-faqs" TargetMode="External"/><Relationship Id="rId11" Type="http://schemas.openxmlformats.org/officeDocument/2006/relationships/hyperlink" Target="https://www.malwarebytes.com/spoofing/" TargetMode="External"/><Relationship Id="rId5" Type="http://schemas.openxmlformats.org/officeDocument/2006/relationships/hyperlink" Target="https://www.consumer.ftc.gov/articles/0199-prize-scams" TargetMode="External"/><Relationship Id="rId10" Type="http://schemas.openxmlformats.org/officeDocument/2006/relationships/hyperlink" Target="https://pdf.ic3.gov/2019_IC3Report.pdf" TargetMode="External"/><Relationship Id="rId4" Type="http://schemas.openxmlformats.org/officeDocument/2006/relationships/hyperlink" Target="https://www.consumer.ftc.gov/articles/0213-lost-or-stolen-credit-atm-and-debit-cards" TargetMode="External"/><Relationship Id="rId9" Type="http://schemas.openxmlformats.org/officeDocument/2006/relationships/hyperlink" Target="https://www.consumer.ftc.gov/blog/2020/06/how-avoid-covid-19-government-imposter-scam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47F5-0055-124B-8AEF-5A2403AF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896722"/>
            <a:ext cx="8361229" cy="2098226"/>
          </a:xfrm>
        </p:spPr>
        <p:txBody>
          <a:bodyPr/>
          <a:lstStyle/>
          <a:p>
            <a:r>
              <a:rPr lang="en-US" dirty="0"/>
              <a:t>Cybersecurity for </a:t>
            </a:r>
            <a:br>
              <a:rPr lang="en-US" dirty="0"/>
            </a:br>
            <a:r>
              <a:rPr lang="en-US" dirty="0"/>
              <a:t>Seniors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3F6DF-B1E6-BD4B-B159-72CD5E2C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5347757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Created by Sydney Brazeau</a:t>
            </a:r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9924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F9EE-1D8E-B44F-AFBA-19CCF764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Imposters</a:t>
            </a:r>
          </a:p>
        </p:txBody>
      </p:sp>
      <p:pic>
        <p:nvPicPr>
          <p:cNvPr id="5" name="Content Placeholder 4" descr="Police">
            <a:extLst>
              <a:ext uri="{FF2B5EF4-FFF2-40B4-BE49-F238E27FC236}">
                <a16:creationId xmlns:a16="http://schemas.microsoft.com/office/drawing/2014/main" id="{FFAB87DC-407A-3441-9CC9-1A5D95A21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5778" y="2396181"/>
            <a:ext cx="2546521" cy="25465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760728-2E43-8A42-BEDF-1D75D52FEB33}"/>
              </a:ext>
            </a:extLst>
          </p:cNvPr>
          <p:cNvSpPr txBox="1"/>
          <p:nvPr/>
        </p:nvSpPr>
        <p:spPr>
          <a:xfrm>
            <a:off x="1219200" y="1587500"/>
            <a:ext cx="6921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Fraudsters often send e-mails or make phone calls pretending to be government officials or law enforcement  (FTC,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IRS will usually mail correspondence before making other attempts to contact you  (FTC,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Never send cash, gift cards, cryptocurrency, or financial information to a person claiming to be from a government agency (FTC,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U.S. government will never call, text, or use social media to say you owe money (FTC,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not click on links in e-mails or text messages claiming to be from the government (FTC, 2020)</a:t>
            </a:r>
          </a:p>
        </p:txBody>
      </p:sp>
    </p:spTree>
    <p:extLst>
      <p:ext uri="{BB962C8B-B14F-4D97-AF65-F5344CB8AC3E}">
        <p14:creationId xmlns:p14="http://schemas.microsoft.com/office/powerpoint/2010/main" val="129905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9238-6DFE-A042-960E-E1840E1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Fraud</a:t>
            </a:r>
          </a:p>
        </p:txBody>
      </p:sp>
      <p:pic>
        <p:nvPicPr>
          <p:cNvPr id="5" name="Content Placeholder 4" descr="Credit card">
            <a:extLst>
              <a:ext uri="{FF2B5EF4-FFF2-40B4-BE49-F238E27FC236}">
                <a16:creationId xmlns:a16="http://schemas.microsoft.com/office/drawing/2014/main" id="{671DE088-6FA0-904C-BD27-BCB6319DB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6679" y="1927139"/>
            <a:ext cx="3003721" cy="30037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13236-A81E-034A-BD5E-1C0B212CA25D}"/>
              </a:ext>
            </a:extLst>
          </p:cNvPr>
          <p:cNvSpPr txBox="1"/>
          <p:nvPr/>
        </p:nvSpPr>
        <p:spPr>
          <a:xfrm>
            <a:off x="1206500" y="1562100"/>
            <a:ext cx="6426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purchase from websites that start with http</a:t>
            </a:r>
            <a:r>
              <a:rPr lang="en-US" sz="2000" b="1" dirty="0"/>
              <a:t>s</a:t>
            </a:r>
            <a:r>
              <a:rPr lang="en-US" sz="2000" dirty="0"/>
              <a:t>://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websites before purchasing from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Business Bureau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“[store name] + scam”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Scammers can use your stolen credit card information even if they don’t have the physical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Catch credit card fraud early to protect your 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 account activity and call your credit card company immediately if you see suspicious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your pin and your online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Place a fraud alert on your credit if you have been the victim of credit card fraud (FTC, 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2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CB02-EF61-5F46-8CED-774D95F4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Skills </a:t>
            </a:r>
            <a:r>
              <a:rPr lang="de-DE" dirty="0" err="1"/>
              <a:t>and</a:t>
            </a:r>
            <a:r>
              <a:rPr lang="de-DE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3315-72E6-784A-B896-89561B94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Unique Passwords</a:t>
            </a:r>
          </a:p>
          <a:p>
            <a:r>
              <a:rPr lang="en-US" sz="3200" dirty="0"/>
              <a:t>Install Updates Regularly</a:t>
            </a:r>
          </a:p>
          <a:p>
            <a:r>
              <a:rPr lang="en-US" sz="3200" dirty="0"/>
              <a:t>Recognize Risk Factors</a:t>
            </a:r>
          </a:p>
          <a:p>
            <a:r>
              <a:rPr lang="en-US" sz="3200" dirty="0"/>
              <a:t>Conduct A Credit Freeze</a:t>
            </a:r>
          </a:p>
          <a:p>
            <a:r>
              <a:rPr lang="en-US" sz="3200" dirty="0"/>
              <a:t>Set Up Online Banking</a:t>
            </a:r>
          </a:p>
          <a:p>
            <a:endParaRPr lang="de-DE" dirty="0"/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71B65830-0472-E546-A054-697A0C55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899" y="1793788"/>
            <a:ext cx="2628901" cy="2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3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15C6-2555-BE49-92B1-60E1E380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pic>
        <p:nvPicPr>
          <p:cNvPr id="5" name="Content Placeholder 4" descr="Key">
            <a:extLst>
              <a:ext uri="{FF2B5EF4-FFF2-40B4-BE49-F238E27FC236}">
                <a16:creationId xmlns:a16="http://schemas.microsoft.com/office/drawing/2014/main" id="{7FCD2EE2-12A9-1247-A428-4F23B428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0" y="1992527"/>
            <a:ext cx="2872946" cy="28729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37AACF-C0EF-FA41-853E-D7E9A19D8DCC}"/>
              </a:ext>
            </a:extLst>
          </p:cNvPr>
          <p:cNvSpPr txBox="1"/>
          <p:nvPr/>
        </p:nvSpPr>
        <p:spPr>
          <a:xfrm>
            <a:off x="1219200" y="2131756"/>
            <a:ext cx="6286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STRONG &amp;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a unique password for every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Passwords should be 12 characters or longer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a password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LastPass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Dashlane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Keeper (</a:t>
            </a:r>
            <a:r>
              <a:rPr lang="en-US" sz="2000" dirty="0" err="1"/>
              <a:t>Rubenking</a:t>
            </a:r>
            <a:r>
              <a:rPr lang="en-US" sz="2000" dirty="0"/>
              <a:t> &amp; Moore,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your account is breeched, change your password</a:t>
            </a:r>
          </a:p>
        </p:txBody>
      </p:sp>
    </p:spTree>
    <p:extLst>
      <p:ext uri="{BB962C8B-B14F-4D97-AF65-F5344CB8AC3E}">
        <p14:creationId xmlns:p14="http://schemas.microsoft.com/office/powerpoint/2010/main" val="400856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E494-2882-F04F-9705-7803AA6A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pic>
        <p:nvPicPr>
          <p:cNvPr id="5" name="Content Placeholder 4" descr="Repeat">
            <a:extLst>
              <a:ext uri="{FF2B5EF4-FFF2-40B4-BE49-F238E27FC236}">
                <a16:creationId xmlns:a16="http://schemas.microsoft.com/office/drawing/2014/main" id="{4590DF79-BCAA-4746-8259-06C34D632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4059" y="2085202"/>
            <a:ext cx="2687595" cy="2687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AFBC2-6DC8-8343-9028-A528CE9A10BA}"/>
              </a:ext>
            </a:extLst>
          </p:cNvPr>
          <p:cNvSpPr txBox="1"/>
          <p:nvPr/>
        </p:nvSpPr>
        <p:spPr>
          <a:xfrm>
            <a:off x="1272746" y="1802368"/>
            <a:ext cx="6667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Updates keep your device running smoothly and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Malware loves unpatched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updates regularly or set updates to install automatically as they become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Update both the operating system and applications i.e. Microsoft Word</a:t>
            </a:r>
          </a:p>
        </p:txBody>
      </p:sp>
      <p:pic>
        <p:nvPicPr>
          <p:cNvPr id="6" name="Graphic 5" descr="Devil face with no fill">
            <a:extLst>
              <a:ext uri="{FF2B5EF4-FFF2-40B4-BE49-F238E27FC236}">
                <a16:creationId xmlns:a16="http://schemas.microsoft.com/office/drawing/2014/main" id="{B1BD190C-02B8-244E-9A5D-E0B07FBA7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747" y="5715000"/>
            <a:ext cx="914400" cy="914400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3ADC6F1A-3149-3441-A011-07CADD9E74F9}"/>
              </a:ext>
            </a:extLst>
          </p:cNvPr>
          <p:cNvSpPr/>
          <p:nvPr/>
        </p:nvSpPr>
        <p:spPr>
          <a:xfrm>
            <a:off x="5078026" y="4639984"/>
            <a:ext cx="2188347" cy="10414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love it when you don’t run updates!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4668A-EE56-1842-804F-D59CE71C27B3}"/>
              </a:ext>
            </a:extLst>
          </p:cNvPr>
          <p:cNvSpPr txBox="1"/>
          <p:nvPr/>
        </p:nvSpPr>
        <p:spPr>
          <a:xfrm>
            <a:off x="4383218" y="6444734"/>
            <a:ext cx="104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Hackers</a:t>
            </a:r>
          </a:p>
        </p:txBody>
      </p:sp>
    </p:spTree>
    <p:extLst>
      <p:ext uri="{BB962C8B-B14F-4D97-AF65-F5344CB8AC3E}">
        <p14:creationId xmlns:p14="http://schemas.microsoft.com/office/powerpoint/2010/main" val="355847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4934-A776-9F41-A75C-9BFDCAD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685800"/>
            <a:ext cx="9842500" cy="1485900"/>
          </a:xfrm>
        </p:spPr>
        <p:txBody>
          <a:bodyPr/>
          <a:lstStyle/>
          <a:p>
            <a:r>
              <a:rPr lang="en-US" dirty="0"/>
              <a:t>Risk Factors for Cybercrime Victimization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830BBF77-809C-2644-AF6B-2DBF5921F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368" y="1679489"/>
            <a:ext cx="3305432" cy="33054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3C6D8F-F63D-5A4A-8727-DB4DB707A884}"/>
              </a:ext>
            </a:extLst>
          </p:cNvPr>
          <p:cNvSpPr txBox="1"/>
          <p:nvPr/>
        </p:nvSpPr>
        <p:spPr>
          <a:xfrm>
            <a:off x="1395284" y="1500819"/>
            <a:ext cx="6007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Loneliness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Get involved in community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Check out what your local senior center has to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Seek mental health services from local community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Recent loss of spouse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Talk to friends or family members regularly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Cognitive decline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Preplan your finances</a:t>
            </a:r>
          </a:p>
        </p:txBody>
      </p:sp>
    </p:spTree>
    <p:extLst>
      <p:ext uri="{BB962C8B-B14F-4D97-AF65-F5344CB8AC3E}">
        <p14:creationId xmlns:p14="http://schemas.microsoft.com/office/powerpoint/2010/main" val="250911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B291-538F-2342-ACDF-6D8F6B54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Freeze</a:t>
            </a:r>
          </a:p>
        </p:txBody>
      </p:sp>
      <p:pic>
        <p:nvPicPr>
          <p:cNvPr id="10" name="Content Placeholder 9" descr="Safe">
            <a:extLst>
              <a:ext uri="{FF2B5EF4-FFF2-40B4-BE49-F238E27FC236}">
                <a16:creationId xmlns:a16="http://schemas.microsoft.com/office/drawing/2014/main" id="{C1ADEE63-05F1-E246-B121-103ED19C2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063" y="1778342"/>
            <a:ext cx="3058297" cy="30582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6597E9-607B-8A4E-8448-1700C98F21D1}"/>
              </a:ext>
            </a:extLst>
          </p:cNvPr>
          <p:cNvSpPr txBox="1"/>
          <p:nvPr/>
        </p:nvSpPr>
        <p:spPr>
          <a:xfrm>
            <a:off x="1371600" y="1778342"/>
            <a:ext cx="695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credit freeze keeps unauthorized people from setting up accounts or taking out lines of credit in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Credit freezes are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Credit freezes do not affect your 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must set up a credit freeze with each credit bureau individually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Equifax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Experian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TransUnion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Credit freezes must be renewed yearly (FTC, 2019)</a:t>
            </a:r>
          </a:p>
        </p:txBody>
      </p:sp>
    </p:spTree>
    <p:extLst>
      <p:ext uri="{BB962C8B-B14F-4D97-AF65-F5344CB8AC3E}">
        <p14:creationId xmlns:p14="http://schemas.microsoft.com/office/powerpoint/2010/main" val="253207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DA3C-D4FA-1742-A025-55BBD801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Banking</a:t>
            </a:r>
          </a:p>
        </p:txBody>
      </p:sp>
      <p:pic>
        <p:nvPicPr>
          <p:cNvPr id="5" name="Content Placeholder 4" descr="Bank">
            <a:extLst>
              <a:ext uri="{FF2B5EF4-FFF2-40B4-BE49-F238E27FC236}">
                <a16:creationId xmlns:a16="http://schemas.microsoft.com/office/drawing/2014/main" id="{BA6B3808-F227-6543-802D-9B14FEFB3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442" y="1597110"/>
            <a:ext cx="3663779" cy="366377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5000A-260A-FC41-98ED-013C06BD2C99}"/>
              </a:ext>
            </a:extLst>
          </p:cNvPr>
          <p:cNvSpPr txBox="1"/>
          <p:nvPr/>
        </p:nvSpPr>
        <p:spPr>
          <a:xfrm>
            <a:off x="996779" y="2100978"/>
            <a:ext cx="67248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Online banking helps you track finances and spot fraud earlier </a:t>
            </a:r>
            <a:r>
              <a:rPr lang="en-US" sz="2400" dirty="0"/>
              <a:t>(Pak, </a:t>
            </a:r>
            <a:r>
              <a:rPr lang="en-US" sz="2400" dirty="0" err="1"/>
              <a:t>Shadel</a:t>
            </a:r>
            <a:r>
              <a:rPr lang="en-US" sz="2400" dirty="0"/>
              <a:t>, &amp; Williams, 2018)</a:t>
            </a:r>
            <a:r>
              <a:rPr lang="de-DE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Setting up online banking is a positive cybersecurity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strong passwords and set up two factor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6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2FA3-A128-F941-A526-9D194F61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Reporting</a:t>
            </a:r>
          </a:p>
        </p:txBody>
      </p:sp>
      <p:pic>
        <p:nvPicPr>
          <p:cNvPr id="10" name="Content Placeholder 9" descr="Users">
            <a:extLst>
              <a:ext uri="{FF2B5EF4-FFF2-40B4-BE49-F238E27FC236}">
                <a16:creationId xmlns:a16="http://schemas.microsoft.com/office/drawing/2014/main" id="{F36A9503-35DB-2C4D-9EAC-ED8CCDCC8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3863" y="2045044"/>
            <a:ext cx="2767912" cy="27679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C9BAC-112E-394F-A012-C820778E4535}"/>
              </a:ext>
            </a:extLst>
          </p:cNvPr>
          <p:cNvSpPr txBox="1"/>
          <p:nvPr/>
        </p:nvSpPr>
        <p:spPr>
          <a:xfrm>
            <a:off x="1219200" y="2101668"/>
            <a:ext cx="63822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[insert community specific resources]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Local law enforcement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Adult Protective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State Department of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Internet Crime Complaint Center (IC3)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IdentityTheft.gov</a:t>
            </a:r>
            <a:r>
              <a:rPr lang="en-US" sz="2000" dirty="0"/>
              <a:t> for identity theft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AARP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Call 877-908-3360 for support or to report a scam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AARP Fraud Watch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9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0CFD-020F-124B-9121-29E8D82D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99F-6943-6748-A432-478BCE51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760"/>
            <a:ext cx="9601200" cy="42316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FBI. (2020). Romance Scams. </a:t>
            </a:r>
            <a:r>
              <a:rPr lang="en-US" i="1" dirty="0"/>
              <a:t>Federal Bureau of Investigation. </a:t>
            </a:r>
            <a:r>
              <a:rPr lang="en-US" dirty="0"/>
              <a:t>Retrieved from </a:t>
            </a:r>
            <a:r>
              <a:rPr lang="de-DE" u="sng" dirty="0">
                <a:hlinkClick r:id="rId3"/>
              </a:rPr>
              <a:t>https://www.fbi.gov/scams-and-safety/common-scams-and-crimes/romance-scams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FTC. (2012). Lost or Stolen Credit, ATM, and Debit Cards. </a:t>
            </a:r>
            <a:r>
              <a:rPr lang="en-US" i="1" dirty="0"/>
              <a:t>Federal Trade Commission. </a:t>
            </a:r>
            <a:r>
              <a:rPr lang="en-US" dirty="0"/>
              <a:t>Retrieved from </a:t>
            </a:r>
            <a:r>
              <a:rPr lang="de-DE" u="sng" dirty="0">
                <a:hlinkClick r:id="rId4"/>
              </a:rPr>
              <a:t>https://www.consumer.ftc.gov/articles/0213-lost-or-stolen-credit-atm-and-debit-cards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FTC. (2014). Prize Scams. </a:t>
            </a:r>
            <a:r>
              <a:rPr lang="en-US" i="1" dirty="0"/>
              <a:t>Federal Trade Commission. </a:t>
            </a:r>
            <a:r>
              <a:rPr lang="en-US" dirty="0"/>
              <a:t>Retrieved from </a:t>
            </a:r>
            <a:r>
              <a:rPr lang="en-US" u="sng" dirty="0">
                <a:hlinkClick r:id="rId5"/>
              </a:rPr>
              <a:t>https://www.consumer.ftc.gov/articles/0199-prize-scams#signs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FTC. (2019). Credit Freeze FAQs. </a:t>
            </a:r>
            <a:r>
              <a:rPr lang="en-US" i="1" dirty="0"/>
              <a:t>Federal Trade Commission. </a:t>
            </a:r>
            <a:r>
              <a:rPr lang="en-US" dirty="0"/>
              <a:t>Retrieved from </a:t>
            </a:r>
            <a:r>
              <a:rPr lang="de-DE" u="sng" dirty="0">
                <a:hlinkClick r:id="rId6"/>
              </a:rPr>
              <a:t>https://www.consumer.ftc.gov/articles/0497-credit-freeze-faqs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FTC. (2019). How to Recognize and Avoid Phishing Scams. </a:t>
            </a:r>
            <a:r>
              <a:rPr lang="en-US" i="1" dirty="0"/>
              <a:t>Federal Trade Commission. </a:t>
            </a:r>
            <a:r>
              <a:rPr lang="en-US" dirty="0"/>
              <a:t>Retrieved from </a:t>
            </a:r>
            <a:r>
              <a:rPr lang="en-US" u="sng" dirty="0">
                <a:hlinkClick r:id="rId7"/>
              </a:rPr>
              <a:t>https://www.consumer.ftc.gov/articles/how-recognize-and-avoid-phishing-scams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FTC. (2019). How to Spot, Avoid and Report Tech Support Scams. </a:t>
            </a:r>
            <a:r>
              <a:rPr lang="en-US" i="1" dirty="0"/>
              <a:t>Federal Trade Commission. </a:t>
            </a:r>
            <a:r>
              <a:rPr lang="en-US" dirty="0"/>
              <a:t>Retrieved from </a:t>
            </a:r>
            <a:r>
              <a:rPr lang="de-DE" u="sng" dirty="0">
                <a:hlinkClick r:id="rId8"/>
              </a:rPr>
              <a:t>https://www.consumer.ftc.gov/articles/how-spot-avoid-and-report-tech-support-scams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FTC. (2020). How to avoid COVID-19 government imposter scams. </a:t>
            </a:r>
            <a:r>
              <a:rPr lang="en-US" i="1" dirty="0"/>
              <a:t>Federal Trade Commission. </a:t>
            </a:r>
            <a:r>
              <a:rPr lang="en-US" dirty="0"/>
              <a:t>Retrieved from </a:t>
            </a:r>
            <a:r>
              <a:rPr lang="de-DE" u="sng" dirty="0">
                <a:hlinkClick r:id="rId9"/>
              </a:rPr>
              <a:t>https://www.consumer.ftc.gov/blog/2020/06/how-avoid-covid-19-government-imposter-scams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IC3. (2020). 2019 Internet Crime Report. </a:t>
            </a:r>
            <a:r>
              <a:rPr lang="en-US" i="1" dirty="0"/>
              <a:t>Federal Bureau of Investigation. </a:t>
            </a:r>
            <a:r>
              <a:rPr lang="en-US" dirty="0"/>
              <a:t>Retrieved from </a:t>
            </a:r>
            <a:r>
              <a:rPr lang="en-US" u="sng" dirty="0">
                <a:hlinkClick r:id="rId10"/>
              </a:rPr>
              <a:t>https://pdf.ic3.gov/2019_IC3Report.pdf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Malwarebytes. (2020). Spoofing. </a:t>
            </a:r>
            <a:r>
              <a:rPr lang="de-DE" i="1" dirty="0"/>
              <a:t>Malwarebytes</a:t>
            </a:r>
            <a:r>
              <a:rPr lang="en-US" i="1" dirty="0"/>
              <a:t>. </a:t>
            </a:r>
            <a:r>
              <a:rPr lang="en-US" dirty="0"/>
              <a:t>Retrieved from </a:t>
            </a:r>
            <a:r>
              <a:rPr lang="de-DE" u="sng" dirty="0">
                <a:hlinkClick r:id="rId11"/>
              </a:rPr>
              <a:t>https://www.malwarebytes.com/spoofing/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Pak, K., </a:t>
            </a:r>
            <a:r>
              <a:rPr lang="en-US" dirty="0" err="1"/>
              <a:t>Shadel</a:t>
            </a:r>
            <a:r>
              <a:rPr lang="en-US" dirty="0"/>
              <a:t>, D., &amp; Williams, A. (2018). Up for Grabs: Taking Charge of Your Digital Identity: AARP National Survey of Internet Users Age 18+. </a:t>
            </a:r>
            <a:r>
              <a:rPr lang="en-US" i="1" dirty="0"/>
              <a:t>AARP Research. </a:t>
            </a:r>
            <a:r>
              <a:rPr lang="en-US" dirty="0"/>
              <a:t>Retrieved from </a:t>
            </a:r>
            <a:r>
              <a:rPr lang="en-US" u="sng" dirty="0">
                <a:hlinkClick r:id="rId12"/>
              </a:rPr>
              <a:t>https://doi.org/10.26419/res.00228.000</a:t>
            </a:r>
            <a:endParaRPr lang="de-DE" dirty="0"/>
          </a:p>
          <a:p>
            <a:pPr marL="0" indent="0">
              <a:buNone/>
            </a:pPr>
            <a:r>
              <a:rPr lang="en-US" dirty="0" err="1"/>
              <a:t>Rubenking</a:t>
            </a:r>
            <a:r>
              <a:rPr lang="en-US" dirty="0"/>
              <a:t>, N. &amp; Moore, B. (2020). The Best Password Managers for 2020. </a:t>
            </a:r>
            <a:r>
              <a:rPr lang="en-US" i="1" dirty="0"/>
              <a:t>PC Mag. </a:t>
            </a:r>
            <a:r>
              <a:rPr lang="en-US" dirty="0"/>
              <a:t>Retrieved from </a:t>
            </a:r>
            <a:r>
              <a:rPr lang="de-DE" u="sng" dirty="0">
                <a:hlinkClick r:id="rId13"/>
              </a:rPr>
              <a:t>https://www.pcmag.com/picks/the-best-password-managers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2B17-FB6E-4D49-B50A-9F114CA6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CAB0-FDC8-404D-88FA-FD3BF362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Statistics</a:t>
            </a:r>
          </a:p>
          <a:p>
            <a:r>
              <a:rPr lang="en-US" sz="3200" dirty="0"/>
              <a:t>Scams</a:t>
            </a:r>
          </a:p>
          <a:p>
            <a:r>
              <a:rPr lang="en-US" sz="3200" dirty="0"/>
              <a:t>Skills</a:t>
            </a:r>
          </a:p>
          <a:p>
            <a:r>
              <a:rPr lang="en-US" sz="3200" dirty="0"/>
              <a:t>Support</a:t>
            </a:r>
          </a:p>
        </p:txBody>
      </p:sp>
      <p:pic>
        <p:nvPicPr>
          <p:cNvPr id="5" name="Graphic 4" descr="Classroom">
            <a:extLst>
              <a:ext uri="{FF2B5EF4-FFF2-40B4-BE49-F238E27FC236}">
                <a16:creationId xmlns:a16="http://schemas.microsoft.com/office/drawing/2014/main" id="{F881208D-B9E3-4644-A5F0-3B0F40F1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7978" y="1428750"/>
            <a:ext cx="3801762" cy="38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1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DC3B-4DB0-0C4A-84FA-D35859DF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pic>
        <p:nvPicPr>
          <p:cNvPr id="5" name="Content Placeholder 4" descr="Upward trend">
            <a:extLst>
              <a:ext uri="{FF2B5EF4-FFF2-40B4-BE49-F238E27FC236}">
                <a16:creationId xmlns:a16="http://schemas.microsoft.com/office/drawing/2014/main" id="{12FC5382-80DE-E942-9D8B-33BB16DE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02" y="1906029"/>
            <a:ext cx="3045941" cy="30459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8244C-6508-4B46-BB39-C6EEE1B57F71}"/>
              </a:ext>
            </a:extLst>
          </p:cNvPr>
          <p:cNvSpPr txBox="1"/>
          <p:nvPr/>
        </p:nvSpPr>
        <p:spPr>
          <a:xfrm>
            <a:off x="1465243" y="2013121"/>
            <a:ext cx="6059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Adults over the age of 60: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lost </a:t>
            </a:r>
            <a:r>
              <a:rPr lang="en-US" sz="2400" b="1" dirty="0"/>
              <a:t>$835,164,766 </a:t>
            </a:r>
            <a:r>
              <a:rPr lang="en-US" sz="2400" dirty="0"/>
              <a:t>to internet crimes that were reported to the FBI in 2019 (IC3, 2019).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are </a:t>
            </a:r>
            <a:r>
              <a:rPr lang="en-US" sz="2400" b="1" dirty="0"/>
              <a:t>5x</a:t>
            </a:r>
            <a:r>
              <a:rPr lang="en-US" sz="2400" dirty="0"/>
              <a:t> more likely to lose money to tech support scams than other age groups (FTC, 2019).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lost on average of over </a:t>
            </a:r>
            <a:r>
              <a:rPr lang="en-US" sz="2400" b="1" dirty="0"/>
              <a:t>$600 </a:t>
            </a:r>
            <a:r>
              <a:rPr lang="en-US" sz="2400" dirty="0"/>
              <a:t>per fraud incident in 2018 (FTC, 2019).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8F42-8049-2A43-9D81-2031C1CA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5935-43D7-CC42-8576-19E7EDEA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Phishing</a:t>
            </a:r>
          </a:p>
          <a:p>
            <a:r>
              <a:rPr lang="en-US" sz="2800" dirty="0"/>
              <a:t>Spoofing</a:t>
            </a:r>
          </a:p>
          <a:p>
            <a:r>
              <a:rPr lang="en-US" sz="2800" dirty="0"/>
              <a:t>Tech support scams</a:t>
            </a:r>
          </a:p>
          <a:p>
            <a:r>
              <a:rPr lang="en-US" sz="2800" dirty="0"/>
              <a:t>Lottery scams</a:t>
            </a:r>
          </a:p>
          <a:p>
            <a:r>
              <a:rPr lang="en-US" sz="2800" dirty="0"/>
              <a:t>Romance fraud</a:t>
            </a:r>
          </a:p>
          <a:p>
            <a:r>
              <a:rPr lang="en-US" sz="2800" dirty="0"/>
              <a:t>Government imposters</a:t>
            </a:r>
          </a:p>
          <a:p>
            <a:r>
              <a:rPr lang="en-US" sz="2800" dirty="0"/>
              <a:t>Credit Card Fraud</a:t>
            </a:r>
          </a:p>
          <a:p>
            <a:endParaRPr lang="en-US" dirty="0"/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3488460F-797A-F34D-94F0-3EC17BFBF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5269" y="1815414"/>
            <a:ext cx="2218037" cy="2218037"/>
          </a:xfrm>
          <a:prstGeom prst="rect">
            <a:avLst/>
          </a:prstGeom>
        </p:spPr>
      </p:pic>
      <p:pic>
        <p:nvPicPr>
          <p:cNvPr id="9" name="Graphic 8" descr="Coins">
            <a:extLst>
              <a:ext uri="{FF2B5EF4-FFF2-40B4-BE49-F238E27FC236}">
                <a16:creationId xmlns:a16="http://schemas.microsoft.com/office/drawing/2014/main" id="{B4CA6914-2724-E046-AFC4-1B60BDDA4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2119" y="31190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C32A-AB60-484A-8D93-F8E8BB84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Phishing</a:t>
            </a:r>
          </a:p>
        </p:txBody>
      </p:sp>
      <p:pic>
        <p:nvPicPr>
          <p:cNvPr id="5" name="Content Placeholder 4" descr="Fishing">
            <a:extLst>
              <a:ext uri="{FF2B5EF4-FFF2-40B4-BE49-F238E27FC236}">
                <a16:creationId xmlns:a16="http://schemas.microsoft.com/office/drawing/2014/main" id="{812169BA-C421-E24C-8DBB-CEBCA7030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574" y="1428750"/>
            <a:ext cx="3708056" cy="37080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AA02F0-36B0-B24C-BCE0-0D3CD3F99FCE}"/>
              </a:ext>
            </a:extLst>
          </p:cNvPr>
          <p:cNvSpPr txBox="1"/>
          <p:nvPr/>
        </p:nvSpPr>
        <p:spPr>
          <a:xfrm>
            <a:off x="1219200" y="1663349"/>
            <a:ext cx="64389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Phishing occurs when cybercriminals send e-mails in an attempt to gain personal information or install malicious software (FTC,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Phishing e-mails might: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Ask you to confirm billing details or personal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Offer coupons or free items to encourage you to click on the links or open attachments (FTC, 2019)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Seek information such as credit card numbers, usernames, passwords, or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phishing e-mails look like they come from legitimate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 not click on links in e-mails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open attachments from e-mails you’re expecting (Malwarebytes, 2020)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18C6-357F-994C-BE8A-A5A40FFE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Spoofing</a:t>
            </a:r>
          </a:p>
        </p:txBody>
      </p:sp>
      <p:pic>
        <p:nvPicPr>
          <p:cNvPr id="5" name="Content Placeholder 4" descr="Party mask">
            <a:extLst>
              <a:ext uri="{FF2B5EF4-FFF2-40B4-BE49-F238E27FC236}">
                <a16:creationId xmlns:a16="http://schemas.microsoft.com/office/drawing/2014/main" id="{2527E68B-B481-1245-97A1-45C9A8CDB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4058" y="1702144"/>
            <a:ext cx="2984157" cy="29841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025ED-9225-8F41-8B9B-6CC575DCCEA1}"/>
              </a:ext>
            </a:extLst>
          </p:cNvPr>
          <p:cNvSpPr txBox="1"/>
          <p:nvPr/>
        </p:nvSpPr>
        <p:spPr>
          <a:xfrm>
            <a:off x="1371600" y="1428750"/>
            <a:ext cx="5943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Spoofing occurs malicious websites, e-mails, WIFI hotspots, etc. try to look like their legitimate counterparts (Malwarebytes,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spoofing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E-mail spoofing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Website spoofing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WIFI spoofing (Malwarebytes,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avoid spoofing: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Check the sender address on e-mails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Check website addresses to make sure they’re spelled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Avoid using unprotected WIFI in public (Malwarebytes, 2020)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56CD-88F8-3C4A-8017-46A7BEC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Support Scams</a:t>
            </a:r>
          </a:p>
        </p:txBody>
      </p:sp>
      <p:pic>
        <p:nvPicPr>
          <p:cNvPr id="5" name="Content Placeholder 4" descr="Call center">
            <a:extLst>
              <a:ext uri="{FF2B5EF4-FFF2-40B4-BE49-F238E27FC236}">
                <a16:creationId xmlns:a16="http://schemas.microsoft.com/office/drawing/2014/main" id="{3E9EF0DC-0D5C-6D41-AF63-CD37CC391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0818" y="1964209"/>
            <a:ext cx="2929582" cy="292958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B80C9-944B-0845-A9E0-52E35DB66E17}"/>
              </a:ext>
            </a:extLst>
          </p:cNvPr>
          <p:cNvSpPr txBox="1"/>
          <p:nvPr/>
        </p:nvSpPr>
        <p:spPr>
          <a:xfrm>
            <a:off x="1181100" y="1727200"/>
            <a:ext cx="6709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support scams are the fastest growing scam type in the United States (FTC, 2019).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support scammers cold call victims telling them something is wrong with their computer or place ads online for fake tech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Scammers then: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Establish remote access to your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malware that steals personal and sensitive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Sell you useless repair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Enroll you in fake warranty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 your credit card information to bill you for fake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you to websites where you can input further personal information (FTC,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9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66BB-67B4-2543-85EE-8ECA75B0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</a:t>
            </a:r>
            <a:r>
              <a:rPr lang="de-DE" dirty="0"/>
              <a:t> </a:t>
            </a:r>
            <a:r>
              <a:rPr lang="en-US" dirty="0"/>
              <a:t>Scams</a:t>
            </a:r>
          </a:p>
        </p:txBody>
      </p:sp>
      <p:pic>
        <p:nvPicPr>
          <p:cNvPr id="5" name="Content Placeholder 4" descr="Coins">
            <a:extLst>
              <a:ext uri="{FF2B5EF4-FFF2-40B4-BE49-F238E27FC236}">
                <a16:creationId xmlns:a16="http://schemas.microsoft.com/office/drawing/2014/main" id="{20249074-6065-B643-AABA-A636BD33F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3082" y="3239015"/>
            <a:ext cx="914400" cy="914400"/>
          </a:xfr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10E4D00-87A8-1E49-89B3-A9692EE0F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46" y="3239015"/>
            <a:ext cx="914400" cy="914400"/>
          </a:xfrm>
          <a:prstGeom prst="rect">
            <a:avLst/>
          </a:prstGeom>
        </p:spPr>
      </p:pic>
      <p:pic>
        <p:nvPicPr>
          <p:cNvPr id="9" name="Graphic 8" descr="Bank check">
            <a:extLst>
              <a:ext uri="{FF2B5EF4-FFF2-40B4-BE49-F238E27FC236}">
                <a16:creationId xmlns:a16="http://schemas.microsoft.com/office/drawing/2014/main" id="{F70D1F86-0B32-2B40-A369-66D7C4962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0282" y="2190235"/>
            <a:ext cx="914400" cy="914400"/>
          </a:xfrm>
          <a:prstGeom prst="rect">
            <a:avLst/>
          </a:prstGeom>
        </p:spPr>
      </p:pic>
      <p:pic>
        <p:nvPicPr>
          <p:cNvPr id="11" name="Graphic 10" descr="Streamers">
            <a:extLst>
              <a:ext uri="{FF2B5EF4-FFF2-40B4-BE49-F238E27FC236}">
                <a16:creationId xmlns:a16="http://schemas.microsoft.com/office/drawing/2014/main" id="{D0B138DB-9251-D34C-9BAF-AE71723D2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010" y="2343150"/>
            <a:ext cx="914400" cy="914400"/>
          </a:xfrm>
          <a:prstGeom prst="rect">
            <a:avLst/>
          </a:prstGeom>
        </p:spPr>
      </p:pic>
      <p:pic>
        <p:nvPicPr>
          <p:cNvPr id="13" name="Graphic 12" descr="Streamers">
            <a:extLst>
              <a:ext uri="{FF2B5EF4-FFF2-40B4-BE49-F238E27FC236}">
                <a16:creationId xmlns:a16="http://schemas.microsoft.com/office/drawing/2014/main" id="{5FB2EE9D-9EEE-334C-BB43-22DFD3837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792103" y="21902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0F250C-A05C-584D-9637-C59ADE61519B}"/>
              </a:ext>
            </a:extLst>
          </p:cNvPr>
          <p:cNvSpPr txBox="1"/>
          <p:nvPr/>
        </p:nvSpPr>
        <p:spPr>
          <a:xfrm>
            <a:off x="1219200" y="1727200"/>
            <a:ext cx="557290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Lottery and prize scams are too good to be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Fraudsters use e-mail, mail, social media, calling, and text messaging to find victims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 flags: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to pay to receive your “prize”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You have to deposit a check and then send the prize distributors money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The check then usually bounces and the “prize” distributors are nowhere to be seen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You receive correspondence saying you’ve won a foreign lottery (FTC, 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F084-0446-9744-ACFB-A4628E4E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Romance Fraud</a:t>
            </a:r>
          </a:p>
        </p:txBody>
      </p:sp>
      <p:pic>
        <p:nvPicPr>
          <p:cNvPr id="5" name="Content Placeholder 4" descr="Love letter">
            <a:extLst>
              <a:ext uri="{FF2B5EF4-FFF2-40B4-BE49-F238E27FC236}">
                <a16:creationId xmlns:a16="http://schemas.microsoft.com/office/drawing/2014/main" id="{5C5EA192-8931-CB42-B9A1-865A0389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657" y="2006428"/>
            <a:ext cx="2845143" cy="28451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56552-7EED-C041-8F1D-A0BA0E96E21A}"/>
              </a:ext>
            </a:extLst>
          </p:cNvPr>
          <p:cNvSpPr txBox="1"/>
          <p:nvPr/>
        </p:nvSpPr>
        <p:spPr>
          <a:xfrm>
            <a:off x="1104900" y="1651000"/>
            <a:ext cx="70227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Romance fraud targets people who are lonely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Romance fraud scammers: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Adopt an online persona in order to manipulate victims into sending them money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romance as a way to build trust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meeting you in person (FBI,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avoid romance fraud: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Never send money to someone you haven’t met in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Think before you post information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Beware of people who try to alienate you from your family and friends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may be an attempt to get you more isolated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Beware of people who come up with excuses to not meet in person (FBI, 2020)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6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{11B3494C-F450-414B-BA3C-0A61CED487FE}tf10001072</Template>
  <TotalTime>13766</TotalTime>
  <Words>1387</Words>
  <Application>Microsoft Macintosh PowerPoint</Application>
  <PresentationFormat>Widescreen</PresentationFormat>
  <Paragraphs>162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Wingdings</vt:lpstr>
      <vt:lpstr>Crop</vt:lpstr>
      <vt:lpstr>Cybersecurity for  Seniors</vt:lpstr>
      <vt:lpstr>Topics</vt:lpstr>
      <vt:lpstr>Statistics</vt:lpstr>
      <vt:lpstr>Scams</vt:lpstr>
      <vt:lpstr>Phishing</vt:lpstr>
      <vt:lpstr>Spoofing</vt:lpstr>
      <vt:lpstr>Tech Support Scams</vt:lpstr>
      <vt:lpstr>Lottery Scams</vt:lpstr>
      <vt:lpstr>Romance Fraud</vt:lpstr>
      <vt:lpstr>Government Imposters</vt:lpstr>
      <vt:lpstr>Credit Card Fraud</vt:lpstr>
      <vt:lpstr>Skills and Tools</vt:lpstr>
      <vt:lpstr>Passwords</vt:lpstr>
      <vt:lpstr>Updates</vt:lpstr>
      <vt:lpstr>Risk Factors for Cybercrime Victimization</vt:lpstr>
      <vt:lpstr>Credit Freeze</vt:lpstr>
      <vt:lpstr>Online Banking</vt:lpstr>
      <vt:lpstr>Support and Reporting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for  Seniors</dc:title>
  <dc:creator>Will Showalter</dc:creator>
  <cp:lastModifiedBy>Will Showalter</cp:lastModifiedBy>
  <cp:revision>33</cp:revision>
  <cp:lastPrinted>2020-07-19T22:00:25Z</cp:lastPrinted>
  <dcterms:created xsi:type="dcterms:W3CDTF">2020-07-04T02:21:10Z</dcterms:created>
  <dcterms:modified xsi:type="dcterms:W3CDTF">2020-07-19T22:03:01Z</dcterms:modified>
</cp:coreProperties>
</file>