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792" r:id="rId1"/>
  </p:sldMasterIdLst>
  <p:notesMasterIdLst>
    <p:notesMasterId r:id="rId17"/>
  </p:notesMasterIdLst>
  <p:sldIdLst>
    <p:sldId id="256" r:id="rId2"/>
    <p:sldId id="257" r:id="rId3"/>
    <p:sldId id="271" r:id="rId4"/>
    <p:sldId id="258" r:id="rId5"/>
    <p:sldId id="268" r:id="rId6"/>
    <p:sldId id="260" r:id="rId7"/>
    <p:sldId id="259" r:id="rId8"/>
    <p:sldId id="261" r:id="rId9"/>
    <p:sldId id="262" r:id="rId10"/>
    <p:sldId id="264" r:id="rId11"/>
    <p:sldId id="272" r:id="rId12"/>
    <p:sldId id="270" r:id="rId13"/>
    <p:sldId id="263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539"/>
  </p:normalViewPr>
  <p:slideViewPr>
    <p:cSldViewPr snapToGrid="0" snapToObjects="1">
      <p:cViewPr varScale="1">
        <p:scale>
          <a:sx n="92" d="100"/>
          <a:sy n="92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770CC-E3B4-E941-99EA-1AC554888AFE}" type="doc">
      <dgm:prSet loTypeId="urn:microsoft.com/office/officeart/2005/8/layout/cycle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C42836A-F8C7-BC40-895C-A77F77756D36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GB" dirty="0"/>
            <a:t>Fraud (Re)Victimization</a:t>
          </a:r>
        </a:p>
      </dgm:t>
    </dgm:pt>
    <dgm:pt modelId="{72C5448E-B547-F843-AE63-38C4D64A6C16}" type="parTrans" cxnId="{4789A8CF-2286-3C4B-8A7D-6BDA50A0022A}">
      <dgm:prSet/>
      <dgm:spPr/>
      <dgm:t>
        <a:bodyPr/>
        <a:lstStyle/>
        <a:p>
          <a:endParaRPr lang="en-GB"/>
        </a:p>
      </dgm:t>
    </dgm:pt>
    <dgm:pt modelId="{FEA1A0F1-7041-E241-938C-A0C7F1CDECA0}" type="sibTrans" cxnId="{4789A8CF-2286-3C4B-8A7D-6BDA50A0022A}">
      <dgm:prSet/>
      <dgm:spPr/>
      <dgm:t>
        <a:bodyPr/>
        <a:lstStyle/>
        <a:p>
          <a:endParaRPr lang="en-GB"/>
        </a:p>
      </dgm:t>
    </dgm:pt>
    <dgm:pt modelId="{651FB993-7551-F448-9C5F-A4C5D8FCE9D4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GB" dirty="0"/>
            <a:t>Shame from Being Victimized</a:t>
          </a:r>
        </a:p>
      </dgm:t>
    </dgm:pt>
    <dgm:pt modelId="{0A45F9A3-74C9-9C43-B43D-1C9489834391}" type="parTrans" cxnId="{07A9636C-B94A-0A4D-B66B-034E78A445ED}">
      <dgm:prSet/>
      <dgm:spPr/>
      <dgm:t>
        <a:bodyPr/>
        <a:lstStyle/>
        <a:p>
          <a:endParaRPr lang="en-GB"/>
        </a:p>
      </dgm:t>
    </dgm:pt>
    <dgm:pt modelId="{53F29036-2980-AA49-AF68-4352E63E3017}" type="sibTrans" cxnId="{07A9636C-B94A-0A4D-B66B-034E78A445ED}">
      <dgm:prSet/>
      <dgm:spPr/>
      <dgm:t>
        <a:bodyPr/>
        <a:lstStyle/>
        <a:p>
          <a:endParaRPr lang="en-GB"/>
        </a:p>
      </dgm:t>
    </dgm:pt>
    <dgm:pt modelId="{FC8BF071-CE06-FF4C-93A0-38AD041AB056}">
      <dgm:prSet phldrT="[Text]"/>
      <dgm:spPr/>
      <dgm:t>
        <a:bodyPr/>
        <a:lstStyle/>
        <a:p>
          <a:r>
            <a:rPr lang="en-GB" dirty="0"/>
            <a:t>Fear of Loss of Independence</a:t>
          </a:r>
        </a:p>
      </dgm:t>
    </dgm:pt>
    <dgm:pt modelId="{E9F3675E-83F7-F54E-A572-A92A8D841EB8}" type="parTrans" cxnId="{790F17C0-26F1-394F-8794-6C7EB88BAF58}">
      <dgm:prSet/>
      <dgm:spPr/>
      <dgm:t>
        <a:bodyPr/>
        <a:lstStyle/>
        <a:p>
          <a:endParaRPr lang="en-GB"/>
        </a:p>
      </dgm:t>
    </dgm:pt>
    <dgm:pt modelId="{9B244A48-9629-5540-A1EC-70B4A9E841AC}" type="sibTrans" cxnId="{790F17C0-26F1-394F-8794-6C7EB88BAF58}">
      <dgm:prSet/>
      <dgm:spPr/>
      <dgm:t>
        <a:bodyPr/>
        <a:lstStyle/>
        <a:p>
          <a:endParaRPr lang="en-GB"/>
        </a:p>
      </dgm:t>
    </dgm:pt>
    <dgm:pt modelId="{1BFA43F4-0A64-8B4C-97FC-B3BD3E9DEDA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/>
            <a:t>Withdrawal from Friends and Family</a:t>
          </a:r>
        </a:p>
      </dgm:t>
    </dgm:pt>
    <dgm:pt modelId="{8483E1C5-F905-B34C-B440-9FDFA411FAFA}" type="parTrans" cxnId="{8EEA6D3F-942E-AD4B-B03B-7EB8E1B661EC}">
      <dgm:prSet/>
      <dgm:spPr/>
      <dgm:t>
        <a:bodyPr/>
        <a:lstStyle/>
        <a:p>
          <a:endParaRPr lang="en-GB"/>
        </a:p>
      </dgm:t>
    </dgm:pt>
    <dgm:pt modelId="{B420373D-8A1E-F648-9F4E-DB55DA0A594E}" type="sibTrans" cxnId="{8EEA6D3F-942E-AD4B-B03B-7EB8E1B661EC}">
      <dgm:prSet/>
      <dgm:spPr/>
      <dgm:t>
        <a:bodyPr/>
        <a:lstStyle/>
        <a:p>
          <a:endParaRPr lang="en-GB"/>
        </a:p>
      </dgm:t>
    </dgm:pt>
    <dgm:pt modelId="{64BFC916-F12D-6144-BB50-9EBE3FC88456}">
      <dgm:prSet phldrT="[Text]"/>
      <dgm:spPr/>
      <dgm:t>
        <a:bodyPr/>
        <a:lstStyle/>
        <a:p>
          <a:r>
            <a:rPr lang="en-GB" dirty="0"/>
            <a:t>Depression and Loneliness</a:t>
          </a:r>
        </a:p>
      </dgm:t>
    </dgm:pt>
    <dgm:pt modelId="{2814B250-C339-7644-96B2-7F7694B0C5F0}" type="parTrans" cxnId="{EFDCC7A4-B072-C24A-B216-6839108AA6C3}">
      <dgm:prSet/>
      <dgm:spPr/>
      <dgm:t>
        <a:bodyPr/>
        <a:lstStyle/>
        <a:p>
          <a:endParaRPr lang="en-GB"/>
        </a:p>
      </dgm:t>
    </dgm:pt>
    <dgm:pt modelId="{98560568-576A-934D-857F-5DB2C427ED1B}" type="sibTrans" cxnId="{EFDCC7A4-B072-C24A-B216-6839108AA6C3}">
      <dgm:prSet/>
      <dgm:spPr/>
      <dgm:t>
        <a:bodyPr/>
        <a:lstStyle/>
        <a:p>
          <a:endParaRPr lang="en-GB"/>
        </a:p>
      </dgm:t>
    </dgm:pt>
    <dgm:pt modelId="{9FC397B1-6A04-D243-953C-8ECB5DC9298F}" type="pres">
      <dgm:prSet presAssocID="{120770CC-E3B4-E941-99EA-1AC554888AFE}" presName="cycle" presStyleCnt="0">
        <dgm:presLayoutVars>
          <dgm:dir/>
          <dgm:resizeHandles val="exact"/>
        </dgm:presLayoutVars>
      </dgm:prSet>
      <dgm:spPr/>
    </dgm:pt>
    <dgm:pt modelId="{B4BE2890-F66F-C742-AC49-7540A56BB3FF}" type="pres">
      <dgm:prSet presAssocID="{AC42836A-F8C7-BC40-895C-A77F77756D36}" presName="node" presStyleLbl="node1" presStyleIdx="0" presStyleCnt="5">
        <dgm:presLayoutVars>
          <dgm:bulletEnabled val="1"/>
        </dgm:presLayoutVars>
      </dgm:prSet>
      <dgm:spPr/>
    </dgm:pt>
    <dgm:pt modelId="{B0E61E73-3327-1D4F-B9C8-78004B157D6F}" type="pres">
      <dgm:prSet presAssocID="{AC42836A-F8C7-BC40-895C-A77F77756D36}" presName="spNode" presStyleCnt="0"/>
      <dgm:spPr/>
    </dgm:pt>
    <dgm:pt modelId="{ADFD0885-12F9-D246-ADB7-05CDD431966D}" type="pres">
      <dgm:prSet presAssocID="{FEA1A0F1-7041-E241-938C-A0C7F1CDECA0}" presName="sibTrans" presStyleLbl="sibTrans1D1" presStyleIdx="0" presStyleCnt="5"/>
      <dgm:spPr/>
    </dgm:pt>
    <dgm:pt modelId="{34C430AA-40D0-1B49-86B6-A307D453B984}" type="pres">
      <dgm:prSet presAssocID="{651FB993-7551-F448-9C5F-A4C5D8FCE9D4}" presName="node" presStyleLbl="node1" presStyleIdx="1" presStyleCnt="5">
        <dgm:presLayoutVars>
          <dgm:bulletEnabled val="1"/>
        </dgm:presLayoutVars>
      </dgm:prSet>
      <dgm:spPr/>
    </dgm:pt>
    <dgm:pt modelId="{DE83F28D-5F88-E541-B132-BCE3E2267543}" type="pres">
      <dgm:prSet presAssocID="{651FB993-7551-F448-9C5F-A4C5D8FCE9D4}" presName="spNode" presStyleCnt="0"/>
      <dgm:spPr/>
    </dgm:pt>
    <dgm:pt modelId="{F9EFE276-E500-E543-AEA2-2B18678434C6}" type="pres">
      <dgm:prSet presAssocID="{53F29036-2980-AA49-AF68-4352E63E3017}" presName="sibTrans" presStyleLbl="sibTrans1D1" presStyleIdx="1" presStyleCnt="5"/>
      <dgm:spPr/>
    </dgm:pt>
    <dgm:pt modelId="{DE3748EF-928C-CB4F-80D9-ABE3C4D2F11F}" type="pres">
      <dgm:prSet presAssocID="{FC8BF071-CE06-FF4C-93A0-38AD041AB056}" presName="node" presStyleLbl="node1" presStyleIdx="2" presStyleCnt="5">
        <dgm:presLayoutVars>
          <dgm:bulletEnabled val="1"/>
        </dgm:presLayoutVars>
      </dgm:prSet>
      <dgm:spPr/>
    </dgm:pt>
    <dgm:pt modelId="{6A61B191-C515-8340-924C-93ABBC6DCD03}" type="pres">
      <dgm:prSet presAssocID="{FC8BF071-CE06-FF4C-93A0-38AD041AB056}" presName="spNode" presStyleCnt="0"/>
      <dgm:spPr/>
    </dgm:pt>
    <dgm:pt modelId="{D2881122-7CA9-C544-A3AF-5D249760CA59}" type="pres">
      <dgm:prSet presAssocID="{9B244A48-9629-5540-A1EC-70B4A9E841AC}" presName="sibTrans" presStyleLbl="sibTrans1D1" presStyleIdx="2" presStyleCnt="5"/>
      <dgm:spPr/>
    </dgm:pt>
    <dgm:pt modelId="{45D24FFA-5187-0342-804F-4A21C8FB9FEC}" type="pres">
      <dgm:prSet presAssocID="{1BFA43F4-0A64-8B4C-97FC-B3BD3E9DEDAA}" presName="node" presStyleLbl="node1" presStyleIdx="3" presStyleCnt="5">
        <dgm:presLayoutVars>
          <dgm:bulletEnabled val="1"/>
        </dgm:presLayoutVars>
      </dgm:prSet>
      <dgm:spPr/>
    </dgm:pt>
    <dgm:pt modelId="{A4B9BFB3-757E-8A4A-B151-42C2A5EF1CAF}" type="pres">
      <dgm:prSet presAssocID="{1BFA43F4-0A64-8B4C-97FC-B3BD3E9DEDAA}" presName="spNode" presStyleCnt="0"/>
      <dgm:spPr/>
    </dgm:pt>
    <dgm:pt modelId="{1B3E54BC-E9DC-8544-B734-4635BB3D51C2}" type="pres">
      <dgm:prSet presAssocID="{B420373D-8A1E-F648-9F4E-DB55DA0A594E}" presName="sibTrans" presStyleLbl="sibTrans1D1" presStyleIdx="3" presStyleCnt="5"/>
      <dgm:spPr/>
    </dgm:pt>
    <dgm:pt modelId="{EAEFC4AA-E370-DC45-AA70-8BBEE54C2625}" type="pres">
      <dgm:prSet presAssocID="{64BFC916-F12D-6144-BB50-9EBE3FC88456}" presName="node" presStyleLbl="node1" presStyleIdx="4" presStyleCnt="5">
        <dgm:presLayoutVars>
          <dgm:bulletEnabled val="1"/>
        </dgm:presLayoutVars>
      </dgm:prSet>
      <dgm:spPr/>
    </dgm:pt>
    <dgm:pt modelId="{39C9BA21-01F1-704E-8D2A-7D936A24B3FB}" type="pres">
      <dgm:prSet presAssocID="{64BFC916-F12D-6144-BB50-9EBE3FC88456}" presName="spNode" presStyleCnt="0"/>
      <dgm:spPr/>
    </dgm:pt>
    <dgm:pt modelId="{2A612DC8-A629-2048-8109-C6CCE254E767}" type="pres">
      <dgm:prSet presAssocID="{98560568-576A-934D-857F-5DB2C427ED1B}" presName="sibTrans" presStyleLbl="sibTrans1D1" presStyleIdx="4" presStyleCnt="5"/>
      <dgm:spPr/>
    </dgm:pt>
  </dgm:ptLst>
  <dgm:cxnLst>
    <dgm:cxn modelId="{D9126B35-8088-0D4B-9C14-8A03964D1A78}" type="presOf" srcId="{64BFC916-F12D-6144-BB50-9EBE3FC88456}" destId="{EAEFC4AA-E370-DC45-AA70-8BBEE54C2625}" srcOrd="0" destOrd="0" presId="urn:microsoft.com/office/officeart/2005/8/layout/cycle5"/>
    <dgm:cxn modelId="{8EEA6D3F-942E-AD4B-B03B-7EB8E1B661EC}" srcId="{120770CC-E3B4-E941-99EA-1AC554888AFE}" destId="{1BFA43F4-0A64-8B4C-97FC-B3BD3E9DEDAA}" srcOrd="3" destOrd="0" parTransId="{8483E1C5-F905-B34C-B440-9FDFA411FAFA}" sibTransId="{B420373D-8A1E-F648-9F4E-DB55DA0A594E}"/>
    <dgm:cxn modelId="{57E0F047-FC8B-B74F-B3AB-46F9D926A929}" type="presOf" srcId="{B420373D-8A1E-F648-9F4E-DB55DA0A594E}" destId="{1B3E54BC-E9DC-8544-B734-4635BB3D51C2}" srcOrd="0" destOrd="0" presId="urn:microsoft.com/office/officeart/2005/8/layout/cycle5"/>
    <dgm:cxn modelId="{B51E7656-CCCC-474B-9CB4-54D5B8AF752D}" type="presOf" srcId="{AC42836A-F8C7-BC40-895C-A77F77756D36}" destId="{B4BE2890-F66F-C742-AC49-7540A56BB3FF}" srcOrd="0" destOrd="0" presId="urn:microsoft.com/office/officeart/2005/8/layout/cycle5"/>
    <dgm:cxn modelId="{A6BAE56B-58C2-DC48-B414-67E4409B9FE7}" type="presOf" srcId="{1BFA43F4-0A64-8B4C-97FC-B3BD3E9DEDAA}" destId="{45D24FFA-5187-0342-804F-4A21C8FB9FEC}" srcOrd="0" destOrd="0" presId="urn:microsoft.com/office/officeart/2005/8/layout/cycle5"/>
    <dgm:cxn modelId="{07A9636C-B94A-0A4D-B66B-034E78A445ED}" srcId="{120770CC-E3B4-E941-99EA-1AC554888AFE}" destId="{651FB993-7551-F448-9C5F-A4C5D8FCE9D4}" srcOrd="1" destOrd="0" parTransId="{0A45F9A3-74C9-9C43-B43D-1C9489834391}" sibTransId="{53F29036-2980-AA49-AF68-4352E63E3017}"/>
    <dgm:cxn modelId="{E5460B8D-DA85-454E-8032-F569C1B3663F}" type="presOf" srcId="{FEA1A0F1-7041-E241-938C-A0C7F1CDECA0}" destId="{ADFD0885-12F9-D246-ADB7-05CDD431966D}" srcOrd="0" destOrd="0" presId="urn:microsoft.com/office/officeart/2005/8/layout/cycle5"/>
    <dgm:cxn modelId="{5AD035A3-39E8-5A4F-9C73-FFACEE6E0F69}" type="presOf" srcId="{FC8BF071-CE06-FF4C-93A0-38AD041AB056}" destId="{DE3748EF-928C-CB4F-80D9-ABE3C4D2F11F}" srcOrd="0" destOrd="0" presId="urn:microsoft.com/office/officeart/2005/8/layout/cycle5"/>
    <dgm:cxn modelId="{EFDCC7A4-B072-C24A-B216-6839108AA6C3}" srcId="{120770CC-E3B4-E941-99EA-1AC554888AFE}" destId="{64BFC916-F12D-6144-BB50-9EBE3FC88456}" srcOrd="4" destOrd="0" parTransId="{2814B250-C339-7644-96B2-7F7694B0C5F0}" sibTransId="{98560568-576A-934D-857F-5DB2C427ED1B}"/>
    <dgm:cxn modelId="{ED31ADA6-24F8-6F46-8791-49D6DB6CC233}" type="presOf" srcId="{53F29036-2980-AA49-AF68-4352E63E3017}" destId="{F9EFE276-E500-E543-AEA2-2B18678434C6}" srcOrd="0" destOrd="0" presId="urn:microsoft.com/office/officeart/2005/8/layout/cycle5"/>
    <dgm:cxn modelId="{4D98A9B0-19D6-4D4D-86D6-B53AA326C4CC}" type="presOf" srcId="{98560568-576A-934D-857F-5DB2C427ED1B}" destId="{2A612DC8-A629-2048-8109-C6CCE254E767}" srcOrd="0" destOrd="0" presId="urn:microsoft.com/office/officeart/2005/8/layout/cycle5"/>
    <dgm:cxn modelId="{EFEE3CB7-4B21-5340-8564-2FACA69DDF3A}" type="presOf" srcId="{120770CC-E3B4-E941-99EA-1AC554888AFE}" destId="{9FC397B1-6A04-D243-953C-8ECB5DC9298F}" srcOrd="0" destOrd="0" presId="urn:microsoft.com/office/officeart/2005/8/layout/cycle5"/>
    <dgm:cxn modelId="{790F17C0-26F1-394F-8794-6C7EB88BAF58}" srcId="{120770CC-E3B4-E941-99EA-1AC554888AFE}" destId="{FC8BF071-CE06-FF4C-93A0-38AD041AB056}" srcOrd="2" destOrd="0" parTransId="{E9F3675E-83F7-F54E-A572-A92A8D841EB8}" sibTransId="{9B244A48-9629-5540-A1EC-70B4A9E841AC}"/>
    <dgm:cxn modelId="{4789A8CF-2286-3C4B-8A7D-6BDA50A0022A}" srcId="{120770CC-E3B4-E941-99EA-1AC554888AFE}" destId="{AC42836A-F8C7-BC40-895C-A77F77756D36}" srcOrd="0" destOrd="0" parTransId="{72C5448E-B547-F843-AE63-38C4D64A6C16}" sibTransId="{FEA1A0F1-7041-E241-938C-A0C7F1CDECA0}"/>
    <dgm:cxn modelId="{EC93E3DF-07AB-194A-8A12-08C6227313C5}" type="presOf" srcId="{9B244A48-9629-5540-A1EC-70B4A9E841AC}" destId="{D2881122-7CA9-C544-A3AF-5D249760CA59}" srcOrd="0" destOrd="0" presId="urn:microsoft.com/office/officeart/2005/8/layout/cycle5"/>
    <dgm:cxn modelId="{FA3A24F1-E8F6-DE4D-AFA8-D49F01FCC920}" type="presOf" srcId="{651FB993-7551-F448-9C5F-A4C5D8FCE9D4}" destId="{34C430AA-40D0-1B49-86B6-A307D453B984}" srcOrd="0" destOrd="0" presId="urn:microsoft.com/office/officeart/2005/8/layout/cycle5"/>
    <dgm:cxn modelId="{EEB86B7A-0787-F74D-B402-47C70DA55D0C}" type="presParOf" srcId="{9FC397B1-6A04-D243-953C-8ECB5DC9298F}" destId="{B4BE2890-F66F-C742-AC49-7540A56BB3FF}" srcOrd="0" destOrd="0" presId="urn:microsoft.com/office/officeart/2005/8/layout/cycle5"/>
    <dgm:cxn modelId="{77F6833E-DF19-414C-B667-F0548A64AF52}" type="presParOf" srcId="{9FC397B1-6A04-D243-953C-8ECB5DC9298F}" destId="{B0E61E73-3327-1D4F-B9C8-78004B157D6F}" srcOrd="1" destOrd="0" presId="urn:microsoft.com/office/officeart/2005/8/layout/cycle5"/>
    <dgm:cxn modelId="{8B2657BF-44FB-1E41-97FC-A01479B91961}" type="presParOf" srcId="{9FC397B1-6A04-D243-953C-8ECB5DC9298F}" destId="{ADFD0885-12F9-D246-ADB7-05CDD431966D}" srcOrd="2" destOrd="0" presId="urn:microsoft.com/office/officeart/2005/8/layout/cycle5"/>
    <dgm:cxn modelId="{52D9F0B2-2768-4447-9399-E443F85DB6B2}" type="presParOf" srcId="{9FC397B1-6A04-D243-953C-8ECB5DC9298F}" destId="{34C430AA-40D0-1B49-86B6-A307D453B984}" srcOrd="3" destOrd="0" presId="urn:microsoft.com/office/officeart/2005/8/layout/cycle5"/>
    <dgm:cxn modelId="{19E904DC-68F3-8642-A245-F469B3043047}" type="presParOf" srcId="{9FC397B1-6A04-D243-953C-8ECB5DC9298F}" destId="{DE83F28D-5F88-E541-B132-BCE3E2267543}" srcOrd="4" destOrd="0" presId="urn:microsoft.com/office/officeart/2005/8/layout/cycle5"/>
    <dgm:cxn modelId="{96F9646F-ABA7-354E-9D3C-35459E5024F3}" type="presParOf" srcId="{9FC397B1-6A04-D243-953C-8ECB5DC9298F}" destId="{F9EFE276-E500-E543-AEA2-2B18678434C6}" srcOrd="5" destOrd="0" presId="urn:microsoft.com/office/officeart/2005/8/layout/cycle5"/>
    <dgm:cxn modelId="{300A3D92-AE96-7A49-9EAB-8898CFA3C041}" type="presParOf" srcId="{9FC397B1-6A04-D243-953C-8ECB5DC9298F}" destId="{DE3748EF-928C-CB4F-80D9-ABE3C4D2F11F}" srcOrd="6" destOrd="0" presId="urn:microsoft.com/office/officeart/2005/8/layout/cycle5"/>
    <dgm:cxn modelId="{DF97D04D-FC37-F14B-B038-6F2DCF102321}" type="presParOf" srcId="{9FC397B1-6A04-D243-953C-8ECB5DC9298F}" destId="{6A61B191-C515-8340-924C-93ABBC6DCD03}" srcOrd="7" destOrd="0" presId="urn:microsoft.com/office/officeart/2005/8/layout/cycle5"/>
    <dgm:cxn modelId="{FD9CBFD1-4877-CC49-9FB3-CE719ADFF78E}" type="presParOf" srcId="{9FC397B1-6A04-D243-953C-8ECB5DC9298F}" destId="{D2881122-7CA9-C544-A3AF-5D249760CA59}" srcOrd="8" destOrd="0" presId="urn:microsoft.com/office/officeart/2005/8/layout/cycle5"/>
    <dgm:cxn modelId="{A051BAE4-9ABF-4442-8780-CE862186EFA5}" type="presParOf" srcId="{9FC397B1-6A04-D243-953C-8ECB5DC9298F}" destId="{45D24FFA-5187-0342-804F-4A21C8FB9FEC}" srcOrd="9" destOrd="0" presId="urn:microsoft.com/office/officeart/2005/8/layout/cycle5"/>
    <dgm:cxn modelId="{73581966-5229-1B4E-AC53-2356B0BD4DA7}" type="presParOf" srcId="{9FC397B1-6A04-D243-953C-8ECB5DC9298F}" destId="{A4B9BFB3-757E-8A4A-B151-42C2A5EF1CAF}" srcOrd="10" destOrd="0" presId="urn:microsoft.com/office/officeart/2005/8/layout/cycle5"/>
    <dgm:cxn modelId="{BE7959ED-3925-3C46-A1C5-A04CA0A77260}" type="presParOf" srcId="{9FC397B1-6A04-D243-953C-8ECB5DC9298F}" destId="{1B3E54BC-E9DC-8544-B734-4635BB3D51C2}" srcOrd="11" destOrd="0" presId="urn:microsoft.com/office/officeart/2005/8/layout/cycle5"/>
    <dgm:cxn modelId="{6998FD85-FAD5-DE43-A396-2BDC950043D8}" type="presParOf" srcId="{9FC397B1-6A04-D243-953C-8ECB5DC9298F}" destId="{EAEFC4AA-E370-DC45-AA70-8BBEE54C2625}" srcOrd="12" destOrd="0" presId="urn:microsoft.com/office/officeart/2005/8/layout/cycle5"/>
    <dgm:cxn modelId="{EB86C786-7AE7-3144-A608-B9065D529B85}" type="presParOf" srcId="{9FC397B1-6A04-D243-953C-8ECB5DC9298F}" destId="{39C9BA21-01F1-704E-8D2A-7D936A24B3FB}" srcOrd="13" destOrd="0" presId="urn:microsoft.com/office/officeart/2005/8/layout/cycle5"/>
    <dgm:cxn modelId="{3AD84F03-B174-744C-ABE3-5A1BF44A847F}" type="presParOf" srcId="{9FC397B1-6A04-D243-953C-8ECB5DC9298F}" destId="{2A612DC8-A629-2048-8109-C6CCE254E76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A77D54-A27F-48D6-8630-13B8E6650F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CE24D28-629B-4E8D-B4E2-89B8C030BB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Lecture style</a:t>
          </a:r>
        </a:p>
      </dgm:t>
    </dgm:pt>
    <dgm:pt modelId="{19A0E0B8-1BCA-41DB-8D65-F1218151F457}" type="parTrans" cxnId="{6F8D92A9-ED01-44C0-B99D-B8B5725B5A3B}">
      <dgm:prSet/>
      <dgm:spPr/>
      <dgm:t>
        <a:bodyPr/>
        <a:lstStyle/>
        <a:p>
          <a:endParaRPr lang="en-US"/>
        </a:p>
      </dgm:t>
    </dgm:pt>
    <dgm:pt modelId="{4E4BB855-9E64-40E9-82F3-0E5DBE9E4FA9}" type="sibTrans" cxnId="{6F8D92A9-ED01-44C0-B99D-B8B5725B5A3B}">
      <dgm:prSet/>
      <dgm:spPr/>
      <dgm:t>
        <a:bodyPr/>
        <a:lstStyle/>
        <a:p>
          <a:endParaRPr lang="en-US"/>
        </a:p>
      </dgm:t>
    </dgm:pt>
    <dgm:pt modelId="{180CEE93-CF63-414F-8275-AF1C4CAAA5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Authoritative teacher</a:t>
          </a:r>
        </a:p>
      </dgm:t>
    </dgm:pt>
    <dgm:pt modelId="{B989508D-6BC1-4F4B-9DD8-4393A654BB9C}" type="parTrans" cxnId="{3F5ABE79-248A-4983-BB93-182F01AF7927}">
      <dgm:prSet/>
      <dgm:spPr/>
      <dgm:t>
        <a:bodyPr/>
        <a:lstStyle/>
        <a:p>
          <a:endParaRPr lang="en-US"/>
        </a:p>
      </dgm:t>
    </dgm:pt>
    <dgm:pt modelId="{955029CE-2ACF-40D6-96BD-4B4855235E55}" type="sibTrans" cxnId="{3F5ABE79-248A-4983-BB93-182F01AF7927}">
      <dgm:prSet/>
      <dgm:spPr/>
      <dgm:t>
        <a:bodyPr/>
        <a:lstStyle/>
        <a:p>
          <a:endParaRPr lang="en-US"/>
        </a:p>
      </dgm:t>
    </dgm:pt>
    <dgm:pt modelId="{2799F7A1-79FA-4DDB-B138-1E63B8DC91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a microphone</a:t>
          </a:r>
        </a:p>
      </dgm:t>
    </dgm:pt>
    <dgm:pt modelId="{F726D00B-5AC5-4941-A4D7-2B51EFA8630A}" type="parTrans" cxnId="{97417794-B1FF-4BAF-B6E2-2D0AE8CEE5ED}">
      <dgm:prSet/>
      <dgm:spPr/>
      <dgm:t>
        <a:bodyPr/>
        <a:lstStyle/>
        <a:p>
          <a:endParaRPr lang="en-US"/>
        </a:p>
      </dgm:t>
    </dgm:pt>
    <dgm:pt modelId="{C180B36D-1BAD-44F7-9EB2-F45458E465BF}" type="sibTrans" cxnId="{97417794-B1FF-4BAF-B6E2-2D0AE8CEE5ED}">
      <dgm:prSet/>
      <dgm:spPr/>
      <dgm:t>
        <a:bodyPr/>
        <a:lstStyle/>
        <a:p>
          <a:endParaRPr lang="en-US"/>
        </a:p>
      </dgm:t>
    </dgm:pt>
    <dgm:pt modelId="{B5E8034A-ED1B-438E-83E5-240BE024AB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Graphics and Videos should supplement text, not replace it</a:t>
          </a:r>
        </a:p>
      </dgm:t>
    </dgm:pt>
    <dgm:pt modelId="{166FE99E-F5D8-4957-8C4F-135CC93CB142}" type="parTrans" cxnId="{34F580D2-FE5E-41C2-82B1-320D443AA798}">
      <dgm:prSet/>
      <dgm:spPr/>
      <dgm:t>
        <a:bodyPr/>
        <a:lstStyle/>
        <a:p>
          <a:endParaRPr lang="en-US"/>
        </a:p>
      </dgm:t>
    </dgm:pt>
    <dgm:pt modelId="{329BFEB9-AFB1-4769-AFBC-E3657DC3E127}" type="sibTrans" cxnId="{34F580D2-FE5E-41C2-82B1-320D443AA798}">
      <dgm:prSet/>
      <dgm:spPr/>
      <dgm:t>
        <a:bodyPr/>
        <a:lstStyle/>
        <a:p>
          <a:endParaRPr lang="en-US"/>
        </a:p>
      </dgm:t>
    </dgm:pt>
    <dgm:pt modelId="{158D42E7-9C5F-40E9-8E6E-4C6413717C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Think in terms of accessibility</a:t>
          </a:r>
        </a:p>
      </dgm:t>
    </dgm:pt>
    <dgm:pt modelId="{08B85166-998C-415D-BECA-DB8C39CB6FD7}" type="parTrans" cxnId="{42046997-2E4A-4CDD-A9D8-E1824C35241B}">
      <dgm:prSet/>
      <dgm:spPr/>
      <dgm:t>
        <a:bodyPr/>
        <a:lstStyle/>
        <a:p>
          <a:endParaRPr lang="en-US"/>
        </a:p>
      </dgm:t>
    </dgm:pt>
    <dgm:pt modelId="{A81A5404-3732-480D-9466-E539C5BAC2C7}" type="sibTrans" cxnId="{42046997-2E4A-4CDD-A9D8-E1824C35241B}">
      <dgm:prSet/>
      <dgm:spPr/>
      <dgm:t>
        <a:bodyPr/>
        <a:lstStyle/>
        <a:p>
          <a:endParaRPr lang="en-US"/>
        </a:p>
      </dgm:t>
    </dgm:pt>
    <dgm:pt modelId="{861F62D8-F2D1-4AD4-8EC2-1444C3DC3B97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A705EFC-929B-4DFE-AC32-4664D2B7D37A}" type="parTrans" cxnId="{71E325B5-17BA-4224-A406-5817673FB6E6}">
      <dgm:prSet/>
      <dgm:spPr/>
      <dgm:t>
        <a:bodyPr/>
        <a:lstStyle/>
        <a:p>
          <a:endParaRPr lang="en-US"/>
        </a:p>
      </dgm:t>
    </dgm:pt>
    <dgm:pt modelId="{4B46183A-B3B3-4F97-AC97-FBA2135AFCDB}" type="sibTrans" cxnId="{71E325B5-17BA-4224-A406-5817673FB6E6}">
      <dgm:prSet/>
      <dgm:spPr/>
      <dgm:t>
        <a:bodyPr/>
        <a:lstStyle/>
        <a:p>
          <a:endParaRPr lang="en-US"/>
        </a:p>
      </dgm:t>
    </dgm:pt>
    <dgm:pt modelId="{D622B548-EDF4-47BC-A440-5C161EABD05B}" type="pres">
      <dgm:prSet presAssocID="{3EA77D54-A27F-48D6-8630-13B8E6650F1F}" presName="root" presStyleCnt="0">
        <dgm:presLayoutVars>
          <dgm:dir/>
          <dgm:resizeHandles val="exact"/>
        </dgm:presLayoutVars>
      </dgm:prSet>
      <dgm:spPr/>
    </dgm:pt>
    <dgm:pt modelId="{4206943C-336B-4DE8-9DE1-1B0EA5C5EA2D}" type="pres">
      <dgm:prSet presAssocID="{7CE24D28-629B-4E8D-B4E2-89B8C030BB41}" presName="compNode" presStyleCnt="0"/>
      <dgm:spPr/>
    </dgm:pt>
    <dgm:pt modelId="{A9655635-BBA2-46DA-9E70-D6C24DBEA902}" type="pres">
      <dgm:prSet presAssocID="{7CE24D28-629B-4E8D-B4E2-89B8C030BB41}" presName="bgRect" presStyleLbl="bgShp" presStyleIdx="0" presStyleCnt="5"/>
      <dgm:spPr/>
    </dgm:pt>
    <dgm:pt modelId="{4BCF80F2-0048-43B8-9C5F-32C48D825519}" type="pres">
      <dgm:prSet presAssocID="{7CE24D28-629B-4E8D-B4E2-89B8C030BB4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B371D56-3CE7-4B42-9CE2-9E5FB2AD660B}" type="pres">
      <dgm:prSet presAssocID="{7CE24D28-629B-4E8D-B4E2-89B8C030BB41}" presName="spaceRect" presStyleCnt="0"/>
      <dgm:spPr/>
    </dgm:pt>
    <dgm:pt modelId="{C73609E2-91B6-462F-9831-E5CA83236694}" type="pres">
      <dgm:prSet presAssocID="{7CE24D28-629B-4E8D-B4E2-89B8C030BB41}" presName="parTx" presStyleLbl="revTx" presStyleIdx="0" presStyleCnt="6">
        <dgm:presLayoutVars>
          <dgm:chMax val="0"/>
          <dgm:chPref val="0"/>
        </dgm:presLayoutVars>
      </dgm:prSet>
      <dgm:spPr/>
    </dgm:pt>
    <dgm:pt modelId="{6FA8B0CE-C42B-401D-AAB2-E74397E99259}" type="pres">
      <dgm:prSet presAssocID="{4E4BB855-9E64-40E9-82F3-0E5DBE9E4FA9}" presName="sibTrans" presStyleCnt="0"/>
      <dgm:spPr/>
    </dgm:pt>
    <dgm:pt modelId="{651E2112-0AAE-4CE0-9A05-0A5159DFB3B8}" type="pres">
      <dgm:prSet presAssocID="{180CEE93-CF63-414F-8275-AF1C4CAAA5FD}" presName="compNode" presStyleCnt="0"/>
      <dgm:spPr/>
    </dgm:pt>
    <dgm:pt modelId="{3E77F702-9F2A-461C-8D02-CBD177D81146}" type="pres">
      <dgm:prSet presAssocID="{180CEE93-CF63-414F-8275-AF1C4CAAA5FD}" presName="bgRect" presStyleLbl="bgShp" presStyleIdx="1" presStyleCnt="5"/>
      <dgm:spPr/>
    </dgm:pt>
    <dgm:pt modelId="{9F486293-DE5D-44D8-8BCA-6BC77D94CD71}" type="pres">
      <dgm:prSet presAssocID="{180CEE93-CF63-414F-8275-AF1C4CAAA5F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14C98F1-DD27-4BC3-806A-A32580ABBC78}" type="pres">
      <dgm:prSet presAssocID="{180CEE93-CF63-414F-8275-AF1C4CAAA5FD}" presName="spaceRect" presStyleCnt="0"/>
      <dgm:spPr/>
    </dgm:pt>
    <dgm:pt modelId="{509A16E7-A46E-436D-8A82-61C5E55F7B13}" type="pres">
      <dgm:prSet presAssocID="{180CEE93-CF63-414F-8275-AF1C4CAAA5FD}" presName="parTx" presStyleLbl="revTx" presStyleIdx="1" presStyleCnt="6">
        <dgm:presLayoutVars>
          <dgm:chMax val="0"/>
          <dgm:chPref val="0"/>
        </dgm:presLayoutVars>
      </dgm:prSet>
      <dgm:spPr/>
    </dgm:pt>
    <dgm:pt modelId="{84550F08-E42A-4883-8D4D-3AFAC533E392}" type="pres">
      <dgm:prSet presAssocID="{955029CE-2ACF-40D6-96BD-4B4855235E55}" presName="sibTrans" presStyleCnt="0"/>
      <dgm:spPr/>
    </dgm:pt>
    <dgm:pt modelId="{F946BF9C-B28B-487D-A7F2-B9909682E44B}" type="pres">
      <dgm:prSet presAssocID="{2799F7A1-79FA-4DDB-B138-1E63B8DC911B}" presName="compNode" presStyleCnt="0"/>
      <dgm:spPr/>
    </dgm:pt>
    <dgm:pt modelId="{0FED8814-28BC-4D69-8F58-680D7BDE673E}" type="pres">
      <dgm:prSet presAssocID="{2799F7A1-79FA-4DDB-B138-1E63B8DC911B}" presName="bgRect" presStyleLbl="bgShp" presStyleIdx="2" presStyleCnt="5"/>
      <dgm:spPr/>
    </dgm:pt>
    <dgm:pt modelId="{F9E16485-5D33-4005-A359-617983459444}" type="pres">
      <dgm:prSet presAssocID="{2799F7A1-79FA-4DDB-B138-1E63B8DC911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101953FB-8DB6-465E-A3DC-55A384D04049}" type="pres">
      <dgm:prSet presAssocID="{2799F7A1-79FA-4DDB-B138-1E63B8DC911B}" presName="spaceRect" presStyleCnt="0"/>
      <dgm:spPr/>
    </dgm:pt>
    <dgm:pt modelId="{8D11EBEB-48B2-4818-BB4C-4631750FEA74}" type="pres">
      <dgm:prSet presAssocID="{2799F7A1-79FA-4DDB-B138-1E63B8DC911B}" presName="parTx" presStyleLbl="revTx" presStyleIdx="2" presStyleCnt="6">
        <dgm:presLayoutVars>
          <dgm:chMax val="0"/>
          <dgm:chPref val="0"/>
        </dgm:presLayoutVars>
      </dgm:prSet>
      <dgm:spPr/>
    </dgm:pt>
    <dgm:pt modelId="{6957B8BE-410F-436D-A05C-40DA32D3DCB7}" type="pres">
      <dgm:prSet presAssocID="{C180B36D-1BAD-44F7-9EB2-F45458E465BF}" presName="sibTrans" presStyleCnt="0"/>
      <dgm:spPr/>
    </dgm:pt>
    <dgm:pt modelId="{B832C478-D40A-4D33-9455-09BE53F0C640}" type="pres">
      <dgm:prSet presAssocID="{B5E8034A-ED1B-438E-83E5-240BE024AB8E}" presName="compNode" presStyleCnt="0"/>
      <dgm:spPr/>
    </dgm:pt>
    <dgm:pt modelId="{7EEAEAD0-8DD9-4F8D-B98B-F9A7659CA28A}" type="pres">
      <dgm:prSet presAssocID="{B5E8034A-ED1B-438E-83E5-240BE024AB8E}" presName="bgRect" presStyleLbl="bgShp" presStyleIdx="3" presStyleCnt="5"/>
      <dgm:spPr/>
    </dgm:pt>
    <dgm:pt modelId="{9F324B9C-DCB2-4430-B03F-F00F9D5DD542}" type="pres">
      <dgm:prSet presAssocID="{B5E8034A-ED1B-438E-83E5-240BE024AB8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AFF8D731-6A74-48F1-AC5A-81F31D1CEB72}" type="pres">
      <dgm:prSet presAssocID="{B5E8034A-ED1B-438E-83E5-240BE024AB8E}" presName="spaceRect" presStyleCnt="0"/>
      <dgm:spPr/>
    </dgm:pt>
    <dgm:pt modelId="{E3C03B5D-E3EF-402E-A8DF-E7C5EA3F0311}" type="pres">
      <dgm:prSet presAssocID="{B5E8034A-ED1B-438E-83E5-240BE024AB8E}" presName="parTx" presStyleLbl="revTx" presStyleIdx="3" presStyleCnt="6">
        <dgm:presLayoutVars>
          <dgm:chMax val="0"/>
          <dgm:chPref val="0"/>
        </dgm:presLayoutVars>
      </dgm:prSet>
      <dgm:spPr/>
    </dgm:pt>
    <dgm:pt modelId="{4CAE8A02-9425-43D4-BC78-8DD48C637F9A}" type="pres">
      <dgm:prSet presAssocID="{329BFEB9-AFB1-4769-AFBC-E3657DC3E127}" presName="sibTrans" presStyleCnt="0"/>
      <dgm:spPr/>
    </dgm:pt>
    <dgm:pt modelId="{0A8FEE47-DB0A-4955-A4FC-8C8C33D8CBD0}" type="pres">
      <dgm:prSet presAssocID="{158D42E7-9C5F-40E9-8E6E-4C6413717CE6}" presName="compNode" presStyleCnt="0"/>
      <dgm:spPr/>
    </dgm:pt>
    <dgm:pt modelId="{1FA72CA2-6787-4D18-957F-65B887895E09}" type="pres">
      <dgm:prSet presAssocID="{158D42E7-9C5F-40E9-8E6E-4C6413717CE6}" presName="bgRect" presStyleLbl="bgShp" presStyleIdx="4" presStyleCnt="5"/>
      <dgm:spPr/>
    </dgm:pt>
    <dgm:pt modelId="{650197B1-7677-4DA8-BBF0-A6DC651214A9}" type="pres">
      <dgm:prSet presAssocID="{158D42E7-9C5F-40E9-8E6E-4C6413717CE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iversal access"/>
        </a:ext>
      </dgm:extLst>
    </dgm:pt>
    <dgm:pt modelId="{2EB78003-F29E-4DE9-B5E7-D3C6BA8C1752}" type="pres">
      <dgm:prSet presAssocID="{158D42E7-9C5F-40E9-8E6E-4C6413717CE6}" presName="spaceRect" presStyleCnt="0"/>
      <dgm:spPr/>
    </dgm:pt>
    <dgm:pt modelId="{21A81D3C-13D6-45C5-8E9C-FF9D5FC6B7B6}" type="pres">
      <dgm:prSet presAssocID="{158D42E7-9C5F-40E9-8E6E-4C6413717CE6}" presName="parTx" presStyleLbl="revTx" presStyleIdx="4" presStyleCnt="6" custScaleX="149227" custLinFactNeighborX="26879" custLinFactNeighborY="-1641">
        <dgm:presLayoutVars>
          <dgm:chMax val="0"/>
          <dgm:chPref val="0"/>
        </dgm:presLayoutVars>
      </dgm:prSet>
      <dgm:spPr/>
    </dgm:pt>
    <dgm:pt modelId="{32C0272F-2843-48B3-A755-25981C03F282}" type="pres">
      <dgm:prSet presAssocID="{158D42E7-9C5F-40E9-8E6E-4C6413717CE6}" presName="desTx" presStyleLbl="revTx" presStyleIdx="5" presStyleCnt="6">
        <dgm:presLayoutVars/>
      </dgm:prSet>
      <dgm:spPr/>
    </dgm:pt>
  </dgm:ptLst>
  <dgm:cxnLst>
    <dgm:cxn modelId="{D9819705-8E22-4A3E-A6A2-3BC4EC37C61C}" type="presOf" srcId="{B5E8034A-ED1B-438E-83E5-240BE024AB8E}" destId="{E3C03B5D-E3EF-402E-A8DF-E7C5EA3F0311}" srcOrd="0" destOrd="0" presId="urn:microsoft.com/office/officeart/2018/2/layout/IconVerticalSolidList"/>
    <dgm:cxn modelId="{1FD76C4D-5FBF-4D91-8751-4157E6602DBF}" type="presOf" srcId="{7CE24D28-629B-4E8D-B4E2-89B8C030BB41}" destId="{C73609E2-91B6-462F-9831-E5CA83236694}" srcOrd="0" destOrd="0" presId="urn:microsoft.com/office/officeart/2018/2/layout/IconVerticalSolidList"/>
    <dgm:cxn modelId="{3F5ABE79-248A-4983-BB93-182F01AF7927}" srcId="{3EA77D54-A27F-48D6-8630-13B8E6650F1F}" destId="{180CEE93-CF63-414F-8275-AF1C4CAAA5FD}" srcOrd="1" destOrd="0" parTransId="{B989508D-6BC1-4F4B-9DD8-4393A654BB9C}" sibTransId="{955029CE-2ACF-40D6-96BD-4B4855235E55}"/>
    <dgm:cxn modelId="{A4F9D089-28AE-4975-BFDD-E47E9D1B9D39}" type="presOf" srcId="{2799F7A1-79FA-4DDB-B138-1E63B8DC911B}" destId="{8D11EBEB-48B2-4818-BB4C-4631750FEA74}" srcOrd="0" destOrd="0" presId="urn:microsoft.com/office/officeart/2018/2/layout/IconVerticalSolidList"/>
    <dgm:cxn modelId="{97417794-B1FF-4BAF-B6E2-2D0AE8CEE5ED}" srcId="{3EA77D54-A27F-48D6-8630-13B8E6650F1F}" destId="{2799F7A1-79FA-4DDB-B138-1E63B8DC911B}" srcOrd="2" destOrd="0" parTransId="{F726D00B-5AC5-4941-A4D7-2B51EFA8630A}" sibTransId="{C180B36D-1BAD-44F7-9EB2-F45458E465BF}"/>
    <dgm:cxn modelId="{42046997-2E4A-4CDD-A9D8-E1824C35241B}" srcId="{3EA77D54-A27F-48D6-8630-13B8E6650F1F}" destId="{158D42E7-9C5F-40E9-8E6E-4C6413717CE6}" srcOrd="4" destOrd="0" parTransId="{08B85166-998C-415D-BECA-DB8C39CB6FD7}" sibTransId="{A81A5404-3732-480D-9466-E539C5BAC2C7}"/>
    <dgm:cxn modelId="{597BFF98-F87D-45C2-AF77-C69788A8B457}" type="presOf" srcId="{861F62D8-F2D1-4AD4-8EC2-1444C3DC3B97}" destId="{32C0272F-2843-48B3-A755-25981C03F282}" srcOrd="0" destOrd="0" presId="urn:microsoft.com/office/officeart/2018/2/layout/IconVerticalSolidList"/>
    <dgm:cxn modelId="{6F8D92A9-ED01-44C0-B99D-B8B5725B5A3B}" srcId="{3EA77D54-A27F-48D6-8630-13B8E6650F1F}" destId="{7CE24D28-629B-4E8D-B4E2-89B8C030BB41}" srcOrd="0" destOrd="0" parTransId="{19A0E0B8-1BCA-41DB-8D65-F1218151F457}" sibTransId="{4E4BB855-9E64-40E9-82F3-0E5DBE9E4FA9}"/>
    <dgm:cxn modelId="{71E325B5-17BA-4224-A406-5817673FB6E6}" srcId="{158D42E7-9C5F-40E9-8E6E-4C6413717CE6}" destId="{861F62D8-F2D1-4AD4-8EC2-1444C3DC3B97}" srcOrd="0" destOrd="0" parTransId="{BA705EFC-929B-4DFE-AC32-4664D2B7D37A}" sibTransId="{4B46183A-B3B3-4F97-AC97-FBA2135AFCDB}"/>
    <dgm:cxn modelId="{737710B6-366B-4033-8527-D9F3C40AD038}" type="presOf" srcId="{180CEE93-CF63-414F-8275-AF1C4CAAA5FD}" destId="{509A16E7-A46E-436D-8A82-61C5E55F7B13}" srcOrd="0" destOrd="0" presId="urn:microsoft.com/office/officeart/2018/2/layout/IconVerticalSolidList"/>
    <dgm:cxn modelId="{45DCC6BC-E48C-47FF-8741-9EEB07F485AB}" type="presOf" srcId="{3EA77D54-A27F-48D6-8630-13B8E6650F1F}" destId="{D622B548-EDF4-47BC-A440-5C161EABD05B}" srcOrd="0" destOrd="0" presId="urn:microsoft.com/office/officeart/2018/2/layout/IconVerticalSolidList"/>
    <dgm:cxn modelId="{34F580D2-FE5E-41C2-82B1-320D443AA798}" srcId="{3EA77D54-A27F-48D6-8630-13B8E6650F1F}" destId="{B5E8034A-ED1B-438E-83E5-240BE024AB8E}" srcOrd="3" destOrd="0" parTransId="{166FE99E-F5D8-4957-8C4F-135CC93CB142}" sibTransId="{329BFEB9-AFB1-4769-AFBC-E3657DC3E127}"/>
    <dgm:cxn modelId="{0B2D4FE6-4C54-4623-BA22-1A71B8169FE7}" type="presOf" srcId="{158D42E7-9C5F-40E9-8E6E-4C6413717CE6}" destId="{21A81D3C-13D6-45C5-8E9C-FF9D5FC6B7B6}" srcOrd="0" destOrd="0" presId="urn:microsoft.com/office/officeart/2018/2/layout/IconVerticalSolidList"/>
    <dgm:cxn modelId="{0BF9A8E8-8501-4DF2-9BEA-EFEB9A9FFC30}" type="presParOf" srcId="{D622B548-EDF4-47BC-A440-5C161EABD05B}" destId="{4206943C-336B-4DE8-9DE1-1B0EA5C5EA2D}" srcOrd="0" destOrd="0" presId="urn:microsoft.com/office/officeart/2018/2/layout/IconVerticalSolidList"/>
    <dgm:cxn modelId="{06F4B12A-DECA-4438-9440-D02760D4E6E2}" type="presParOf" srcId="{4206943C-336B-4DE8-9DE1-1B0EA5C5EA2D}" destId="{A9655635-BBA2-46DA-9E70-D6C24DBEA902}" srcOrd="0" destOrd="0" presId="urn:microsoft.com/office/officeart/2018/2/layout/IconVerticalSolidList"/>
    <dgm:cxn modelId="{3A30CE3E-C9BB-41AD-82C2-AA1A2813590F}" type="presParOf" srcId="{4206943C-336B-4DE8-9DE1-1B0EA5C5EA2D}" destId="{4BCF80F2-0048-43B8-9C5F-32C48D825519}" srcOrd="1" destOrd="0" presId="urn:microsoft.com/office/officeart/2018/2/layout/IconVerticalSolidList"/>
    <dgm:cxn modelId="{8451EE02-D1BF-487F-ADFA-880E79FF8515}" type="presParOf" srcId="{4206943C-336B-4DE8-9DE1-1B0EA5C5EA2D}" destId="{2B371D56-3CE7-4B42-9CE2-9E5FB2AD660B}" srcOrd="2" destOrd="0" presId="urn:microsoft.com/office/officeart/2018/2/layout/IconVerticalSolidList"/>
    <dgm:cxn modelId="{E1B936B6-D7CA-4E4A-8627-BFCCB3991FFE}" type="presParOf" srcId="{4206943C-336B-4DE8-9DE1-1B0EA5C5EA2D}" destId="{C73609E2-91B6-462F-9831-E5CA83236694}" srcOrd="3" destOrd="0" presId="urn:microsoft.com/office/officeart/2018/2/layout/IconVerticalSolidList"/>
    <dgm:cxn modelId="{2B42619B-C70E-4BED-A9A9-20CF6446E73B}" type="presParOf" srcId="{D622B548-EDF4-47BC-A440-5C161EABD05B}" destId="{6FA8B0CE-C42B-401D-AAB2-E74397E99259}" srcOrd="1" destOrd="0" presId="urn:microsoft.com/office/officeart/2018/2/layout/IconVerticalSolidList"/>
    <dgm:cxn modelId="{757072D4-167E-47EA-9A62-25C2406525B3}" type="presParOf" srcId="{D622B548-EDF4-47BC-A440-5C161EABD05B}" destId="{651E2112-0AAE-4CE0-9A05-0A5159DFB3B8}" srcOrd="2" destOrd="0" presId="urn:microsoft.com/office/officeart/2018/2/layout/IconVerticalSolidList"/>
    <dgm:cxn modelId="{AA2194FE-74C0-43A9-AF22-1215EC4AC277}" type="presParOf" srcId="{651E2112-0AAE-4CE0-9A05-0A5159DFB3B8}" destId="{3E77F702-9F2A-461C-8D02-CBD177D81146}" srcOrd="0" destOrd="0" presId="urn:microsoft.com/office/officeart/2018/2/layout/IconVerticalSolidList"/>
    <dgm:cxn modelId="{2BEA2EDE-4D06-4650-A053-F042F9C34080}" type="presParOf" srcId="{651E2112-0AAE-4CE0-9A05-0A5159DFB3B8}" destId="{9F486293-DE5D-44D8-8BCA-6BC77D94CD71}" srcOrd="1" destOrd="0" presId="urn:microsoft.com/office/officeart/2018/2/layout/IconVerticalSolidList"/>
    <dgm:cxn modelId="{22E0FD2D-C362-4EA4-8713-EAC085029F7F}" type="presParOf" srcId="{651E2112-0AAE-4CE0-9A05-0A5159DFB3B8}" destId="{414C98F1-DD27-4BC3-806A-A32580ABBC78}" srcOrd="2" destOrd="0" presId="urn:microsoft.com/office/officeart/2018/2/layout/IconVerticalSolidList"/>
    <dgm:cxn modelId="{2AE0CB3E-7EA4-474F-B910-3A00D9371F14}" type="presParOf" srcId="{651E2112-0AAE-4CE0-9A05-0A5159DFB3B8}" destId="{509A16E7-A46E-436D-8A82-61C5E55F7B13}" srcOrd="3" destOrd="0" presId="urn:microsoft.com/office/officeart/2018/2/layout/IconVerticalSolidList"/>
    <dgm:cxn modelId="{8498D9A9-1675-4AFC-8237-342F277D977D}" type="presParOf" srcId="{D622B548-EDF4-47BC-A440-5C161EABD05B}" destId="{84550F08-E42A-4883-8D4D-3AFAC533E392}" srcOrd="3" destOrd="0" presId="urn:microsoft.com/office/officeart/2018/2/layout/IconVerticalSolidList"/>
    <dgm:cxn modelId="{42EDACFE-77D1-4F9B-AEE5-0786EF5A0DE0}" type="presParOf" srcId="{D622B548-EDF4-47BC-A440-5C161EABD05B}" destId="{F946BF9C-B28B-487D-A7F2-B9909682E44B}" srcOrd="4" destOrd="0" presId="urn:microsoft.com/office/officeart/2018/2/layout/IconVerticalSolidList"/>
    <dgm:cxn modelId="{9D92CE19-BE6C-467E-8DE5-FECB5776FF3B}" type="presParOf" srcId="{F946BF9C-B28B-487D-A7F2-B9909682E44B}" destId="{0FED8814-28BC-4D69-8F58-680D7BDE673E}" srcOrd="0" destOrd="0" presId="urn:microsoft.com/office/officeart/2018/2/layout/IconVerticalSolidList"/>
    <dgm:cxn modelId="{D454566B-DBF4-421B-81A0-FE500B1E3402}" type="presParOf" srcId="{F946BF9C-B28B-487D-A7F2-B9909682E44B}" destId="{F9E16485-5D33-4005-A359-617983459444}" srcOrd="1" destOrd="0" presId="urn:microsoft.com/office/officeart/2018/2/layout/IconVerticalSolidList"/>
    <dgm:cxn modelId="{56764E5E-5E03-49CC-B704-3003E6ED4EC1}" type="presParOf" srcId="{F946BF9C-B28B-487D-A7F2-B9909682E44B}" destId="{101953FB-8DB6-465E-A3DC-55A384D04049}" srcOrd="2" destOrd="0" presId="urn:microsoft.com/office/officeart/2018/2/layout/IconVerticalSolidList"/>
    <dgm:cxn modelId="{52DB3B3A-2B63-4BE9-BEBD-0ABDBA7AEAE4}" type="presParOf" srcId="{F946BF9C-B28B-487D-A7F2-B9909682E44B}" destId="{8D11EBEB-48B2-4818-BB4C-4631750FEA74}" srcOrd="3" destOrd="0" presId="urn:microsoft.com/office/officeart/2018/2/layout/IconVerticalSolidList"/>
    <dgm:cxn modelId="{D304E3CB-B3E9-41EF-896B-28D8E9ECAC46}" type="presParOf" srcId="{D622B548-EDF4-47BC-A440-5C161EABD05B}" destId="{6957B8BE-410F-436D-A05C-40DA32D3DCB7}" srcOrd="5" destOrd="0" presId="urn:microsoft.com/office/officeart/2018/2/layout/IconVerticalSolidList"/>
    <dgm:cxn modelId="{E694525D-D862-4EDA-8B00-99B9B28F0E38}" type="presParOf" srcId="{D622B548-EDF4-47BC-A440-5C161EABD05B}" destId="{B832C478-D40A-4D33-9455-09BE53F0C640}" srcOrd="6" destOrd="0" presId="urn:microsoft.com/office/officeart/2018/2/layout/IconVerticalSolidList"/>
    <dgm:cxn modelId="{FB4F048E-948B-449A-B060-7DFB40A4D676}" type="presParOf" srcId="{B832C478-D40A-4D33-9455-09BE53F0C640}" destId="{7EEAEAD0-8DD9-4F8D-B98B-F9A7659CA28A}" srcOrd="0" destOrd="0" presId="urn:microsoft.com/office/officeart/2018/2/layout/IconVerticalSolidList"/>
    <dgm:cxn modelId="{A2E8148C-C0C5-4819-9085-A7E5D01826A1}" type="presParOf" srcId="{B832C478-D40A-4D33-9455-09BE53F0C640}" destId="{9F324B9C-DCB2-4430-B03F-F00F9D5DD542}" srcOrd="1" destOrd="0" presId="urn:microsoft.com/office/officeart/2018/2/layout/IconVerticalSolidList"/>
    <dgm:cxn modelId="{E8BB8844-F4BB-409C-86BA-31F7C8624E08}" type="presParOf" srcId="{B832C478-D40A-4D33-9455-09BE53F0C640}" destId="{AFF8D731-6A74-48F1-AC5A-81F31D1CEB72}" srcOrd="2" destOrd="0" presId="urn:microsoft.com/office/officeart/2018/2/layout/IconVerticalSolidList"/>
    <dgm:cxn modelId="{4A232112-7EFB-4088-A394-182E6F585422}" type="presParOf" srcId="{B832C478-D40A-4D33-9455-09BE53F0C640}" destId="{E3C03B5D-E3EF-402E-A8DF-E7C5EA3F0311}" srcOrd="3" destOrd="0" presId="urn:microsoft.com/office/officeart/2018/2/layout/IconVerticalSolidList"/>
    <dgm:cxn modelId="{D1C1F792-E085-438E-A7E0-B77B4413687B}" type="presParOf" srcId="{D622B548-EDF4-47BC-A440-5C161EABD05B}" destId="{4CAE8A02-9425-43D4-BC78-8DD48C637F9A}" srcOrd="7" destOrd="0" presId="urn:microsoft.com/office/officeart/2018/2/layout/IconVerticalSolidList"/>
    <dgm:cxn modelId="{942B2252-1459-4F40-A323-931AFAD16F76}" type="presParOf" srcId="{D622B548-EDF4-47BC-A440-5C161EABD05B}" destId="{0A8FEE47-DB0A-4955-A4FC-8C8C33D8CBD0}" srcOrd="8" destOrd="0" presId="urn:microsoft.com/office/officeart/2018/2/layout/IconVerticalSolidList"/>
    <dgm:cxn modelId="{9AD5FF2F-6AD5-473D-AC73-79EC0146A82A}" type="presParOf" srcId="{0A8FEE47-DB0A-4955-A4FC-8C8C33D8CBD0}" destId="{1FA72CA2-6787-4D18-957F-65B887895E09}" srcOrd="0" destOrd="0" presId="urn:microsoft.com/office/officeart/2018/2/layout/IconVerticalSolidList"/>
    <dgm:cxn modelId="{7F89CFA2-5EF9-4FD5-993A-8599BAA1E1F6}" type="presParOf" srcId="{0A8FEE47-DB0A-4955-A4FC-8C8C33D8CBD0}" destId="{650197B1-7677-4DA8-BBF0-A6DC651214A9}" srcOrd="1" destOrd="0" presId="urn:microsoft.com/office/officeart/2018/2/layout/IconVerticalSolidList"/>
    <dgm:cxn modelId="{F57B1A9E-C2A4-4E1F-9CFF-9F807592CCBF}" type="presParOf" srcId="{0A8FEE47-DB0A-4955-A4FC-8C8C33D8CBD0}" destId="{2EB78003-F29E-4DE9-B5E7-D3C6BA8C1752}" srcOrd="2" destOrd="0" presId="urn:microsoft.com/office/officeart/2018/2/layout/IconVerticalSolidList"/>
    <dgm:cxn modelId="{C4EAE926-36B5-4F06-AAD6-5C49B1006C29}" type="presParOf" srcId="{0A8FEE47-DB0A-4955-A4FC-8C8C33D8CBD0}" destId="{21A81D3C-13D6-45C5-8E9C-FF9D5FC6B7B6}" srcOrd="3" destOrd="0" presId="urn:microsoft.com/office/officeart/2018/2/layout/IconVerticalSolidList"/>
    <dgm:cxn modelId="{DBB33C01-5C47-4093-AD23-F12007E1486A}" type="presParOf" srcId="{0A8FEE47-DB0A-4955-A4FC-8C8C33D8CBD0}" destId="{32C0272F-2843-48B3-A755-25981C03F28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00D84C-F90B-4594-BD54-BA0BAE3E639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B95CEE-8D00-42F9-9C3B-2B2792D9E54D}">
      <dgm:prSet/>
      <dgm:spPr/>
      <dgm:t>
        <a:bodyPr/>
        <a:lstStyle/>
        <a:p>
          <a:r>
            <a:rPr lang="en-US"/>
            <a:t>Draw information from trusted resources</a:t>
          </a:r>
        </a:p>
      </dgm:t>
    </dgm:pt>
    <dgm:pt modelId="{2965ECC5-71D3-451C-A1F1-502B65124A05}" type="parTrans" cxnId="{96E6B249-85CD-4DFB-A59D-983C5A38C531}">
      <dgm:prSet/>
      <dgm:spPr/>
      <dgm:t>
        <a:bodyPr/>
        <a:lstStyle/>
        <a:p>
          <a:endParaRPr lang="en-US"/>
        </a:p>
      </dgm:t>
    </dgm:pt>
    <dgm:pt modelId="{AEA32673-4BE3-491E-8C72-137ABDA1F6C3}" type="sibTrans" cxnId="{96E6B249-85CD-4DFB-A59D-983C5A38C53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089D57A-6846-4785-9609-9A40EFCE9B95}">
      <dgm:prSet/>
      <dgm:spPr/>
      <dgm:t>
        <a:bodyPr/>
        <a:lstStyle/>
        <a:p>
          <a:r>
            <a:rPr lang="en-US"/>
            <a:t>Analyze cybercrime trends by both frequency and impact</a:t>
          </a:r>
        </a:p>
      </dgm:t>
    </dgm:pt>
    <dgm:pt modelId="{57787177-106D-4CC8-9198-0B42876AB0F2}" type="parTrans" cxnId="{C66151F7-F71C-4987-A641-E21FE4D13F1E}">
      <dgm:prSet/>
      <dgm:spPr/>
      <dgm:t>
        <a:bodyPr/>
        <a:lstStyle/>
        <a:p>
          <a:endParaRPr lang="en-US"/>
        </a:p>
      </dgm:t>
    </dgm:pt>
    <dgm:pt modelId="{D37FE377-836F-47A0-AD0A-107B968C11C6}" type="sibTrans" cxnId="{C66151F7-F71C-4987-A641-E21FE4D13F1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0127642-E278-4DC8-BBA7-FE7E6CA3B70C}">
      <dgm:prSet/>
      <dgm:spPr/>
      <dgm:t>
        <a:bodyPr/>
        <a:lstStyle/>
        <a:p>
          <a:r>
            <a:rPr lang="en-US" dirty="0"/>
            <a:t>Be mindful of cultural differences </a:t>
          </a:r>
        </a:p>
      </dgm:t>
    </dgm:pt>
    <dgm:pt modelId="{6F03B4AA-F31C-4DF8-83E7-95FAA36B829F}" type="parTrans" cxnId="{CC6498A6-1319-47BA-B155-C3D2730CB53B}">
      <dgm:prSet/>
      <dgm:spPr/>
      <dgm:t>
        <a:bodyPr/>
        <a:lstStyle/>
        <a:p>
          <a:endParaRPr lang="en-US"/>
        </a:p>
      </dgm:t>
    </dgm:pt>
    <dgm:pt modelId="{DE1E31A3-F354-4A74-9256-D4347A119751}" type="sibTrans" cxnId="{CC6498A6-1319-47BA-B155-C3D2730CB53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3C41933-F3BB-4722-A97C-C308D56F2C9E}">
      <dgm:prSet/>
      <dgm:spPr/>
      <dgm:t>
        <a:bodyPr/>
        <a:lstStyle/>
        <a:p>
          <a:r>
            <a:rPr lang="en-US"/>
            <a:t>Make sure materials are presented in an accessible format</a:t>
          </a:r>
        </a:p>
      </dgm:t>
    </dgm:pt>
    <dgm:pt modelId="{04CB85AA-5B01-4E12-B6F8-D7E411B32C61}" type="parTrans" cxnId="{51DD9A5D-C887-4450-8959-A950EE95910F}">
      <dgm:prSet/>
      <dgm:spPr/>
      <dgm:t>
        <a:bodyPr/>
        <a:lstStyle/>
        <a:p>
          <a:endParaRPr lang="en-US"/>
        </a:p>
      </dgm:t>
    </dgm:pt>
    <dgm:pt modelId="{0DFD3E86-E5AB-4E83-876D-33AD6A90A15C}" type="sibTrans" cxnId="{51DD9A5D-C887-4450-8959-A950EE95910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492C570-7CAC-CA4F-9F78-6F3E2E692CD3}" type="pres">
      <dgm:prSet presAssocID="{F200D84C-F90B-4594-BD54-BA0BAE3E639A}" presName="Name0" presStyleCnt="0">
        <dgm:presLayoutVars>
          <dgm:animLvl val="lvl"/>
          <dgm:resizeHandles val="exact"/>
        </dgm:presLayoutVars>
      </dgm:prSet>
      <dgm:spPr/>
    </dgm:pt>
    <dgm:pt modelId="{E7A6C8FC-4B5D-B14F-84D2-1F1ABB983661}" type="pres">
      <dgm:prSet presAssocID="{F8B95CEE-8D00-42F9-9C3B-2B2792D9E54D}" presName="compositeNode" presStyleCnt="0">
        <dgm:presLayoutVars>
          <dgm:bulletEnabled val="1"/>
        </dgm:presLayoutVars>
      </dgm:prSet>
      <dgm:spPr/>
    </dgm:pt>
    <dgm:pt modelId="{E7006381-4A24-0542-9216-D42B0903EE1D}" type="pres">
      <dgm:prSet presAssocID="{F8B95CEE-8D00-42F9-9C3B-2B2792D9E54D}" presName="bgRect" presStyleLbl="bgAccFollowNode1" presStyleIdx="0" presStyleCnt="4"/>
      <dgm:spPr/>
    </dgm:pt>
    <dgm:pt modelId="{E7C04FA5-93DB-2146-AC25-C8B5BC0B19D8}" type="pres">
      <dgm:prSet presAssocID="{AEA32673-4BE3-491E-8C72-137ABDA1F6C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106EB99-BE08-7F40-8770-CBFA234ED529}" type="pres">
      <dgm:prSet presAssocID="{F8B95CEE-8D00-42F9-9C3B-2B2792D9E54D}" presName="bottomLine" presStyleLbl="alignNode1" presStyleIdx="1" presStyleCnt="8">
        <dgm:presLayoutVars/>
      </dgm:prSet>
      <dgm:spPr/>
    </dgm:pt>
    <dgm:pt modelId="{01846CA9-F548-8E40-80CA-FF39025C2DEF}" type="pres">
      <dgm:prSet presAssocID="{F8B95CEE-8D00-42F9-9C3B-2B2792D9E54D}" presName="nodeText" presStyleLbl="bgAccFollowNode1" presStyleIdx="0" presStyleCnt="4">
        <dgm:presLayoutVars>
          <dgm:bulletEnabled val="1"/>
        </dgm:presLayoutVars>
      </dgm:prSet>
      <dgm:spPr/>
    </dgm:pt>
    <dgm:pt modelId="{8393AC96-3CB0-134F-82E7-9C3634C05DF0}" type="pres">
      <dgm:prSet presAssocID="{AEA32673-4BE3-491E-8C72-137ABDA1F6C3}" presName="sibTrans" presStyleCnt="0"/>
      <dgm:spPr/>
    </dgm:pt>
    <dgm:pt modelId="{A24A76D7-60CC-524D-8127-155455CC950E}" type="pres">
      <dgm:prSet presAssocID="{9089D57A-6846-4785-9609-9A40EFCE9B95}" presName="compositeNode" presStyleCnt="0">
        <dgm:presLayoutVars>
          <dgm:bulletEnabled val="1"/>
        </dgm:presLayoutVars>
      </dgm:prSet>
      <dgm:spPr/>
    </dgm:pt>
    <dgm:pt modelId="{C4A5494D-0A01-B848-9823-5FD781B4C682}" type="pres">
      <dgm:prSet presAssocID="{9089D57A-6846-4785-9609-9A40EFCE9B95}" presName="bgRect" presStyleLbl="bgAccFollowNode1" presStyleIdx="1" presStyleCnt="4"/>
      <dgm:spPr/>
    </dgm:pt>
    <dgm:pt modelId="{D8122899-C4AB-1F44-996E-AF194F8F9845}" type="pres">
      <dgm:prSet presAssocID="{D37FE377-836F-47A0-AD0A-107B968C11C6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96F34D8-3094-404E-A77C-FEBB133182A1}" type="pres">
      <dgm:prSet presAssocID="{9089D57A-6846-4785-9609-9A40EFCE9B95}" presName="bottomLine" presStyleLbl="alignNode1" presStyleIdx="3" presStyleCnt="8">
        <dgm:presLayoutVars/>
      </dgm:prSet>
      <dgm:spPr/>
    </dgm:pt>
    <dgm:pt modelId="{CBC8F159-670B-7248-9545-D5A3BBEB531B}" type="pres">
      <dgm:prSet presAssocID="{9089D57A-6846-4785-9609-9A40EFCE9B95}" presName="nodeText" presStyleLbl="bgAccFollowNode1" presStyleIdx="1" presStyleCnt="4">
        <dgm:presLayoutVars>
          <dgm:bulletEnabled val="1"/>
        </dgm:presLayoutVars>
      </dgm:prSet>
      <dgm:spPr/>
    </dgm:pt>
    <dgm:pt modelId="{A89593BD-CA7F-1742-868D-D65B665EA49F}" type="pres">
      <dgm:prSet presAssocID="{D37FE377-836F-47A0-AD0A-107B968C11C6}" presName="sibTrans" presStyleCnt="0"/>
      <dgm:spPr/>
    </dgm:pt>
    <dgm:pt modelId="{00DE0832-93E0-F24E-A710-606395616620}" type="pres">
      <dgm:prSet presAssocID="{B0127642-E278-4DC8-BBA7-FE7E6CA3B70C}" presName="compositeNode" presStyleCnt="0">
        <dgm:presLayoutVars>
          <dgm:bulletEnabled val="1"/>
        </dgm:presLayoutVars>
      </dgm:prSet>
      <dgm:spPr/>
    </dgm:pt>
    <dgm:pt modelId="{7A69EF26-EE98-5843-AA57-15DE11DE9BC1}" type="pres">
      <dgm:prSet presAssocID="{B0127642-E278-4DC8-BBA7-FE7E6CA3B70C}" presName="bgRect" presStyleLbl="bgAccFollowNode1" presStyleIdx="2" presStyleCnt="4"/>
      <dgm:spPr/>
    </dgm:pt>
    <dgm:pt modelId="{EA0E5B0E-57C2-074E-BA39-37B50A891261}" type="pres">
      <dgm:prSet presAssocID="{DE1E31A3-F354-4A74-9256-D4347A119751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C7DA31DF-D34F-D44E-A194-219049BE8771}" type="pres">
      <dgm:prSet presAssocID="{B0127642-E278-4DC8-BBA7-FE7E6CA3B70C}" presName="bottomLine" presStyleLbl="alignNode1" presStyleIdx="5" presStyleCnt="8">
        <dgm:presLayoutVars/>
      </dgm:prSet>
      <dgm:spPr/>
    </dgm:pt>
    <dgm:pt modelId="{B42E850F-6D4A-584B-BF64-70E5BFECB9BB}" type="pres">
      <dgm:prSet presAssocID="{B0127642-E278-4DC8-BBA7-FE7E6CA3B70C}" presName="nodeText" presStyleLbl="bgAccFollowNode1" presStyleIdx="2" presStyleCnt="4">
        <dgm:presLayoutVars>
          <dgm:bulletEnabled val="1"/>
        </dgm:presLayoutVars>
      </dgm:prSet>
      <dgm:spPr/>
    </dgm:pt>
    <dgm:pt modelId="{08F4AED5-8DC1-B94E-B920-2CB6E22BD2A6}" type="pres">
      <dgm:prSet presAssocID="{DE1E31A3-F354-4A74-9256-D4347A119751}" presName="sibTrans" presStyleCnt="0"/>
      <dgm:spPr/>
    </dgm:pt>
    <dgm:pt modelId="{0F230A2F-D6DF-7C46-890D-1773607E1A25}" type="pres">
      <dgm:prSet presAssocID="{03C41933-F3BB-4722-A97C-C308D56F2C9E}" presName="compositeNode" presStyleCnt="0">
        <dgm:presLayoutVars>
          <dgm:bulletEnabled val="1"/>
        </dgm:presLayoutVars>
      </dgm:prSet>
      <dgm:spPr/>
    </dgm:pt>
    <dgm:pt modelId="{A18C70D3-E29F-6741-93DB-68B3D3EDEAF2}" type="pres">
      <dgm:prSet presAssocID="{03C41933-F3BB-4722-A97C-C308D56F2C9E}" presName="bgRect" presStyleLbl="bgAccFollowNode1" presStyleIdx="3" presStyleCnt="4"/>
      <dgm:spPr/>
    </dgm:pt>
    <dgm:pt modelId="{58C9F2FF-69AF-7A45-AB76-0F6DF7B6CFA1}" type="pres">
      <dgm:prSet presAssocID="{0DFD3E86-E5AB-4E83-876D-33AD6A90A15C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0626A1C1-7AE2-B349-B747-D0FC9E3AC87C}" type="pres">
      <dgm:prSet presAssocID="{03C41933-F3BB-4722-A97C-C308D56F2C9E}" presName="bottomLine" presStyleLbl="alignNode1" presStyleIdx="7" presStyleCnt="8">
        <dgm:presLayoutVars/>
      </dgm:prSet>
      <dgm:spPr/>
    </dgm:pt>
    <dgm:pt modelId="{881CE54D-1DF6-DC4C-A310-632B2B2C0B9E}" type="pres">
      <dgm:prSet presAssocID="{03C41933-F3BB-4722-A97C-C308D56F2C9E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0E844A3A-EF2D-BF49-B55F-84C02ECB3B19}" type="presOf" srcId="{F8B95CEE-8D00-42F9-9C3B-2B2792D9E54D}" destId="{01846CA9-F548-8E40-80CA-FF39025C2DEF}" srcOrd="1" destOrd="0" presId="urn:microsoft.com/office/officeart/2016/7/layout/BasicLinearProcessNumbered"/>
    <dgm:cxn modelId="{7795C041-9C30-E444-ADB5-F12CD3989617}" type="presOf" srcId="{AEA32673-4BE3-491E-8C72-137ABDA1F6C3}" destId="{E7C04FA5-93DB-2146-AC25-C8B5BC0B19D8}" srcOrd="0" destOrd="0" presId="urn:microsoft.com/office/officeart/2016/7/layout/BasicLinearProcessNumbered"/>
    <dgm:cxn modelId="{96E6B249-85CD-4DFB-A59D-983C5A38C531}" srcId="{F200D84C-F90B-4594-BD54-BA0BAE3E639A}" destId="{F8B95CEE-8D00-42F9-9C3B-2B2792D9E54D}" srcOrd="0" destOrd="0" parTransId="{2965ECC5-71D3-451C-A1F1-502B65124A05}" sibTransId="{AEA32673-4BE3-491E-8C72-137ABDA1F6C3}"/>
    <dgm:cxn modelId="{51DD9A5D-C887-4450-8959-A950EE95910F}" srcId="{F200D84C-F90B-4594-BD54-BA0BAE3E639A}" destId="{03C41933-F3BB-4722-A97C-C308D56F2C9E}" srcOrd="3" destOrd="0" parTransId="{04CB85AA-5B01-4E12-B6F8-D7E411B32C61}" sibTransId="{0DFD3E86-E5AB-4E83-876D-33AD6A90A15C}"/>
    <dgm:cxn modelId="{04804E66-A043-BC4A-979E-095C8854309B}" type="presOf" srcId="{DE1E31A3-F354-4A74-9256-D4347A119751}" destId="{EA0E5B0E-57C2-074E-BA39-37B50A891261}" srcOrd="0" destOrd="0" presId="urn:microsoft.com/office/officeart/2016/7/layout/BasicLinearProcessNumbered"/>
    <dgm:cxn modelId="{29379966-DD11-3F4F-B4E3-2AC9108FAAD7}" type="presOf" srcId="{03C41933-F3BB-4722-A97C-C308D56F2C9E}" destId="{881CE54D-1DF6-DC4C-A310-632B2B2C0B9E}" srcOrd="1" destOrd="0" presId="urn:microsoft.com/office/officeart/2016/7/layout/BasicLinearProcessNumbered"/>
    <dgm:cxn modelId="{63C92AA5-6B87-9441-B5E2-A2600241B35F}" type="presOf" srcId="{B0127642-E278-4DC8-BBA7-FE7E6CA3B70C}" destId="{B42E850F-6D4A-584B-BF64-70E5BFECB9BB}" srcOrd="1" destOrd="0" presId="urn:microsoft.com/office/officeart/2016/7/layout/BasicLinearProcessNumbered"/>
    <dgm:cxn modelId="{F899F7A5-6B5A-1345-A293-F1C663CF6E2E}" type="presOf" srcId="{F200D84C-F90B-4594-BD54-BA0BAE3E639A}" destId="{B492C570-7CAC-CA4F-9F78-6F3E2E692CD3}" srcOrd="0" destOrd="0" presId="urn:microsoft.com/office/officeart/2016/7/layout/BasicLinearProcessNumbered"/>
    <dgm:cxn modelId="{CC6498A6-1319-47BA-B155-C3D2730CB53B}" srcId="{F200D84C-F90B-4594-BD54-BA0BAE3E639A}" destId="{B0127642-E278-4DC8-BBA7-FE7E6CA3B70C}" srcOrd="2" destOrd="0" parTransId="{6F03B4AA-F31C-4DF8-83E7-95FAA36B829F}" sibTransId="{DE1E31A3-F354-4A74-9256-D4347A119751}"/>
    <dgm:cxn modelId="{F22EACAA-E756-8647-9F64-7D91572F7C49}" type="presOf" srcId="{0DFD3E86-E5AB-4E83-876D-33AD6A90A15C}" destId="{58C9F2FF-69AF-7A45-AB76-0F6DF7B6CFA1}" srcOrd="0" destOrd="0" presId="urn:microsoft.com/office/officeart/2016/7/layout/BasicLinearProcessNumbered"/>
    <dgm:cxn modelId="{095EBCB2-C5F4-9F4C-8E3F-1B81C28E69BF}" type="presOf" srcId="{03C41933-F3BB-4722-A97C-C308D56F2C9E}" destId="{A18C70D3-E29F-6741-93DB-68B3D3EDEAF2}" srcOrd="0" destOrd="0" presId="urn:microsoft.com/office/officeart/2016/7/layout/BasicLinearProcessNumbered"/>
    <dgm:cxn modelId="{CFCA66C6-C394-BF4C-8EBF-DDA8B3C1D73A}" type="presOf" srcId="{D37FE377-836F-47A0-AD0A-107B968C11C6}" destId="{D8122899-C4AB-1F44-996E-AF194F8F9845}" srcOrd="0" destOrd="0" presId="urn:microsoft.com/office/officeart/2016/7/layout/BasicLinearProcessNumbered"/>
    <dgm:cxn modelId="{7E258CE2-C465-BB45-903D-C184F057E5B1}" type="presOf" srcId="{9089D57A-6846-4785-9609-9A40EFCE9B95}" destId="{CBC8F159-670B-7248-9545-D5A3BBEB531B}" srcOrd="1" destOrd="0" presId="urn:microsoft.com/office/officeart/2016/7/layout/BasicLinearProcessNumbered"/>
    <dgm:cxn modelId="{7148A0E8-C935-3C4D-A666-34C3EB05B7AE}" type="presOf" srcId="{F8B95CEE-8D00-42F9-9C3B-2B2792D9E54D}" destId="{E7006381-4A24-0542-9216-D42B0903EE1D}" srcOrd="0" destOrd="0" presId="urn:microsoft.com/office/officeart/2016/7/layout/BasicLinearProcessNumbered"/>
    <dgm:cxn modelId="{145109F4-00AB-A446-A534-CDB8A8501144}" type="presOf" srcId="{B0127642-E278-4DC8-BBA7-FE7E6CA3B70C}" destId="{7A69EF26-EE98-5843-AA57-15DE11DE9BC1}" srcOrd="0" destOrd="0" presId="urn:microsoft.com/office/officeart/2016/7/layout/BasicLinearProcessNumbered"/>
    <dgm:cxn modelId="{C66151F7-F71C-4987-A641-E21FE4D13F1E}" srcId="{F200D84C-F90B-4594-BD54-BA0BAE3E639A}" destId="{9089D57A-6846-4785-9609-9A40EFCE9B95}" srcOrd="1" destOrd="0" parTransId="{57787177-106D-4CC8-9198-0B42876AB0F2}" sibTransId="{D37FE377-836F-47A0-AD0A-107B968C11C6}"/>
    <dgm:cxn modelId="{5DD7B0FB-C8B9-EE42-B545-347E587A6F4A}" type="presOf" srcId="{9089D57A-6846-4785-9609-9A40EFCE9B95}" destId="{C4A5494D-0A01-B848-9823-5FD781B4C682}" srcOrd="0" destOrd="0" presId="urn:microsoft.com/office/officeart/2016/7/layout/BasicLinearProcessNumbered"/>
    <dgm:cxn modelId="{40926CAB-1FA8-6347-9BD9-EE97536F4BCF}" type="presParOf" srcId="{B492C570-7CAC-CA4F-9F78-6F3E2E692CD3}" destId="{E7A6C8FC-4B5D-B14F-84D2-1F1ABB983661}" srcOrd="0" destOrd="0" presId="urn:microsoft.com/office/officeart/2016/7/layout/BasicLinearProcessNumbered"/>
    <dgm:cxn modelId="{4B5E8A60-879C-D240-9303-3603D11E9944}" type="presParOf" srcId="{E7A6C8FC-4B5D-B14F-84D2-1F1ABB983661}" destId="{E7006381-4A24-0542-9216-D42B0903EE1D}" srcOrd="0" destOrd="0" presId="urn:microsoft.com/office/officeart/2016/7/layout/BasicLinearProcessNumbered"/>
    <dgm:cxn modelId="{46848533-B0A3-7549-AD35-BF8FABB2687F}" type="presParOf" srcId="{E7A6C8FC-4B5D-B14F-84D2-1F1ABB983661}" destId="{E7C04FA5-93DB-2146-AC25-C8B5BC0B19D8}" srcOrd="1" destOrd="0" presId="urn:microsoft.com/office/officeart/2016/7/layout/BasicLinearProcessNumbered"/>
    <dgm:cxn modelId="{E9298AA6-92D4-D840-B72B-BDC44AFB2969}" type="presParOf" srcId="{E7A6C8FC-4B5D-B14F-84D2-1F1ABB983661}" destId="{F106EB99-BE08-7F40-8770-CBFA234ED529}" srcOrd="2" destOrd="0" presId="urn:microsoft.com/office/officeart/2016/7/layout/BasicLinearProcessNumbered"/>
    <dgm:cxn modelId="{ABE9A6C5-2591-0146-94A5-84309C27B93F}" type="presParOf" srcId="{E7A6C8FC-4B5D-B14F-84D2-1F1ABB983661}" destId="{01846CA9-F548-8E40-80CA-FF39025C2DEF}" srcOrd="3" destOrd="0" presId="urn:microsoft.com/office/officeart/2016/7/layout/BasicLinearProcessNumbered"/>
    <dgm:cxn modelId="{AF2A6C27-F530-4848-8E05-405A006D18F7}" type="presParOf" srcId="{B492C570-7CAC-CA4F-9F78-6F3E2E692CD3}" destId="{8393AC96-3CB0-134F-82E7-9C3634C05DF0}" srcOrd="1" destOrd="0" presId="urn:microsoft.com/office/officeart/2016/7/layout/BasicLinearProcessNumbered"/>
    <dgm:cxn modelId="{DC6B25BF-6CBA-2A40-A652-DD340A667CF5}" type="presParOf" srcId="{B492C570-7CAC-CA4F-9F78-6F3E2E692CD3}" destId="{A24A76D7-60CC-524D-8127-155455CC950E}" srcOrd="2" destOrd="0" presId="urn:microsoft.com/office/officeart/2016/7/layout/BasicLinearProcessNumbered"/>
    <dgm:cxn modelId="{8EA060B2-24FB-804A-B039-FB9D29E4C257}" type="presParOf" srcId="{A24A76D7-60CC-524D-8127-155455CC950E}" destId="{C4A5494D-0A01-B848-9823-5FD781B4C682}" srcOrd="0" destOrd="0" presId="urn:microsoft.com/office/officeart/2016/7/layout/BasicLinearProcessNumbered"/>
    <dgm:cxn modelId="{1BF71558-73F9-E34B-B324-F72C71CFDDD8}" type="presParOf" srcId="{A24A76D7-60CC-524D-8127-155455CC950E}" destId="{D8122899-C4AB-1F44-996E-AF194F8F9845}" srcOrd="1" destOrd="0" presId="urn:microsoft.com/office/officeart/2016/7/layout/BasicLinearProcessNumbered"/>
    <dgm:cxn modelId="{F8B34E68-FBDA-F341-A4DC-C504155206E4}" type="presParOf" srcId="{A24A76D7-60CC-524D-8127-155455CC950E}" destId="{C96F34D8-3094-404E-A77C-FEBB133182A1}" srcOrd="2" destOrd="0" presId="urn:microsoft.com/office/officeart/2016/7/layout/BasicLinearProcessNumbered"/>
    <dgm:cxn modelId="{9628B189-7BD5-554E-BD04-6F7024D319A7}" type="presParOf" srcId="{A24A76D7-60CC-524D-8127-155455CC950E}" destId="{CBC8F159-670B-7248-9545-D5A3BBEB531B}" srcOrd="3" destOrd="0" presId="urn:microsoft.com/office/officeart/2016/7/layout/BasicLinearProcessNumbered"/>
    <dgm:cxn modelId="{548E95F5-EB08-D047-BB6B-6184A5678D3C}" type="presParOf" srcId="{B492C570-7CAC-CA4F-9F78-6F3E2E692CD3}" destId="{A89593BD-CA7F-1742-868D-D65B665EA49F}" srcOrd="3" destOrd="0" presId="urn:microsoft.com/office/officeart/2016/7/layout/BasicLinearProcessNumbered"/>
    <dgm:cxn modelId="{E886AB66-2A7A-4B49-B739-F2B300AD65A2}" type="presParOf" srcId="{B492C570-7CAC-CA4F-9F78-6F3E2E692CD3}" destId="{00DE0832-93E0-F24E-A710-606395616620}" srcOrd="4" destOrd="0" presId="urn:microsoft.com/office/officeart/2016/7/layout/BasicLinearProcessNumbered"/>
    <dgm:cxn modelId="{097420C1-458B-634E-AA5B-10F4747CBE4D}" type="presParOf" srcId="{00DE0832-93E0-F24E-A710-606395616620}" destId="{7A69EF26-EE98-5843-AA57-15DE11DE9BC1}" srcOrd="0" destOrd="0" presId="urn:microsoft.com/office/officeart/2016/7/layout/BasicLinearProcessNumbered"/>
    <dgm:cxn modelId="{9E26A508-454B-874E-B647-B22758477DCE}" type="presParOf" srcId="{00DE0832-93E0-F24E-A710-606395616620}" destId="{EA0E5B0E-57C2-074E-BA39-37B50A891261}" srcOrd="1" destOrd="0" presId="urn:microsoft.com/office/officeart/2016/7/layout/BasicLinearProcessNumbered"/>
    <dgm:cxn modelId="{96FFBECB-6F40-C147-B31F-7606CEC4AAB2}" type="presParOf" srcId="{00DE0832-93E0-F24E-A710-606395616620}" destId="{C7DA31DF-D34F-D44E-A194-219049BE8771}" srcOrd="2" destOrd="0" presId="urn:microsoft.com/office/officeart/2016/7/layout/BasicLinearProcessNumbered"/>
    <dgm:cxn modelId="{44F39C17-78D0-DA4E-9C58-665629EBDD75}" type="presParOf" srcId="{00DE0832-93E0-F24E-A710-606395616620}" destId="{B42E850F-6D4A-584B-BF64-70E5BFECB9BB}" srcOrd="3" destOrd="0" presId="urn:microsoft.com/office/officeart/2016/7/layout/BasicLinearProcessNumbered"/>
    <dgm:cxn modelId="{78FCAEBF-E972-E747-861D-7F5988A4BA17}" type="presParOf" srcId="{B492C570-7CAC-CA4F-9F78-6F3E2E692CD3}" destId="{08F4AED5-8DC1-B94E-B920-2CB6E22BD2A6}" srcOrd="5" destOrd="0" presId="urn:microsoft.com/office/officeart/2016/7/layout/BasicLinearProcessNumbered"/>
    <dgm:cxn modelId="{DCE3ED85-1493-BA48-89DF-BE081A1B90E4}" type="presParOf" srcId="{B492C570-7CAC-CA4F-9F78-6F3E2E692CD3}" destId="{0F230A2F-D6DF-7C46-890D-1773607E1A25}" srcOrd="6" destOrd="0" presId="urn:microsoft.com/office/officeart/2016/7/layout/BasicLinearProcessNumbered"/>
    <dgm:cxn modelId="{11DACC26-19F6-6746-BAEB-C62AE5F29019}" type="presParOf" srcId="{0F230A2F-D6DF-7C46-890D-1773607E1A25}" destId="{A18C70D3-E29F-6741-93DB-68B3D3EDEAF2}" srcOrd="0" destOrd="0" presId="urn:microsoft.com/office/officeart/2016/7/layout/BasicLinearProcessNumbered"/>
    <dgm:cxn modelId="{D0C4100D-E6BA-1845-8874-AF2C10C387D7}" type="presParOf" srcId="{0F230A2F-D6DF-7C46-890D-1773607E1A25}" destId="{58C9F2FF-69AF-7A45-AB76-0F6DF7B6CFA1}" srcOrd="1" destOrd="0" presId="urn:microsoft.com/office/officeart/2016/7/layout/BasicLinearProcessNumbered"/>
    <dgm:cxn modelId="{258F9192-85DB-9548-869A-15A90410C0C0}" type="presParOf" srcId="{0F230A2F-D6DF-7C46-890D-1773607E1A25}" destId="{0626A1C1-7AE2-B349-B747-D0FC9E3AC87C}" srcOrd="2" destOrd="0" presId="urn:microsoft.com/office/officeart/2016/7/layout/BasicLinearProcessNumbered"/>
    <dgm:cxn modelId="{E89BB8D6-2D1D-3140-9EBB-5863B71BB663}" type="presParOf" srcId="{0F230A2F-D6DF-7C46-890D-1773607E1A25}" destId="{881CE54D-1DF6-DC4C-A310-632B2B2C0B9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0770CC-E3B4-E941-99EA-1AC554888AFE}" type="doc">
      <dgm:prSet loTypeId="urn:microsoft.com/office/officeart/2005/8/layout/cycle5" loCatId="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AC42836A-F8C7-BC40-895C-A77F77756D36}">
      <dgm:prSet phldrT="[Text]"/>
      <dgm:spPr>
        <a:solidFill>
          <a:schemeClr val="accent6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GB" dirty="0"/>
            <a:t>Fraud (Re)Victimization</a:t>
          </a:r>
        </a:p>
      </dgm:t>
    </dgm:pt>
    <dgm:pt modelId="{72C5448E-B547-F843-AE63-38C4D64A6C16}" type="parTrans" cxnId="{4789A8CF-2286-3C4B-8A7D-6BDA50A0022A}">
      <dgm:prSet/>
      <dgm:spPr/>
      <dgm:t>
        <a:bodyPr/>
        <a:lstStyle/>
        <a:p>
          <a:endParaRPr lang="en-GB"/>
        </a:p>
      </dgm:t>
    </dgm:pt>
    <dgm:pt modelId="{FEA1A0F1-7041-E241-938C-A0C7F1CDECA0}" type="sibTrans" cxnId="{4789A8CF-2286-3C4B-8A7D-6BDA50A0022A}">
      <dgm:prSet/>
      <dgm:spPr/>
      <dgm:t>
        <a:bodyPr/>
        <a:lstStyle/>
        <a:p>
          <a:endParaRPr lang="en-GB"/>
        </a:p>
      </dgm:t>
    </dgm:pt>
    <dgm:pt modelId="{651FB993-7551-F448-9C5F-A4C5D8FCE9D4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GB" dirty="0"/>
            <a:t>Shame from Being Victimized</a:t>
          </a:r>
        </a:p>
      </dgm:t>
    </dgm:pt>
    <dgm:pt modelId="{0A45F9A3-74C9-9C43-B43D-1C9489834391}" type="parTrans" cxnId="{07A9636C-B94A-0A4D-B66B-034E78A445ED}">
      <dgm:prSet/>
      <dgm:spPr/>
      <dgm:t>
        <a:bodyPr/>
        <a:lstStyle/>
        <a:p>
          <a:endParaRPr lang="en-GB"/>
        </a:p>
      </dgm:t>
    </dgm:pt>
    <dgm:pt modelId="{53F29036-2980-AA49-AF68-4352E63E3017}" type="sibTrans" cxnId="{07A9636C-B94A-0A4D-B66B-034E78A445ED}">
      <dgm:prSet/>
      <dgm:spPr/>
      <dgm:t>
        <a:bodyPr/>
        <a:lstStyle/>
        <a:p>
          <a:endParaRPr lang="en-GB"/>
        </a:p>
      </dgm:t>
    </dgm:pt>
    <dgm:pt modelId="{FC8BF071-CE06-FF4C-93A0-38AD041AB056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GB" dirty="0"/>
            <a:t>Fear of Loss of Independence</a:t>
          </a:r>
        </a:p>
      </dgm:t>
    </dgm:pt>
    <dgm:pt modelId="{E9F3675E-83F7-F54E-A572-A92A8D841EB8}" type="parTrans" cxnId="{790F17C0-26F1-394F-8794-6C7EB88BAF58}">
      <dgm:prSet/>
      <dgm:spPr/>
      <dgm:t>
        <a:bodyPr/>
        <a:lstStyle/>
        <a:p>
          <a:endParaRPr lang="en-GB"/>
        </a:p>
      </dgm:t>
    </dgm:pt>
    <dgm:pt modelId="{9B244A48-9629-5540-A1EC-70B4A9E841AC}" type="sibTrans" cxnId="{790F17C0-26F1-394F-8794-6C7EB88BAF58}">
      <dgm:prSet/>
      <dgm:spPr/>
      <dgm:t>
        <a:bodyPr/>
        <a:lstStyle/>
        <a:p>
          <a:endParaRPr lang="en-GB"/>
        </a:p>
      </dgm:t>
    </dgm:pt>
    <dgm:pt modelId="{1BFA43F4-0A64-8B4C-97FC-B3BD3E9DEDAA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GB" dirty="0"/>
            <a:t>Withdrawal from Friends and Family</a:t>
          </a:r>
        </a:p>
      </dgm:t>
    </dgm:pt>
    <dgm:pt modelId="{8483E1C5-F905-B34C-B440-9FDFA411FAFA}" type="parTrans" cxnId="{8EEA6D3F-942E-AD4B-B03B-7EB8E1B661EC}">
      <dgm:prSet/>
      <dgm:spPr/>
      <dgm:t>
        <a:bodyPr/>
        <a:lstStyle/>
        <a:p>
          <a:endParaRPr lang="en-GB"/>
        </a:p>
      </dgm:t>
    </dgm:pt>
    <dgm:pt modelId="{B420373D-8A1E-F648-9F4E-DB55DA0A594E}" type="sibTrans" cxnId="{8EEA6D3F-942E-AD4B-B03B-7EB8E1B661EC}">
      <dgm:prSet/>
      <dgm:spPr/>
      <dgm:t>
        <a:bodyPr/>
        <a:lstStyle/>
        <a:p>
          <a:endParaRPr lang="en-GB"/>
        </a:p>
      </dgm:t>
    </dgm:pt>
    <dgm:pt modelId="{64BFC916-F12D-6144-BB50-9EBE3FC88456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dirty="0"/>
            <a:t>Depression and Loneliness</a:t>
          </a:r>
        </a:p>
      </dgm:t>
    </dgm:pt>
    <dgm:pt modelId="{2814B250-C339-7644-96B2-7F7694B0C5F0}" type="parTrans" cxnId="{EFDCC7A4-B072-C24A-B216-6839108AA6C3}">
      <dgm:prSet/>
      <dgm:spPr/>
      <dgm:t>
        <a:bodyPr/>
        <a:lstStyle/>
        <a:p>
          <a:endParaRPr lang="en-GB"/>
        </a:p>
      </dgm:t>
    </dgm:pt>
    <dgm:pt modelId="{98560568-576A-934D-857F-5DB2C427ED1B}" type="sibTrans" cxnId="{EFDCC7A4-B072-C24A-B216-6839108AA6C3}">
      <dgm:prSet/>
      <dgm:spPr/>
      <dgm:t>
        <a:bodyPr/>
        <a:lstStyle/>
        <a:p>
          <a:endParaRPr lang="en-GB"/>
        </a:p>
      </dgm:t>
    </dgm:pt>
    <dgm:pt modelId="{1B48986C-B3B2-2E48-9700-B976308561A4}" type="pres">
      <dgm:prSet presAssocID="{120770CC-E3B4-E941-99EA-1AC554888AFE}" presName="cycle" presStyleCnt="0">
        <dgm:presLayoutVars>
          <dgm:dir/>
          <dgm:resizeHandles val="exact"/>
        </dgm:presLayoutVars>
      </dgm:prSet>
      <dgm:spPr/>
    </dgm:pt>
    <dgm:pt modelId="{AE57FB2B-AF04-0A40-8EC3-B995E0507442}" type="pres">
      <dgm:prSet presAssocID="{AC42836A-F8C7-BC40-895C-A77F77756D36}" presName="node" presStyleLbl="node1" presStyleIdx="0" presStyleCnt="5">
        <dgm:presLayoutVars>
          <dgm:bulletEnabled val="1"/>
        </dgm:presLayoutVars>
      </dgm:prSet>
      <dgm:spPr/>
    </dgm:pt>
    <dgm:pt modelId="{EAD84FF8-D15E-044E-A002-1D3A7EE10C17}" type="pres">
      <dgm:prSet presAssocID="{AC42836A-F8C7-BC40-895C-A77F77756D36}" presName="spNode" presStyleCnt="0"/>
      <dgm:spPr/>
    </dgm:pt>
    <dgm:pt modelId="{29E71607-31A7-0347-A995-365246D86FF9}" type="pres">
      <dgm:prSet presAssocID="{FEA1A0F1-7041-E241-938C-A0C7F1CDECA0}" presName="sibTrans" presStyleLbl="sibTrans1D1" presStyleIdx="0" presStyleCnt="5"/>
      <dgm:spPr/>
    </dgm:pt>
    <dgm:pt modelId="{B3907A56-54D4-C944-A0F2-EC59F92DEB2A}" type="pres">
      <dgm:prSet presAssocID="{651FB993-7551-F448-9C5F-A4C5D8FCE9D4}" presName="node" presStyleLbl="node1" presStyleIdx="1" presStyleCnt="5">
        <dgm:presLayoutVars>
          <dgm:bulletEnabled val="1"/>
        </dgm:presLayoutVars>
      </dgm:prSet>
      <dgm:spPr/>
    </dgm:pt>
    <dgm:pt modelId="{23751254-1242-DD4F-BE66-C974DF3B06A7}" type="pres">
      <dgm:prSet presAssocID="{651FB993-7551-F448-9C5F-A4C5D8FCE9D4}" presName="spNode" presStyleCnt="0"/>
      <dgm:spPr/>
    </dgm:pt>
    <dgm:pt modelId="{C29D82CD-19EA-4343-AF99-A156CD634B9A}" type="pres">
      <dgm:prSet presAssocID="{53F29036-2980-AA49-AF68-4352E63E3017}" presName="sibTrans" presStyleLbl="sibTrans1D1" presStyleIdx="1" presStyleCnt="5"/>
      <dgm:spPr/>
    </dgm:pt>
    <dgm:pt modelId="{AFD95533-7648-CE42-814E-3BBAB4DC3E23}" type="pres">
      <dgm:prSet presAssocID="{FC8BF071-CE06-FF4C-93A0-38AD041AB056}" presName="node" presStyleLbl="node1" presStyleIdx="2" presStyleCnt="5">
        <dgm:presLayoutVars>
          <dgm:bulletEnabled val="1"/>
        </dgm:presLayoutVars>
      </dgm:prSet>
      <dgm:spPr/>
    </dgm:pt>
    <dgm:pt modelId="{14904148-8807-C943-960A-AB662CAEBAB4}" type="pres">
      <dgm:prSet presAssocID="{FC8BF071-CE06-FF4C-93A0-38AD041AB056}" presName="spNode" presStyleCnt="0"/>
      <dgm:spPr/>
    </dgm:pt>
    <dgm:pt modelId="{030C28E9-8AA1-F14F-A0C2-186FB3EF2161}" type="pres">
      <dgm:prSet presAssocID="{9B244A48-9629-5540-A1EC-70B4A9E841AC}" presName="sibTrans" presStyleLbl="sibTrans1D1" presStyleIdx="2" presStyleCnt="5"/>
      <dgm:spPr/>
    </dgm:pt>
    <dgm:pt modelId="{1E8B7F7B-19DF-A743-A23B-88D58C26957D}" type="pres">
      <dgm:prSet presAssocID="{1BFA43F4-0A64-8B4C-97FC-B3BD3E9DEDAA}" presName="node" presStyleLbl="node1" presStyleIdx="3" presStyleCnt="5">
        <dgm:presLayoutVars>
          <dgm:bulletEnabled val="1"/>
        </dgm:presLayoutVars>
      </dgm:prSet>
      <dgm:spPr/>
    </dgm:pt>
    <dgm:pt modelId="{39A04B64-C8A6-8C42-AEAB-D35379F3F3CF}" type="pres">
      <dgm:prSet presAssocID="{1BFA43F4-0A64-8B4C-97FC-B3BD3E9DEDAA}" presName="spNode" presStyleCnt="0"/>
      <dgm:spPr/>
    </dgm:pt>
    <dgm:pt modelId="{F9735602-E93E-9C4B-9C65-B38795179F57}" type="pres">
      <dgm:prSet presAssocID="{B420373D-8A1E-F648-9F4E-DB55DA0A594E}" presName="sibTrans" presStyleLbl="sibTrans1D1" presStyleIdx="3" presStyleCnt="5"/>
      <dgm:spPr/>
    </dgm:pt>
    <dgm:pt modelId="{AE1E4EF2-F0D1-4245-A7DD-97940782929A}" type="pres">
      <dgm:prSet presAssocID="{64BFC916-F12D-6144-BB50-9EBE3FC88456}" presName="node" presStyleLbl="node1" presStyleIdx="4" presStyleCnt="5">
        <dgm:presLayoutVars>
          <dgm:bulletEnabled val="1"/>
        </dgm:presLayoutVars>
      </dgm:prSet>
      <dgm:spPr/>
    </dgm:pt>
    <dgm:pt modelId="{B0C8417E-BADB-C549-9653-1EAFA7DD91AD}" type="pres">
      <dgm:prSet presAssocID="{64BFC916-F12D-6144-BB50-9EBE3FC88456}" presName="spNode" presStyleCnt="0"/>
      <dgm:spPr/>
    </dgm:pt>
    <dgm:pt modelId="{2186CC50-FBA4-8048-80C4-7A3695F18FCB}" type="pres">
      <dgm:prSet presAssocID="{98560568-576A-934D-857F-5DB2C427ED1B}" presName="sibTrans" presStyleLbl="sibTrans1D1" presStyleIdx="4" presStyleCnt="5"/>
      <dgm:spPr/>
    </dgm:pt>
  </dgm:ptLst>
  <dgm:cxnLst>
    <dgm:cxn modelId="{46749102-3F3A-2644-AA60-0AB5F45FD375}" type="presOf" srcId="{FEA1A0F1-7041-E241-938C-A0C7F1CDECA0}" destId="{29E71607-31A7-0347-A995-365246D86FF9}" srcOrd="0" destOrd="0" presId="urn:microsoft.com/office/officeart/2005/8/layout/cycle5"/>
    <dgm:cxn modelId="{70663F07-4765-E342-898D-CB2E6CB75D06}" type="presOf" srcId="{9B244A48-9629-5540-A1EC-70B4A9E841AC}" destId="{030C28E9-8AA1-F14F-A0C2-186FB3EF2161}" srcOrd="0" destOrd="0" presId="urn:microsoft.com/office/officeart/2005/8/layout/cycle5"/>
    <dgm:cxn modelId="{FD06A30C-FA72-994E-B91A-60CFE40DF994}" type="presOf" srcId="{1BFA43F4-0A64-8B4C-97FC-B3BD3E9DEDAA}" destId="{1E8B7F7B-19DF-A743-A23B-88D58C26957D}" srcOrd="0" destOrd="0" presId="urn:microsoft.com/office/officeart/2005/8/layout/cycle5"/>
    <dgm:cxn modelId="{C018B512-98EA-7846-B083-D46DD7205DAC}" type="presOf" srcId="{B420373D-8A1E-F648-9F4E-DB55DA0A594E}" destId="{F9735602-E93E-9C4B-9C65-B38795179F57}" srcOrd="0" destOrd="0" presId="urn:microsoft.com/office/officeart/2005/8/layout/cycle5"/>
    <dgm:cxn modelId="{1015DD29-EA6E-524F-9232-FB172C0E477B}" type="presOf" srcId="{651FB993-7551-F448-9C5F-A4C5D8FCE9D4}" destId="{B3907A56-54D4-C944-A0F2-EC59F92DEB2A}" srcOrd="0" destOrd="0" presId="urn:microsoft.com/office/officeart/2005/8/layout/cycle5"/>
    <dgm:cxn modelId="{CA77033B-3611-264D-BDEE-2BC775EB56DE}" type="presOf" srcId="{AC42836A-F8C7-BC40-895C-A77F77756D36}" destId="{AE57FB2B-AF04-0A40-8EC3-B995E0507442}" srcOrd="0" destOrd="0" presId="urn:microsoft.com/office/officeart/2005/8/layout/cycle5"/>
    <dgm:cxn modelId="{8EEA6D3F-942E-AD4B-B03B-7EB8E1B661EC}" srcId="{120770CC-E3B4-E941-99EA-1AC554888AFE}" destId="{1BFA43F4-0A64-8B4C-97FC-B3BD3E9DEDAA}" srcOrd="3" destOrd="0" parTransId="{8483E1C5-F905-B34C-B440-9FDFA411FAFA}" sibTransId="{B420373D-8A1E-F648-9F4E-DB55DA0A594E}"/>
    <dgm:cxn modelId="{9ADC3050-505E-4B4E-B00D-0FA06D4DC167}" type="presOf" srcId="{98560568-576A-934D-857F-5DB2C427ED1B}" destId="{2186CC50-FBA4-8048-80C4-7A3695F18FCB}" srcOrd="0" destOrd="0" presId="urn:microsoft.com/office/officeart/2005/8/layout/cycle5"/>
    <dgm:cxn modelId="{07A9636C-B94A-0A4D-B66B-034E78A445ED}" srcId="{120770CC-E3B4-E941-99EA-1AC554888AFE}" destId="{651FB993-7551-F448-9C5F-A4C5D8FCE9D4}" srcOrd="1" destOrd="0" parTransId="{0A45F9A3-74C9-9C43-B43D-1C9489834391}" sibTransId="{53F29036-2980-AA49-AF68-4352E63E3017}"/>
    <dgm:cxn modelId="{EFDCC7A4-B072-C24A-B216-6839108AA6C3}" srcId="{120770CC-E3B4-E941-99EA-1AC554888AFE}" destId="{64BFC916-F12D-6144-BB50-9EBE3FC88456}" srcOrd="4" destOrd="0" parTransId="{2814B250-C339-7644-96B2-7F7694B0C5F0}" sibTransId="{98560568-576A-934D-857F-5DB2C427ED1B}"/>
    <dgm:cxn modelId="{790F17C0-26F1-394F-8794-6C7EB88BAF58}" srcId="{120770CC-E3B4-E941-99EA-1AC554888AFE}" destId="{FC8BF071-CE06-FF4C-93A0-38AD041AB056}" srcOrd="2" destOrd="0" parTransId="{E9F3675E-83F7-F54E-A572-A92A8D841EB8}" sibTransId="{9B244A48-9629-5540-A1EC-70B4A9E841AC}"/>
    <dgm:cxn modelId="{8C289DCA-FDF8-E444-AC84-07428127E38E}" type="presOf" srcId="{64BFC916-F12D-6144-BB50-9EBE3FC88456}" destId="{AE1E4EF2-F0D1-4245-A7DD-97940782929A}" srcOrd="0" destOrd="0" presId="urn:microsoft.com/office/officeart/2005/8/layout/cycle5"/>
    <dgm:cxn modelId="{4789A8CF-2286-3C4B-8A7D-6BDA50A0022A}" srcId="{120770CC-E3B4-E941-99EA-1AC554888AFE}" destId="{AC42836A-F8C7-BC40-895C-A77F77756D36}" srcOrd="0" destOrd="0" parTransId="{72C5448E-B547-F843-AE63-38C4D64A6C16}" sibTransId="{FEA1A0F1-7041-E241-938C-A0C7F1CDECA0}"/>
    <dgm:cxn modelId="{2DC87AD0-2374-E64D-B0F5-CD957FED1E78}" type="presOf" srcId="{FC8BF071-CE06-FF4C-93A0-38AD041AB056}" destId="{AFD95533-7648-CE42-814E-3BBAB4DC3E23}" srcOrd="0" destOrd="0" presId="urn:microsoft.com/office/officeart/2005/8/layout/cycle5"/>
    <dgm:cxn modelId="{EC9CB1EF-377A-114E-92E3-687CCC44224F}" type="presOf" srcId="{120770CC-E3B4-E941-99EA-1AC554888AFE}" destId="{1B48986C-B3B2-2E48-9700-B976308561A4}" srcOrd="0" destOrd="0" presId="urn:microsoft.com/office/officeart/2005/8/layout/cycle5"/>
    <dgm:cxn modelId="{36014EF1-BC89-BD43-B815-4C165980814E}" type="presOf" srcId="{53F29036-2980-AA49-AF68-4352E63E3017}" destId="{C29D82CD-19EA-4343-AF99-A156CD634B9A}" srcOrd="0" destOrd="0" presId="urn:microsoft.com/office/officeart/2005/8/layout/cycle5"/>
    <dgm:cxn modelId="{8F053C4C-4863-0B43-8AA6-89A13291CE2C}" type="presParOf" srcId="{1B48986C-B3B2-2E48-9700-B976308561A4}" destId="{AE57FB2B-AF04-0A40-8EC3-B995E0507442}" srcOrd="0" destOrd="0" presId="urn:microsoft.com/office/officeart/2005/8/layout/cycle5"/>
    <dgm:cxn modelId="{1DF099D4-1B79-5348-9061-1A19CF4EA79E}" type="presParOf" srcId="{1B48986C-B3B2-2E48-9700-B976308561A4}" destId="{EAD84FF8-D15E-044E-A002-1D3A7EE10C17}" srcOrd="1" destOrd="0" presId="urn:microsoft.com/office/officeart/2005/8/layout/cycle5"/>
    <dgm:cxn modelId="{3D3E8D16-63B5-DF4C-9501-5E8AF56DCB49}" type="presParOf" srcId="{1B48986C-B3B2-2E48-9700-B976308561A4}" destId="{29E71607-31A7-0347-A995-365246D86FF9}" srcOrd="2" destOrd="0" presId="urn:microsoft.com/office/officeart/2005/8/layout/cycle5"/>
    <dgm:cxn modelId="{A62288FB-64F7-CC49-8EE7-6A8B48CFE180}" type="presParOf" srcId="{1B48986C-B3B2-2E48-9700-B976308561A4}" destId="{B3907A56-54D4-C944-A0F2-EC59F92DEB2A}" srcOrd="3" destOrd="0" presId="urn:microsoft.com/office/officeart/2005/8/layout/cycle5"/>
    <dgm:cxn modelId="{DDAA8CBD-9E1C-594B-9D79-9E0922E43730}" type="presParOf" srcId="{1B48986C-B3B2-2E48-9700-B976308561A4}" destId="{23751254-1242-DD4F-BE66-C974DF3B06A7}" srcOrd="4" destOrd="0" presId="urn:microsoft.com/office/officeart/2005/8/layout/cycle5"/>
    <dgm:cxn modelId="{E5F88AF7-7AA5-3B4A-8D65-6C202542EB2B}" type="presParOf" srcId="{1B48986C-B3B2-2E48-9700-B976308561A4}" destId="{C29D82CD-19EA-4343-AF99-A156CD634B9A}" srcOrd="5" destOrd="0" presId="urn:microsoft.com/office/officeart/2005/8/layout/cycle5"/>
    <dgm:cxn modelId="{DD66B1C6-6615-644B-863B-96276D12593D}" type="presParOf" srcId="{1B48986C-B3B2-2E48-9700-B976308561A4}" destId="{AFD95533-7648-CE42-814E-3BBAB4DC3E23}" srcOrd="6" destOrd="0" presId="urn:microsoft.com/office/officeart/2005/8/layout/cycle5"/>
    <dgm:cxn modelId="{A0B1F920-6AB1-584D-A4F7-61B330BD06A9}" type="presParOf" srcId="{1B48986C-B3B2-2E48-9700-B976308561A4}" destId="{14904148-8807-C943-960A-AB662CAEBAB4}" srcOrd="7" destOrd="0" presId="urn:microsoft.com/office/officeart/2005/8/layout/cycle5"/>
    <dgm:cxn modelId="{877C9CD5-7C8B-C543-AA0C-FC826E379211}" type="presParOf" srcId="{1B48986C-B3B2-2E48-9700-B976308561A4}" destId="{030C28E9-8AA1-F14F-A0C2-186FB3EF2161}" srcOrd="8" destOrd="0" presId="urn:microsoft.com/office/officeart/2005/8/layout/cycle5"/>
    <dgm:cxn modelId="{BB164810-BF1F-CC4F-8223-2B960A92342E}" type="presParOf" srcId="{1B48986C-B3B2-2E48-9700-B976308561A4}" destId="{1E8B7F7B-19DF-A743-A23B-88D58C26957D}" srcOrd="9" destOrd="0" presId="urn:microsoft.com/office/officeart/2005/8/layout/cycle5"/>
    <dgm:cxn modelId="{6D341014-55A6-D54F-AA9C-662783D3BFC8}" type="presParOf" srcId="{1B48986C-B3B2-2E48-9700-B976308561A4}" destId="{39A04B64-C8A6-8C42-AEAB-D35379F3F3CF}" srcOrd="10" destOrd="0" presId="urn:microsoft.com/office/officeart/2005/8/layout/cycle5"/>
    <dgm:cxn modelId="{9FA710FF-D832-2440-B453-E01FD74526E9}" type="presParOf" srcId="{1B48986C-B3B2-2E48-9700-B976308561A4}" destId="{F9735602-E93E-9C4B-9C65-B38795179F57}" srcOrd="11" destOrd="0" presId="urn:microsoft.com/office/officeart/2005/8/layout/cycle5"/>
    <dgm:cxn modelId="{DB12E363-1833-0C43-93DE-E3E52BA91187}" type="presParOf" srcId="{1B48986C-B3B2-2E48-9700-B976308561A4}" destId="{AE1E4EF2-F0D1-4245-A7DD-97940782929A}" srcOrd="12" destOrd="0" presId="urn:microsoft.com/office/officeart/2005/8/layout/cycle5"/>
    <dgm:cxn modelId="{4F5DA40E-5548-2E4D-B4D0-CD6FDB8D9A51}" type="presParOf" srcId="{1B48986C-B3B2-2E48-9700-B976308561A4}" destId="{B0C8417E-BADB-C549-9653-1EAFA7DD91AD}" srcOrd="13" destOrd="0" presId="urn:microsoft.com/office/officeart/2005/8/layout/cycle5"/>
    <dgm:cxn modelId="{576B43EE-FB0E-234D-B76D-C6CB5DFFD92E}" type="presParOf" srcId="{1B48986C-B3B2-2E48-9700-B976308561A4}" destId="{2186CC50-FBA4-8048-80C4-7A3695F18FCB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E2890-F66F-C742-AC49-7540A56BB3FF}">
      <dsp:nvSpPr>
        <dsp:cNvPr id="0" name=""/>
        <dsp:cNvSpPr/>
      </dsp:nvSpPr>
      <dsp:spPr>
        <a:xfrm>
          <a:off x="4383360" y="1147"/>
          <a:ext cx="1291679" cy="839591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Fraud (Re)Victimization</a:t>
          </a:r>
        </a:p>
      </dsp:txBody>
      <dsp:txXfrm>
        <a:off x="4424345" y="42132"/>
        <a:ext cx="1209709" cy="757621"/>
      </dsp:txXfrm>
    </dsp:sp>
    <dsp:sp modelId="{ADFD0885-12F9-D246-ADB7-05CDD431966D}">
      <dsp:nvSpPr>
        <dsp:cNvPr id="0" name=""/>
        <dsp:cNvSpPr/>
      </dsp:nvSpPr>
      <dsp:spPr>
        <a:xfrm>
          <a:off x="3351627" y="420942"/>
          <a:ext cx="3355145" cy="3355145"/>
        </a:xfrm>
        <a:custGeom>
          <a:avLst/>
          <a:gdLst/>
          <a:ahLst/>
          <a:cxnLst/>
          <a:rect l="0" t="0" r="0" b="0"/>
          <a:pathLst>
            <a:path>
              <a:moveTo>
                <a:pt x="2496492" y="213461"/>
              </a:moveTo>
              <a:arcTo wR="1677572" hR="1677572" stAng="17953173" swAng="1211955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430AA-40D0-1B49-86B6-A307D453B984}">
      <dsp:nvSpPr>
        <dsp:cNvPr id="0" name=""/>
        <dsp:cNvSpPr/>
      </dsp:nvSpPr>
      <dsp:spPr>
        <a:xfrm>
          <a:off x="5978826" y="1160321"/>
          <a:ext cx="1291679" cy="839591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Shame from Being Victimized</a:t>
          </a:r>
        </a:p>
      </dsp:txBody>
      <dsp:txXfrm>
        <a:off x="6019811" y="1201306"/>
        <a:ext cx="1209709" cy="757621"/>
      </dsp:txXfrm>
    </dsp:sp>
    <dsp:sp modelId="{F9EFE276-E500-E543-AEA2-2B18678434C6}">
      <dsp:nvSpPr>
        <dsp:cNvPr id="0" name=""/>
        <dsp:cNvSpPr/>
      </dsp:nvSpPr>
      <dsp:spPr>
        <a:xfrm>
          <a:off x="3351627" y="420942"/>
          <a:ext cx="3355145" cy="3355145"/>
        </a:xfrm>
        <a:custGeom>
          <a:avLst/>
          <a:gdLst/>
          <a:ahLst/>
          <a:cxnLst/>
          <a:rect l="0" t="0" r="0" b="0"/>
          <a:pathLst>
            <a:path>
              <a:moveTo>
                <a:pt x="3351126" y="1793633"/>
              </a:moveTo>
              <a:arcTo wR="1677572" hR="1677572" stAng="21838025" swAng="1360048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748EF-928C-CB4F-80D9-ABE3C4D2F11F}">
      <dsp:nvSpPr>
        <dsp:cNvPr id="0" name=""/>
        <dsp:cNvSpPr/>
      </dsp:nvSpPr>
      <dsp:spPr>
        <a:xfrm>
          <a:off x="5369412" y="3035904"/>
          <a:ext cx="1291679" cy="83959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Fear of Loss of Independence</a:t>
          </a:r>
        </a:p>
      </dsp:txBody>
      <dsp:txXfrm>
        <a:off x="5410397" y="3076889"/>
        <a:ext cx="1209709" cy="757621"/>
      </dsp:txXfrm>
    </dsp:sp>
    <dsp:sp modelId="{D2881122-7CA9-C544-A3AF-5D249760CA59}">
      <dsp:nvSpPr>
        <dsp:cNvPr id="0" name=""/>
        <dsp:cNvSpPr/>
      </dsp:nvSpPr>
      <dsp:spPr>
        <a:xfrm>
          <a:off x="3351627" y="420942"/>
          <a:ext cx="3355145" cy="3355145"/>
        </a:xfrm>
        <a:custGeom>
          <a:avLst/>
          <a:gdLst/>
          <a:ahLst/>
          <a:cxnLst/>
          <a:rect l="0" t="0" r="0" b="0"/>
          <a:pathLst>
            <a:path>
              <a:moveTo>
                <a:pt x="1883555" y="3342451"/>
              </a:moveTo>
              <a:arcTo wR="1677572" hR="1677572" stAng="4976824" swAng="846352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24FFA-5187-0342-804F-4A21C8FB9FEC}">
      <dsp:nvSpPr>
        <dsp:cNvPr id="0" name=""/>
        <dsp:cNvSpPr/>
      </dsp:nvSpPr>
      <dsp:spPr>
        <a:xfrm>
          <a:off x="3397307" y="3035904"/>
          <a:ext cx="1291679" cy="839591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Withdrawal from Friends and Family</a:t>
          </a:r>
        </a:p>
      </dsp:txBody>
      <dsp:txXfrm>
        <a:off x="3438292" y="3076889"/>
        <a:ext cx="1209709" cy="757621"/>
      </dsp:txXfrm>
    </dsp:sp>
    <dsp:sp modelId="{1B3E54BC-E9DC-8544-B734-4635BB3D51C2}">
      <dsp:nvSpPr>
        <dsp:cNvPr id="0" name=""/>
        <dsp:cNvSpPr/>
      </dsp:nvSpPr>
      <dsp:spPr>
        <a:xfrm>
          <a:off x="3351627" y="420942"/>
          <a:ext cx="3355145" cy="3355145"/>
        </a:xfrm>
        <a:custGeom>
          <a:avLst/>
          <a:gdLst/>
          <a:ahLst/>
          <a:cxnLst/>
          <a:rect l="0" t="0" r="0" b="0"/>
          <a:pathLst>
            <a:path>
              <a:moveTo>
                <a:pt x="178017" y="2429625"/>
              </a:moveTo>
              <a:arcTo wR="1677572" hR="1677572" stAng="9201927" swAng="1360048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FC4AA-E370-DC45-AA70-8BBEE54C2625}">
      <dsp:nvSpPr>
        <dsp:cNvPr id="0" name=""/>
        <dsp:cNvSpPr/>
      </dsp:nvSpPr>
      <dsp:spPr>
        <a:xfrm>
          <a:off x="2787893" y="1160321"/>
          <a:ext cx="1291679" cy="83959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Depression and Loneliness</a:t>
          </a:r>
        </a:p>
      </dsp:txBody>
      <dsp:txXfrm>
        <a:off x="2828878" y="1201306"/>
        <a:ext cx="1209709" cy="757621"/>
      </dsp:txXfrm>
    </dsp:sp>
    <dsp:sp modelId="{2A612DC8-A629-2048-8109-C6CCE254E767}">
      <dsp:nvSpPr>
        <dsp:cNvPr id="0" name=""/>
        <dsp:cNvSpPr/>
      </dsp:nvSpPr>
      <dsp:spPr>
        <a:xfrm>
          <a:off x="3351627" y="420942"/>
          <a:ext cx="3355145" cy="3355145"/>
        </a:xfrm>
        <a:custGeom>
          <a:avLst/>
          <a:gdLst/>
          <a:ahLst/>
          <a:cxnLst/>
          <a:rect l="0" t="0" r="0" b="0"/>
          <a:pathLst>
            <a:path>
              <a:moveTo>
                <a:pt x="403481" y="586269"/>
              </a:moveTo>
              <a:arcTo wR="1677572" hR="1677572" stAng="13234872" swAng="1211955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55635-BBA2-46DA-9E70-D6C24DBEA902}">
      <dsp:nvSpPr>
        <dsp:cNvPr id="0" name=""/>
        <dsp:cNvSpPr/>
      </dsp:nvSpPr>
      <dsp:spPr>
        <a:xfrm>
          <a:off x="0" y="4086"/>
          <a:ext cx="5906181" cy="8704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F80F2-0048-43B8-9C5F-32C48D825519}">
      <dsp:nvSpPr>
        <dsp:cNvPr id="0" name=""/>
        <dsp:cNvSpPr/>
      </dsp:nvSpPr>
      <dsp:spPr>
        <a:xfrm>
          <a:off x="263303" y="199931"/>
          <a:ext cx="478733" cy="4787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609E2-91B6-462F-9831-E5CA83236694}">
      <dsp:nvSpPr>
        <dsp:cNvPr id="0" name=""/>
        <dsp:cNvSpPr/>
      </dsp:nvSpPr>
      <dsp:spPr>
        <a:xfrm>
          <a:off x="1005339" y="408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Lecture style</a:t>
          </a:r>
        </a:p>
      </dsp:txBody>
      <dsp:txXfrm>
        <a:off x="1005339" y="4086"/>
        <a:ext cx="4900841" cy="870424"/>
      </dsp:txXfrm>
    </dsp:sp>
    <dsp:sp modelId="{3E77F702-9F2A-461C-8D02-CBD177D81146}">
      <dsp:nvSpPr>
        <dsp:cNvPr id="0" name=""/>
        <dsp:cNvSpPr/>
      </dsp:nvSpPr>
      <dsp:spPr>
        <a:xfrm>
          <a:off x="0" y="1092116"/>
          <a:ext cx="5906181" cy="8704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86293-DE5D-44D8-8BCA-6BC77D94CD71}">
      <dsp:nvSpPr>
        <dsp:cNvPr id="0" name=""/>
        <dsp:cNvSpPr/>
      </dsp:nvSpPr>
      <dsp:spPr>
        <a:xfrm>
          <a:off x="263303" y="1287962"/>
          <a:ext cx="478733" cy="4787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A16E7-A46E-436D-8A82-61C5E55F7B13}">
      <dsp:nvSpPr>
        <dsp:cNvPr id="0" name=""/>
        <dsp:cNvSpPr/>
      </dsp:nvSpPr>
      <dsp:spPr>
        <a:xfrm>
          <a:off x="1005339" y="109211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Authoritative teacher</a:t>
          </a:r>
        </a:p>
      </dsp:txBody>
      <dsp:txXfrm>
        <a:off x="1005339" y="1092116"/>
        <a:ext cx="4900841" cy="870424"/>
      </dsp:txXfrm>
    </dsp:sp>
    <dsp:sp modelId="{0FED8814-28BC-4D69-8F58-680D7BDE673E}">
      <dsp:nvSpPr>
        <dsp:cNvPr id="0" name=""/>
        <dsp:cNvSpPr/>
      </dsp:nvSpPr>
      <dsp:spPr>
        <a:xfrm>
          <a:off x="0" y="2180146"/>
          <a:ext cx="5906181" cy="8704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16485-5D33-4005-A359-617983459444}">
      <dsp:nvSpPr>
        <dsp:cNvPr id="0" name=""/>
        <dsp:cNvSpPr/>
      </dsp:nvSpPr>
      <dsp:spPr>
        <a:xfrm>
          <a:off x="263303" y="2375992"/>
          <a:ext cx="478733" cy="4787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1EBEB-48B2-4818-BB4C-4631750FEA74}">
      <dsp:nvSpPr>
        <dsp:cNvPr id="0" name=""/>
        <dsp:cNvSpPr/>
      </dsp:nvSpPr>
      <dsp:spPr>
        <a:xfrm>
          <a:off x="1005339" y="218014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a microphone</a:t>
          </a:r>
        </a:p>
      </dsp:txBody>
      <dsp:txXfrm>
        <a:off x="1005339" y="2180146"/>
        <a:ext cx="4900841" cy="870424"/>
      </dsp:txXfrm>
    </dsp:sp>
    <dsp:sp modelId="{7EEAEAD0-8DD9-4F8D-B98B-F9A7659CA28A}">
      <dsp:nvSpPr>
        <dsp:cNvPr id="0" name=""/>
        <dsp:cNvSpPr/>
      </dsp:nvSpPr>
      <dsp:spPr>
        <a:xfrm>
          <a:off x="0" y="3268177"/>
          <a:ext cx="5906181" cy="8704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24B9C-DCB2-4430-B03F-F00F9D5DD542}">
      <dsp:nvSpPr>
        <dsp:cNvPr id="0" name=""/>
        <dsp:cNvSpPr/>
      </dsp:nvSpPr>
      <dsp:spPr>
        <a:xfrm>
          <a:off x="263303" y="3464022"/>
          <a:ext cx="478733" cy="4787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03B5D-E3EF-402E-A8DF-E7C5EA3F0311}">
      <dsp:nvSpPr>
        <dsp:cNvPr id="0" name=""/>
        <dsp:cNvSpPr/>
      </dsp:nvSpPr>
      <dsp:spPr>
        <a:xfrm>
          <a:off x="1005339" y="3268177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Graphics and Videos should supplement text, not replace it</a:t>
          </a:r>
        </a:p>
      </dsp:txBody>
      <dsp:txXfrm>
        <a:off x="1005339" y="3268177"/>
        <a:ext cx="4900841" cy="870424"/>
      </dsp:txXfrm>
    </dsp:sp>
    <dsp:sp modelId="{1FA72CA2-6787-4D18-957F-65B887895E09}">
      <dsp:nvSpPr>
        <dsp:cNvPr id="0" name=""/>
        <dsp:cNvSpPr/>
      </dsp:nvSpPr>
      <dsp:spPr>
        <a:xfrm>
          <a:off x="0" y="4356207"/>
          <a:ext cx="5906181" cy="87042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197B1-7677-4DA8-BBF0-A6DC651214A9}">
      <dsp:nvSpPr>
        <dsp:cNvPr id="0" name=""/>
        <dsp:cNvSpPr/>
      </dsp:nvSpPr>
      <dsp:spPr>
        <a:xfrm>
          <a:off x="263303" y="4552052"/>
          <a:ext cx="478733" cy="4787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81D3C-13D6-45C5-8E9C-FF9D5FC6B7B6}">
      <dsp:nvSpPr>
        <dsp:cNvPr id="0" name=""/>
        <dsp:cNvSpPr/>
      </dsp:nvSpPr>
      <dsp:spPr>
        <a:xfrm>
          <a:off x="1065551" y="4341923"/>
          <a:ext cx="3966127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Think in terms of accessibility</a:t>
          </a:r>
        </a:p>
      </dsp:txBody>
      <dsp:txXfrm>
        <a:off x="1065551" y="4341923"/>
        <a:ext cx="3966127" cy="870424"/>
      </dsp:txXfrm>
    </dsp:sp>
    <dsp:sp modelId="{32C0272F-2843-48B3-A755-25981C03F282}">
      <dsp:nvSpPr>
        <dsp:cNvPr id="0" name=""/>
        <dsp:cNvSpPr/>
      </dsp:nvSpPr>
      <dsp:spPr>
        <a:xfrm>
          <a:off x="3663121" y="4356207"/>
          <a:ext cx="2243059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663121" y="4356207"/>
        <a:ext cx="2243059" cy="8704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06381-4A24-0542-9216-D42B0903EE1D}">
      <dsp:nvSpPr>
        <dsp:cNvPr id="0" name=""/>
        <dsp:cNvSpPr/>
      </dsp:nvSpPr>
      <dsp:spPr>
        <a:xfrm>
          <a:off x="2946" y="226351"/>
          <a:ext cx="2337792" cy="32729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Draw information from trusted resources</a:t>
          </a:r>
        </a:p>
      </dsp:txBody>
      <dsp:txXfrm>
        <a:off x="2946" y="1470056"/>
        <a:ext cx="2337792" cy="1963745"/>
      </dsp:txXfrm>
    </dsp:sp>
    <dsp:sp modelId="{E7C04FA5-93DB-2146-AC25-C8B5BC0B19D8}">
      <dsp:nvSpPr>
        <dsp:cNvPr id="0" name=""/>
        <dsp:cNvSpPr/>
      </dsp:nvSpPr>
      <dsp:spPr>
        <a:xfrm>
          <a:off x="680906" y="553642"/>
          <a:ext cx="981872" cy="9818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24698" y="697434"/>
        <a:ext cx="694288" cy="694288"/>
      </dsp:txXfrm>
    </dsp:sp>
    <dsp:sp modelId="{F106EB99-BE08-7F40-8770-CBFA234ED529}">
      <dsp:nvSpPr>
        <dsp:cNvPr id="0" name=""/>
        <dsp:cNvSpPr/>
      </dsp:nvSpPr>
      <dsp:spPr>
        <a:xfrm>
          <a:off x="2946" y="3499188"/>
          <a:ext cx="2337792" cy="72"/>
        </a:xfrm>
        <a:prstGeom prst="rect">
          <a:avLst/>
        </a:prstGeom>
        <a:solidFill>
          <a:schemeClr val="accent2">
            <a:hueOff val="-126099"/>
            <a:satOff val="603"/>
            <a:lumOff val="840"/>
            <a:alphaOff val="0"/>
          </a:schemeClr>
        </a:solidFill>
        <a:ln w="12700" cap="flat" cmpd="sng" algn="ctr">
          <a:solidFill>
            <a:schemeClr val="accent2">
              <a:hueOff val="-126099"/>
              <a:satOff val="603"/>
              <a:lumOff val="8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A5494D-0A01-B848-9823-5FD781B4C682}">
      <dsp:nvSpPr>
        <dsp:cNvPr id="0" name=""/>
        <dsp:cNvSpPr/>
      </dsp:nvSpPr>
      <dsp:spPr>
        <a:xfrm>
          <a:off x="2574518" y="226351"/>
          <a:ext cx="2337792" cy="3272909"/>
        </a:xfrm>
        <a:prstGeom prst="rect">
          <a:avLst/>
        </a:prstGeom>
        <a:solidFill>
          <a:schemeClr val="accent2">
            <a:tint val="40000"/>
            <a:alpha val="90000"/>
            <a:hueOff val="-398147"/>
            <a:satOff val="4656"/>
            <a:lumOff val="5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98147"/>
              <a:satOff val="4656"/>
              <a:lumOff val="5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Analyze cybercrime trends by both frequency and impact</a:t>
          </a:r>
        </a:p>
      </dsp:txBody>
      <dsp:txXfrm>
        <a:off x="2574518" y="1470056"/>
        <a:ext cx="2337792" cy="1963745"/>
      </dsp:txXfrm>
    </dsp:sp>
    <dsp:sp modelId="{D8122899-C4AB-1F44-996E-AF194F8F9845}">
      <dsp:nvSpPr>
        <dsp:cNvPr id="0" name=""/>
        <dsp:cNvSpPr/>
      </dsp:nvSpPr>
      <dsp:spPr>
        <a:xfrm>
          <a:off x="3252477" y="553642"/>
          <a:ext cx="981872" cy="981872"/>
        </a:xfrm>
        <a:prstGeom prst="ellipse">
          <a:avLst/>
        </a:prstGeom>
        <a:solidFill>
          <a:schemeClr val="accent2">
            <a:hueOff val="-252199"/>
            <a:satOff val="1205"/>
            <a:lumOff val="1681"/>
            <a:alphaOff val="0"/>
          </a:schemeClr>
        </a:solidFill>
        <a:ln w="12700" cap="flat" cmpd="sng" algn="ctr">
          <a:solidFill>
            <a:schemeClr val="accent2">
              <a:hueOff val="-252199"/>
              <a:satOff val="1205"/>
              <a:lumOff val="16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396269" y="697434"/>
        <a:ext cx="694288" cy="694288"/>
      </dsp:txXfrm>
    </dsp:sp>
    <dsp:sp modelId="{C96F34D8-3094-404E-A77C-FEBB133182A1}">
      <dsp:nvSpPr>
        <dsp:cNvPr id="0" name=""/>
        <dsp:cNvSpPr/>
      </dsp:nvSpPr>
      <dsp:spPr>
        <a:xfrm>
          <a:off x="2574518" y="3499188"/>
          <a:ext cx="2337792" cy="72"/>
        </a:xfrm>
        <a:prstGeom prst="rect">
          <a:avLst/>
        </a:prstGeom>
        <a:solidFill>
          <a:schemeClr val="accent2">
            <a:hueOff val="-378298"/>
            <a:satOff val="1808"/>
            <a:lumOff val="2521"/>
            <a:alphaOff val="0"/>
          </a:schemeClr>
        </a:solidFill>
        <a:ln w="12700" cap="flat" cmpd="sng" algn="ctr">
          <a:solidFill>
            <a:schemeClr val="accent2">
              <a:hueOff val="-378298"/>
              <a:satOff val="1808"/>
              <a:lumOff val="25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69EF26-EE98-5843-AA57-15DE11DE9BC1}">
      <dsp:nvSpPr>
        <dsp:cNvPr id="0" name=""/>
        <dsp:cNvSpPr/>
      </dsp:nvSpPr>
      <dsp:spPr>
        <a:xfrm>
          <a:off x="5146089" y="226351"/>
          <a:ext cx="2337792" cy="3272909"/>
        </a:xfrm>
        <a:prstGeom prst="rect">
          <a:avLst/>
        </a:prstGeom>
        <a:solidFill>
          <a:schemeClr val="accent2">
            <a:tint val="40000"/>
            <a:alpha val="90000"/>
            <a:hueOff val="-796293"/>
            <a:satOff val="9313"/>
            <a:lumOff val="102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96293"/>
              <a:satOff val="9313"/>
              <a:lumOff val="10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 mindful of cultural differences </a:t>
          </a:r>
        </a:p>
      </dsp:txBody>
      <dsp:txXfrm>
        <a:off x="5146089" y="1470056"/>
        <a:ext cx="2337792" cy="1963745"/>
      </dsp:txXfrm>
    </dsp:sp>
    <dsp:sp modelId="{EA0E5B0E-57C2-074E-BA39-37B50A891261}">
      <dsp:nvSpPr>
        <dsp:cNvPr id="0" name=""/>
        <dsp:cNvSpPr/>
      </dsp:nvSpPr>
      <dsp:spPr>
        <a:xfrm>
          <a:off x="5824049" y="553642"/>
          <a:ext cx="981872" cy="981872"/>
        </a:xfrm>
        <a:prstGeom prst="ellipse">
          <a:avLst/>
        </a:prstGeom>
        <a:solidFill>
          <a:schemeClr val="accent2">
            <a:hueOff val="-504398"/>
            <a:satOff val="2410"/>
            <a:lumOff val="3362"/>
            <a:alphaOff val="0"/>
          </a:schemeClr>
        </a:solidFill>
        <a:ln w="12700" cap="flat" cmpd="sng" algn="ctr">
          <a:solidFill>
            <a:schemeClr val="accent2">
              <a:hueOff val="-504398"/>
              <a:satOff val="2410"/>
              <a:lumOff val="33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5967841" y="697434"/>
        <a:ext cx="694288" cy="694288"/>
      </dsp:txXfrm>
    </dsp:sp>
    <dsp:sp modelId="{C7DA31DF-D34F-D44E-A194-219049BE8771}">
      <dsp:nvSpPr>
        <dsp:cNvPr id="0" name=""/>
        <dsp:cNvSpPr/>
      </dsp:nvSpPr>
      <dsp:spPr>
        <a:xfrm>
          <a:off x="5146089" y="3499188"/>
          <a:ext cx="2337792" cy="72"/>
        </a:xfrm>
        <a:prstGeom prst="rect">
          <a:avLst/>
        </a:prstGeom>
        <a:solidFill>
          <a:schemeClr val="accent2">
            <a:hueOff val="-630497"/>
            <a:satOff val="3013"/>
            <a:lumOff val="4202"/>
            <a:alphaOff val="0"/>
          </a:schemeClr>
        </a:solidFill>
        <a:ln w="12700" cap="flat" cmpd="sng" algn="ctr">
          <a:solidFill>
            <a:schemeClr val="accent2">
              <a:hueOff val="-630497"/>
              <a:satOff val="3013"/>
              <a:lumOff val="4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8C70D3-E29F-6741-93DB-68B3D3EDEAF2}">
      <dsp:nvSpPr>
        <dsp:cNvPr id="0" name=""/>
        <dsp:cNvSpPr/>
      </dsp:nvSpPr>
      <dsp:spPr>
        <a:xfrm>
          <a:off x="7717661" y="226351"/>
          <a:ext cx="2337792" cy="3272909"/>
        </a:xfrm>
        <a:prstGeom prst="rect">
          <a:avLst/>
        </a:prstGeom>
        <a:solidFill>
          <a:schemeClr val="accent2">
            <a:tint val="40000"/>
            <a:alpha val="90000"/>
            <a:hueOff val="-1194440"/>
            <a:satOff val="13969"/>
            <a:lumOff val="15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94440"/>
              <a:satOff val="13969"/>
              <a:lumOff val="15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Make sure materials are presented in an accessible format</a:t>
          </a:r>
        </a:p>
      </dsp:txBody>
      <dsp:txXfrm>
        <a:off x="7717661" y="1470056"/>
        <a:ext cx="2337792" cy="1963745"/>
      </dsp:txXfrm>
    </dsp:sp>
    <dsp:sp modelId="{58C9F2FF-69AF-7A45-AB76-0F6DF7B6CFA1}">
      <dsp:nvSpPr>
        <dsp:cNvPr id="0" name=""/>
        <dsp:cNvSpPr/>
      </dsp:nvSpPr>
      <dsp:spPr>
        <a:xfrm>
          <a:off x="8395620" y="553642"/>
          <a:ext cx="981872" cy="981872"/>
        </a:xfrm>
        <a:prstGeom prst="ellipse">
          <a:avLst/>
        </a:prstGeom>
        <a:solidFill>
          <a:schemeClr val="accent2">
            <a:hueOff val="-756597"/>
            <a:satOff val="3615"/>
            <a:lumOff val="5043"/>
            <a:alphaOff val="0"/>
          </a:schemeClr>
        </a:solidFill>
        <a:ln w="12700" cap="flat" cmpd="sng" algn="ctr">
          <a:solidFill>
            <a:schemeClr val="accent2">
              <a:hueOff val="-756597"/>
              <a:satOff val="3615"/>
              <a:lumOff val="50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8539412" y="697434"/>
        <a:ext cx="694288" cy="694288"/>
      </dsp:txXfrm>
    </dsp:sp>
    <dsp:sp modelId="{0626A1C1-7AE2-B349-B747-D0FC9E3AC87C}">
      <dsp:nvSpPr>
        <dsp:cNvPr id="0" name=""/>
        <dsp:cNvSpPr/>
      </dsp:nvSpPr>
      <dsp:spPr>
        <a:xfrm>
          <a:off x="7717661" y="3499188"/>
          <a:ext cx="2337792" cy="72"/>
        </a:xfrm>
        <a:prstGeom prst="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7FB2B-AF04-0A40-8EC3-B995E0507442}">
      <dsp:nvSpPr>
        <dsp:cNvPr id="0" name=""/>
        <dsp:cNvSpPr/>
      </dsp:nvSpPr>
      <dsp:spPr>
        <a:xfrm>
          <a:off x="2183023" y="1759"/>
          <a:ext cx="1081204" cy="702783"/>
        </a:xfrm>
        <a:prstGeom prst="round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Fraud (Re)Victimization</a:t>
          </a:r>
        </a:p>
      </dsp:txBody>
      <dsp:txXfrm>
        <a:off x="2217330" y="36066"/>
        <a:ext cx="1012590" cy="634169"/>
      </dsp:txXfrm>
    </dsp:sp>
    <dsp:sp modelId="{29E71607-31A7-0347-A995-365246D86FF9}">
      <dsp:nvSpPr>
        <dsp:cNvPr id="0" name=""/>
        <dsp:cNvSpPr/>
      </dsp:nvSpPr>
      <dsp:spPr>
        <a:xfrm>
          <a:off x="1320033" y="353151"/>
          <a:ext cx="2807184" cy="2807184"/>
        </a:xfrm>
        <a:custGeom>
          <a:avLst/>
          <a:gdLst/>
          <a:ahLst/>
          <a:cxnLst/>
          <a:rect l="0" t="0" r="0" b="0"/>
          <a:pathLst>
            <a:path>
              <a:moveTo>
                <a:pt x="2088918" y="178684"/>
              </a:moveTo>
              <a:arcTo wR="1403592" hR="1403592" stAng="17953602" swAng="121127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07A56-54D4-C944-A0F2-EC59F92DEB2A}">
      <dsp:nvSpPr>
        <dsp:cNvPr id="0" name=""/>
        <dsp:cNvSpPr/>
      </dsp:nvSpPr>
      <dsp:spPr>
        <a:xfrm>
          <a:off x="3517918" y="971618"/>
          <a:ext cx="1081204" cy="702783"/>
        </a:xfrm>
        <a:prstGeom prst="roundRect">
          <a:avLst/>
        </a:prstGeom>
        <a:solidFill>
          <a:schemeClr val="accent4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Shame from Being Victimized</a:t>
          </a:r>
        </a:p>
      </dsp:txBody>
      <dsp:txXfrm>
        <a:off x="3552225" y="1005925"/>
        <a:ext cx="1012590" cy="634169"/>
      </dsp:txXfrm>
    </dsp:sp>
    <dsp:sp modelId="{C29D82CD-19EA-4343-AF99-A156CD634B9A}">
      <dsp:nvSpPr>
        <dsp:cNvPr id="0" name=""/>
        <dsp:cNvSpPr/>
      </dsp:nvSpPr>
      <dsp:spPr>
        <a:xfrm>
          <a:off x="1320033" y="353151"/>
          <a:ext cx="2807184" cy="2807184"/>
        </a:xfrm>
        <a:custGeom>
          <a:avLst/>
          <a:gdLst/>
          <a:ahLst/>
          <a:cxnLst/>
          <a:rect l="0" t="0" r="0" b="0"/>
          <a:pathLst>
            <a:path>
              <a:moveTo>
                <a:pt x="2803814" y="1500788"/>
              </a:moveTo>
              <a:arcTo wR="1403592" hR="1403592" stAng="21838249" swAng="1359522"/>
            </a:path>
          </a:pathLst>
        </a:custGeom>
        <a:noFill/>
        <a:ln w="6350" cap="flat" cmpd="sng" algn="ctr">
          <a:solidFill>
            <a:schemeClr val="accent2">
              <a:hueOff val="-220674"/>
              <a:satOff val="1055"/>
              <a:lumOff val="147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95533-7648-CE42-814E-3BBAB4DC3E23}">
      <dsp:nvSpPr>
        <dsp:cNvPr id="0" name=""/>
        <dsp:cNvSpPr/>
      </dsp:nvSpPr>
      <dsp:spPr>
        <a:xfrm>
          <a:off x="3008033" y="2540881"/>
          <a:ext cx="1081204" cy="702783"/>
        </a:xfrm>
        <a:prstGeom prst="roundRect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Fear of Loss of Independence</a:t>
          </a:r>
        </a:p>
      </dsp:txBody>
      <dsp:txXfrm>
        <a:off x="3042340" y="2575188"/>
        <a:ext cx="1012590" cy="634169"/>
      </dsp:txXfrm>
    </dsp:sp>
    <dsp:sp modelId="{030C28E9-8AA1-F14F-A0C2-186FB3EF2161}">
      <dsp:nvSpPr>
        <dsp:cNvPr id="0" name=""/>
        <dsp:cNvSpPr/>
      </dsp:nvSpPr>
      <dsp:spPr>
        <a:xfrm>
          <a:off x="1320033" y="353151"/>
          <a:ext cx="2807184" cy="2807184"/>
        </a:xfrm>
        <a:custGeom>
          <a:avLst/>
          <a:gdLst/>
          <a:ahLst/>
          <a:cxnLst/>
          <a:rect l="0" t="0" r="0" b="0"/>
          <a:pathLst>
            <a:path>
              <a:moveTo>
                <a:pt x="1575785" y="2796581"/>
              </a:moveTo>
              <a:arcTo wR="1403592" hR="1403592" stAng="4977191" swAng="845618"/>
            </a:path>
          </a:pathLst>
        </a:custGeom>
        <a:noFill/>
        <a:ln w="6350" cap="flat" cmpd="sng" algn="ctr">
          <a:solidFill>
            <a:schemeClr val="accent2">
              <a:hueOff val="-441348"/>
              <a:satOff val="2109"/>
              <a:lumOff val="294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B7F7B-19DF-A743-A23B-88D58C26957D}">
      <dsp:nvSpPr>
        <dsp:cNvPr id="0" name=""/>
        <dsp:cNvSpPr/>
      </dsp:nvSpPr>
      <dsp:spPr>
        <a:xfrm>
          <a:off x="1358012" y="2540881"/>
          <a:ext cx="1081204" cy="702783"/>
        </a:xfrm>
        <a:prstGeom prst="roundRect">
          <a:avLst/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Withdrawal from Friends and Family</a:t>
          </a:r>
        </a:p>
      </dsp:txBody>
      <dsp:txXfrm>
        <a:off x="1392319" y="2575188"/>
        <a:ext cx="1012590" cy="634169"/>
      </dsp:txXfrm>
    </dsp:sp>
    <dsp:sp modelId="{F9735602-E93E-9C4B-9C65-B38795179F57}">
      <dsp:nvSpPr>
        <dsp:cNvPr id="0" name=""/>
        <dsp:cNvSpPr/>
      </dsp:nvSpPr>
      <dsp:spPr>
        <a:xfrm>
          <a:off x="1320033" y="353151"/>
          <a:ext cx="2807184" cy="2807184"/>
        </a:xfrm>
        <a:custGeom>
          <a:avLst/>
          <a:gdLst/>
          <a:ahLst/>
          <a:cxnLst/>
          <a:rect l="0" t="0" r="0" b="0"/>
          <a:pathLst>
            <a:path>
              <a:moveTo>
                <a:pt x="148888" y="2032709"/>
              </a:moveTo>
              <a:arcTo wR="1403592" hR="1403592" stAng="9202229" swAng="1359522"/>
            </a:path>
          </a:pathLst>
        </a:custGeom>
        <a:noFill/>
        <a:ln w="6350" cap="flat" cmpd="sng" algn="ctr">
          <a:solidFill>
            <a:schemeClr val="accent2">
              <a:hueOff val="-662022"/>
              <a:satOff val="3164"/>
              <a:lumOff val="4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E4EF2-F0D1-4245-A7DD-97940782929A}">
      <dsp:nvSpPr>
        <dsp:cNvPr id="0" name=""/>
        <dsp:cNvSpPr/>
      </dsp:nvSpPr>
      <dsp:spPr>
        <a:xfrm>
          <a:off x="848127" y="971618"/>
          <a:ext cx="1081204" cy="702783"/>
        </a:xfrm>
        <a:prstGeom prst="roundRect">
          <a:avLst/>
        </a:prstGeom>
        <a:solidFill>
          <a:schemeClr val="accent3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Depression and Loneliness</a:t>
          </a:r>
        </a:p>
      </dsp:txBody>
      <dsp:txXfrm>
        <a:off x="882434" y="1005925"/>
        <a:ext cx="1012590" cy="634169"/>
      </dsp:txXfrm>
    </dsp:sp>
    <dsp:sp modelId="{2186CC50-FBA4-8048-80C4-7A3695F18FCB}">
      <dsp:nvSpPr>
        <dsp:cNvPr id="0" name=""/>
        <dsp:cNvSpPr/>
      </dsp:nvSpPr>
      <dsp:spPr>
        <a:xfrm>
          <a:off x="1320033" y="353151"/>
          <a:ext cx="2807184" cy="2807184"/>
        </a:xfrm>
        <a:custGeom>
          <a:avLst/>
          <a:gdLst/>
          <a:ahLst/>
          <a:cxnLst/>
          <a:rect l="0" t="0" r="0" b="0"/>
          <a:pathLst>
            <a:path>
              <a:moveTo>
                <a:pt x="337652" y="490442"/>
              </a:moveTo>
              <a:arcTo wR="1403592" hR="1403592" stAng="13235124" swAng="1211274"/>
            </a:path>
          </a:pathLst>
        </a:custGeom>
        <a:noFill/>
        <a:ln w="635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65C64-131F-5F4B-9CA5-A247A5B32C64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8F169-6EEC-8B4E-9F72-0961C107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Elderly at highest risk for being defrauded online</a:t>
            </a:r>
          </a:p>
          <a:p>
            <a:r>
              <a:rPr lang="en-US" dirty="0"/>
              <a:t>	Explored the “why”</a:t>
            </a:r>
          </a:p>
          <a:p>
            <a:endParaRPr lang="en-US" dirty="0"/>
          </a:p>
          <a:p>
            <a:r>
              <a:rPr lang="en-US" dirty="0"/>
              <a:t>Computers are used for:</a:t>
            </a:r>
          </a:p>
          <a:p>
            <a:r>
              <a:rPr lang="en-US" dirty="0"/>
              <a:t>	 connecting with friends and family</a:t>
            </a:r>
          </a:p>
          <a:p>
            <a:r>
              <a:rPr lang="en-US" dirty="0"/>
              <a:t>	Banking information</a:t>
            </a:r>
          </a:p>
          <a:p>
            <a:r>
              <a:rPr lang="en-US" dirty="0"/>
              <a:t>	Health information </a:t>
            </a:r>
          </a:p>
          <a:p>
            <a:endParaRPr lang="en-US" dirty="0"/>
          </a:p>
          <a:p>
            <a:r>
              <a:rPr lang="en-US" dirty="0"/>
              <a:t>ICT = information communication technology</a:t>
            </a:r>
          </a:p>
          <a:p>
            <a:endParaRPr lang="en-US" dirty="0"/>
          </a:p>
          <a:p>
            <a:r>
              <a:rPr lang="en-US" dirty="0"/>
              <a:t>Generational values shaped by historical events -&gt; plays into communication preferences</a:t>
            </a:r>
          </a:p>
          <a:p>
            <a:r>
              <a:rPr lang="en-US" dirty="0"/>
              <a:t>	Available technologies during early adulthood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8F169-6EEC-8B4E-9F72-0961C10779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80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AARP helpline:</a:t>
            </a:r>
          </a:p>
          <a:p>
            <a:r>
              <a:rPr lang="en-US" dirty="0"/>
              <a:t>	Provides emotional support</a:t>
            </a:r>
          </a:p>
          <a:p>
            <a:r>
              <a:rPr lang="en-US" dirty="0"/>
              <a:t>	guidance for families</a:t>
            </a:r>
          </a:p>
          <a:p>
            <a:r>
              <a:rPr lang="en-US" dirty="0"/>
              <a:t>	steps to take after being victimized</a:t>
            </a:r>
          </a:p>
          <a:p>
            <a:r>
              <a:rPr lang="en-US" dirty="0"/>
              <a:t>	referrals to law enforcement</a:t>
            </a:r>
          </a:p>
          <a:p>
            <a:r>
              <a:rPr lang="en-US" dirty="0"/>
              <a:t>IC3</a:t>
            </a:r>
          </a:p>
          <a:p>
            <a:r>
              <a:rPr lang="en-US" dirty="0"/>
              <a:t>	Provides consumer and industry alerts</a:t>
            </a:r>
          </a:p>
          <a:p>
            <a:r>
              <a:rPr lang="en-US" dirty="0"/>
              <a:t>	According to website: “</a:t>
            </a:r>
            <a:r>
              <a:rPr lang="en-GB" dirty="0"/>
              <a:t>Information is processed for investigative and intelligence purposes for law enforcement and public awareness”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FTC Complaint Assistant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INCLUDES: INTERNET SERVICES, ONLINE SHOPPING, OR COMPUTERS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“The FTC does not resolve individual complaints”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Online form to report </a:t>
            </a:r>
          </a:p>
          <a:p>
            <a:r>
              <a:rPr lang="en-US" dirty="0"/>
              <a:t>	The FTC runs </a:t>
            </a:r>
            <a:r>
              <a:rPr lang="en-US" dirty="0" err="1"/>
              <a:t>IdentityTheft.gov</a:t>
            </a:r>
            <a:r>
              <a:rPr lang="en-US" dirty="0"/>
              <a:t> as a one stop shop for the identity theft recovery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8F169-6EEC-8B4E-9F72-0961C10779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98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APS – Loss of 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8F169-6EEC-8B4E-9F72-0961C10779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3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1. that were reported to the FBI in 2019 (IC3)</a:t>
            </a:r>
          </a:p>
          <a:p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2.  than other age groups (FTC, 2019).</a:t>
            </a:r>
            <a:r>
              <a:rPr lang="en-US" sz="1200" b="1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3. per fraud incident in 2018 (FTC, 2019).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8F169-6EEC-8B4E-9F72-0961C10779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1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the FTC, 2019</a:t>
            </a:r>
          </a:p>
          <a:p>
            <a:endParaRPr lang="en-US" dirty="0"/>
          </a:p>
          <a:p>
            <a:r>
              <a:rPr lang="en-US" dirty="0"/>
              <a:t>My community education packet addresses the following fraud types: ...   </a:t>
            </a:r>
          </a:p>
          <a:p>
            <a:endParaRPr lang="en-US" dirty="0"/>
          </a:p>
          <a:p>
            <a:r>
              <a:rPr lang="en-US" dirty="0"/>
              <a:t>Tech support scam: Call and say you have a problem with your computer. Runs fake diagnostics. Requires payment in gift cards or to be wired money.</a:t>
            </a:r>
          </a:p>
          <a:p>
            <a:endParaRPr lang="en-US" dirty="0"/>
          </a:p>
          <a:p>
            <a:r>
              <a:rPr lang="en-US" dirty="0"/>
              <a:t>Lottery Scam: Must pay “upfront taxes” in order to claim prize. E-mail saying you have won the lottery, when you didn’t even buy a ticket</a:t>
            </a:r>
          </a:p>
          <a:p>
            <a:endParaRPr lang="en-US" dirty="0"/>
          </a:p>
          <a:p>
            <a:r>
              <a:rPr lang="en-US" dirty="0"/>
              <a:t>Romance fraud: Dating website scammer pretends to fall in love and then asks for money for a sick relative.</a:t>
            </a:r>
          </a:p>
          <a:p>
            <a:endParaRPr lang="en-US" dirty="0"/>
          </a:p>
          <a:p>
            <a:r>
              <a:rPr lang="en-US" dirty="0"/>
              <a:t>Government imposter: e-mail says it’s from the IRS</a:t>
            </a:r>
          </a:p>
          <a:p>
            <a:endParaRPr lang="en-US" dirty="0"/>
          </a:p>
          <a:p>
            <a:r>
              <a:rPr lang="en-US" dirty="0"/>
              <a:t>All of these interactions occur mainly online these days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8F169-6EEC-8B4E-9F72-0961C10779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1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are the elderly more prone to fraud victimization than other age groups?</a:t>
            </a:r>
          </a:p>
          <a:p>
            <a:endParaRPr lang="en-US" dirty="0"/>
          </a:p>
          <a:p>
            <a:r>
              <a:rPr lang="en-US" dirty="0"/>
              <a:t>Part of the reason is the fraud victimization cycle</a:t>
            </a:r>
          </a:p>
          <a:p>
            <a:endParaRPr lang="en-US" dirty="0"/>
          </a:p>
          <a:p>
            <a:r>
              <a:rPr lang="en-US" dirty="0"/>
              <a:t>Victimization of seniors occurs in a self-reinforcing cycle due to a number of compounding factors // self perpetuating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8F169-6EEC-8B4E-9F72-0961C10779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5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vmPFC</a:t>
            </a:r>
            <a:r>
              <a:rPr lang="en-US" dirty="0"/>
              <a:t> decline is linked to:</a:t>
            </a:r>
          </a:p>
          <a:p>
            <a:pPr lvl="1"/>
            <a:r>
              <a:rPr lang="en-US" dirty="0"/>
              <a:t>Poor financial literacy </a:t>
            </a:r>
          </a:p>
          <a:p>
            <a:pPr lvl="1"/>
            <a:r>
              <a:rPr lang="en-US" dirty="0"/>
              <a:t>Poor financial decision-making skills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Linked to “Halo effect” around advertising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8F169-6EEC-8B4E-9F72-0961C10779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58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preconceived notions of information security</a:t>
            </a:r>
          </a:p>
          <a:p>
            <a:r>
              <a:rPr lang="en-US" dirty="0"/>
              <a:t>	-Personal information isn’t just your bank account/credit card number</a:t>
            </a:r>
          </a:p>
          <a:p>
            <a:r>
              <a:rPr lang="en-US" dirty="0"/>
              <a:t>	-Can include details about workplace, address, birthdays, family members, etc.</a:t>
            </a:r>
          </a:p>
          <a:p>
            <a:r>
              <a:rPr lang="en-US" dirty="0"/>
              <a:t>	-</a:t>
            </a:r>
            <a:r>
              <a:rPr lang="en-US" dirty="0" err="1"/>
              <a:t>Spearphishing</a:t>
            </a:r>
            <a:r>
              <a:rPr lang="en-US" dirty="0"/>
              <a:t> e-mails are used to confirm these details before committing fraud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Older adults have a lower level of confidence in the computer skills than their younger counterparts but are willing and able to learn safe practices</a:t>
            </a:r>
            <a:r>
              <a:rPr lang="en-DE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8F169-6EEC-8B4E-9F72-0961C10779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42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style as opposed to exploratory learning</a:t>
            </a:r>
          </a:p>
          <a:p>
            <a:r>
              <a:rPr lang="en-US" dirty="0"/>
              <a:t>	Bulleted lists</a:t>
            </a:r>
          </a:p>
          <a:p>
            <a:r>
              <a:rPr lang="en-US" dirty="0"/>
              <a:t>	One way to do things</a:t>
            </a:r>
          </a:p>
          <a:p>
            <a:r>
              <a:rPr lang="en-US" dirty="0"/>
              <a:t>	Prefer written lists of instructions</a:t>
            </a:r>
          </a:p>
          <a:p>
            <a:endParaRPr lang="en-US" dirty="0"/>
          </a:p>
          <a:p>
            <a:r>
              <a:rPr lang="en-US" dirty="0"/>
              <a:t>Prepare for generational, </a:t>
            </a:r>
            <a:r>
              <a:rPr lang="en-US"/>
              <a:t>geographic, and cultural</a:t>
            </a:r>
            <a:br>
              <a:rPr lang="en-US" dirty="0"/>
            </a:b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8F169-6EEC-8B4E-9F72-0961C10779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18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plan is for a 1-hour in-person class</a:t>
            </a:r>
          </a:p>
          <a:p>
            <a:endParaRPr lang="en-US" dirty="0"/>
          </a:p>
          <a:p>
            <a:r>
              <a:rPr lang="en-US" dirty="0"/>
              <a:t>PowerPoint covers how to identify and avoid common </a:t>
            </a:r>
            <a:r>
              <a:rPr lang="en-US" dirty="0" err="1"/>
              <a:t>cyberscams</a:t>
            </a:r>
            <a:r>
              <a:rPr lang="en-US" dirty="0"/>
              <a:t> and basic skills building</a:t>
            </a:r>
          </a:p>
          <a:p>
            <a:endParaRPr lang="en-US" dirty="0"/>
          </a:p>
          <a:p>
            <a:r>
              <a:rPr lang="en-US" dirty="0"/>
              <a:t>Quiz challenges common misconceptions like: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True or false: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don’t use a computer, your personal information cannot be exploited by cybercriminals.</a:t>
            </a:r>
            <a:endParaRPr lang="en-US" dirty="0"/>
          </a:p>
          <a:p>
            <a:endParaRPr lang="en-US" dirty="0"/>
          </a:p>
          <a:p>
            <a:r>
              <a:rPr lang="en-US" dirty="0"/>
              <a:t>Quick-reference/ Cybercrime handout covers common cybercrime types, how to avoid and mitigate cybercrime, and what to do if you are a victim of a cybercrime</a:t>
            </a:r>
          </a:p>
          <a:p>
            <a:endParaRPr lang="en-US" dirty="0"/>
          </a:p>
          <a:p>
            <a:r>
              <a:rPr lang="en-US" dirty="0"/>
              <a:t>“How to” covers computer updates, anti-virus updates, setting up online banking, setting up a credit freeze, how to set up a fraud alert on your credit, and how to report scams/identity theft and cybercrimes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8F169-6EEC-8B4E-9F72-0961C10779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25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Trusted Resources: AARP, NIST, FTC, FBI/IC3, </a:t>
            </a:r>
          </a:p>
          <a:p>
            <a:r>
              <a:rPr lang="en-US" dirty="0"/>
              <a:t>Password and authentication data from NIST</a:t>
            </a:r>
          </a:p>
          <a:p>
            <a:r>
              <a:rPr lang="en-US" dirty="0"/>
              <a:t>Cybercrime trends from IC3</a:t>
            </a:r>
          </a:p>
          <a:p>
            <a:r>
              <a:rPr lang="en-US" dirty="0"/>
              <a:t>Scam trends from the FTC</a:t>
            </a:r>
          </a:p>
          <a:p>
            <a:endParaRPr lang="en-US" dirty="0"/>
          </a:p>
          <a:p>
            <a:r>
              <a:rPr lang="en-US" dirty="0"/>
              <a:t>Cybercrime frequency and impact available from IC3</a:t>
            </a:r>
          </a:p>
          <a:p>
            <a:endParaRPr lang="en-US" dirty="0"/>
          </a:p>
          <a:p>
            <a:r>
              <a:rPr lang="en-US" dirty="0"/>
              <a:t>Cultural differences and values: i.e. rate of speech</a:t>
            </a:r>
          </a:p>
          <a:p>
            <a:endParaRPr lang="en-US" dirty="0"/>
          </a:p>
          <a:p>
            <a:r>
              <a:rPr lang="en-US" dirty="0" err="1"/>
              <a:t>Accessable</a:t>
            </a:r>
            <a:r>
              <a:rPr lang="en-US" dirty="0"/>
              <a:t> = large print font, use microphone, provide handouts, make sure location of class is accessible to the mobility impaired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8F169-6EEC-8B4E-9F72-0961C10779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5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ED3BFF4-8969-AE42-ADAA-2555A33A89B3}" type="datetime1">
              <a:rPr lang="de-DE" smtClean="0"/>
              <a:t>06.10.20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3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EB5ECD-9C18-9643-92FF-FBFD198733C9}" type="datetime1">
              <a:rPr lang="de-DE" smtClean="0"/>
              <a:t>06.10.20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2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2DA1C0-52C1-CA47-95EE-8F7420B920DC}" type="datetime1">
              <a:rPr lang="de-DE" smtClean="0"/>
              <a:t>06.10.20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2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5E843-819D-C44B-8E13-8B3EF6B70175}" type="datetime1">
              <a:rPr lang="de-DE" smtClean="0"/>
              <a:t>06.10.20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8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D50CC1B-D819-4744-BF2B-B654ECD7A6EE}" type="datetime1">
              <a:rPr lang="de-DE" smtClean="0"/>
              <a:t>06.10.20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7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FA735-2459-ED4E-BEB0-BE3153CCE48D}" type="datetime1">
              <a:rPr lang="de-DE" smtClean="0"/>
              <a:t>06.10.20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5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923F08-6C62-8A4B-A828-396099F92412}" type="datetime1">
              <a:rPr lang="de-DE" smtClean="0"/>
              <a:t>06.10.20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984DC3-89C8-444C-AF5E-BEB1A9DD1D15}" type="datetime1">
              <a:rPr lang="de-DE" smtClean="0"/>
              <a:t>06.10.20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1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EAE1E3-685B-0841-9694-8B04F194187D}" type="datetime1">
              <a:rPr lang="de-DE" smtClean="0"/>
              <a:t>06.10.20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7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FB2C50-1E2C-A142-952A-7607BCA45568}" type="datetime1">
              <a:rPr lang="de-DE" smtClean="0"/>
              <a:t>06.10.20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742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455A1CC-C74B-BE49-AA6D-A15AEDEF9793}" type="datetime1">
              <a:rPr lang="de-DE" smtClean="0"/>
              <a:t>06.10.20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3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B53A810D-E985-9945-AD78-C0A670A26513}" type="datetime1">
              <a:rPr lang="de-DE" smtClean="0"/>
              <a:t>06.10.20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59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ydneybrazeau.m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B76B-6AC3-2742-9DB6-92A53496E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>
                <a:effectLst/>
              </a:rPr>
              <a:t>Protecting the Elderly from Cybercrime: </a:t>
            </a:r>
            <a:br>
              <a:rPr lang="en-GB" sz="3200" dirty="0">
                <a:effectLst/>
              </a:rPr>
            </a:br>
            <a:r>
              <a:rPr lang="en-GB" sz="3200" dirty="0">
                <a:effectLst/>
              </a:rPr>
              <a:t>A Community Education Approach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4285F-6A3F-A44D-94A7-24DF01DBC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Sydney Brazeau,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66980-3BE4-CB40-AAE7-4A2D00B0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3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24"/>
    </mc:Choice>
    <mc:Fallback>
      <p:transition spd="slow" advTm="992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71FF-5F8E-BB4A-BB39-A6D24672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384" y="642594"/>
            <a:ext cx="4810815" cy="1371600"/>
          </a:xfrm>
        </p:spPr>
        <p:txBody>
          <a:bodyPr>
            <a:normAutofit/>
          </a:bodyPr>
          <a:lstStyle/>
          <a:p>
            <a:r>
              <a:rPr lang="en-US" sz="4400" dirty="0"/>
              <a:t>Curriculum Packet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A4D183E-A455-400F-B558-5EF3C42F6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EC6A0A-8EDD-4CAD-8301-B0613EFB6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2175" y="1005675"/>
            <a:ext cx="4800601" cy="4870174"/>
          </a:xfrm>
          <a:prstGeom prst="rect">
            <a:avLst/>
          </a:prstGeom>
          <a:solidFill>
            <a:schemeClr val="tx1"/>
          </a:solidFill>
          <a:ln w="6350" cap="sq" cmpd="sng" algn="ctr">
            <a:noFill/>
            <a:prstDash val="solid"/>
            <a:miter lim="800000"/>
          </a:ln>
          <a:effectLst/>
        </p:spPr>
      </p:sp>
      <p:pic>
        <p:nvPicPr>
          <p:cNvPr id="2050" name="Picture 2" descr="Black Teacher Vector Images (over 7,400)">
            <a:extLst>
              <a:ext uri="{FF2B5EF4-FFF2-40B4-BE49-F238E27FC236}">
                <a16:creationId xmlns:a16="http://schemas.microsoft.com/office/drawing/2014/main" id="{2FFC91DD-9482-7C45-8783-BA7C46F4C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911"/>
          <a:stretch/>
        </p:blipFill>
        <p:spPr bwMode="auto">
          <a:xfrm>
            <a:off x="1304515" y="1328394"/>
            <a:ext cx="4188221" cy="422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F663-E342-0F4C-8DCB-91E10960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384" y="2103120"/>
            <a:ext cx="4810816" cy="39319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Lesson Plan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30-minute PowerPoint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10 question quiz and answer key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Quick reference handout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Step-by-step skills handout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Framework for curriculum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E75DC-4578-954A-AEC4-7D119798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23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548"/>
    </mc:Choice>
    <mc:Fallback>
      <p:transition spd="slow" advTm="7054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1BA0-21BA-3540-A2FB-5774E44DB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Framework for Updates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5977B-2EE8-D248-893D-17FD8AF0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8535" y="6214535"/>
            <a:ext cx="1463040" cy="2560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75F587B-3AB9-47EE-87C3-33D7D4C9DA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18269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191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392"/>
    </mc:Choice>
    <mc:Fallback>
      <p:transition spd="slow" advTm="7339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5EEA05-AD42-442F-B6C6-CB9FC2894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2300D-D6A4-BA4D-911C-F424DF36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National Level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45E8-CE97-014E-8943-7F7FC5B35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AARP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American Association of Retired Persons)</a:t>
            </a:r>
          </a:p>
          <a:p>
            <a:pPr lvl="1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Fraud Watch Network Helpline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“Report a Scam” for nationwide scam tracking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IC3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(Internet Crime Complaint Center)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of the FBI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“File a Complaint” form available online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internet crime reporting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FTC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(Federal Trade Commission)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FTC Complaint Assistant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scam reporting</a:t>
            </a:r>
          </a:p>
          <a:p>
            <a:pPr lvl="1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IdentityTheft.gov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AE11E-7508-CA4A-9BB4-CCA2938E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2113" y="5714047"/>
            <a:ext cx="54864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24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426"/>
    </mc:Choice>
    <mc:Fallback>
      <p:transition spd="slow" advTm="8942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603FDC-97A3-4133-8BBA-FBF76F8D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BDB63B-9A0A-47CB-A777-1781C6FD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4E774-0380-3845-A7FB-18338F48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sz="4400"/>
              <a:t>Community Resource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DBD68-88BE-644B-BA41-162856C4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/>
              <a:t>Recommendation: Senior Fraud and Cybercrime Hotline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Provides support through resources and “listening ear”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Reduces revictimization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Reduces feelings shame, loneliness, and depression</a:t>
            </a:r>
          </a:p>
          <a:p>
            <a:pPr>
              <a:lnSpc>
                <a:spcPct val="90000"/>
              </a:lnSpc>
            </a:pPr>
            <a:r>
              <a:rPr lang="en-US" sz="1700"/>
              <a:t>Local and State Government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Local police often lack resources for </a:t>
            </a:r>
            <a:r>
              <a:rPr lang="en-US" sz="1700" err="1"/>
              <a:t>cyberfraud</a:t>
            </a:r>
            <a:r>
              <a:rPr lang="en-US" sz="1700"/>
              <a:t> investigations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Reporting structure should include IC3 </a:t>
            </a:r>
          </a:p>
          <a:p>
            <a:pPr>
              <a:lnSpc>
                <a:spcPct val="90000"/>
              </a:lnSpc>
            </a:pPr>
            <a:r>
              <a:rPr lang="en-US" sz="1700"/>
              <a:t>Healthcare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Fraud victimization is a healthcare issue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Indication of cognitive decline – APS involvement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Social withdrawal and depression</a:t>
            </a:r>
          </a:p>
          <a:p>
            <a:pPr lvl="1">
              <a:lnSpc>
                <a:spcPct val="90000"/>
              </a:lnSpc>
            </a:pPr>
            <a:endParaRPr lang="en-US" sz="1700"/>
          </a:p>
        </p:txBody>
      </p:sp>
      <p:pic>
        <p:nvPicPr>
          <p:cNvPr id="7" name="Picture 6" descr="Businessman on lounge and working on phone and laptop">
            <a:extLst>
              <a:ext uri="{FF2B5EF4-FFF2-40B4-BE49-F238E27FC236}">
                <a16:creationId xmlns:a16="http://schemas.microsoft.com/office/drawing/2014/main" id="{66CDAD9E-784B-5E47-A14B-9EABFF271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96" r="46371" b="2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48EC8-6A58-1C41-BF25-DF98F466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22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887"/>
    </mc:Choice>
    <mc:Fallback>
      <p:transition spd="slow" advTm="8088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5892F25-1AB8-4037-B737-543A335A2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0082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57C624-A3DE-4903-8279-381F061DC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43209" y="237744"/>
            <a:ext cx="6714095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D285BF-1B46-4ECB-BD1A-A2258820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2754" y="372498"/>
            <a:ext cx="6429796" cy="61130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B5A31-1B06-BD4A-9A85-CA3D7195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874" y="892120"/>
            <a:ext cx="5447250" cy="1645920"/>
          </a:xfrm>
        </p:spPr>
        <p:txBody>
          <a:bodyPr>
            <a:normAutofit/>
          </a:bodyPr>
          <a:lstStyle/>
          <a:p>
            <a:r>
              <a:rPr lang="en-US" sz="3700"/>
              <a:t>Breaking the Fraud Victimization Cycle Requires: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C3DC00-9CF4-415D-9082-907AE443F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3356"/>
            <a:ext cx="3963049" cy="5567794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EBBE-15AB-834A-B54D-3ADBA74D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874" y="2626840"/>
            <a:ext cx="5221845" cy="31317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education programs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groups and activities to combat loneliness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Clear government and law enforcement reporting structures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Mental health resources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C8CA7820-FE05-0549-AB14-B3A280DA7E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649821"/>
              </p:ext>
            </p:extLst>
          </p:nvPr>
        </p:nvGraphicFramePr>
        <p:xfrm>
          <a:off x="-102022" y="1801368"/>
          <a:ext cx="5447251" cy="32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789E4-AD8B-4043-98BD-443373F7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0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603"/>
    </mc:Choice>
    <mc:Fallback>
      <p:transition spd="slow" advTm="5060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0BDD-C5D9-BB42-941D-1106F6E3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Resources/Contact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4D95-8400-C94E-9E6C-B198D592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Website: 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www.sydneybrazeau.me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3200" dirty="0"/>
          </a:p>
          <a:p>
            <a:r>
              <a:rPr lang="en-US" sz="3200" dirty="0"/>
              <a:t>GitHub: </a:t>
            </a:r>
            <a:r>
              <a:rPr lang="en-GB" sz="3200" dirty="0" err="1"/>
              <a:t>catsandotherthings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Twitter: @</a:t>
            </a:r>
            <a:r>
              <a:rPr lang="en-US" sz="3200" dirty="0" err="1"/>
              <a:t>BrazeauSydney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72352-AB77-D04C-BF98-09A08F14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5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614"/>
    </mc:Choice>
    <mc:Fallback>
      <p:transition spd="slow" advTm="1861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9603FDC-97A3-4133-8BBA-FBF76F8D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DBDB63B-9A0A-47CB-A777-1781C6FD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2FA1A-B19A-C546-BE76-B9B06AFE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dirty="0"/>
              <a:t>$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0408-9711-4543-86DF-78F3A42D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en-US" dirty="0"/>
              <a:t>Born and raised in Alaska</a:t>
            </a:r>
          </a:p>
          <a:p>
            <a:pPr lvl="1"/>
            <a:r>
              <a:rPr lang="en-US" dirty="0"/>
              <a:t>Now live in Maryland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Golden Retriever Mom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BEM in Homeland Security and Emergency Management from University of Alaska Fairbanks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MS in Cybersecurity Studies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BrazeauSydney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17706F-393F-0E45-8BAD-CB6F8CAAEE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6" r="-2" b="-2"/>
          <a:stretch/>
        </p:blipFill>
        <p:spPr bwMode="auto">
          <a:xfrm>
            <a:off x="7837371" y="237744"/>
            <a:ext cx="4124416" cy="63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AA34F-69C2-CD49-8D4E-0CD3FE02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15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471"/>
    </mc:Choice>
    <mc:Fallback>
      <p:transition spd="slow" advTm="3347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CE37-421F-D94A-800F-1DE9929E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A760-A025-C241-9764-BF009A461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932218" cy="285680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Cybercrime victimization of the elderly</a:t>
            </a:r>
          </a:p>
          <a:p>
            <a:pPr>
              <a:lnSpc>
                <a:spcPct val="200000"/>
              </a:lnSpc>
            </a:pPr>
            <a:r>
              <a:rPr lang="en-US" dirty="0"/>
              <a:t>Computer and ICT use</a:t>
            </a:r>
          </a:p>
          <a:p>
            <a:pPr>
              <a:lnSpc>
                <a:spcPct val="200000"/>
              </a:lnSpc>
            </a:pPr>
            <a:r>
              <a:rPr lang="en-US" dirty="0"/>
              <a:t>Generational communication styles</a:t>
            </a:r>
          </a:p>
          <a:p>
            <a:pPr>
              <a:lnSpc>
                <a:spcPct val="200000"/>
              </a:lnSpc>
            </a:pPr>
            <a:r>
              <a:rPr lang="en-US" dirty="0"/>
              <a:t>Developed a curriculum packet</a:t>
            </a:r>
          </a:p>
          <a:p>
            <a:endParaRPr lang="en-US" dirty="0"/>
          </a:p>
        </p:txBody>
      </p:sp>
      <p:pic>
        <p:nvPicPr>
          <p:cNvPr id="5" name="Picture 4" descr="Students during a graduation ceremony">
            <a:extLst>
              <a:ext uri="{FF2B5EF4-FFF2-40B4-BE49-F238E27FC236}">
                <a16:creationId xmlns:a16="http://schemas.microsoft.com/office/drawing/2014/main" id="{2A04C3C2-5B70-3F4A-8F21-3D4C62FAB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18" y="1831311"/>
            <a:ext cx="5095660" cy="3400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4EE92-E330-E64B-9D62-AAA807E7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0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223"/>
    </mc:Choice>
    <mc:Fallback>
      <p:transition spd="slow" advTm="592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E0C0-211D-C249-AFB4-CE9C699E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Cybercrime Victimization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D88C-C4A7-3F4F-8ACE-3B98463C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/>
            <a:r>
              <a:rPr lang="en-US" sz="2400" dirty="0"/>
              <a:t>In 2019, adults over the age of 60:</a:t>
            </a:r>
            <a:br>
              <a:rPr lang="en-US" sz="2400" dirty="0"/>
            </a:br>
            <a:endParaRPr lang="de-DE" sz="2400" dirty="0"/>
          </a:p>
          <a:p>
            <a:pPr marL="742950" lvl="1" indent="-285750"/>
            <a:r>
              <a:rPr lang="en-US" sz="2400" dirty="0"/>
              <a:t>lost </a:t>
            </a:r>
            <a:r>
              <a:rPr lang="en-US" sz="2400" b="1" dirty="0"/>
              <a:t>$835,164,766 </a:t>
            </a:r>
            <a:r>
              <a:rPr lang="en-US" sz="2400" dirty="0"/>
              <a:t>to internet crimes </a:t>
            </a:r>
            <a:br>
              <a:rPr lang="en-US" sz="2400" dirty="0"/>
            </a:br>
            <a:endParaRPr lang="de-DE" sz="2400" dirty="0"/>
          </a:p>
          <a:p>
            <a:pPr marL="742950" lvl="1" indent="-285750"/>
            <a:r>
              <a:rPr lang="en-US" sz="2400" dirty="0"/>
              <a:t>are </a:t>
            </a:r>
            <a:r>
              <a:rPr lang="en-US" sz="2400" b="1" dirty="0"/>
              <a:t>5x</a:t>
            </a:r>
            <a:r>
              <a:rPr lang="en-US" sz="2400" dirty="0"/>
              <a:t> more likely to lose money to tech support scams</a:t>
            </a:r>
            <a:br>
              <a:rPr lang="en-US" sz="2400" dirty="0"/>
            </a:br>
            <a:endParaRPr lang="de-DE" sz="2400" dirty="0"/>
          </a:p>
          <a:p>
            <a:pPr marL="742950" lvl="1" indent="-285750"/>
            <a:r>
              <a:rPr lang="en-US" sz="2400" dirty="0"/>
              <a:t>lost on average of over </a:t>
            </a:r>
            <a:r>
              <a:rPr lang="en-US" sz="2400" b="1" dirty="0"/>
              <a:t>$600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50D15-B67B-7348-A8EC-08CDE4A2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7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455"/>
    </mc:Choice>
    <mc:Fallback>
      <p:transition spd="slow" advTm="274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99DDB0-F27A-44CC-8E62-15E86AF9E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811" y="403509"/>
            <a:ext cx="4087368" cy="6050982"/>
          </a:xfrm>
          <a:prstGeom prst="rect">
            <a:avLst/>
          </a:prstGeom>
          <a:solidFill>
            <a:schemeClr val="tx2"/>
          </a:solidFill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7A61-5A6A-6F40-AFA3-841FDDA9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68575"/>
            <a:ext cx="3765200" cy="545736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Most Common Fraud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28CC-E867-684B-B41E-6FA464C2E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825" y="860419"/>
            <a:ext cx="5647076" cy="5475563"/>
          </a:xfrm>
        </p:spPr>
        <p:txBody>
          <a:bodyPr anchor="ctr"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600" dirty="0"/>
              <a:t>Phishing</a:t>
            </a:r>
          </a:p>
          <a:p>
            <a:pPr>
              <a:lnSpc>
                <a:spcPct val="160000"/>
              </a:lnSpc>
            </a:pPr>
            <a:r>
              <a:rPr lang="en-US" sz="2600" dirty="0"/>
              <a:t>Spoofing</a:t>
            </a:r>
          </a:p>
          <a:p>
            <a:pPr>
              <a:lnSpc>
                <a:spcPct val="160000"/>
              </a:lnSpc>
            </a:pPr>
            <a:r>
              <a:rPr lang="en-US" sz="2600" dirty="0"/>
              <a:t>Tech support scams</a:t>
            </a:r>
          </a:p>
          <a:p>
            <a:pPr>
              <a:lnSpc>
                <a:spcPct val="160000"/>
              </a:lnSpc>
            </a:pPr>
            <a:r>
              <a:rPr lang="en-US" sz="2600" dirty="0"/>
              <a:t>Lottery scams</a:t>
            </a:r>
          </a:p>
          <a:p>
            <a:pPr>
              <a:lnSpc>
                <a:spcPct val="160000"/>
              </a:lnSpc>
            </a:pPr>
            <a:r>
              <a:rPr lang="en-US" sz="2600" dirty="0"/>
              <a:t>Romance fraud</a:t>
            </a:r>
          </a:p>
          <a:p>
            <a:pPr>
              <a:lnSpc>
                <a:spcPct val="160000"/>
              </a:lnSpc>
            </a:pPr>
            <a:r>
              <a:rPr lang="en-US" sz="2600" dirty="0"/>
              <a:t>Government imposters</a:t>
            </a:r>
          </a:p>
          <a:p>
            <a:pPr>
              <a:lnSpc>
                <a:spcPct val="160000"/>
              </a:lnSpc>
            </a:pPr>
            <a:r>
              <a:rPr lang="en-US" sz="2600" dirty="0"/>
              <a:t>Credit Card Fraud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3670C-42AA-7F4D-BFEC-B65E074A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101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96518"/>
    </mc:Choice>
    <mc:Fallback>
      <p:transition spd="slow" advTm="9651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B1D2-31B8-5F47-82F9-7EF42349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45" y="642594"/>
            <a:ext cx="10983817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Fraud Victimization Cycle in Senior Citizens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4FAEED-2FA6-A24C-B30F-C422C1EF0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270151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CA6CA-E7D9-1647-BA5C-475B0463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20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838"/>
    </mc:Choice>
    <mc:Fallback>
      <p:transition spd="slow" advTm="6183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9603FDC-97A3-4133-8BBA-FBF76F8D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DBDB63B-9A0A-47CB-A777-1781C6FD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29993-7AC8-D647-8D92-028D908E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dirty="0"/>
              <a:t>The Aging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4141-3536-0A40-8112-589CB9375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Cognitive decline is the single largest factor of senior citizen fraud victimization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Ventromedial prefrontal cortex (</a:t>
            </a:r>
            <a:r>
              <a:rPr lang="en-US" dirty="0" err="1"/>
              <a:t>vmPFC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First part of the brain to decline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Responsible for: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Decision Making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Filtering good vs. bad information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Safety </a:t>
            </a:r>
          </a:p>
        </p:txBody>
      </p:sp>
      <p:pic>
        <p:nvPicPr>
          <p:cNvPr id="1026" name="Picture 2" descr="Ventromedial prefrontal cortex - Wikipedia">
            <a:extLst>
              <a:ext uri="{FF2B5EF4-FFF2-40B4-BE49-F238E27FC236}">
                <a16:creationId xmlns:a16="http://schemas.microsoft.com/office/drawing/2014/main" id="{225219FF-C2DC-2A49-BD0C-24EC3993D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"/>
          <a:stretch/>
        </p:blipFill>
        <p:spPr bwMode="auto">
          <a:xfrm>
            <a:off x="7837371" y="237744"/>
            <a:ext cx="4124416" cy="63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092EA-F54D-6440-8D61-B7B9402D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8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784"/>
    </mc:Choice>
    <mc:Fallback>
      <p:transition spd="slow" advTm="5778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EA05-AD42-442F-B6C6-CB9FC2894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90944-4492-9546-B730-52D5CDE5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Community Education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12AE-1511-1F4C-AEA9-8DBF0477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181" y="1199033"/>
            <a:ext cx="5514758" cy="466005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Help senior citizens spot and avoid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cyberfraud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Foster ways of thinking about personal information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 concrete skills to prevent and mitigate identity theft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be tailored to generational and cultural learning preferences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In-person classes help develop a sense of community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Addresses loneliness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05470-567D-F843-82F5-72B3187A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6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041"/>
    </mc:Choice>
    <mc:Fallback>
      <p:transition spd="slow" advTm="10104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90402B-F829-48C3-8037-7738137F2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35CCD1-2093-4AC0-AABD-494F51FE8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32BAC1-5F58-428B-A1B8-B0BBB38A6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78373" cy="6108192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ABC59-7F36-794C-92A5-81C51BA5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674915"/>
            <a:ext cx="3765200" cy="54790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Senior Citizen Learning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Preferences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9855179-5CA2-4323-AC59-F4843E41F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228684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A2091-94FE-124C-A19E-85C47EF7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15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67350"/>
    </mc:Choice>
    <mc:Fallback>
      <p:transition spd="slow" advTm="6735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0.8|1.1|1.3|1|1.2|1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1209</Words>
  <Application>Microsoft Macintosh PowerPoint</Application>
  <PresentationFormat>Widescreen</PresentationFormat>
  <Paragraphs>223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Savon</vt:lpstr>
      <vt:lpstr>Protecting the Elderly from Cybercrime:  A Community Education Approach</vt:lpstr>
      <vt:lpstr>$ whoami</vt:lpstr>
      <vt:lpstr>Capstone Project</vt:lpstr>
      <vt:lpstr>Cybercrime Victimization </vt:lpstr>
      <vt:lpstr>Most Common Fraud  Types</vt:lpstr>
      <vt:lpstr>Fraud Victimization Cycle in Senior Citizens</vt:lpstr>
      <vt:lpstr>The Aging Brain</vt:lpstr>
      <vt:lpstr>Community Education Programs</vt:lpstr>
      <vt:lpstr>Senior Citizen Learning Preferences</vt:lpstr>
      <vt:lpstr>Curriculum Packet</vt:lpstr>
      <vt:lpstr>Framework for Updates</vt:lpstr>
      <vt:lpstr>National Level Resources</vt:lpstr>
      <vt:lpstr>Community Resource Development</vt:lpstr>
      <vt:lpstr>Breaking the Fraud Victimization Cycle Requires:</vt:lpstr>
      <vt:lpstr>Further Resources/Contact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the Elderly from Cybercrime:  A Community Education Approach</dc:title>
  <dc:creator>Will Showalter</dc:creator>
  <cp:lastModifiedBy>Will Showalter</cp:lastModifiedBy>
  <cp:revision>4</cp:revision>
  <dcterms:created xsi:type="dcterms:W3CDTF">2020-10-06T20:04:49Z</dcterms:created>
  <dcterms:modified xsi:type="dcterms:W3CDTF">2020-10-06T20:53:52Z</dcterms:modified>
</cp:coreProperties>
</file>