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sldIdLst>
    <p:sldId id="256" r:id="rId2"/>
    <p:sldId id="268" r:id="rId3"/>
    <p:sldId id="269" r:id="rId4"/>
    <p:sldId id="270" r:id="rId5"/>
    <p:sldId id="272" r:id="rId6"/>
    <p:sldId id="257" r:id="rId7"/>
    <p:sldId id="259" r:id="rId8"/>
    <p:sldId id="260" r:id="rId9"/>
    <p:sldId id="258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4" r:id="rId18"/>
    <p:sldId id="273" r:id="rId19"/>
    <p:sldId id="276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 snapToObjects="1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675D24-A3F9-43B6-B69A-83873805BE7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D68532C-5C3A-41AF-8764-1DB8D0E6237A}">
      <dgm:prSet/>
      <dgm:spPr/>
      <dgm:t>
        <a:bodyPr/>
        <a:lstStyle/>
        <a:p>
          <a:r>
            <a:rPr lang="en-US"/>
            <a:t>BLEU scores are Bilingual Evaluation Understudy Scores, a common evaluation method for machine translation</a:t>
          </a:r>
        </a:p>
      </dgm:t>
    </dgm:pt>
    <dgm:pt modelId="{84D720AB-EFEF-4CC8-B9B5-16CEDF864A0C}" type="parTrans" cxnId="{B659BA49-2C88-4574-BD5A-F7359C6804E3}">
      <dgm:prSet/>
      <dgm:spPr/>
      <dgm:t>
        <a:bodyPr/>
        <a:lstStyle/>
        <a:p>
          <a:endParaRPr lang="en-US"/>
        </a:p>
      </dgm:t>
    </dgm:pt>
    <dgm:pt modelId="{5FFCC468-FA14-4094-9CA9-5B2AA7F6789C}" type="sibTrans" cxnId="{B659BA49-2C88-4574-BD5A-F7359C6804E3}">
      <dgm:prSet/>
      <dgm:spPr/>
      <dgm:t>
        <a:bodyPr/>
        <a:lstStyle/>
        <a:p>
          <a:endParaRPr lang="en-US"/>
        </a:p>
      </dgm:t>
    </dgm:pt>
    <dgm:pt modelId="{4D0A3E61-4239-4287-907A-F4E46E4CADE0}">
      <dgm:prSet/>
      <dgm:spPr/>
      <dgm:t>
        <a:bodyPr/>
        <a:lstStyle/>
        <a:p>
          <a:r>
            <a:rPr lang="en-US"/>
            <a:t>BLEU scoring is a string-matching algorithm and compares matching n-grams in the prediction with human-translated target.</a:t>
          </a:r>
        </a:p>
      </dgm:t>
    </dgm:pt>
    <dgm:pt modelId="{91E7E973-E754-46F1-93BA-E28F29E7D4B0}" type="parTrans" cxnId="{267BDAD0-9C28-4E8E-9836-9B3E4CA12035}">
      <dgm:prSet/>
      <dgm:spPr/>
      <dgm:t>
        <a:bodyPr/>
        <a:lstStyle/>
        <a:p>
          <a:endParaRPr lang="en-US"/>
        </a:p>
      </dgm:t>
    </dgm:pt>
    <dgm:pt modelId="{BEDE2972-7B38-4099-B418-272B79006463}" type="sibTrans" cxnId="{267BDAD0-9C28-4E8E-9836-9B3E4CA12035}">
      <dgm:prSet/>
      <dgm:spPr/>
      <dgm:t>
        <a:bodyPr/>
        <a:lstStyle/>
        <a:p>
          <a:endParaRPr lang="en-US"/>
        </a:p>
      </dgm:t>
    </dgm:pt>
    <dgm:pt modelId="{ADE076C0-25B9-431D-94D7-0D69536DC791}">
      <dgm:prSet/>
      <dgm:spPr/>
      <dgm:t>
        <a:bodyPr/>
        <a:lstStyle/>
        <a:p>
          <a:r>
            <a:rPr lang="en-US"/>
            <a:t>BLEU score between 60% to 70% are generally thought to be good</a:t>
          </a:r>
        </a:p>
      </dgm:t>
    </dgm:pt>
    <dgm:pt modelId="{FCD44848-FA6B-4E8B-877D-5E184E619590}" type="parTrans" cxnId="{ABFFBCBC-77C3-4FCD-BCC4-2595FB225787}">
      <dgm:prSet/>
      <dgm:spPr/>
      <dgm:t>
        <a:bodyPr/>
        <a:lstStyle/>
        <a:p>
          <a:endParaRPr lang="en-US"/>
        </a:p>
      </dgm:t>
    </dgm:pt>
    <dgm:pt modelId="{F377628A-3E65-40C7-89D3-D74DAEA43DD9}" type="sibTrans" cxnId="{ABFFBCBC-77C3-4FCD-BCC4-2595FB225787}">
      <dgm:prSet/>
      <dgm:spPr/>
      <dgm:t>
        <a:bodyPr/>
        <a:lstStyle/>
        <a:p>
          <a:endParaRPr lang="en-US"/>
        </a:p>
      </dgm:t>
    </dgm:pt>
    <dgm:pt modelId="{C02DE883-D51B-435B-8647-61919E71FBA6}">
      <dgm:prSet/>
      <dgm:spPr/>
      <dgm:t>
        <a:bodyPr/>
        <a:lstStyle/>
        <a:p>
          <a:r>
            <a:rPr lang="en-US"/>
            <a:t>Highest score achieved so far for this model: 54.3% for unigrams on training data </a:t>
          </a:r>
        </a:p>
      </dgm:t>
    </dgm:pt>
    <dgm:pt modelId="{89AA8A51-0322-43EE-9A2F-4A9001F3F50C}" type="parTrans" cxnId="{EC2CA5B2-A647-42A7-85F1-5487E39EA243}">
      <dgm:prSet/>
      <dgm:spPr/>
      <dgm:t>
        <a:bodyPr/>
        <a:lstStyle/>
        <a:p>
          <a:endParaRPr lang="en-US"/>
        </a:p>
      </dgm:t>
    </dgm:pt>
    <dgm:pt modelId="{A7002F89-D11B-434D-98E4-15B82A6DC69F}" type="sibTrans" cxnId="{EC2CA5B2-A647-42A7-85F1-5487E39EA243}">
      <dgm:prSet/>
      <dgm:spPr/>
      <dgm:t>
        <a:bodyPr/>
        <a:lstStyle/>
        <a:p>
          <a:endParaRPr lang="en-US"/>
        </a:p>
      </dgm:t>
    </dgm:pt>
    <dgm:pt modelId="{BC0F30C7-60A9-2D4B-A699-2470EBA1F666}" type="pres">
      <dgm:prSet presAssocID="{07675D24-A3F9-43B6-B69A-83873805BE7D}" presName="linear" presStyleCnt="0">
        <dgm:presLayoutVars>
          <dgm:animLvl val="lvl"/>
          <dgm:resizeHandles val="exact"/>
        </dgm:presLayoutVars>
      </dgm:prSet>
      <dgm:spPr/>
    </dgm:pt>
    <dgm:pt modelId="{11670D22-AAD0-AD48-875B-BD9687F78DDB}" type="pres">
      <dgm:prSet presAssocID="{FD68532C-5C3A-41AF-8764-1DB8D0E6237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31C010F-67F9-2B44-86ED-D32129E1B584}" type="pres">
      <dgm:prSet presAssocID="{5FFCC468-FA14-4094-9CA9-5B2AA7F6789C}" presName="spacer" presStyleCnt="0"/>
      <dgm:spPr/>
    </dgm:pt>
    <dgm:pt modelId="{6466B02A-0BAB-3948-83D2-8D992C3A193F}" type="pres">
      <dgm:prSet presAssocID="{4D0A3E61-4239-4287-907A-F4E46E4CADE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F7FB971-E69D-BF41-9CC4-E0A212E52C38}" type="pres">
      <dgm:prSet presAssocID="{BEDE2972-7B38-4099-B418-272B79006463}" presName="spacer" presStyleCnt="0"/>
      <dgm:spPr/>
    </dgm:pt>
    <dgm:pt modelId="{4A959A4D-47B5-2D47-9157-3E1AB8A3D6AE}" type="pres">
      <dgm:prSet presAssocID="{ADE076C0-25B9-431D-94D7-0D69536DC79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E1C699D-8E4B-0C4B-AFF2-EF1588B0F282}" type="pres">
      <dgm:prSet presAssocID="{F377628A-3E65-40C7-89D3-D74DAEA43DD9}" presName="spacer" presStyleCnt="0"/>
      <dgm:spPr/>
    </dgm:pt>
    <dgm:pt modelId="{9C033338-8F5C-7F44-9313-25A00086EC74}" type="pres">
      <dgm:prSet presAssocID="{C02DE883-D51B-435B-8647-61919E71FBA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606E448-A12C-B94F-8739-C9A4452681D6}" type="presOf" srcId="{FD68532C-5C3A-41AF-8764-1DB8D0E6237A}" destId="{11670D22-AAD0-AD48-875B-BD9687F78DDB}" srcOrd="0" destOrd="0" presId="urn:microsoft.com/office/officeart/2005/8/layout/vList2"/>
    <dgm:cxn modelId="{B659BA49-2C88-4574-BD5A-F7359C6804E3}" srcId="{07675D24-A3F9-43B6-B69A-83873805BE7D}" destId="{FD68532C-5C3A-41AF-8764-1DB8D0E6237A}" srcOrd="0" destOrd="0" parTransId="{84D720AB-EFEF-4CC8-B9B5-16CEDF864A0C}" sibTransId="{5FFCC468-FA14-4094-9CA9-5B2AA7F6789C}"/>
    <dgm:cxn modelId="{FD267859-2D53-A24A-95D1-65493D3F36AB}" type="presOf" srcId="{ADE076C0-25B9-431D-94D7-0D69536DC791}" destId="{4A959A4D-47B5-2D47-9157-3E1AB8A3D6AE}" srcOrd="0" destOrd="0" presId="urn:microsoft.com/office/officeart/2005/8/layout/vList2"/>
    <dgm:cxn modelId="{0DB1988F-D57B-2A43-BED2-7716BA4DF89F}" type="presOf" srcId="{4D0A3E61-4239-4287-907A-F4E46E4CADE0}" destId="{6466B02A-0BAB-3948-83D2-8D992C3A193F}" srcOrd="0" destOrd="0" presId="urn:microsoft.com/office/officeart/2005/8/layout/vList2"/>
    <dgm:cxn modelId="{121C4890-E96D-FC42-95AE-B23CB64DFCBD}" type="presOf" srcId="{07675D24-A3F9-43B6-B69A-83873805BE7D}" destId="{BC0F30C7-60A9-2D4B-A699-2470EBA1F666}" srcOrd="0" destOrd="0" presId="urn:microsoft.com/office/officeart/2005/8/layout/vList2"/>
    <dgm:cxn modelId="{2FBB5DAF-75B8-3840-8F18-B86E29526280}" type="presOf" srcId="{C02DE883-D51B-435B-8647-61919E71FBA6}" destId="{9C033338-8F5C-7F44-9313-25A00086EC74}" srcOrd="0" destOrd="0" presId="urn:microsoft.com/office/officeart/2005/8/layout/vList2"/>
    <dgm:cxn modelId="{EC2CA5B2-A647-42A7-85F1-5487E39EA243}" srcId="{07675D24-A3F9-43B6-B69A-83873805BE7D}" destId="{C02DE883-D51B-435B-8647-61919E71FBA6}" srcOrd="3" destOrd="0" parTransId="{89AA8A51-0322-43EE-9A2F-4A9001F3F50C}" sibTransId="{A7002F89-D11B-434D-98E4-15B82A6DC69F}"/>
    <dgm:cxn modelId="{ABFFBCBC-77C3-4FCD-BCC4-2595FB225787}" srcId="{07675D24-A3F9-43B6-B69A-83873805BE7D}" destId="{ADE076C0-25B9-431D-94D7-0D69536DC791}" srcOrd="2" destOrd="0" parTransId="{FCD44848-FA6B-4E8B-877D-5E184E619590}" sibTransId="{F377628A-3E65-40C7-89D3-D74DAEA43DD9}"/>
    <dgm:cxn modelId="{267BDAD0-9C28-4E8E-9836-9B3E4CA12035}" srcId="{07675D24-A3F9-43B6-B69A-83873805BE7D}" destId="{4D0A3E61-4239-4287-907A-F4E46E4CADE0}" srcOrd="1" destOrd="0" parTransId="{91E7E973-E754-46F1-93BA-E28F29E7D4B0}" sibTransId="{BEDE2972-7B38-4099-B418-272B79006463}"/>
    <dgm:cxn modelId="{839205CC-1AE3-5545-BE31-3EA5B99C9AEC}" type="presParOf" srcId="{BC0F30C7-60A9-2D4B-A699-2470EBA1F666}" destId="{11670D22-AAD0-AD48-875B-BD9687F78DDB}" srcOrd="0" destOrd="0" presId="urn:microsoft.com/office/officeart/2005/8/layout/vList2"/>
    <dgm:cxn modelId="{0173B2E6-9A60-FB43-8393-F5323940165D}" type="presParOf" srcId="{BC0F30C7-60A9-2D4B-A699-2470EBA1F666}" destId="{E31C010F-67F9-2B44-86ED-D32129E1B584}" srcOrd="1" destOrd="0" presId="urn:microsoft.com/office/officeart/2005/8/layout/vList2"/>
    <dgm:cxn modelId="{D23B2846-9C30-D141-A37F-01363FA34A71}" type="presParOf" srcId="{BC0F30C7-60A9-2D4B-A699-2470EBA1F666}" destId="{6466B02A-0BAB-3948-83D2-8D992C3A193F}" srcOrd="2" destOrd="0" presId="urn:microsoft.com/office/officeart/2005/8/layout/vList2"/>
    <dgm:cxn modelId="{32E03BA6-13C1-6E40-90E6-9797C063903E}" type="presParOf" srcId="{BC0F30C7-60A9-2D4B-A699-2470EBA1F666}" destId="{8F7FB971-E69D-BF41-9CC4-E0A212E52C38}" srcOrd="3" destOrd="0" presId="urn:microsoft.com/office/officeart/2005/8/layout/vList2"/>
    <dgm:cxn modelId="{849AF16B-AAAB-AA40-A346-065D4782FD61}" type="presParOf" srcId="{BC0F30C7-60A9-2D4B-A699-2470EBA1F666}" destId="{4A959A4D-47B5-2D47-9157-3E1AB8A3D6AE}" srcOrd="4" destOrd="0" presId="urn:microsoft.com/office/officeart/2005/8/layout/vList2"/>
    <dgm:cxn modelId="{394AA167-421A-FB4E-9332-5E464B94CB07}" type="presParOf" srcId="{BC0F30C7-60A9-2D4B-A699-2470EBA1F666}" destId="{FE1C699D-8E4B-0C4B-AFF2-EF1588B0F282}" srcOrd="5" destOrd="0" presId="urn:microsoft.com/office/officeart/2005/8/layout/vList2"/>
    <dgm:cxn modelId="{F89A1C4C-BCE8-CF4C-9065-F4B80C9FC4AF}" type="presParOf" srcId="{BC0F30C7-60A9-2D4B-A699-2470EBA1F666}" destId="{9C033338-8F5C-7F44-9313-25A00086EC7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B66045-4245-429E-857B-7A53790C54E6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849ABF4-E9DD-4F37-806E-BE39E52640FC}">
      <dgm:prSet/>
      <dgm:spPr/>
      <dgm:t>
        <a:bodyPr/>
        <a:lstStyle/>
        <a:p>
          <a:r>
            <a:rPr lang="en-US"/>
            <a:t>Load a .wav file with a sentence in the source language (Chinese)</a:t>
          </a:r>
        </a:p>
      </dgm:t>
    </dgm:pt>
    <dgm:pt modelId="{D34DFF68-893B-403C-ABE4-34367E833334}" type="parTrans" cxnId="{D0D25348-F792-4B8E-92D9-C773FC77900B}">
      <dgm:prSet/>
      <dgm:spPr/>
      <dgm:t>
        <a:bodyPr/>
        <a:lstStyle/>
        <a:p>
          <a:endParaRPr lang="en-US"/>
        </a:p>
      </dgm:t>
    </dgm:pt>
    <dgm:pt modelId="{D1D4C012-C414-47FC-B047-5DDCD21A98CF}" type="sibTrans" cxnId="{D0D25348-F792-4B8E-92D9-C773FC77900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00C3A7D-AF74-4C2A-9EA2-8504DE55B08A}">
      <dgm:prSet/>
      <dgm:spPr/>
      <dgm:t>
        <a:bodyPr/>
        <a:lstStyle/>
        <a:p>
          <a:r>
            <a:rPr lang="en-US"/>
            <a:t>Use Python SpeechRecognition to convert to text</a:t>
          </a:r>
        </a:p>
      </dgm:t>
    </dgm:pt>
    <dgm:pt modelId="{CE5A4D22-5BC7-4316-B702-0D30E45274C2}" type="parTrans" cxnId="{6E257C8D-8B4A-4733-A8A6-2F23F74F3596}">
      <dgm:prSet/>
      <dgm:spPr/>
      <dgm:t>
        <a:bodyPr/>
        <a:lstStyle/>
        <a:p>
          <a:endParaRPr lang="en-US"/>
        </a:p>
      </dgm:t>
    </dgm:pt>
    <dgm:pt modelId="{B68EDA39-B7A9-4435-AECA-80698C9ABB15}" type="sibTrans" cxnId="{6E257C8D-8B4A-4733-A8A6-2F23F74F359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67D39F1-57ED-4573-87E3-76FB4A49EF36}">
      <dgm:prSet/>
      <dgm:spPr/>
      <dgm:t>
        <a:bodyPr/>
        <a:lstStyle/>
        <a:p>
          <a:r>
            <a:rPr lang="en-US"/>
            <a:t>Clean the text and use Jieba to segment words</a:t>
          </a:r>
        </a:p>
      </dgm:t>
    </dgm:pt>
    <dgm:pt modelId="{20323FF4-0130-4F70-988D-0730795CC7D9}" type="parTrans" cxnId="{277CB374-D39B-4EBA-A73E-E00308F195CB}">
      <dgm:prSet/>
      <dgm:spPr/>
      <dgm:t>
        <a:bodyPr/>
        <a:lstStyle/>
        <a:p>
          <a:endParaRPr lang="en-US"/>
        </a:p>
      </dgm:t>
    </dgm:pt>
    <dgm:pt modelId="{04871336-2697-4C14-9BAB-D30D3EBA671B}" type="sibTrans" cxnId="{277CB374-D39B-4EBA-A73E-E00308F195CB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67EC6D0-23C8-41F4-835B-E6F517EBDE90}">
      <dgm:prSet/>
      <dgm:spPr/>
      <dgm:t>
        <a:bodyPr/>
        <a:lstStyle/>
        <a:p>
          <a:r>
            <a:rPr lang="en-US"/>
            <a:t>Encode as a numeric sequence</a:t>
          </a:r>
        </a:p>
      </dgm:t>
    </dgm:pt>
    <dgm:pt modelId="{58E02A63-EFCA-437F-8233-2B7C91962807}" type="parTrans" cxnId="{33AF5F86-54BA-4364-BE0B-4F4F2A042FE3}">
      <dgm:prSet/>
      <dgm:spPr/>
      <dgm:t>
        <a:bodyPr/>
        <a:lstStyle/>
        <a:p>
          <a:endParaRPr lang="en-US"/>
        </a:p>
      </dgm:t>
    </dgm:pt>
    <dgm:pt modelId="{B16B6125-883B-49EB-82B8-DEFD638CDDDB}" type="sibTrans" cxnId="{33AF5F86-54BA-4364-BE0B-4F4F2A042FE3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D7212938-2B9E-4824-ABB4-BDEDA061CE3E}">
      <dgm:prSet/>
      <dgm:spPr/>
      <dgm:t>
        <a:bodyPr/>
        <a:lstStyle/>
        <a:p>
          <a:r>
            <a:rPr lang="en-US"/>
            <a:t>Load the model and predict the translation</a:t>
          </a:r>
        </a:p>
      </dgm:t>
    </dgm:pt>
    <dgm:pt modelId="{4E5D4978-58D3-4A09-BB61-0FB4838862C7}" type="parTrans" cxnId="{9D11D55D-EEE7-4444-AC1C-5D226770EF3E}">
      <dgm:prSet/>
      <dgm:spPr/>
      <dgm:t>
        <a:bodyPr/>
        <a:lstStyle/>
        <a:p>
          <a:endParaRPr lang="en-US"/>
        </a:p>
      </dgm:t>
    </dgm:pt>
    <dgm:pt modelId="{EE2FDB11-EFED-4E4F-87A2-AE384F437FC0}" type="sibTrans" cxnId="{9D11D55D-EEE7-4444-AC1C-5D226770EF3E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98317284-E51C-1341-A0D0-6FB919656981}" type="pres">
      <dgm:prSet presAssocID="{3DB66045-4245-429E-857B-7A53790C54E6}" presName="Name0" presStyleCnt="0">
        <dgm:presLayoutVars>
          <dgm:animLvl val="lvl"/>
          <dgm:resizeHandles val="exact"/>
        </dgm:presLayoutVars>
      </dgm:prSet>
      <dgm:spPr/>
    </dgm:pt>
    <dgm:pt modelId="{E40DA4DB-8EF2-2A4A-A86F-2864C8C10B7C}" type="pres">
      <dgm:prSet presAssocID="{8849ABF4-E9DD-4F37-806E-BE39E52640FC}" presName="compositeNode" presStyleCnt="0">
        <dgm:presLayoutVars>
          <dgm:bulletEnabled val="1"/>
        </dgm:presLayoutVars>
      </dgm:prSet>
      <dgm:spPr/>
    </dgm:pt>
    <dgm:pt modelId="{68E9224B-5063-974F-A89D-546172113348}" type="pres">
      <dgm:prSet presAssocID="{8849ABF4-E9DD-4F37-806E-BE39E52640FC}" presName="bgRect" presStyleLbl="bgAccFollowNode1" presStyleIdx="0" presStyleCnt="5"/>
      <dgm:spPr/>
    </dgm:pt>
    <dgm:pt modelId="{35ADF270-7872-0543-A4E3-3F73B0A8D491}" type="pres">
      <dgm:prSet presAssocID="{D1D4C012-C414-47FC-B047-5DDCD21A98CF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F3DC40A9-B231-3845-B396-3F5778D04B4E}" type="pres">
      <dgm:prSet presAssocID="{8849ABF4-E9DD-4F37-806E-BE39E52640FC}" presName="bottomLine" presStyleLbl="alignNode1" presStyleIdx="1" presStyleCnt="10">
        <dgm:presLayoutVars/>
      </dgm:prSet>
      <dgm:spPr/>
    </dgm:pt>
    <dgm:pt modelId="{9A480289-2848-934C-A821-F0655513CDE8}" type="pres">
      <dgm:prSet presAssocID="{8849ABF4-E9DD-4F37-806E-BE39E52640FC}" presName="nodeText" presStyleLbl="bgAccFollowNode1" presStyleIdx="0" presStyleCnt="5">
        <dgm:presLayoutVars>
          <dgm:bulletEnabled val="1"/>
        </dgm:presLayoutVars>
      </dgm:prSet>
      <dgm:spPr/>
    </dgm:pt>
    <dgm:pt modelId="{265E4A76-127B-504A-844B-4A13F153FEDD}" type="pres">
      <dgm:prSet presAssocID="{D1D4C012-C414-47FC-B047-5DDCD21A98CF}" presName="sibTrans" presStyleCnt="0"/>
      <dgm:spPr/>
    </dgm:pt>
    <dgm:pt modelId="{A7EF679E-16AC-1A48-86FC-AFCE8230503A}" type="pres">
      <dgm:prSet presAssocID="{600C3A7D-AF74-4C2A-9EA2-8504DE55B08A}" presName="compositeNode" presStyleCnt="0">
        <dgm:presLayoutVars>
          <dgm:bulletEnabled val="1"/>
        </dgm:presLayoutVars>
      </dgm:prSet>
      <dgm:spPr/>
    </dgm:pt>
    <dgm:pt modelId="{8792CA37-9BEC-5E4F-80D1-76D0906F9D87}" type="pres">
      <dgm:prSet presAssocID="{600C3A7D-AF74-4C2A-9EA2-8504DE55B08A}" presName="bgRect" presStyleLbl="bgAccFollowNode1" presStyleIdx="1" presStyleCnt="5"/>
      <dgm:spPr/>
    </dgm:pt>
    <dgm:pt modelId="{363B62B9-21E7-F546-B73C-6B020A4A8D74}" type="pres">
      <dgm:prSet presAssocID="{B68EDA39-B7A9-4435-AECA-80698C9ABB15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52D36C9C-56A8-0140-A97A-D09204F70FC7}" type="pres">
      <dgm:prSet presAssocID="{600C3A7D-AF74-4C2A-9EA2-8504DE55B08A}" presName="bottomLine" presStyleLbl="alignNode1" presStyleIdx="3" presStyleCnt="10">
        <dgm:presLayoutVars/>
      </dgm:prSet>
      <dgm:spPr/>
    </dgm:pt>
    <dgm:pt modelId="{980EB2B6-EEF3-7C4D-B686-897F4CBCDA95}" type="pres">
      <dgm:prSet presAssocID="{600C3A7D-AF74-4C2A-9EA2-8504DE55B08A}" presName="nodeText" presStyleLbl="bgAccFollowNode1" presStyleIdx="1" presStyleCnt="5">
        <dgm:presLayoutVars>
          <dgm:bulletEnabled val="1"/>
        </dgm:presLayoutVars>
      </dgm:prSet>
      <dgm:spPr/>
    </dgm:pt>
    <dgm:pt modelId="{83BDD0D2-82AE-164A-8286-619ECA11CDA1}" type="pres">
      <dgm:prSet presAssocID="{B68EDA39-B7A9-4435-AECA-80698C9ABB15}" presName="sibTrans" presStyleCnt="0"/>
      <dgm:spPr/>
    </dgm:pt>
    <dgm:pt modelId="{90FAE20F-26DF-1B43-AE54-17D1A30ADDF5}" type="pres">
      <dgm:prSet presAssocID="{367D39F1-57ED-4573-87E3-76FB4A49EF36}" presName="compositeNode" presStyleCnt="0">
        <dgm:presLayoutVars>
          <dgm:bulletEnabled val="1"/>
        </dgm:presLayoutVars>
      </dgm:prSet>
      <dgm:spPr/>
    </dgm:pt>
    <dgm:pt modelId="{8AFE2DE0-EBFF-B94A-96D0-23A5216FF6C8}" type="pres">
      <dgm:prSet presAssocID="{367D39F1-57ED-4573-87E3-76FB4A49EF36}" presName="bgRect" presStyleLbl="bgAccFollowNode1" presStyleIdx="2" presStyleCnt="5"/>
      <dgm:spPr/>
    </dgm:pt>
    <dgm:pt modelId="{631DFC9E-B5BB-0644-BB49-2086727290B5}" type="pres">
      <dgm:prSet presAssocID="{04871336-2697-4C14-9BAB-D30D3EBA671B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BCF876A9-0CBD-344E-9B99-F5F180DCB11A}" type="pres">
      <dgm:prSet presAssocID="{367D39F1-57ED-4573-87E3-76FB4A49EF36}" presName="bottomLine" presStyleLbl="alignNode1" presStyleIdx="5" presStyleCnt="10">
        <dgm:presLayoutVars/>
      </dgm:prSet>
      <dgm:spPr/>
    </dgm:pt>
    <dgm:pt modelId="{7DBC4599-1E94-BF47-9F30-F671188817B6}" type="pres">
      <dgm:prSet presAssocID="{367D39F1-57ED-4573-87E3-76FB4A49EF36}" presName="nodeText" presStyleLbl="bgAccFollowNode1" presStyleIdx="2" presStyleCnt="5">
        <dgm:presLayoutVars>
          <dgm:bulletEnabled val="1"/>
        </dgm:presLayoutVars>
      </dgm:prSet>
      <dgm:spPr/>
    </dgm:pt>
    <dgm:pt modelId="{489C0FE4-43C2-9C45-9DCA-76B8768580A5}" type="pres">
      <dgm:prSet presAssocID="{04871336-2697-4C14-9BAB-D30D3EBA671B}" presName="sibTrans" presStyleCnt="0"/>
      <dgm:spPr/>
    </dgm:pt>
    <dgm:pt modelId="{20635A97-C5B3-9649-8779-5121AF4EFD73}" type="pres">
      <dgm:prSet presAssocID="{867EC6D0-23C8-41F4-835B-E6F517EBDE90}" presName="compositeNode" presStyleCnt="0">
        <dgm:presLayoutVars>
          <dgm:bulletEnabled val="1"/>
        </dgm:presLayoutVars>
      </dgm:prSet>
      <dgm:spPr/>
    </dgm:pt>
    <dgm:pt modelId="{BE8121F0-F03E-794C-9E70-8A2C95BC961E}" type="pres">
      <dgm:prSet presAssocID="{867EC6D0-23C8-41F4-835B-E6F517EBDE90}" presName="bgRect" presStyleLbl="bgAccFollowNode1" presStyleIdx="3" presStyleCnt="5"/>
      <dgm:spPr/>
    </dgm:pt>
    <dgm:pt modelId="{E64C485D-12A6-4146-9DF3-5B183D695B09}" type="pres">
      <dgm:prSet presAssocID="{B16B6125-883B-49EB-82B8-DEFD638CDDDB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0BB67913-0E81-4948-BE5C-9199870D3AE0}" type="pres">
      <dgm:prSet presAssocID="{867EC6D0-23C8-41F4-835B-E6F517EBDE90}" presName="bottomLine" presStyleLbl="alignNode1" presStyleIdx="7" presStyleCnt="10">
        <dgm:presLayoutVars/>
      </dgm:prSet>
      <dgm:spPr/>
    </dgm:pt>
    <dgm:pt modelId="{0BE5C8D9-07D3-1645-897D-6BBA21750715}" type="pres">
      <dgm:prSet presAssocID="{867EC6D0-23C8-41F4-835B-E6F517EBDE90}" presName="nodeText" presStyleLbl="bgAccFollowNode1" presStyleIdx="3" presStyleCnt="5">
        <dgm:presLayoutVars>
          <dgm:bulletEnabled val="1"/>
        </dgm:presLayoutVars>
      </dgm:prSet>
      <dgm:spPr/>
    </dgm:pt>
    <dgm:pt modelId="{9497B207-B744-2F47-B626-16776B95B1BC}" type="pres">
      <dgm:prSet presAssocID="{B16B6125-883B-49EB-82B8-DEFD638CDDDB}" presName="sibTrans" presStyleCnt="0"/>
      <dgm:spPr/>
    </dgm:pt>
    <dgm:pt modelId="{6C1614B3-EFEE-5540-BA77-1C801D5ED6B3}" type="pres">
      <dgm:prSet presAssocID="{D7212938-2B9E-4824-ABB4-BDEDA061CE3E}" presName="compositeNode" presStyleCnt="0">
        <dgm:presLayoutVars>
          <dgm:bulletEnabled val="1"/>
        </dgm:presLayoutVars>
      </dgm:prSet>
      <dgm:spPr/>
    </dgm:pt>
    <dgm:pt modelId="{8D2709C4-FB58-624D-B613-717585D6E143}" type="pres">
      <dgm:prSet presAssocID="{D7212938-2B9E-4824-ABB4-BDEDA061CE3E}" presName="bgRect" presStyleLbl="bgAccFollowNode1" presStyleIdx="4" presStyleCnt="5"/>
      <dgm:spPr/>
    </dgm:pt>
    <dgm:pt modelId="{6B8E9E99-7A26-3B4F-9242-722298262F9B}" type="pres">
      <dgm:prSet presAssocID="{EE2FDB11-EFED-4E4F-87A2-AE384F437FC0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FCA7AA0A-FEF6-684A-9EE5-AF0396D711CB}" type="pres">
      <dgm:prSet presAssocID="{D7212938-2B9E-4824-ABB4-BDEDA061CE3E}" presName="bottomLine" presStyleLbl="alignNode1" presStyleIdx="9" presStyleCnt="10">
        <dgm:presLayoutVars/>
      </dgm:prSet>
      <dgm:spPr/>
    </dgm:pt>
    <dgm:pt modelId="{C94E92D4-EFC8-4B4A-8913-BE19003FC6BE}" type="pres">
      <dgm:prSet presAssocID="{D7212938-2B9E-4824-ABB4-BDEDA061CE3E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387F8E11-5B6F-6245-9950-26AB7A07BB70}" type="presOf" srcId="{B68EDA39-B7A9-4435-AECA-80698C9ABB15}" destId="{363B62B9-21E7-F546-B73C-6B020A4A8D74}" srcOrd="0" destOrd="0" presId="urn:microsoft.com/office/officeart/2016/7/layout/BasicLinearProcessNumbered"/>
    <dgm:cxn modelId="{2412D11B-7575-2145-A7B8-1E6F013B4105}" type="presOf" srcId="{D7212938-2B9E-4824-ABB4-BDEDA061CE3E}" destId="{8D2709C4-FB58-624D-B613-717585D6E143}" srcOrd="0" destOrd="0" presId="urn:microsoft.com/office/officeart/2016/7/layout/BasicLinearProcessNumbered"/>
    <dgm:cxn modelId="{195BE433-3CAC-5149-A848-57B8A504ADC5}" type="presOf" srcId="{600C3A7D-AF74-4C2A-9EA2-8504DE55B08A}" destId="{8792CA37-9BEC-5E4F-80D1-76D0906F9D87}" srcOrd="0" destOrd="0" presId="urn:microsoft.com/office/officeart/2016/7/layout/BasicLinearProcessNumbered"/>
    <dgm:cxn modelId="{21CAAF47-0605-8745-A319-B3006A5632D9}" type="presOf" srcId="{8849ABF4-E9DD-4F37-806E-BE39E52640FC}" destId="{9A480289-2848-934C-A821-F0655513CDE8}" srcOrd="1" destOrd="0" presId="urn:microsoft.com/office/officeart/2016/7/layout/BasicLinearProcessNumbered"/>
    <dgm:cxn modelId="{D0D25348-F792-4B8E-92D9-C773FC77900B}" srcId="{3DB66045-4245-429E-857B-7A53790C54E6}" destId="{8849ABF4-E9DD-4F37-806E-BE39E52640FC}" srcOrd="0" destOrd="0" parTransId="{D34DFF68-893B-403C-ABE4-34367E833334}" sibTransId="{D1D4C012-C414-47FC-B047-5DDCD21A98CF}"/>
    <dgm:cxn modelId="{24394D58-8849-DC40-92CE-F0960039AB0B}" type="presOf" srcId="{D7212938-2B9E-4824-ABB4-BDEDA061CE3E}" destId="{C94E92D4-EFC8-4B4A-8913-BE19003FC6BE}" srcOrd="1" destOrd="0" presId="urn:microsoft.com/office/officeart/2016/7/layout/BasicLinearProcessNumbered"/>
    <dgm:cxn modelId="{6FCA075B-07A9-1744-A155-0DE3F03BB91E}" type="presOf" srcId="{3DB66045-4245-429E-857B-7A53790C54E6}" destId="{98317284-E51C-1341-A0D0-6FB919656981}" srcOrd="0" destOrd="0" presId="urn:microsoft.com/office/officeart/2016/7/layout/BasicLinearProcessNumbered"/>
    <dgm:cxn modelId="{C56B7B5B-EC59-E944-9F76-08DE0817062E}" type="presOf" srcId="{EE2FDB11-EFED-4E4F-87A2-AE384F437FC0}" destId="{6B8E9E99-7A26-3B4F-9242-722298262F9B}" srcOrd="0" destOrd="0" presId="urn:microsoft.com/office/officeart/2016/7/layout/BasicLinearProcessNumbered"/>
    <dgm:cxn modelId="{9D11D55D-EEE7-4444-AC1C-5D226770EF3E}" srcId="{3DB66045-4245-429E-857B-7A53790C54E6}" destId="{D7212938-2B9E-4824-ABB4-BDEDA061CE3E}" srcOrd="4" destOrd="0" parTransId="{4E5D4978-58D3-4A09-BB61-0FB4838862C7}" sibTransId="{EE2FDB11-EFED-4E4F-87A2-AE384F437FC0}"/>
    <dgm:cxn modelId="{EE60F06B-4172-284F-9E71-46C3CE87D6E2}" type="presOf" srcId="{867EC6D0-23C8-41F4-835B-E6F517EBDE90}" destId="{0BE5C8D9-07D3-1645-897D-6BBA21750715}" srcOrd="1" destOrd="0" presId="urn:microsoft.com/office/officeart/2016/7/layout/BasicLinearProcessNumbered"/>
    <dgm:cxn modelId="{277CB374-D39B-4EBA-A73E-E00308F195CB}" srcId="{3DB66045-4245-429E-857B-7A53790C54E6}" destId="{367D39F1-57ED-4573-87E3-76FB4A49EF36}" srcOrd="2" destOrd="0" parTransId="{20323FF4-0130-4F70-988D-0730795CC7D9}" sibTransId="{04871336-2697-4C14-9BAB-D30D3EBA671B}"/>
    <dgm:cxn modelId="{155AB77B-1999-5447-B29A-E7A4BF8DCAA3}" type="presOf" srcId="{8849ABF4-E9DD-4F37-806E-BE39E52640FC}" destId="{68E9224B-5063-974F-A89D-546172113348}" srcOrd="0" destOrd="0" presId="urn:microsoft.com/office/officeart/2016/7/layout/BasicLinearProcessNumbered"/>
    <dgm:cxn modelId="{33AF5F86-54BA-4364-BE0B-4F4F2A042FE3}" srcId="{3DB66045-4245-429E-857B-7A53790C54E6}" destId="{867EC6D0-23C8-41F4-835B-E6F517EBDE90}" srcOrd="3" destOrd="0" parTransId="{58E02A63-EFCA-437F-8233-2B7C91962807}" sibTransId="{B16B6125-883B-49EB-82B8-DEFD638CDDDB}"/>
    <dgm:cxn modelId="{6E257C8D-8B4A-4733-A8A6-2F23F74F3596}" srcId="{3DB66045-4245-429E-857B-7A53790C54E6}" destId="{600C3A7D-AF74-4C2A-9EA2-8504DE55B08A}" srcOrd="1" destOrd="0" parTransId="{CE5A4D22-5BC7-4316-B702-0D30E45274C2}" sibTransId="{B68EDA39-B7A9-4435-AECA-80698C9ABB15}"/>
    <dgm:cxn modelId="{141EC39E-5040-C249-BB3E-A7B0862E8CD2}" type="presOf" srcId="{367D39F1-57ED-4573-87E3-76FB4A49EF36}" destId="{7DBC4599-1E94-BF47-9F30-F671188817B6}" srcOrd="1" destOrd="0" presId="urn:microsoft.com/office/officeart/2016/7/layout/BasicLinearProcessNumbered"/>
    <dgm:cxn modelId="{C46789A6-9AED-634C-84AD-76122B8C7C33}" type="presOf" srcId="{600C3A7D-AF74-4C2A-9EA2-8504DE55B08A}" destId="{980EB2B6-EEF3-7C4D-B686-897F4CBCDA95}" srcOrd="1" destOrd="0" presId="urn:microsoft.com/office/officeart/2016/7/layout/BasicLinearProcessNumbered"/>
    <dgm:cxn modelId="{B83EF4A9-3D27-2F4D-B053-E47B12BD7C15}" type="presOf" srcId="{367D39F1-57ED-4573-87E3-76FB4A49EF36}" destId="{8AFE2DE0-EBFF-B94A-96D0-23A5216FF6C8}" srcOrd="0" destOrd="0" presId="urn:microsoft.com/office/officeart/2016/7/layout/BasicLinearProcessNumbered"/>
    <dgm:cxn modelId="{EFDF05C7-D133-B34A-94A4-81271374B842}" type="presOf" srcId="{D1D4C012-C414-47FC-B047-5DDCD21A98CF}" destId="{35ADF270-7872-0543-A4E3-3F73B0A8D491}" srcOrd="0" destOrd="0" presId="urn:microsoft.com/office/officeart/2016/7/layout/BasicLinearProcessNumbered"/>
    <dgm:cxn modelId="{0218A0D6-CC6E-E94F-AE74-D35CC08B83E0}" type="presOf" srcId="{867EC6D0-23C8-41F4-835B-E6F517EBDE90}" destId="{BE8121F0-F03E-794C-9E70-8A2C95BC961E}" srcOrd="0" destOrd="0" presId="urn:microsoft.com/office/officeart/2016/7/layout/BasicLinearProcessNumbered"/>
    <dgm:cxn modelId="{EB081AE4-F54A-274A-BA41-71E3F52B9338}" type="presOf" srcId="{B16B6125-883B-49EB-82B8-DEFD638CDDDB}" destId="{E64C485D-12A6-4146-9DF3-5B183D695B09}" srcOrd="0" destOrd="0" presId="urn:microsoft.com/office/officeart/2016/7/layout/BasicLinearProcessNumbered"/>
    <dgm:cxn modelId="{BBC568FF-B0A2-AC45-B731-A11C5A0AC4B1}" type="presOf" srcId="{04871336-2697-4C14-9BAB-D30D3EBA671B}" destId="{631DFC9E-B5BB-0644-BB49-2086727290B5}" srcOrd="0" destOrd="0" presId="urn:microsoft.com/office/officeart/2016/7/layout/BasicLinearProcessNumbered"/>
    <dgm:cxn modelId="{17EBD839-32EB-3143-92A0-7AAEED7D2BA8}" type="presParOf" srcId="{98317284-E51C-1341-A0D0-6FB919656981}" destId="{E40DA4DB-8EF2-2A4A-A86F-2864C8C10B7C}" srcOrd="0" destOrd="0" presId="urn:microsoft.com/office/officeart/2016/7/layout/BasicLinearProcessNumbered"/>
    <dgm:cxn modelId="{8B7D6529-218C-D14E-8875-5BCD72F0574F}" type="presParOf" srcId="{E40DA4DB-8EF2-2A4A-A86F-2864C8C10B7C}" destId="{68E9224B-5063-974F-A89D-546172113348}" srcOrd="0" destOrd="0" presId="urn:microsoft.com/office/officeart/2016/7/layout/BasicLinearProcessNumbered"/>
    <dgm:cxn modelId="{F7ED6B4B-EB71-B747-97E9-D5A53DB76FE6}" type="presParOf" srcId="{E40DA4DB-8EF2-2A4A-A86F-2864C8C10B7C}" destId="{35ADF270-7872-0543-A4E3-3F73B0A8D491}" srcOrd="1" destOrd="0" presId="urn:microsoft.com/office/officeart/2016/7/layout/BasicLinearProcessNumbered"/>
    <dgm:cxn modelId="{131A8C2E-EA99-C241-B729-0396C2E423CE}" type="presParOf" srcId="{E40DA4DB-8EF2-2A4A-A86F-2864C8C10B7C}" destId="{F3DC40A9-B231-3845-B396-3F5778D04B4E}" srcOrd="2" destOrd="0" presId="urn:microsoft.com/office/officeart/2016/7/layout/BasicLinearProcessNumbered"/>
    <dgm:cxn modelId="{E6D51555-7641-AD4D-821F-EB263F64F9F7}" type="presParOf" srcId="{E40DA4DB-8EF2-2A4A-A86F-2864C8C10B7C}" destId="{9A480289-2848-934C-A821-F0655513CDE8}" srcOrd="3" destOrd="0" presId="urn:microsoft.com/office/officeart/2016/7/layout/BasicLinearProcessNumbered"/>
    <dgm:cxn modelId="{E60F69DD-4194-4341-B8DB-6895049D5FC0}" type="presParOf" srcId="{98317284-E51C-1341-A0D0-6FB919656981}" destId="{265E4A76-127B-504A-844B-4A13F153FEDD}" srcOrd="1" destOrd="0" presId="urn:microsoft.com/office/officeart/2016/7/layout/BasicLinearProcessNumbered"/>
    <dgm:cxn modelId="{60067988-E1AA-5E42-B8F8-8358AD2B3752}" type="presParOf" srcId="{98317284-E51C-1341-A0D0-6FB919656981}" destId="{A7EF679E-16AC-1A48-86FC-AFCE8230503A}" srcOrd="2" destOrd="0" presId="urn:microsoft.com/office/officeart/2016/7/layout/BasicLinearProcessNumbered"/>
    <dgm:cxn modelId="{A85F6504-AA6D-A348-B5FB-4AD7C38E2A84}" type="presParOf" srcId="{A7EF679E-16AC-1A48-86FC-AFCE8230503A}" destId="{8792CA37-9BEC-5E4F-80D1-76D0906F9D87}" srcOrd="0" destOrd="0" presId="urn:microsoft.com/office/officeart/2016/7/layout/BasicLinearProcessNumbered"/>
    <dgm:cxn modelId="{66CFB9B9-56FD-3A44-85B8-F07BEDDF48D8}" type="presParOf" srcId="{A7EF679E-16AC-1A48-86FC-AFCE8230503A}" destId="{363B62B9-21E7-F546-B73C-6B020A4A8D74}" srcOrd="1" destOrd="0" presId="urn:microsoft.com/office/officeart/2016/7/layout/BasicLinearProcessNumbered"/>
    <dgm:cxn modelId="{15CD1B3E-5A14-A140-B305-5FF89509DBD2}" type="presParOf" srcId="{A7EF679E-16AC-1A48-86FC-AFCE8230503A}" destId="{52D36C9C-56A8-0140-A97A-D09204F70FC7}" srcOrd="2" destOrd="0" presId="urn:microsoft.com/office/officeart/2016/7/layout/BasicLinearProcessNumbered"/>
    <dgm:cxn modelId="{08A44E67-E44A-2341-A51D-E343409E5EF9}" type="presParOf" srcId="{A7EF679E-16AC-1A48-86FC-AFCE8230503A}" destId="{980EB2B6-EEF3-7C4D-B686-897F4CBCDA95}" srcOrd="3" destOrd="0" presId="urn:microsoft.com/office/officeart/2016/7/layout/BasicLinearProcessNumbered"/>
    <dgm:cxn modelId="{6965F35A-30FC-3046-BD67-C23C4A12DDDF}" type="presParOf" srcId="{98317284-E51C-1341-A0D0-6FB919656981}" destId="{83BDD0D2-82AE-164A-8286-619ECA11CDA1}" srcOrd="3" destOrd="0" presId="urn:microsoft.com/office/officeart/2016/7/layout/BasicLinearProcessNumbered"/>
    <dgm:cxn modelId="{5BBD39C5-EDBB-C74A-8A9C-D134AA2FDBDA}" type="presParOf" srcId="{98317284-E51C-1341-A0D0-6FB919656981}" destId="{90FAE20F-26DF-1B43-AE54-17D1A30ADDF5}" srcOrd="4" destOrd="0" presId="urn:microsoft.com/office/officeart/2016/7/layout/BasicLinearProcessNumbered"/>
    <dgm:cxn modelId="{764D16A8-B0DF-A44B-9768-FBB448ADB7B5}" type="presParOf" srcId="{90FAE20F-26DF-1B43-AE54-17D1A30ADDF5}" destId="{8AFE2DE0-EBFF-B94A-96D0-23A5216FF6C8}" srcOrd="0" destOrd="0" presId="urn:microsoft.com/office/officeart/2016/7/layout/BasicLinearProcessNumbered"/>
    <dgm:cxn modelId="{FE1D9C8B-B228-384F-B39B-E54C5DBE0D35}" type="presParOf" srcId="{90FAE20F-26DF-1B43-AE54-17D1A30ADDF5}" destId="{631DFC9E-B5BB-0644-BB49-2086727290B5}" srcOrd="1" destOrd="0" presId="urn:microsoft.com/office/officeart/2016/7/layout/BasicLinearProcessNumbered"/>
    <dgm:cxn modelId="{8B000D22-70BA-974C-993E-B1EA4A0D818C}" type="presParOf" srcId="{90FAE20F-26DF-1B43-AE54-17D1A30ADDF5}" destId="{BCF876A9-0CBD-344E-9B99-F5F180DCB11A}" srcOrd="2" destOrd="0" presId="urn:microsoft.com/office/officeart/2016/7/layout/BasicLinearProcessNumbered"/>
    <dgm:cxn modelId="{6883F59E-8576-3D49-A04F-1146EAFDB34C}" type="presParOf" srcId="{90FAE20F-26DF-1B43-AE54-17D1A30ADDF5}" destId="{7DBC4599-1E94-BF47-9F30-F671188817B6}" srcOrd="3" destOrd="0" presId="urn:microsoft.com/office/officeart/2016/7/layout/BasicLinearProcessNumbered"/>
    <dgm:cxn modelId="{2479F906-A12E-7746-81EF-4F26E795117F}" type="presParOf" srcId="{98317284-E51C-1341-A0D0-6FB919656981}" destId="{489C0FE4-43C2-9C45-9DCA-76B8768580A5}" srcOrd="5" destOrd="0" presId="urn:microsoft.com/office/officeart/2016/7/layout/BasicLinearProcessNumbered"/>
    <dgm:cxn modelId="{7B6513C7-A1E3-504F-9480-2E514C768316}" type="presParOf" srcId="{98317284-E51C-1341-A0D0-6FB919656981}" destId="{20635A97-C5B3-9649-8779-5121AF4EFD73}" srcOrd="6" destOrd="0" presId="urn:microsoft.com/office/officeart/2016/7/layout/BasicLinearProcessNumbered"/>
    <dgm:cxn modelId="{E192B749-66EA-484F-AA21-A6756E35F615}" type="presParOf" srcId="{20635A97-C5B3-9649-8779-5121AF4EFD73}" destId="{BE8121F0-F03E-794C-9E70-8A2C95BC961E}" srcOrd="0" destOrd="0" presId="urn:microsoft.com/office/officeart/2016/7/layout/BasicLinearProcessNumbered"/>
    <dgm:cxn modelId="{21C61E77-2D8A-EC41-8246-11D4E02D7259}" type="presParOf" srcId="{20635A97-C5B3-9649-8779-5121AF4EFD73}" destId="{E64C485D-12A6-4146-9DF3-5B183D695B09}" srcOrd="1" destOrd="0" presId="urn:microsoft.com/office/officeart/2016/7/layout/BasicLinearProcessNumbered"/>
    <dgm:cxn modelId="{AF6E533B-C7D8-D84A-ADB2-4BA57ED18D5D}" type="presParOf" srcId="{20635A97-C5B3-9649-8779-5121AF4EFD73}" destId="{0BB67913-0E81-4948-BE5C-9199870D3AE0}" srcOrd="2" destOrd="0" presId="urn:microsoft.com/office/officeart/2016/7/layout/BasicLinearProcessNumbered"/>
    <dgm:cxn modelId="{0CEC900F-3A5D-6449-976D-DD26C0B7567E}" type="presParOf" srcId="{20635A97-C5B3-9649-8779-5121AF4EFD73}" destId="{0BE5C8D9-07D3-1645-897D-6BBA21750715}" srcOrd="3" destOrd="0" presId="urn:microsoft.com/office/officeart/2016/7/layout/BasicLinearProcessNumbered"/>
    <dgm:cxn modelId="{95D4ECB3-018A-394F-87DC-AB5831732ADA}" type="presParOf" srcId="{98317284-E51C-1341-A0D0-6FB919656981}" destId="{9497B207-B744-2F47-B626-16776B95B1BC}" srcOrd="7" destOrd="0" presId="urn:microsoft.com/office/officeart/2016/7/layout/BasicLinearProcessNumbered"/>
    <dgm:cxn modelId="{CA7D3741-A484-E14A-A121-A22FB05989CE}" type="presParOf" srcId="{98317284-E51C-1341-A0D0-6FB919656981}" destId="{6C1614B3-EFEE-5540-BA77-1C801D5ED6B3}" srcOrd="8" destOrd="0" presId="urn:microsoft.com/office/officeart/2016/7/layout/BasicLinearProcessNumbered"/>
    <dgm:cxn modelId="{64BCCB6E-BE25-BF47-ADF9-316B9458D356}" type="presParOf" srcId="{6C1614B3-EFEE-5540-BA77-1C801D5ED6B3}" destId="{8D2709C4-FB58-624D-B613-717585D6E143}" srcOrd="0" destOrd="0" presId="urn:microsoft.com/office/officeart/2016/7/layout/BasicLinearProcessNumbered"/>
    <dgm:cxn modelId="{330C62B2-9990-1F4E-8121-E62DB6F646D3}" type="presParOf" srcId="{6C1614B3-EFEE-5540-BA77-1C801D5ED6B3}" destId="{6B8E9E99-7A26-3B4F-9242-722298262F9B}" srcOrd="1" destOrd="0" presId="urn:microsoft.com/office/officeart/2016/7/layout/BasicLinearProcessNumbered"/>
    <dgm:cxn modelId="{42A5B714-5E0A-7241-8C05-31CE41BE86A2}" type="presParOf" srcId="{6C1614B3-EFEE-5540-BA77-1C801D5ED6B3}" destId="{FCA7AA0A-FEF6-684A-9EE5-AF0396D711CB}" srcOrd="2" destOrd="0" presId="urn:microsoft.com/office/officeart/2016/7/layout/BasicLinearProcessNumbered"/>
    <dgm:cxn modelId="{B3F986FF-4A31-2B4E-9186-D17C04256D4E}" type="presParOf" srcId="{6C1614B3-EFEE-5540-BA77-1C801D5ED6B3}" destId="{C94E92D4-EFC8-4B4A-8913-BE19003FC6B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70D22-AAD0-AD48-875B-BD9687F78DDB}">
      <dsp:nvSpPr>
        <dsp:cNvPr id="0" name=""/>
        <dsp:cNvSpPr/>
      </dsp:nvSpPr>
      <dsp:spPr>
        <a:xfrm>
          <a:off x="0" y="586233"/>
          <a:ext cx="6266011" cy="8950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BLEU scores are Bilingual Evaluation Understudy Scores, a common evaluation method for machine translation</a:t>
          </a:r>
        </a:p>
      </dsp:txBody>
      <dsp:txXfrm>
        <a:off x="43693" y="629926"/>
        <a:ext cx="6178625" cy="807664"/>
      </dsp:txXfrm>
    </dsp:sp>
    <dsp:sp modelId="{6466B02A-0BAB-3948-83D2-8D992C3A193F}">
      <dsp:nvSpPr>
        <dsp:cNvPr id="0" name=""/>
        <dsp:cNvSpPr/>
      </dsp:nvSpPr>
      <dsp:spPr>
        <a:xfrm>
          <a:off x="0" y="1530243"/>
          <a:ext cx="6266011" cy="895050"/>
        </a:xfrm>
        <a:prstGeom prst="roundRect">
          <a:avLst/>
        </a:prstGeom>
        <a:gradFill rotWithShape="0">
          <a:gsLst>
            <a:gs pos="0">
              <a:schemeClr val="accent2">
                <a:hueOff val="-500843"/>
                <a:satOff val="-2140"/>
                <a:lumOff val="-457"/>
                <a:alphaOff val="0"/>
                <a:tint val="96000"/>
                <a:lumMod val="104000"/>
              </a:schemeClr>
            </a:gs>
            <a:gs pos="100000">
              <a:schemeClr val="accent2">
                <a:hueOff val="-500843"/>
                <a:satOff val="-2140"/>
                <a:lumOff val="-457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BLEU scoring is a string-matching algorithm and compares matching n-grams in the prediction with human-translated target.</a:t>
          </a:r>
        </a:p>
      </dsp:txBody>
      <dsp:txXfrm>
        <a:off x="43693" y="1573936"/>
        <a:ext cx="6178625" cy="807664"/>
      </dsp:txXfrm>
    </dsp:sp>
    <dsp:sp modelId="{4A959A4D-47B5-2D47-9157-3E1AB8A3D6AE}">
      <dsp:nvSpPr>
        <dsp:cNvPr id="0" name=""/>
        <dsp:cNvSpPr/>
      </dsp:nvSpPr>
      <dsp:spPr>
        <a:xfrm>
          <a:off x="0" y="2474253"/>
          <a:ext cx="6266011" cy="895050"/>
        </a:xfrm>
        <a:prstGeom prst="roundRect">
          <a:avLst/>
        </a:prstGeom>
        <a:gradFill rotWithShape="0">
          <a:gsLst>
            <a:gs pos="0">
              <a:schemeClr val="accent2">
                <a:hueOff val="-1001685"/>
                <a:satOff val="-4280"/>
                <a:lumOff val="-915"/>
                <a:alphaOff val="0"/>
                <a:tint val="96000"/>
                <a:lumMod val="104000"/>
              </a:schemeClr>
            </a:gs>
            <a:gs pos="100000">
              <a:schemeClr val="accent2">
                <a:hueOff val="-1001685"/>
                <a:satOff val="-4280"/>
                <a:lumOff val="-915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BLEU score between 60% to 70% are generally thought to be good</a:t>
          </a:r>
        </a:p>
      </dsp:txBody>
      <dsp:txXfrm>
        <a:off x="43693" y="2517946"/>
        <a:ext cx="6178625" cy="807664"/>
      </dsp:txXfrm>
    </dsp:sp>
    <dsp:sp modelId="{9C033338-8F5C-7F44-9313-25A00086EC74}">
      <dsp:nvSpPr>
        <dsp:cNvPr id="0" name=""/>
        <dsp:cNvSpPr/>
      </dsp:nvSpPr>
      <dsp:spPr>
        <a:xfrm>
          <a:off x="0" y="3418263"/>
          <a:ext cx="6266011" cy="895050"/>
        </a:xfrm>
        <a:prstGeom prst="roundRect">
          <a:avLst/>
        </a:prstGeom>
        <a:gradFill rotWithShape="0">
          <a:gsLst>
            <a:gs pos="0">
              <a:schemeClr val="accent2">
                <a:hueOff val="-1502528"/>
                <a:satOff val="-6420"/>
                <a:lumOff val="-1372"/>
                <a:alphaOff val="0"/>
                <a:tint val="96000"/>
                <a:lumMod val="104000"/>
              </a:schemeClr>
            </a:gs>
            <a:gs pos="100000">
              <a:schemeClr val="accent2">
                <a:hueOff val="-1502528"/>
                <a:satOff val="-6420"/>
                <a:lumOff val="-1372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Highest score achieved so far for this model: 54.3% for unigrams on training data </a:t>
          </a:r>
        </a:p>
      </dsp:txBody>
      <dsp:txXfrm>
        <a:off x="43693" y="3461956"/>
        <a:ext cx="6178625" cy="8076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E9224B-5063-974F-A89D-546172113348}">
      <dsp:nvSpPr>
        <dsp:cNvPr id="0" name=""/>
        <dsp:cNvSpPr/>
      </dsp:nvSpPr>
      <dsp:spPr>
        <a:xfrm>
          <a:off x="3538" y="516149"/>
          <a:ext cx="1916036" cy="268245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82" tIns="330200" rIns="149382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Load a .wav file with a sentence in the source language (Chinese)</a:t>
          </a:r>
        </a:p>
      </dsp:txBody>
      <dsp:txXfrm>
        <a:off x="3538" y="1535480"/>
        <a:ext cx="1916036" cy="1609470"/>
      </dsp:txXfrm>
    </dsp:sp>
    <dsp:sp modelId="{35ADF270-7872-0543-A4E3-3F73B0A8D491}">
      <dsp:nvSpPr>
        <dsp:cNvPr id="0" name=""/>
        <dsp:cNvSpPr/>
      </dsp:nvSpPr>
      <dsp:spPr>
        <a:xfrm>
          <a:off x="559189" y="784394"/>
          <a:ext cx="804735" cy="80473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740" tIns="12700" rIns="62740" bIns="1270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1</a:t>
          </a:r>
        </a:p>
      </dsp:txBody>
      <dsp:txXfrm>
        <a:off x="677040" y="902245"/>
        <a:ext cx="569033" cy="569033"/>
      </dsp:txXfrm>
    </dsp:sp>
    <dsp:sp modelId="{F3DC40A9-B231-3845-B396-3F5778D04B4E}">
      <dsp:nvSpPr>
        <dsp:cNvPr id="0" name=""/>
        <dsp:cNvSpPr/>
      </dsp:nvSpPr>
      <dsp:spPr>
        <a:xfrm>
          <a:off x="3538" y="3198528"/>
          <a:ext cx="1916036" cy="72"/>
        </a:xfrm>
        <a:prstGeom prst="rect">
          <a:avLst/>
        </a:prstGeom>
        <a:gradFill rotWithShape="0">
          <a:gsLst>
            <a:gs pos="0">
              <a:schemeClr val="accent2">
                <a:hueOff val="-166948"/>
                <a:satOff val="-713"/>
                <a:lumOff val="-152"/>
                <a:alphaOff val="0"/>
                <a:tint val="96000"/>
                <a:lumMod val="104000"/>
              </a:schemeClr>
            </a:gs>
            <a:gs pos="100000">
              <a:schemeClr val="accent2">
                <a:hueOff val="-166948"/>
                <a:satOff val="-713"/>
                <a:lumOff val="-152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66948"/>
              <a:satOff val="-713"/>
              <a:lumOff val="-152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92CA37-9BEC-5E4F-80D1-76D0906F9D87}">
      <dsp:nvSpPr>
        <dsp:cNvPr id="0" name=""/>
        <dsp:cNvSpPr/>
      </dsp:nvSpPr>
      <dsp:spPr>
        <a:xfrm>
          <a:off x="2111179" y="516149"/>
          <a:ext cx="1916036" cy="2682451"/>
        </a:xfrm>
        <a:prstGeom prst="rect">
          <a:avLst/>
        </a:prstGeom>
        <a:solidFill>
          <a:schemeClr val="accent2">
            <a:tint val="40000"/>
            <a:alpha val="90000"/>
            <a:hueOff val="-403775"/>
            <a:satOff val="-1361"/>
            <a:lumOff val="-11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403775"/>
              <a:satOff val="-1361"/>
              <a:lumOff val="-11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82" tIns="330200" rIns="149382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 Python SpeechRecognition to convert to text</a:t>
          </a:r>
        </a:p>
      </dsp:txBody>
      <dsp:txXfrm>
        <a:off x="2111179" y="1535480"/>
        <a:ext cx="1916036" cy="1609470"/>
      </dsp:txXfrm>
    </dsp:sp>
    <dsp:sp modelId="{363B62B9-21E7-F546-B73C-6B020A4A8D74}">
      <dsp:nvSpPr>
        <dsp:cNvPr id="0" name=""/>
        <dsp:cNvSpPr/>
      </dsp:nvSpPr>
      <dsp:spPr>
        <a:xfrm>
          <a:off x="2666829" y="784394"/>
          <a:ext cx="804735" cy="804735"/>
        </a:xfrm>
        <a:prstGeom prst="ellipse">
          <a:avLst/>
        </a:prstGeom>
        <a:gradFill rotWithShape="0">
          <a:gsLst>
            <a:gs pos="0">
              <a:schemeClr val="accent2">
                <a:hueOff val="-333895"/>
                <a:satOff val="-1427"/>
                <a:lumOff val="-305"/>
                <a:alphaOff val="0"/>
                <a:tint val="96000"/>
                <a:lumMod val="104000"/>
              </a:schemeClr>
            </a:gs>
            <a:gs pos="100000">
              <a:schemeClr val="accent2">
                <a:hueOff val="-333895"/>
                <a:satOff val="-1427"/>
                <a:lumOff val="-305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333895"/>
              <a:satOff val="-1427"/>
              <a:lumOff val="-305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740" tIns="12700" rIns="62740" bIns="1270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2</a:t>
          </a:r>
        </a:p>
      </dsp:txBody>
      <dsp:txXfrm>
        <a:off x="2784680" y="902245"/>
        <a:ext cx="569033" cy="569033"/>
      </dsp:txXfrm>
    </dsp:sp>
    <dsp:sp modelId="{52D36C9C-56A8-0140-A97A-D09204F70FC7}">
      <dsp:nvSpPr>
        <dsp:cNvPr id="0" name=""/>
        <dsp:cNvSpPr/>
      </dsp:nvSpPr>
      <dsp:spPr>
        <a:xfrm>
          <a:off x="2111179" y="3198528"/>
          <a:ext cx="1916036" cy="72"/>
        </a:xfrm>
        <a:prstGeom prst="rect">
          <a:avLst/>
        </a:prstGeom>
        <a:gradFill rotWithShape="0">
          <a:gsLst>
            <a:gs pos="0">
              <a:schemeClr val="accent2">
                <a:hueOff val="-500843"/>
                <a:satOff val="-2140"/>
                <a:lumOff val="-457"/>
                <a:alphaOff val="0"/>
                <a:tint val="96000"/>
                <a:lumMod val="104000"/>
              </a:schemeClr>
            </a:gs>
            <a:gs pos="100000">
              <a:schemeClr val="accent2">
                <a:hueOff val="-500843"/>
                <a:satOff val="-2140"/>
                <a:lumOff val="-457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500843"/>
              <a:satOff val="-2140"/>
              <a:lumOff val="-457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FE2DE0-EBFF-B94A-96D0-23A5216FF6C8}">
      <dsp:nvSpPr>
        <dsp:cNvPr id="0" name=""/>
        <dsp:cNvSpPr/>
      </dsp:nvSpPr>
      <dsp:spPr>
        <a:xfrm>
          <a:off x="4218819" y="516149"/>
          <a:ext cx="1916036" cy="2682451"/>
        </a:xfrm>
        <a:prstGeom prst="rect">
          <a:avLst/>
        </a:prstGeom>
        <a:solidFill>
          <a:schemeClr val="accent2">
            <a:tint val="40000"/>
            <a:alpha val="90000"/>
            <a:hueOff val="-807549"/>
            <a:satOff val="-2722"/>
            <a:lumOff val="-22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807549"/>
              <a:satOff val="-2722"/>
              <a:lumOff val="-22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82" tIns="330200" rIns="149382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Clean the text and use Jieba to segment words</a:t>
          </a:r>
        </a:p>
      </dsp:txBody>
      <dsp:txXfrm>
        <a:off x="4218819" y="1535480"/>
        <a:ext cx="1916036" cy="1609470"/>
      </dsp:txXfrm>
    </dsp:sp>
    <dsp:sp modelId="{631DFC9E-B5BB-0644-BB49-2086727290B5}">
      <dsp:nvSpPr>
        <dsp:cNvPr id="0" name=""/>
        <dsp:cNvSpPr/>
      </dsp:nvSpPr>
      <dsp:spPr>
        <a:xfrm>
          <a:off x="4774469" y="784394"/>
          <a:ext cx="804735" cy="804735"/>
        </a:xfrm>
        <a:prstGeom prst="ellipse">
          <a:avLst/>
        </a:prstGeom>
        <a:gradFill rotWithShape="0">
          <a:gsLst>
            <a:gs pos="0">
              <a:schemeClr val="accent2">
                <a:hueOff val="-667790"/>
                <a:satOff val="-2853"/>
                <a:lumOff val="-610"/>
                <a:alphaOff val="0"/>
                <a:tint val="96000"/>
                <a:lumMod val="104000"/>
              </a:schemeClr>
            </a:gs>
            <a:gs pos="100000">
              <a:schemeClr val="accent2">
                <a:hueOff val="-667790"/>
                <a:satOff val="-2853"/>
                <a:lumOff val="-61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667790"/>
              <a:satOff val="-2853"/>
              <a:lumOff val="-61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740" tIns="12700" rIns="62740" bIns="1270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3</a:t>
          </a:r>
        </a:p>
      </dsp:txBody>
      <dsp:txXfrm>
        <a:off x="4892320" y="902245"/>
        <a:ext cx="569033" cy="569033"/>
      </dsp:txXfrm>
    </dsp:sp>
    <dsp:sp modelId="{BCF876A9-0CBD-344E-9B99-F5F180DCB11A}">
      <dsp:nvSpPr>
        <dsp:cNvPr id="0" name=""/>
        <dsp:cNvSpPr/>
      </dsp:nvSpPr>
      <dsp:spPr>
        <a:xfrm>
          <a:off x="4218819" y="3198528"/>
          <a:ext cx="1916036" cy="72"/>
        </a:xfrm>
        <a:prstGeom prst="rect">
          <a:avLst/>
        </a:prstGeom>
        <a:gradFill rotWithShape="0">
          <a:gsLst>
            <a:gs pos="0">
              <a:schemeClr val="accent2">
                <a:hueOff val="-834738"/>
                <a:satOff val="-3567"/>
                <a:lumOff val="-762"/>
                <a:alphaOff val="0"/>
                <a:tint val="96000"/>
                <a:lumMod val="104000"/>
              </a:schemeClr>
            </a:gs>
            <a:gs pos="100000">
              <a:schemeClr val="accent2">
                <a:hueOff val="-834738"/>
                <a:satOff val="-3567"/>
                <a:lumOff val="-762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834738"/>
              <a:satOff val="-3567"/>
              <a:lumOff val="-762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8121F0-F03E-794C-9E70-8A2C95BC961E}">
      <dsp:nvSpPr>
        <dsp:cNvPr id="0" name=""/>
        <dsp:cNvSpPr/>
      </dsp:nvSpPr>
      <dsp:spPr>
        <a:xfrm>
          <a:off x="6326459" y="516149"/>
          <a:ext cx="1916036" cy="2682451"/>
        </a:xfrm>
        <a:prstGeom prst="rect">
          <a:avLst/>
        </a:prstGeom>
        <a:solidFill>
          <a:schemeClr val="accent2">
            <a:tint val="40000"/>
            <a:alpha val="90000"/>
            <a:hueOff val="-1211324"/>
            <a:satOff val="-4083"/>
            <a:lumOff val="-329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1211324"/>
              <a:satOff val="-4083"/>
              <a:lumOff val="-32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82" tIns="330200" rIns="149382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Encode as a numeric sequence</a:t>
          </a:r>
        </a:p>
      </dsp:txBody>
      <dsp:txXfrm>
        <a:off x="6326459" y="1535480"/>
        <a:ext cx="1916036" cy="1609470"/>
      </dsp:txXfrm>
    </dsp:sp>
    <dsp:sp modelId="{E64C485D-12A6-4146-9DF3-5B183D695B09}">
      <dsp:nvSpPr>
        <dsp:cNvPr id="0" name=""/>
        <dsp:cNvSpPr/>
      </dsp:nvSpPr>
      <dsp:spPr>
        <a:xfrm>
          <a:off x="6882110" y="784394"/>
          <a:ext cx="804735" cy="804735"/>
        </a:xfrm>
        <a:prstGeom prst="ellipse">
          <a:avLst/>
        </a:prstGeom>
        <a:gradFill rotWithShape="0">
          <a:gsLst>
            <a:gs pos="0">
              <a:schemeClr val="accent2">
                <a:hueOff val="-1001685"/>
                <a:satOff val="-4280"/>
                <a:lumOff val="-915"/>
                <a:alphaOff val="0"/>
                <a:tint val="96000"/>
                <a:lumMod val="104000"/>
              </a:schemeClr>
            </a:gs>
            <a:gs pos="100000">
              <a:schemeClr val="accent2">
                <a:hueOff val="-1001685"/>
                <a:satOff val="-4280"/>
                <a:lumOff val="-915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001685"/>
              <a:satOff val="-4280"/>
              <a:lumOff val="-915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740" tIns="12700" rIns="62740" bIns="1270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4</a:t>
          </a:r>
        </a:p>
      </dsp:txBody>
      <dsp:txXfrm>
        <a:off x="6999961" y="902245"/>
        <a:ext cx="569033" cy="569033"/>
      </dsp:txXfrm>
    </dsp:sp>
    <dsp:sp modelId="{0BB67913-0E81-4948-BE5C-9199870D3AE0}">
      <dsp:nvSpPr>
        <dsp:cNvPr id="0" name=""/>
        <dsp:cNvSpPr/>
      </dsp:nvSpPr>
      <dsp:spPr>
        <a:xfrm>
          <a:off x="6326459" y="3198528"/>
          <a:ext cx="1916036" cy="72"/>
        </a:xfrm>
        <a:prstGeom prst="rect">
          <a:avLst/>
        </a:prstGeom>
        <a:gradFill rotWithShape="0">
          <a:gsLst>
            <a:gs pos="0">
              <a:schemeClr val="accent2">
                <a:hueOff val="-1168633"/>
                <a:satOff val="-4993"/>
                <a:lumOff val="-1067"/>
                <a:alphaOff val="0"/>
                <a:tint val="96000"/>
                <a:lumMod val="104000"/>
              </a:schemeClr>
            </a:gs>
            <a:gs pos="100000">
              <a:schemeClr val="accent2">
                <a:hueOff val="-1168633"/>
                <a:satOff val="-4993"/>
                <a:lumOff val="-1067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168633"/>
              <a:satOff val="-4993"/>
              <a:lumOff val="-1067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2709C4-FB58-624D-B613-717585D6E143}">
      <dsp:nvSpPr>
        <dsp:cNvPr id="0" name=""/>
        <dsp:cNvSpPr/>
      </dsp:nvSpPr>
      <dsp:spPr>
        <a:xfrm>
          <a:off x="8434099" y="516149"/>
          <a:ext cx="1916036" cy="2682451"/>
        </a:xfrm>
        <a:prstGeom prst="rect">
          <a:avLst/>
        </a:prstGeom>
        <a:solidFill>
          <a:schemeClr val="accent2">
            <a:tint val="40000"/>
            <a:alpha val="90000"/>
            <a:hueOff val="-1615098"/>
            <a:satOff val="-5444"/>
            <a:lumOff val="-439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1615098"/>
              <a:satOff val="-5444"/>
              <a:lumOff val="-43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82" tIns="330200" rIns="149382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Load the model and predict the translation</a:t>
          </a:r>
        </a:p>
      </dsp:txBody>
      <dsp:txXfrm>
        <a:off x="8434099" y="1535480"/>
        <a:ext cx="1916036" cy="1609470"/>
      </dsp:txXfrm>
    </dsp:sp>
    <dsp:sp modelId="{6B8E9E99-7A26-3B4F-9242-722298262F9B}">
      <dsp:nvSpPr>
        <dsp:cNvPr id="0" name=""/>
        <dsp:cNvSpPr/>
      </dsp:nvSpPr>
      <dsp:spPr>
        <a:xfrm>
          <a:off x="8989750" y="784394"/>
          <a:ext cx="804735" cy="804735"/>
        </a:xfrm>
        <a:prstGeom prst="ellipse">
          <a:avLst/>
        </a:prstGeom>
        <a:gradFill rotWithShape="0">
          <a:gsLst>
            <a:gs pos="0">
              <a:schemeClr val="accent2">
                <a:hueOff val="-1335580"/>
                <a:satOff val="-5707"/>
                <a:lumOff val="-1220"/>
                <a:alphaOff val="0"/>
                <a:tint val="96000"/>
                <a:lumMod val="104000"/>
              </a:schemeClr>
            </a:gs>
            <a:gs pos="100000">
              <a:schemeClr val="accent2">
                <a:hueOff val="-1335580"/>
                <a:satOff val="-5707"/>
                <a:lumOff val="-122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335580"/>
              <a:satOff val="-5707"/>
              <a:lumOff val="-122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740" tIns="12700" rIns="62740" bIns="1270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5</a:t>
          </a:r>
        </a:p>
      </dsp:txBody>
      <dsp:txXfrm>
        <a:off x="9107601" y="902245"/>
        <a:ext cx="569033" cy="569033"/>
      </dsp:txXfrm>
    </dsp:sp>
    <dsp:sp modelId="{FCA7AA0A-FEF6-684A-9EE5-AF0396D711CB}">
      <dsp:nvSpPr>
        <dsp:cNvPr id="0" name=""/>
        <dsp:cNvSpPr/>
      </dsp:nvSpPr>
      <dsp:spPr>
        <a:xfrm>
          <a:off x="8434099" y="3198528"/>
          <a:ext cx="1916036" cy="72"/>
        </a:xfrm>
        <a:prstGeom prst="rect">
          <a:avLst/>
        </a:prstGeom>
        <a:gradFill rotWithShape="0">
          <a:gsLst>
            <a:gs pos="0">
              <a:schemeClr val="accent2">
                <a:hueOff val="-1502528"/>
                <a:satOff val="-6420"/>
                <a:lumOff val="-1372"/>
                <a:alphaOff val="0"/>
                <a:tint val="96000"/>
                <a:lumMod val="104000"/>
              </a:schemeClr>
            </a:gs>
            <a:gs pos="100000">
              <a:schemeClr val="accent2">
                <a:hueOff val="-1502528"/>
                <a:satOff val="-6420"/>
                <a:lumOff val="-1372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502528"/>
              <a:satOff val="-6420"/>
              <a:lumOff val="-1372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8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7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295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581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62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8/25/20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450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8/25/20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63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8/25/20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68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8/25/20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0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9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819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6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8/25/20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46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8/25/20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38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8/25/20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1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64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89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8094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15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wav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E66252-C458-4590-B9FC-A79C645A77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41128" b="26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9C45E5-D1AD-1341-9A7E-9D64052C4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/>
              <a:t>Audio Moderator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33186-0529-494B-8A35-24EF72C3E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>
            <a:normAutofit/>
          </a:bodyPr>
          <a:lstStyle/>
          <a:p>
            <a:r>
              <a:rPr lang="en-US" dirty="0"/>
              <a:t>A Chinese Machine Translation Model Using LSTM with Attention</a:t>
            </a:r>
          </a:p>
        </p:txBody>
      </p:sp>
    </p:spTree>
    <p:extLst>
      <p:ext uri="{BB962C8B-B14F-4D97-AF65-F5344CB8AC3E}">
        <p14:creationId xmlns:p14="http://schemas.microsoft.com/office/powerpoint/2010/main" val="1087061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B3AE-74D1-284B-AD8B-AE28ED490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of 19,000 Paired Sentences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CB892-BA8C-9443-A558-1BB2D6D04D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English sentences had:</a:t>
            </a:r>
          </a:p>
          <a:p>
            <a:pPr lvl="1"/>
            <a:r>
              <a:rPr lang="en-US" dirty="0"/>
              <a:t>5.6 words per sentence on average</a:t>
            </a:r>
          </a:p>
          <a:p>
            <a:pPr lvl="1"/>
            <a:r>
              <a:rPr lang="en-US" dirty="0"/>
              <a:t>A maximum sentence length of 11 words</a:t>
            </a:r>
          </a:p>
          <a:p>
            <a:pPr lvl="1"/>
            <a:r>
              <a:rPr lang="en-US" dirty="0"/>
              <a:t>A vocabulary of 5,449 unique words</a:t>
            </a:r>
          </a:p>
          <a:p>
            <a:pPr lvl="1"/>
            <a:r>
              <a:rPr lang="en-US" dirty="0"/>
              <a:t>40% of unique word vocabulary is words that occur only once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D9BA92-2E16-574B-B568-9A04198A26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Chinese sentences had:</a:t>
            </a:r>
          </a:p>
          <a:p>
            <a:pPr lvl="1"/>
            <a:r>
              <a:rPr lang="en-US" dirty="0"/>
              <a:t>5.2 words on average</a:t>
            </a:r>
          </a:p>
          <a:p>
            <a:pPr lvl="1"/>
            <a:r>
              <a:rPr lang="en-US" dirty="0"/>
              <a:t>A maximum sentence length of 16 words</a:t>
            </a:r>
          </a:p>
          <a:p>
            <a:pPr lvl="1"/>
            <a:r>
              <a:rPr lang="en-US" dirty="0"/>
              <a:t>A vocabulary of 10,369 unique words</a:t>
            </a:r>
          </a:p>
          <a:p>
            <a:pPr lvl="1"/>
            <a:r>
              <a:rPr lang="en-US" dirty="0"/>
              <a:t>56% of unique word vocabulary is words that occur only once</a:t>
            </a:r>
          </a:p>
        </p:txBody>
      </p:sp>
    </p:spTree>
    <p:extLst>
      <p:ext uri="{BB962C8B-B14F-4D97-AF65-F5344CB8AC3E}">
        <p14:creationId xmlns:p14="http://schemas.microsoft.com/office/powerpoint/2010/main" val="1546012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68D498-BBFA-5342-828E-18EA5431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Sentence Lengths for Dataset of 19000 Sentences</a:t>
            </a:r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7" name="Content Placeholder 6" descr="A picture containing clock&#10;&#10;Description automatically generated">
            <a:extLst>
              <a:ext uri="{FF2B5EF4-FFF2-40B4-BE49-F238E27FC236}">
                <a16:creationId xmlns:a16="http://schemas.microsoft.com/office/drawing/2014/main" id="{CED2DB04-FD2E-4C4B-9879-C376680B146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131" y="1499521"/>
            <a:ext cx="9003737" cy="491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32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6F2A-2742-E34A-98D8-EEBD011EF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5600700"/>
            <a:ext cx="10353762" cy="1257300"/>
          </a:xfrm>
        </p:spPr>
        <p:txBody>
          <a:bodyPr>
            <a:normAutofit/>
          </a:bodyPr>
          <a:lstStyle/>
          <a:p>
            <a:r>
              <a:rPr lang="en-US" sz="3200" dirty="0">
                <a:effectLst/>
              </a:rPr>
              <a:t>Words Frequencies for Chinese and English Words</a:t>
            </a:r>
            <a:endParaRPr lang="en-US" sz="3200" dirty="0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3D5990-BDE8-FA4A-903F-1C0F60B80E4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819" y="766916"/>
            <a:ext cx="5677919" cy="4550461"/>
          </a:xfrm>
          <a:prstGeom prst="rect">
            <a:avLst/>
          </a:prstGeom>
        </p:spPr>
      </p:pic>
      <p:pic>
        <p:nvPicPr>
          <p:cNvPr id="5" name="Picture 4" descr="A picture containing sitting&#10;&#10;Description automatically generated">
            <a:extLst>
              <a:ext uri="{FF2B5EF4-FFF2-40B4-BE49-F238E27FC236}">
                <a16:creationId xmlns:a16="http://schemas.microsoft.com/office/drawing/2014/main" id="{DF9F9EA1-F2AA-E04B-8535-198B4DFC76A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63" y="766916"/>
            <a:ext cx="5677920" cy="455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634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8FD4FC-479A-4C2B-84A5-CF81E055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B45792-06B4-6746-A7AB-27A1F3606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05" y="845387"/>
            <a:ext cx="3470310" cy="1066689"/>
          </a:xfrm>
        </p:spPr>
        <p:txBody>
          <a:bodyPr anchor="b">
            <a:normAutofit/>
          </a:bodyPr>
          <a:lstStyle/>
          <a:p>
            <a:pPr algn="l"/>
            <a:r>
              <a:rPr lang="en-US" sz="2400"/>
              <a:t>LSTM 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8595C-4762-E949-B6F4-1206B323A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05" y="2147862"/>
            <a:ext cx="3405573" cy="3499563"/>
          </a:xfrm>
        </p:spPr>
        <p:txBody>
          <a:bodyPr anchor="t">
            <a:normAutofit/>
          </a:bodyPr>
          <a:lstStyle/>
          <a:p>
            <a:r>
              <a:rPr lang="en-US" sz="1600"/>
              <a:t>This model contains:</a:t>
            </a:r>
          </a:p>
          <a:p>
            <a:pPr lvl="1"/>
            <a:r>
              <a:rPr lang="en-US" sz="1600"/>
              <a:t>An LSTM layer with 80 neurons</a:t>
            </a:r>
          </a:p>
          <a:p>
            <a:pPr lvl="1"/>
            <a:r>
              <a:rPr lang="en-US" sz="1600"/>
              <a:t>A Dropout layer with a rate of 50%</a:t>
            </a:r>
          </a:p>
          <a:p>
            <a:pPr lvl="1"/>
            <a:r>
              <a:rPr lang="en-US" sz="1600"/>
              <a:t>RepeatVector to reshape input to 3D for the decoder</a:t>
            </a:r>
          </a:p>
          <a:p>
            <a:pPr lvl="1"/>
            <a:r>
              <a:rPr lang="en-US" sz="1600"/>
              <a:t>An Attention decoder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264C97-341A-124D-B5E4-9732D275349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578" y="643467"/>
            <a:ext cx="5022729" cy="558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44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8FD4FC-479A-4C2B-84A5-CF81E055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FB9EAE-2758-7640-8D04-7A499500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05" y="845387"/>
            <a:ext cx="3470310" cy="1302475"/>
          </a:xfrm>
        </p:spPr>
        <p:txBody>
          <a:bodyPr anchor="b">
            <a:normAutofit/>
          </a:bodyPr>
          <a:lstStyle/>
          <a:p>
            <a:r>
              <a:rPr lang="en-US" sz="2800" dirty="0"/>
              <a:t>Model Training </a:t>
            </a:r>
            <a:br>
              <a:rPr lang="en-US" sz="2800" dirty="0"/>
            </a:br>
            <a:r>
              <a:rPr lang="en-US" sz="2800" dirty="0"/>
              <a:t>over 30 Epochs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1CA563-53AF-4CA1-BA9C-A56E86C36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05" y="4218039"/>
            <a:ext cx="3405573" cy="1429386"/>
          </a:xfrm>
        </p:spPr>
        <p:txBody>
          <a:bodyPr anchor="t">
            <a:normAutofit/>
          </a:bodyPr>
          <a:lstStyle/>
          <a:p>
            <a:r>
              <a:rPr lang="en-US" sz="1600" dirty="0"/>
              <a:t>We can see that there might be some overfitting when the performance on the validation data stops improving.</a:t>
            </a:r>
          </a:p>
        </p:txBody>
      </p:sp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15C71D2B-28E5-A44F-B9AD-96B1786686B3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351" y="1408385"/>
            <a:ext cx="6161183" cy="405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09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7E872-BA3E-B545-A82A-DE0AE2CB3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dirty="0"/>
              <a:t>Model Performance Evaluation with BLEU Scores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39341D7-52D3-46D8-ADE6-E31CA8B54D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998743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5585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4424E045-D444-3B43-94D5-759918A781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9430635"/>
              </p:ext>
            </p:extLst>
          </p:nvPr>
        </p:nvGraphicFramePr>
        <p:xfrm>
          <a:off x="651310" y="2037999"/>
          <a:ext cx="10889379" cy="1488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9793">
                  <a:extLst>
                    <a:ext uri="{9D8B030D-6E8A-4147-A177-3AD203B41FA5}">
                      <a16:colId xmlns:a16="http://schemas.microsoft.com/office/drawing/2014/main" val="3381286782"/>
                    </a:ext>
                  </a:extLst>
                </a:gridCol>
                <a:gridCol w="3629793">
                  <a:extLst>
                    <a:ext uri="{9D8B030D-6E8A-4147-A177-3AD203B41FA5}">
                      <a16:colId xmlns:a16="http://schemas.microsoft.com/office/drawing/2014/main" val="3798199133"/>
                    </a:ext>
                  </a:extLst>
                </a:gridCol>
                <a:gridCol w="3629793">
                  <a:extLst>
                    <a:ext uri="{9D8B030D-6E8A-4147-A177-3AD203B41FA5}">
                      <a16:colId xmlns:a16="http://schemas.microsoft.com/office/drawing/2014/main" val="2659398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184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1800" b="0" i="0" kern="120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巴西 的 首都 是 巴西利亚</a:t>
                      </a:r>
                      <a:endParaRPr lang="en-US" b="0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capital of Brazil is Brasilia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capital of brazil is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brasilia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72498"/>
                  </a:ext>
                </a:extLst>
              </a:tr>
              <a:tr h="376476">
                <a:tc>
                  <a:txBody>
                    <a:bodyPr/>
                    <a:lstStyle/>
                    <a:p>
                      <a:r>
                        <a:rPr lang="ja-JP" altLang="en-US" sz="1800" b="0" i="0" kern="120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他 </a:t>
                      </a:r>
                      <a:r>
                        <a:rPr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7 </a:t>
                      </a:r>
                      <a:r>
                        <a:rPr lang="ja-JP" altLang="en-US" sz="1800" b="0" i="0" kern="120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点到 了 火车站</a:t>
                      </a:r>
                      <a:endParaRPr lang="en-US" b="0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 arrived at the station at seven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 arrived at the station at seven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607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1800" b="0" i="0" kern="120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你 的 父母 有 多 高</a:t>
                      </a:r>
                      <a:endParaRPr lang="en-US" b="0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tall are your parents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tall is your parents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424715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81BF4C4-0581-B745-9B2D-A2325D252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194178"/>
              </p:ext>
            </p:extLst>
          </p:nvPr>
        </p:nvGraphicFramePr>
        <p:xfrm>
          <a:off x="651304" y="4440609"/>
          <a:ext cx="1088937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9793">
                  <a:extLst>
                    <a:ext uri="{9D8B030D-6E8A-4147-A177-3AD203B41FA5}">
                      <a16:colId xmlns:a16="http://schemas.microsoft.com/office/drawing/2014/main" val="4086614541"/>
                    </a:ext>
                  </a:extLst>
                </a:gridCol>
                <a:gridCol w="3629793">
                  <a:extLst>
                    <a:ext uri="{9D8B030D-6E8A-4147-A177-3AD203B41FA5}">
                      <a16:colId xmlns:a16="http://schemas.microsoft.com/office/drawing/2014/main" val="1843537660"/>
                    </a:ext>
                  </a:extLst>
                </a:gridCol>
                <a:gridCol w="3629793">
                  <a:extLst>
                    <a:ext uri="{9D8B030D-6E8A-4147-A177-3AD203B41FA5}">
                      <a16:colId xmlns:a16="http://schemas.microsoft.com/office/drawing/2014/main" val="1404238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24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1800" b="0" i="0" kern="120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那本书 很 旧</a:t>
                      </a:r>
                      <a:endParaRPr lang="en-US" b="0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That book is very 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that house is small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73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1800" b="0" i="0" kern="120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我 被 蚊子 叮 了</a:t>
                      </a:r>
                      <a:endParaRPr lang="en-US" b="0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was bitten by a mosquito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was drowned annoyed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95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1800" b="0" i="0" kern="120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汤姆 是 这个 班级</a:t>
                      </a:r>
                      <a:r>
                        <a:rPr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ja-JP" altLang="en-US" sz="1800" b="0" i="0" kern="120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里 唯一 的 男生</a:t>
                      </a:r>
                      <a:endParaRPr lang="en-US" b="0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Tom is the only guy in this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tom is only guy guy in class class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74231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53D65D9-E70B-FB49-B29A-B67A45D4537E}"/>
              </a:ext>
            </a:extLst>
          </p:cNvPr>
          <p:cNvSpPr txBox="1"/>
          <p:nvPr/>
        </p:nvSpPr>
        <p:spPr>
          <a:xfrm>
            <a:off x="651304" y="1556961"/>
            <a:ext cx="4975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Some Good Translations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643228-101B-D640-BA89-D7646344DE3D}"/>
              </a:ext>
            </a:extLst>
          </p:cNvPr>
          <p:cNvSpPr txBox="1"/>
          <p:nvPr/>
        </p:nvSpPr>
        <p:spPr>
          <a:xfrm>
            <a:off x="3500284" y="589690"/>
            <a:ext cx="497512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lnSpc>
                <a:spcPct val="90000"/>
              </a:lnSpc>
              <a:spcBef>
                <a:spcPct val="0"/>
              </a:spcBef>
            </a:pPr>
            <a:r>
              <a:rPr lang="en-US" sz="3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Example Translations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0C2EFB-3714-6F49-B27E-B33F4A001EF0}"/>
              </a:ext>
            </a:extLst>
          </p:cNvPr>
          <p:cNvSpPr txBox="1"/>
          <p:nvPr/>
        </p:nvSpPr>
        <p:spPr>
          <a:xfrm>
            <a:off x="651304" y="3953099"/>
            <a:ext cx="4975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Some Not-So-Good Translations</a:t>
            </a:r>
          </a:p>
        </p:txBody>
      </p:sp>
    </p:spTree>
    <p:extLst>
      <p:ext uri="{BB962C8B-B14F-4D97-AF65-F5344CB8AC3E}">
        <p14:creationId xmlns:p14="http://schemas.microsoft.com/office/powerpoint/2010/main" val="2313396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2C687B-1987-9145-894B-50BB3858D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300" dirty="0"/>
              <a:t>Audio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E2BF0-BC25-724E-B044-E8810B1C5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789" y="4334933"/>
            <a:ext cx="3382831" cy="1185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solidFill>
                  <a:srgbClr val="9698C6"/>
                </a:solidFill>
              </a:rPr>
              <a:t>Adding a Function to </a:t>
            </a:r>
          </a:p>
          <a:p>
            <a:pPr algn="l"/>
            <a:r>
              <a:rPr lang="en-US" dirty="0">
                <a:solidFill>
                  <a:srgbClr val="9698C6"/>
                </a:solidFill>
              </a:rPr>
              <a:t>Take Audio Input</a:t>
            </a:r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13" descr="Memo">
            <a:extLst>
              <a:ext uri="{FF2B5EF4-FFF2-40B4-BE49-F238E27FC236}">
                <a16:creationId xmlns:a16="http://schemas.microsoft.com/office/drawing/2014/main" id="{ACFEF0E6-71CF-48CA-9C58-4C278CC88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3749" y="609600"/>
            <a:ext cx="56388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16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D6FD1-E695-2F4A-B70F-7C910F67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Speech </a:t>
            </a:r>
            <a:r>
              <a:rPr lang="en-US" dirty="0">
                <a:effectLst/>
              </a:rPr>
              <a:t>→ </a:t>
            </a:r>
            <a:r>
              <a:rPr lang="en-US" dirty="0"/>
              <a:t>Text </a:t>
            </a:r>
            <a:r>
              <a:rPr lang="en-US" dirty="0">
                <a:effectLst/>
              </a:rPr>
              <a:t>→</a:t>
            </a:r>
            <a:r>
              <a:rPr lang="en-US" dirty="0"/>
              <a:t> Translation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9C4DBB-5388-47FE-B028-5CB2A29FF7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993848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3732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0AB0-FE53-8549-874C-1BD657069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nounderstand3_mandarin.wav" descr="nounderstand3_mandarin.wav">
            <a:hlinkClick r:id="" action="ppaction://media"/>
            <a:extLst>
              <a:ext uri="{FF2B5EF4-FFF2-40B4-BE49-F238E27FC236}">
                <a16:creationId xmlns:a16="http://schemas.microsoft.com/office/drawing/2014/main" id="{47F5AEC9-AC42-5D47-BDD2-2824966503F8}"/>
              </a:ext>
            </a:extLst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841500" y="2090132"/>
            <a:ext cx="812800" cy="8128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15218B-FC5D-0949-8AC1-0C17302217B8}"/>
              </a:ext>
            </a:extLst>
          </p:cNvPr>
          <p:cNvSpPr txBox="1"/>
          <p:nvPr/>
        </p:nvSpPr>
        <p:spPr>
          <a:xfrm>
            <a:off x="3343276" y="2234922"/>
            <a:ext cx="6821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→      “</a:t>
            </a:r>
            <a:r>
              <a:rPr lang="en-US" sz="2800" dirty="0" err="1"/>
              <a:t>我不明白</a:t>
            </a:r>
            <a:r>
              <a:rPr lang="en-US" sz="2800" dirty="0"/>
              <a:t>”</a:t>
            </a:r>
            <a:r>
              <a:rPr lang="zh-TW" altLang="en-US" sz="2800" dirty="0"/>
              <a:t> </a:t>
            </a:r>
            <a:r>
              <a:rPr lang="en-US" altLang="zh-TW" sz="2800" dirty="0"/>
              <a:t>    </a:t>
            </a:r>
            <a:r>
              <a:rPr lang="en-US" sz="2800" dirty="0"/>
              <a:t>→    “I don’t understand.”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76C298-A4ED-5843-BB76-79282A1B1366}"/>
              </a:ext>
            </a:extLst>
          </p:cNvPr>
          <p:cNvSpPr txBox="1"/>
          <p:nvPr/>
        </p:nvSpPr>
        <p:spPr>
          <a:xfrm>
            <a:off x="4171949" y="3042166"/>
            <a:ext cx="35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Accurate translation!</a:t>
            </a:r>
          </a:p>
        </p:txBody>
      </p:sp>
      <p:pic>
        <p:nvPicPr>
          <p:cNvPr id="7" name="thanksreply3_mandarin.wav" descr="thanksreply3_mandarin.wav">
            <a:hlinkClick r:id="" action="ppaction://media"/>
            <a:extLst>
              <a:ext uri="{FF2B5EF4-FFF2-40B4-BE49-F238E27FC236}">
                <a16:creationId xmlns:a16="http://schemas.microsoft.com/office/drawing/2014/main" id="{EE099351-866F-A944-960F-DF636657402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841500" y="4002088"/>
            <a:ext cx="812800" cy="812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D9F7DF-177A-4C4C-A5D0-9A05F91AF680}"/>
              </a:ext>
            </a:extLst>
          </p:cNvPr>
          <p:cNvSpPr txBox="1"/>
          <p:nvPr/>
        </p:nvSpPr>
        <p:spPr>
          <a:xfrm>
            <a:off x="3343276" y="4146878"/>
            <a:ext cx="6729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→      “</a:t>
            </a:r>
            <a:r>
              <a:rPr lang="en-US" sz="2800" dirty="0" err="1"/>
              <a:t>沒關係</a:t>
            </a:r>
            <a:r>
              <a:rPr lang="en-US" sz="2800" dirty="0"/>
              <a:t>”</a:t>
            </a:r>
            <a:r>
              <a:rPr lang="zh-TW" altLang="en-US" sz="2800" dirty="0"/>
              <a:t> </a:t>
            </a:r>
            <a:r>
              <a:rPr lang="en-US" altLang="zh-TW" sz="2800" dirty="0"/>
              <a:t>    </a:t>
            </a:r>
            <a:r>
              <a:rPr lang="en-US" sz="2800" dirty="0"/>
              <a:t>→    “It can’t.”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86BC61-A776-E846-8070-544C44A549AA}"/>
              </a:ext>
            </a:extLst>
          </p:cNvPr>
          <p:cNvSpPr txBox="1"/>
          <p:nvPr/>
        </p:nvSpPr>
        <p:spPr>
          <a:xfrm>
            <a:off x="2543174" y="4972050"/>
            <a:ext cx="7343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Inaccurate Translation!   </a:t>
            </a:r>
            <a:r>
              <a:rPr lang="en-US" sz="2800" dirty="0"/>
              <a:t>Should be “No problem.”</a:t>
            </a:r>
          </a:p>
        </p:txBody>
      </p:sp>
    </p:spTree>
    <p:extLst>
      <p:ext uri="{BB962C8B-B14F-4D97-AF65-F5344CB8AC3E}">
        <p14:creationId xmlns:p14="http://schemas.microsoft.com/office/powerpoint/2010/main" val="48610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7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88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AF70-2631-704A-8BF9-5CDF43DA8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Clicking Translate is Easy on a Facebook or Twitter Post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F0686-AC76-3441-8697-393AD4463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1"/>
            <a:ext cx="10353762" cy="1821782"/>
          </a:xfrm>
        </p:spPr>
        <p:txBody>
          <a:bodyPr/>
          <a:lstStyle/>
          <a:p>
            <a:r>
              <a:rPr lang="en-US" dirty="0"/>
              <a:t>Translation features are already implemented on a variety of text-based platforms.</a:t>
            </a:r>
          </a:p>
          <a:p>
            <a:r>
              <a:rPr lang="en-US" dirty="0"/>
              <a:t>For employees who need to read posts and check for sensitive or forbidden content, such as hate speech, bullying, fake news, and incitements to violence, a written post is a piece of cake, even if it’s not their native language.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8BE2AC-DDB2-AC40-8BAB-5970ED72C1F1}"/>
              </a:ext>
            </a:extLst>
          </p:cNvPr>
          <p:cNvSpPr txBox="1"/>
          <p:nvPr/>
        </p:nvSpPr>
        <p:spPr>
          <a:xfrm>
            <a:off x="2063399" y="4944978"/>
            <a:ext cx="9204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But what about when users post audio and video content?</a:t>
            </a:r>
          </a:p>
        </p:txBody>
      </p:sp>
    </p:spTree>
    <p:extLst>
      <p:ext uri="{BB962C8B-B14F-4D97-AF65-F5344CB8AC3E}">
        <p14:creationId xmlns:p14="http://schemas.microsoft.com/office/powerpoint/2010/main" val="1173551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3C97E-8089-F44E-936E-749C2CBBE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C3100-AD2C-A145-A5E4-10B136DD5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not perfect yet!</a:t>
            </a:r>
          </a:p>
          <a:p>
            <a:r>
              <a:rPr lang="en-US" dirty="0"/>
              <a:t>Limitations include restrictions on the amount of data for training due to RAM runtime in Google </a:t>
            </a:r>
            <a:r>
              <a:rPr lang="en-US" dirty="0" err="1"/>
              <a:t>Colaboratory</a:t>
            </a:r>
            <a:endParaRPr lang="en-US" dirty="0"/>
          </a:p>
          <a:p>
            <a:pPr lvl="1"/>
            <a:r>
              <a:rPr lang="en-US" dirty="0"/>
              <a:t>Smaller datasets lead to many words in the vocabulary </a:t>
            </a:r>
            <a:r>
              <a:rPr lang="en-US" dirty="0">
                <a:effectLst/>
              </a:rPr>
              <a:t>only appearing once, which likely decreases the model’s ability to accurately embed them in the vector space.</a:t>
            </a:r>
          </a:p>
          <a:p>
            <a:pPr lvl="1"/>
            <a:r>
              <a:rPr lang="en-US" dirty="0">
                <a:effectLst/>
              </a:rPr>
              <a:t>Increases the likelihood of unseen data at the testing stage.</a:t>
            </a:r>
            <a:endParaRPr lang="en-US" dirty="0"/>
          </a:p>
          <a:p>
            <a:r>
              <a:rPr lang="en-US" dirty="0"/>
              <a:t>It is a step in the right direction!</a:t>
            </a:r>
          </a:p>
        </p:txBody>
      </p:sp>
    </p:spTree>
    <p:extLst>
      <p:ext uri="{BB962C8B-B14F-4D97-AF65-F5344CB8AC3E}">
        <p14:creationId xmlns:p14="http://schemas.microsoft.com/office/powerpoint/2010/main" val="1849854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FC4DDCC-464F-4440-8D7A-97D3433D3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7971F-86AD-644D-B05C-EF9EFEF49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744294"/>
            <a:ext cx="10353762" cy="1164772"/>
          </a:xfrm>
        </p:spPr>
        <p:txBody>
          <a:bodyPr>
            <a:normAutofit/>
          </a:bodyPr>
          <a:lstStyle/>
          <a:p>
            <a:r>
              <a:rPr lang="en-US" sz="4400" dirty="0"/>
              <a:t>The Problem of Audio</a:t>
            </a: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21EFB721-A822-4611-A71D-6479C22B3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67080"/>
          </a:xfrm>
          <a:custGeom>
            <a:avLst/>
            <a:gdLst>
              <a:gd name="connsiteX0" fmla="*/ 0 w 12192000"/>
              <a:gd name="connsiteY0" fmla="*/ 0 h 4567080"/>
              <a:gd name="connsiteX1" fmla="*/ 12192000 w 12192000"/>
              <a:gd name="connsiteY1" fmla="*/ 0 h 4567080"/>
              <a:gd name="connsiteX2" fmla="*/ 12192000 w 12192000"/>
              <a:gd name="connsiteY2" fmla="*/ 4040874 h 4567080"/>
              <a:gd name="connsiteX3" fmla="*/ 11707453 w 12192000"/>
              <a:gd name="connsiteY3" fmla="*/ 4125902 h 4567080"/>
              <a:gd name="connsiteX4" fmla="*/ 6090444 w 12192000"/>
              <a:gd name="connsiteY4" fmla="*/ 4567080 h 4567080"/>
              <a:gd name="connsiteX5" fmla="*/ 473435 w 12192000"/>
              <a:gd name="connsiteY5" fmla="*/ 4125902 h 4567080"/>
              <a:gd name="connsiteX6" fmla="*/ 0 w 12192000"/>
              <a:gd name="connsiteY6" fmla="*/ 4042824 h 456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567080">
                <a:moveTo>
                  <a:pt x="0" y="0"/>
                </a:moveTo>
                <a:lnTo>
                  <a:pt x="12192000" y="0"/>
                </a:lnTo>
                <a:lnTo>
                  <a:pt x="12192000" y="4040874"/>
                </a:lnTo>
                <a:lnTo>
                  <a:pt x="11707453" y="4125902"/>
                </a:lnTo>
                <a:cubicBezTo>
                  <a:pt x="9955980" y="4411316"/>
                  <a:pt x="8064085" y="4567080"/>
                  <a:pt x="6090444" y="4567080"/>
                </a:cubicBezTo>
                <a:cubicBezTo>
                  <a:pt x="4116804" y="4567080"/>
                  <a:pt x="2224908" y="4411316"/>
                  <a:pt x="473435" y="4125902"/>
                </a:cubicBezTo>
                <a:lnTo>
                  <a:pt x="0" y="4042824"/>
                </a:lnTo>
                <a:close/>
              </a:path>
            </a:pathLst>
          </a:cu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4AD8E-1C2F-4E43-8F7F-A41DEE126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852" y="609600"/>
            <a:ext cx="9710296" cy="3309258"/>
          </a:xfrm>
        </p:spPr>
        <p:txBody>
          <a:bodyPr anchor="ctr">
            <a:normAutofit/>
          </a:bodyPr>
          <a:lstStyle/>
          <a:p>
            <a:r>
              <a:rPr lang="en-US" dirty="0"/>
              <a:t>Monitoring foreign language audio and video content can be difficult because it takes time and moderators who understand the language.</a:t>
            </a:r>
          </a:p>
          <a:p>
            <a:r>
              <a:rPr lang="en-US" dirty="0"/>
              <a:t>If a moderator misses something because they do not speak the language well enough, both the safety and the happiness of the users is at stake.</a:t>
            </a:r>
          </a:p>
        </p:txBody>
      </p:sp>
    </p:spTree>
    <p:extLst>
      <p:ext uri="{BB962C8B-B14F-4D97-AF65-F5344CB8AC3E}">
        <p14:creationId xmlns:p14="http://schemas.microsoft.com/office/powerpoint/2010/main" val="1967268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7D744-E568-C947-B2D5-889371289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Chinese – English</a:t>
            </a:r>
            <a:br>
              <a:rPr lang="en-US" dirty="0"/>
            </a:br>
            <a:r>
              <a:rPr lang="en-US" dirty="0"/>
              <a:t>Audio to Text Translation</a:t>
            </a:r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5B37D-72FA-034C-BA63-DE809FC78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This project addresses the issue of dealing with foreign language audio moderation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Builds a machine translation model from Chinese to English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Allows for input of audio files, which are converted to text and then translated</a:t>
            </a:r>
          </a:p>
          <a:p>
            <a:pPr marL="36900" indent="0">
              <a:buNone/>
            </a:pPr>
            <a:endParaRPr lang="en-US">
              <a:solidFill>
                <a:schemeClr val="tx1"/>
              </a:solidFill>
            </a:endParaRPr>
          </a:p>
          <a:p>
            <a:pPr lvl="1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474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9B518-BB4A-464A-BF60-8A02FB86B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0BD90-504F-834B-93A3-F8DC403B5A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Natural Language Processing for Chinese to English Neural Machine Translation</a:t>
            </a:r>
          </a:p>
        </p:txBody>
      </p:sp>
    </p:spTree>
    <p:extLst>
      <p:ext uri="{BB962C8B-B14F-4D97-AF65-F5344CB8AC3E}">
        <p14:creationId xmlns:p14="http://schemas.microsoft.com/office/powerpoint/2010/main" val="78921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7239F-508F-A844-BF8C-708AEC0C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Natural Language Processing for Machine Translation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8F80D-B1D0-7843-ACDA-D6A2770B4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Machine Translation requires different data cleaning than NLP tasks like Sentiment Analysis and Topic Matching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 need to stem or lemmatize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 need to remove stop words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 want the model to include these in the predictions!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For this project, I: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Lowercased and removed punctuation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Segmented Chinese text and converted to simplified characters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Vectorized and padded sequences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28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FAC5-85BE-EF4E-8A18-374AFB934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 for Chinese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C90ED-6F62-384B-B811-833C6E76F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Chinese sentences are not written with spaces, so if we try to tokenize them as we do English, each sentence would be a unique token</a:t>
            </a:r>
          </a:p>
          <a:p>
            <a:r>
              <a:rPr lang="en-US" dirty="0"/>
              <a:t>Solutions to this problem:</a:t>
            </a:r>
          </a:p>
          <a:p>
            <a:pPr lvl="1"/>
            <a:r>
              <a:rPr lang="en-US" dirty="0"/>
              <a:t>Use a specialized libraries to segment Chinese at word boundaries</a:t>
            </a:r>
          </a:p>
          <a:p>
            <a:pPr lvl="1"/>
            <a:r>
              <a:rPr lang="en-US" dirty="0"/>
              <a:t>Take each individual character as a token</a:t>
            </a:r>
          </a:p>
          <a:p>
            <a:r>
              <a:rPr lang="en-US" dirty="0"/>
              <a:t>Both of these solutions have pros and cons</a:t>
            </a:r>
          </a:p>
        </p:txBody>
      </p:sp>
    </p:spTree>
    <p:extLst>
      <p:ext uri="{BB962C8B-B14F-4D97-AF65-F5344CB8AC3E}">
        <p14:creationId xmlns:p14="http://schemas.microsoft.com/office/powerpoint/2010/main" val="344955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D6F0A-1747-8444-901A-73DD0C52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Library to Segment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4BB81-B582-9245-9AD7-C3262DC4B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 such as </a:t>
            </a:r>
            <a:r>
              <a:rPr lang="en-US" dirty="0" err="1"/>
              <a:t>Jieba</a:t>
            </a:r>
            <a:r>
              <a:rPr lang="en-US" dirty="0"/>
              <a:t> support Chinese text segmentation.</a:t>
            </a:r>
          </a:p>
          <a:p>
            <a:r>
              <a:rPr lang="en-US" dirty="0"/>
              <a:t>Sentences without spaces are converted to words separated by spaces so that they can be tokenized like English.</a:t>
            </a:r>
          </a:p>
          <a:p>
            <a:r>
              <a:rPr lang="ja-JP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巴西的都是巴西利亚</a:t>
            </a:r>
            <a:r>
              <a:rPr lang="en-US" altLang="ja-JP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ja-JP" dirty="0">
                <a:sym typeface="Wingdings" pitchFamily="2" charset="2"/>
              </a:rPr>
              <a:t> </a:t>
            </a:r>
            <a:r>
              <a:rPr lang="ja-JP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巴西 </a:t>
            </a:r>
            <a:r>
              <a:rPr lang="en-US" altLang="ja-JP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ja-JP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 </a:t>
            </a:r>
            <a:r>
              <a:rPr lang="en-US" altLang="ja-JP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ja-JP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首都 </a:t>
            </a:r>
            <a:r>
              <a:rPr lang="en-US" altLang="ja-JP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ja-JP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</a:t>
            </a:r>
            <a:r>
              <a:rPr lang="en-US" altLang="ja-JP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ja-JP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巴西利亚</a:t>
            </a:r>
            <a:r>
              <a:rPr lang="en-US" altLang="ja-JP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ja-JP" dirty="0">
                <a:effectLst/>
              </a:rPr>
              <a:t>“The capital of Brazil is Brasilia”</a:t>
            </a:r>
          </a:p>
          <a:p>
            <a:r>
              <a:rPr lang="en-US" dirty="0"/>
              <a:t>But sometimes segmentation might not be accurate.</a:t>
            </a:r>
          </a:p>
          <a:p>
            <a:r>
              <a:rPr lang="ja-JP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队会赢 </a:t>
            </a:r>
            <a:r>
              <a:rPr lang="en-US" altLang="ja-JP" dirty="0"/>
              <a:t>(“</a:t>
            </a:r>
            <a:r>
              <a:rPr lang="en-US" dirty="0"/>
              <a:t>team will win”) [one segment] should be </a:t>
            </a:r>
            <a:r>
              <a:rPr lang="ja-JP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队</a:t>
            </a:r>
            <a:r>
              <a:rPr lang="ja-JP" altLang="en-US"/>
              <a:t> </a:t>
            </a:r>
            <a:r>
              <a:rPr lang="en-US" altLang="ja-JP" dirty="0"/>
              <a:t>(</a:t>
            </a:r>
            <a:r>
              <a:rPr lang="en-US" dirty="0"/>
              <a:t>team) </a:t>
            </a:r>
            <a:r>
              <a:rPr lang="ja-JP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会</a:t>
            </a:r>
            <a:r>
              <a:rPr lang="ja-JP" altLang="en-US"/>
              <a:t> </a:t>
            </a:r>
            <a:r>
              <a:rPr lang="en-US" altLang="ja-JP" dirty="0"/>
              <a:t>(</a:t>
            </a:r>
            <a:r>
              <a:rPr lang="en-US" dirty="0"/>
              <a:t>will) </a:t>
            </a:r>
            <a:r>
              <a:rPr lang="ja-JP" altLang="en-US"/>
              <a:t>赢 </a:t>
            </a:r>
            <a:r>
              <a:rPr lang="en-US" altLang="ja-JP" dirty="0"/>
              <a:t>(</a:t>
            </a:r>
            <a:r>
              <a:rPr lang="en-US" dirty="0"/>
              <a:t>win) [three segments]. </a:t>
            </a:r>
          </a:p>
        </p:txBody>
      </p:sp>
    </p:spTree>
    <p:extLst>
      <p:ext uri="{BB962C8B-B14F-4D97-AF65-F5344CB8AC3E}">
        <p14:creationId xmlns:p14="http://schemas.microsoft.com/office/powerpoint/2010/main" val="4033845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74484-2FD6-EC42-A619-76EA9C6A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Splitting Chinese Text by Individual Characters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20976A-A603-AE41-BAB6-7C933A9E8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mis-segmenting, and no noisy data from mis-segmenting</a:t>
            </a:r>
          </a:p>
          <a:p>
            <a:r>
              <a:rPr lang="en-US" dirty="0"/>
              <a:t>Tokens per sentence increases because bigram and trigram words are split into unigrams</a:t>
            </a:r>
          </a:p>
          <a:p>
            <a:r>
              <a:rPr lang="en-US" dirty="0"/>
              <a:t>Some characters have distinct usage as unigrams and in bigram contexts, so separating them into only unigrams can potentially erase additional sense of the word</a:t>
            </a:r>
          </a:p>
          <a:p>
            <a:r>
              <a:rPr lang="en-US" dirty="0"/>
              <a:t>Ex.:</a:t>
            </a:r>
          </a:p>
          <a:p>
            <a:r>
              <a:rPr lang="ja-JP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会</a:t>
            </a:r>
            <a:r>
              <a:rPr lang="en-US" altLang="ja-JP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ja-JP" dirty="0"/>
              <a:t>is frequently used as a verb meaning “will” or “can”</a:t>
            </a:r>
          </a:p>
          <a:p>
            <a:r>
              <a:rPr lang="ja-JP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会议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dirty="0"/>
              <a:t>is a noun, meaning “meeting” </a:t>
            </a:r>
            <a:r>
              <a:rPr lang="en-US" altLang="zh-TW" dirty="0">
                <a:sym typeface="Wingdings" pitchFamily="2" charset="2"/>
              </a:rPr>
              <a:t> When this is split into unigrams, we can lose the meaning of “meeting”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230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LeftStep">
      <a:dk1>
        <a:srgbClr val="000000"/>
      </a:dk1>
      <a:lt1>
        <a:srgbClr val="FFFFFF"/>
      </a:lt1>
      <a:dk2>
        <a:srgbClr val="233E3A"/>
      </a:dk2>
      <a:lt2>
        <a:srgbClr val="E8E8E2"/>
      </a:lt2>
      <a:accent1>
        <a:srgbClr val="9698C6"/>
      </a:accent1>
      <a:accent2>
        <a:srgbClr val="7F9ABA"/>
      </a:accent2>
      <a:accent3>
        <a:srgbClr val="81ABB1"/>
      </a:accent3>
      <a:accent4>
        <a:srgbClr val="78B09F"/>
      </a:accent4>
      <a:accent5>
        <a:srgbClr val="84AE90"/>
      </a:accent5>
      <a:accent6>
        <a:srgbClr val="80B179"/>
      </a:accent6>
      <a:hlink>
        <a:srgbClr val="878552"/>
      </a:hlink>
      <a:folHlink>
        <a:srgbClr val="848484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1017</Words>
  <Application>Microsoft Macintosh PowerPoint</Application>
  <PresentationFormat>Widescreen</PresentationFormat>
  <Paragraphs>122</Paragraphs>
  <Slides>20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Microsoft JhengHei</vt:lpstr>
      <vt:lpstr>Dubai</vt:lpstr>
      <vt:lpstr>Georgia Pro</vt:lpstr>
      <vt:lpstr>Wingdings 2</vt:lpstr>
      <vt:lpstr>SlateVTI</vt:lpstr>
      <vt:lpstr>Audio Moderator</vt:lpstr>
      <vt:lpstr>Clicking Translate is Easy on a Facebook or Twitter Post</vt:lpstr>
      <vt:lpstr>The Problem of Audio</vt:lpstr>
      <vt:lpstr>Chinese – English Audio to Text Translation</vt:lpstr>
      <vt:lpstr>Building the Model</vt:lpstr>
      <vt:lpstr>Natural Language Processing for Machine Translation</vt:lpstr>
      <vt:lpstr>Natural Language Processing for Chinese Text</vt:lpstr>
      <vt:lpstr>Using a Library to Segment Text</vt:lpstr>
      <vt:lpstr>Splitting Chinese Text by Individual Characters</vt:lpstr>
      <vt:lpstr>Data Exploration of 19,000 Paired Sentences</vt:lpstr>
      <vt:lpstr>Sentence Lengths for Dataset of 19000 Sentences </vt:lpstr>
      <vt:lpstr>Words Frequencies for Chinese and English Words</vt:lpstr>
      <vt:lpstr>LSTM Model Building</vt:lpstr>
      <vt:lpstr>Model Training  over 30 Epochs</vt:lpstr>
      <vt:lpstr>Model Performance Evaluation with BLEU Scores</vt:lpstr>
      <vt:lpstr>PowerPoint Presentation</vt:lpstr>
      <vt:lpstr>Audio Implementation</vt:lpstr>
      <vt:lpstr>Speech → Text → Translation</vt:lpstr>
      <vt:lpstr>Example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Moderator</dc:title>
  <dc:creator>Seymour, Kelsey</dc:creator>
  <cp:lastModifiedBy>Seymour, Kelsey</cp:lastModifiedBy>
  <cp:revision>2</cp:revision>
  <dcterms:created xsi:type="dcterms:W3CDTF">2020-08-26T00:41:58Z</dcterms:created>
  <dcterms:modified xsi:type="dcterms:W3CDTF">2020-08-26T00:51:53Z</dcterms:modified>
</cp:coreProperties>
</file>