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>
        <p:scale>
          <a:sx n="87" d="100"/>
          <a:sy n="87" d="100"/>
        </p:scale>
        <p:origin x="153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75D24-A3F9-43B6-B69A-83873805BE7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68532C-5C3A-41AF-8764-1DB8D0E6237A}">
      <dgm:prSet/>
      <dgm:spPr/>
      <dgm:t>
        <a:bodyPr/>
        <a:lstStyle/>
        <a:p>
          <a:r>
            <a:rPr lang="en-US"/>
            <a:t>BLEU scores are Bilingual Evaluation Understudy Scores, a common evaluation method for machine translation</a:t>
          </a:r>
        </a:p>
      </dgm:t>
    </dgm:pt>
    <dgm:pt modelId="{84D720AB-EFEF-4CC8-B9B5-16CEDF864A0C}" type="parTrans" cxnId="{B659BA49-2C88-4574-BD5A-F7359C6804E3}">
      <dgm:prSet/>
      <dgm:spPr/>
      <dgm:t>
        <a:bodyPr/>
        <a:lstStyle/>
        <a:p>
          <a:endParaRPr lang="en-US"/>
        </a:p>
      </dgm:t>
    </dgm:pt>
    <dgm:pt modelId="{5FFCC468-FA14-4094-9CA9-5B2AA7F6789C}" type="sibTrans" cxnId="{B659BA49-2C88-4574-BD5A-F7359C6804E3}">
      <dgm:prSet/>
      <dgm:spPr/>
      <dgm:t>
        <a:bodyPr/>
        <a:lstStyle/>
        <a:p>
          <a:endParaRPr lang="en-US"/>
        </a:p>
      </dgm:t>
    </dgm:pt>
    <dgm:pt modelId="{4D0A3E61-4239-4287-907A-F4E46E4CADE0}">
      <dgm:prSet/>
      <dgm:spPr/>
      <dgm:t>
        <a:bodyPr/>
        <a:lstStyle/>
        <a:p>
          <a:r>
            <a:rPr lang="en-US"/>
            <a:t>BLEU scoring is a string-matching algorithm and compares matching n-grams in the prediction with human-translated target.</a:t>
          </a:r>
        </a:p>
      </dgm:t>
    </dgm:pt>
    <dgm:pt modelId="{91E7E973-E754-46F1-93BA-E28F29E7D4B0}" type="parTrans" cxnId="{267BDAD0-9C28-4E8E-9836-9B3E4CA12035}">
      <dgm:prSet/>
      <dgm:spPr/>
      <dgm:t>
        <a:bodyPr/>
        <a:lstStyle/>
        <a:p>
          <a:endParaRPr lang="en-US"/>
        </a:p>
      </dgm:t>
    </dgm:pt>
    <dgm:pt modelId="{BEDE2972-7B38-4099-B418-272B79006463}" type="sibTrans" cxnId="{267BDAD0-9C28-4E8E-9836-9B3E4CA12035}">
      <dgm:prSet/>
      <dgm:spPr/>
      <dgm:t>
        <a:bodyPr/>
        <a:lstStyle/>
        <a:p>
          <a:endParaRPr lang="en-US"/>
        </a:p>
      </dgm:t>
    </dgm:pt>
    <dgm:pt modelId="{ADE076C0-25B9-431D-94D7-0D69536DC791}">
      <dgm:prSet/>
      <dgm:spPr/>
      <dgm:t>
        <a:bodyPr/>
        <a:lstStyle/>
        <a:p>
          <a:r>
            <a:rPr lang="en-US"/>
            <a:t>BLEU score between 60% to 70% are generally thought to be good</a:t>
          </a:r>
        </a:p>
      </dgm:t>
    </dgm:pt>
    <dgm:pt modelId="{FCD44848-FA6B-4E8B-877D-5E184E619590}" type="parTrans" cxnId="{ABFFBCBC-77C3-4FCD-BCC4-2595FB225787}">
      <dgm:prSet/>
      <dgm:spPr/>
      <dgm:t>
        <a:bodyPr/>
        <a:lstStyle/>
        <a:p>
          <a:endParaRPr lang="en-US"/>
        </a:p>
      </dgm:t>
    </dgm:pt>
    <dgm:pt modelId="{F377628A-3E65-40C7-89D3-D74DAEA43DD9}" type="sibTrans" cxnId="{ABFFBCBC-77C3-4FCD-BCC4-2595FB225787}">
      <dgm:prSet/>
      <dgm:spPr/>
      <dgm:t>
        <a:bodyPr/>
        <a:lstStyle/>
        <a:p>
          <a:endParaRPr lang="en-US"/>
        </a:p>
      </dgm:t>
    </dgm:pt>
    <dgm:pt modelId="{C02DE883-D51B-435B-8647-61919E71FBA6}">
      <dgm:prSet/>
      <dgm:spPr/>
      <dgm:t>
        <a:bodyPr/>
        <a:lstStyle/>
        <a:p>
          <a:r>
            <a:rPr lang="en-US"/>
            <a:t>Highest score achieved so far for this model: 54.3% for unigrams on training data </a:t>
          </a:r>
        </a:p>
      </dgm:t>
    </dgm:pt>
    <dgm:pt modelId="{89AA8A51-0322-43EE-9A2F-4A9001F3F50C}" type="parTrans" cxnId="{EC2CA5B2-A647-42A7-85F1-5487E39EA243}">
      <dgm:prSet/>
      <dgm:spPr/>
      <dgm:t>
        <a:bodyPr/>
        <a:lstStyle/>
        <a:p>
          <a:endParaRPr lang="en-US"/>
        </a:p>
      </dgm:t>
    </dgm:pt>
    <dgm:pt modelId="{A7002F89-D11B-434D-98E4-15B82A6DC69F}" type="sibTrans" cxnId="{EC2CA5B2-A647-42A7-85F1-5487E39EA243}">
      <dgm:prSet/>
      <dgm:spPr/>
      <dgm:t>
        <a:bodyPr/>
        <a:lstStyle/>
        <a:p>
          <a:endParaRPr lang="en-US"/>
        </a:p>
      </dgm:t>
    </dgm:pt>
    <dgm:pt modelId="{BC0F30C7-60A9-2D4B-A699-2470EBA1F666}" type="pres">
      <dgm:prSet presAssocID="{07675D24-A3F9-43B6-B69A-83873805BE7D}" presName="linear" presStyleCnt="0">
        <dgm:presLayoutVars>
          <dgm:animLvl val="lvl"/>
          <dgm:resizeHandles val="exact"/>
        </dgm:presLayoutVars>
      </dgm:prSet>
      <dgm:spPr/>
    </dgm:pt>
    <dgm:pt modelId="{11670D22-AAD0-AD48-875B-BD9687F78DDB}" type="pres">
      <dgm:prSet presAssocID="{FD68532C-5C3A-41AF-8764-1DB8D0E623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1C010F-67F9-2B44-86ED-D32129E1B584}" type="pres">
      <dgm:prSet presAssocID="{5FFCC468-FA14-4094-9CA9-5B2AA7F6789C}" presName="spacer" presStyleCnt="0"/>
      <dgm:spPr/>
    </dgm:pt>
    <dgm:pt modelId="{6466B02A-0BAB-3948-83D2-8D992C3A193F}" type="pres">
      <dgm:prSet presAssocID="{4D0A3E61-4239-4287-907A-F4E46E4CAD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7FB971-E69D-BF41-9CC4-E0A212E52C38}" type="pres">
      <dgm:prSet presAssocID="{BEDE2972-7B38-4099-B418-272B79006463}" presName="spacer" presStyleCnt="0"/>
      <dgm:spPr/>
    </dgm:pt>
    <dgm:pt modelId="{4A959A4D-47B5-2D47-9157-3E1AB8A3D6AE}" type="pres">
      <dgm:prSet presAssocID="{ADE076C0-25B9-431D-94D7-0D69536DC7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1C699D-8E4B-0C4B-AFF2-EF1588B0F282}" type="pres">
      <dgm:prSet presAssocID="{F377628A-3E65-40C7-89D3-D74DAEA43DD9}" presName="spacer" presStyleCnt="0"/>
      <dgm:spPr/>
    </dgm:pt>
    <dgm:pt modelId="{9C033338-8F5C-7F44-9313-25A00086EC74}" type="pres">
      <dgm:prSet presAssocID="{C02DE883-D51B-435B-8647-61919E71FB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06E448-A12C-B94F-8739-C9A4452681D6}" type="presOf" srcId="{FD68532C-5C3A-41AF-8764-1DB8D0E6237A}" destId="{11670D22-AAD0-AD48-875B-BD9687F78DDB}" srcOrd="0" destOrd="0" presId="urn:microsoft.com/office/officeart/2005/8/layout/vList2"/>
    <dgm:cxn modelId="{B659BA49-2C88-4574-BD5A-F7359C6804E3}" srcId="{07675D24-A3F9-43B6-B69A-83873805BE7D}" destId="{FD68532C-5C3A-41AF-8764-1DB8D0E6237A}" srcOrd="0" destOrd="0" parTransId="{84D720AB-EFEF-4CC8-B9B5-16CEDF864A0C}" sibTransId="{5FFCC468-FA14-4094-9CA9-5B2AA7F6789C}"/>
    <dgm:cxn modelId="{FD267859-2D53-A24A-95D1-65493D3F36AB}" type="presOf" srcId="{ADE076C0-25B9-431D-94D7-0D69536DC791}" destId="{4A959A4D-47B5-2D47-9157-3E1AB8A3D6AE}" srcOrd="0" destOrd="0" presId="urn:microsoft.com/office/officeart/2005/8/layout/vList2"/>
    <dgm:cxn modelId="{0DB1988F-D57B-2A43-BED2-7716BA4DF89F}" type="presOf" srcId="{4D0A3E61-4239-4287-907A-F4E46E4CADE0}" destId="{6466B02A-0BAB-3948-83D2-8D992C3A193F}" srcOrd="0" destOrd="0" presId="urn:microsoft.com/office/officeart/2005/8/layout/vList2"/>
    <dgm:cxn modelId="{121C4890-E96D-FC42-95AE-B23CB64DFCBD}" type="presOf" srcId="{07675D24-A3F9-43B6-B69A-83873805BE7D}" destId="{BC0F30C7-60A9-2D4B-A699-2470EBA1F666}" srcOrd="0" destOrd="0" presId="urn:microsoft.com/office/officeart/2005/8/layout/vList2"/>
    <dgm:cxn modelId="{2FBB5DAF-75B8-3840-8F18-B86E29526280}" type="presOf" srcId="{C02DE883-D51B-435B-8647-61919E71FBA6}" destId="{9C033338-8F5C-7F44-9313-25A00086EC74}" srcOrd="0" destOrd="0" presId="urn:microsoft.com/office/officeart/2005/8/layout/vList2"/>
    <dgm:cxn modelId="{EC2CA5B2-A647-42A7-85F1-5487E39EA243}" srcId="{07675D24-A3F9-43B6-B69A-83873805BE7D}" destId="{C02DE883-D51B-435B-8647-61919E71FBA6}" srcOrd="3" destOrd="0" parTransId="{89AA8A51-0322-43EE-9A2F-4A9001F3F50C}" sibTransId="{A7002F89-D11B-434D-98E4-15B82A6DC69F}"/>
    <dgm:cxn modelId="{ABFFBCBC-77C3-4FCD-BCC4-2595FB225787}" srcId="{07675D24-A3F9-43B6-B69A-83873805BE7D}" destId="{ADE076C0-25B9-431D-94D7-0D69536DC791}" srcOrd="2" destOrd="0" parTransId="{FCD44848-FA6B-4E8B-877D-5E184E619590}" sibTransId="{F377628A-3E65-40C7-89D3-D74DAEA43DD9}"/>
    <dgm:cxn modelId="{267BDAD0-9C28-4E8E-9836-9B3E4CA12035}" srcId="{07675D24-A3F9-43B6-B69A-83873805BE7D}" destId="{4D0A3E61-4239-4287-907A-F4E46E4CADE0}" srcOrd="1" destOrd="0" parTransId="{91E7E973-E754-46F1-93BA-E28F29E7D4B0}" sibTransId="{BEDE2972-7B38-4099-B418-272B79006463}"/>
    <dgm:cxn modelId="{839205CC-1AE3-5545-BE31-3EA5B99C9AEC}" type="presParOf" srcId="{BC0F30C7-60A9-2D4B-A699-2470EBA1F666}" destId="{11670D22-AAD0-AD48-875B-BD9687F78DDB}" srcOrd="0" destOrd="0" presId="urn:microsoft.com/office/officeart/2005/8/layout/vList2"/>
    <dgm:cxn modelId="{0173B2E6-9A60-FB43-8393-F5323940165D}" type="presParOf" srcId="{BC0F30C7-60A9-2D4B-A699-2470EBA1F666}" destId="{E31C010F-67F9-2B44-86ED-D32129E1B584}" srcOrd="1" destOrd="0" presId="urn:microsoft.com/office/officeart/2005/8/layout/vList2"/>
    <dgm:cxn modelId="{D23B2846-9C30-D141-A37F-01363FA34A71}" type="presParOf" srcId="{BC0F30C7-60A9-2D4B-A699-2470EBA1F666}" destId="{6466B02A-0BAB-3948-83D2-8D992C3A193F}" srcOrd="2" destOrd="0" presId="urn:microsoft.com/office/officeart/2005/8/layout/vList2"/>
    <dgm:cxn modelId="{32E03BA6-13C1-6E40-90E6-9797C063903E}" type="presParOf" srcId="{BC0F30C7-60A9-2D4B-A699-2470EBA1F666}" destId="{8F7FB971-E69D-BF41-9CC4-E0A212E52C38}" srcOrd="3" destOrd="0" presId="urn:microsoft.com/office/officeart/2005/8/layout/vList2"/>
    <dgm:cxn modelId="{849AF16B-AAAB-AA40-A346-065D4782FD61}" type="presParOf" srcId="{BC0F30C7-60A9-2D4B-A699-2470EBA1F666}" destId="{4A959A4D-47B5-2D47-9157-3E1AB8A3D6AE}" srcOrd="4" destOrd="0" presId="urn:microsoft.com/office/officeart/2005/8/layout/vList2"/>
    <dgm:cxn modelId="{394AA167-421A-FB4E-9332-5E464B94CB07}" type="presParOf" srcId="{BC0F30C7-60A9-2D4B-A699-2470EBA1F666}" destId="{FE1C699D-8E4B-0C4B-AFF2-EF1588B0F282}" srcOrd="5" destOrd="0" presId="urn:microsoft.com/office/officeart/2005/8/layout/vList2"/>
    <dgm:cxn modelId="{F89A1C4C-BCE8-CF4C-9065-F4B80C9FC4AF}" type="presParOf" srcId="{BC0F30C7-60A9-2D4B-A699-2470EBA1F666}" destId="{9C033338-8F5C-7F44-9313-25A00086EC7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70D22-AAD0-AD48-875B-BD9687F78DDB}">
      <dsp:nvSpPr>
        <dsp:cNvPr id="0" name=""/>
        <dsp:cNvSpPr/>
      </dsp:nvSpPr>
      <dsp:spPr>
        <a:xfrm>
          <a:off x="0" y="586233"/>
          <a:ext cx="6266011" cy="8950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BLEU scores are Bilingual Evaluation Understudy Scores, a common evaluation method for machine translation</a:t>
          </a:r>
        </a:p>
      </dsp:txBody>
      <dsp:txXfrm>
        <a:off x="43693" y="629926"/>
        <a:ext cx="6178625" cy="807664"/>
      </dsp:txXfrm>
    </dsp:sp>
    <dsp:sp modelId="{6466B02A-0BAB-3948-83D2-8D992C3A193F}">
      <dsp:nvSpPr>
        <dsp:cNvPr id="0" name=""/>
        <dsp:cNvSpPr/>
      </dsp:nvSpPr>
      <dsp:spPr>
        <a:xfrm>
          <a:off x="0" y="1530243"/>
          <a:ext cx="6266011" cy="895050"/>
        </a:xfrm>
        <a:prstGeom prst="roundRect">
          <a:avLst/>
        </a:prstGeom>
        <a:gradFill rotWithShape="0">
          <a:gsLst>
            <a:gs pos="0">
              <a:schemeClr val="accent2">
                <a:hueOff val="-500843"/>
                <a:satOff val="-2140"/>
                <a:lumOff val="-457"/>
                <a:alphaOff val="0"/>
                <a:tint val="96000"/>
                <a:lumMod val="104000"/>
              </a:schemeClr>
            </a:gs>
            <a:gs pos="100000">
              <a:schemeClr val="accent2">
                <a:hueOff val="-500843"/>
                <a:satOff val="-2140"/>
                <a:lumOff val="-45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BLEU scoring is a string-matching algorithm and compares matching n-grams in the prediction with human-translated target.</a:t>
          </a:r>
        </a:p>
      </dsp:txBody>
      <dsp:txXfrm>
        <a:off x="43693" y="1573936"/>
        <a:ext cx="6178625" cy="807664"/>
      </dsp:txXfrm>
    </dsp:sp>
    <dsp:sp modelId="{4A959A4D-47B5-2D47-9157-3E1AB8A3D6AE}">
      <dsp:nvSpPr>
        <dsp:cNvPr id="0" name=""/>
        <dsp:cNvSpPr/>
      </dsp:nvSpPr>
      <dsp:spPr>
        <a:xfrm>
          <a:off x="0" y="2474253"/>
          <a:ext cx="6266011" cy="895050"/>
        </a:xfrm>
        <a:prstGeom prst="roundRect">
          <a:avLst/>
        </a:prstGeom>
        <a:gradFill rotWithShape="0">
          <a:gsLst>
            <a:gs pos="0">
              <a:schemeClr val="accent2">
                <a:hueOff val="-1001685"/>
                <a:satOff val="-4280"/>
                <a:lumOff val="-915"/>
                <a:alphaOff val="0"/>
                <a:tint val="96000"/>
                <a:lumMod val="104000"/>
              </a:schemeClr>
            </a:gs>
            <a:gs pos="100000">
              <a:schemeClr val="accent2">
                <a:hueOff val="-1001685"/>
                <a:satOff val="-4280"/>
                <a:lumOff val="-91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BLEU score between 60% to 70% are generally thought to be good</a:t>
          </a:r>
        </a:p>
      </dsp:txBody>
      <dsp:txXfrm>
        <a:off x="43693" y="2517946"/>
        <a:ext cx="6178625" cy="807664"/>
      </dsp:txXfrm>
    </dsp:sp>
    <dsp:sp modelId="{9C033338-8F5C-7F44-9313-25A00086EC74}">
      <dsp:nvSpPr>
        <dsp:cNvPr id="0" name=""/>
        <dsp:cNvSpPr/>
      </dsp:nvSpPr>
      <dsp:spPr>
        <a:xfrm>
          <a:off x="0" y="3418263"/>
          <a:ext cx="6266011" cy="895050"/>
        </a:xfrm>
        <a:prstGeom prst="roundRect">
          <a:avLst/>
        </a:prstGeom>
        <a:gradFill rotWithShape="0">
          <a:gsLst>
            <a:gs pos="0">
              <a:schemeClr val="accent2">
                <a:hueOff val="-1502528"/>
                <a:satOff val="-6420"/>
                <a:lumOff val="-1372"/>
                <a:alphaOff val="0"/>
                <a:tint val="96000"/>
                <a:lumMod val="104000"/>
              </a:schemeClr>
            </a:gs>
            <a:gs pos="100000">
              <a:schemeClr val="accent2">
                <a:hueOff val="-1502528"/>
                <a:satOff val="-6420"/>
                <a:lumOff val="-137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Highest score achieved so far for this model: 54.3% for unigrams on training data </a:t>
          </a:r>
        </a:p>
      </dsp:txBody>
      <dsp:txXfrm>
        <a:off x="43693" y="3461956"/>
        <a:ext cx="6178625" cy="80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8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95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81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6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50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63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8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9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1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6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3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9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0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E66252-C458-4590-B9FC-A79C645A7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41128" b="26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9C45E5-D1AD-1341-9A7E-9D64052C4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Audio Moderator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3186-0529-494B-8A35-24EF72C3E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A Chinese Machine Translation Model Using LSTM with Attention</a:t>
            </a:r>
          </a:p>
        </p:txBody>
      </p:sp>
    </p:spTree>
    <p:extLst>
      <p:ext uri="{BB962C8B-B14F-4D97-AF65-F5344CB8AC3E}">
        <p14:creationId xmlns:p14="http://schemas.microsoft.com/office/powerpoint/2010/main" val="108706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B9EAE-2758-7640-8D04-7A499500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302475"/>
          </a:xfrm>
        </p:spPr>
        <p:txBody>
          <a:bodyPr anchor="b">
            <a:normAutofit/>
          </a:bodyPr>
          <a:lstStyle/>
          <a:p>
            <a:r>
              <a:rPr lang="en-US" sz="2800" dirty="0"/>
              <a:t>Model Training </a:t>
            </a:r>
            <a:br>
              <a:rPr lang="en-US" sz="2800" dirty="0"/>
            </a:br>
            <a:r>
              <a:rPr lang="en-US" sz="2800" dirty="0"/>
              <a:t>over 30 Epochs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1CA563-53AF-4CA1-BA9C-A56E86C3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4218039"/>
            <a:ext cx="3405573" cy="1429386"/>
          </a:xfrm>
        </p:spPr>
        <p:txBody>
          <a:bodyPr anchor="t">
            <a:normAutofit/>
          </a:bodyPr>
          <a:lstStyle/>
          <a:p>
            <a:r>
              <a:rPr lang="en-US" sz="1600" dirty="0"/>
              <a:t>We can see that there might be some overfitting when the performance on the validation data stops improving.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15C71D2B-28E5-A44F-B9AD-96B1786686B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51" y="1408385"/>
            <a:ext cx="6161183" cy="40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0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E872-BA3E-B545-A82A-DE0AE2CB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Model Performance Evaluation with BLEU Scores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9341D7-52D3-46D8-ADE6-E31CA8B54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9874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558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4424E045-D444-3B43-94D5-759918A78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430635"/>
              </p:ext>
            </p:extLst>
          </p:nvPr>
        </p:nvGraphicFramePr>
        <p:xfrm>
          <a:off x="651310" y="2037999"/>
          <a:ext cx="10889379" cy="148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793">
                  <a:extLst>
                    <a:ext uri="{9D8B030D-6E8A-4147-A177-3AD203B41FA5}">
                      <a16:colId xmlns:a16="http://schemas.microsoft.com/office/drawing/2014/main" val="3381286782"/>
                    </a:ext>
                  </a:extLst>
                </a:gridCol>
                <a:gridCol w="3629793">
                  <a:extLst>
                    <a:ext uri="{9D8B030D-6E8A-4147-A177-3AD203B41FA5}">
                      <a16:colId xmlns:a16="http://schemas.microsoft.com/office/drawing/2014/main" val="3798199133"/>
                    </a:ext>
                  </a:extLst>
                </a:gridCol>
                <a:gridCol w="3629793">
                  <a:extLst>
                    <a:ext uri="{9D8B030D-6E8A-4147-A177-3AD203B41FA5}">
                      <a16:colId xmlns:a16="http://schemas.microsoft.com/office/drawing/2014/main" val="265939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8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巴西 的 首都 是 巴西利亚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capital of Brazil is Brasilia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capital of brazil is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brasilia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72498"/>
                  </a:ext>
                </a:extLst>
              </a:tr>
              <a:tr h="376476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他 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7 </a:t>
                      </a:r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点到 了 火车站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arrived at the station at seven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arrived at the station at seven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你 的 父母 有 多 高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tall are your parents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tall is your parents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2471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81BF4C4-0581-B745-9B2D-A2325D252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94178"/>
              </p:ext>
            </p:extLst>
          </p:nvPr>
        </p:nvGraphicFramePr>
        <p:xfrm>
          <a:off x="651304" y="4440609"/>
          <a:ext cx="108893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793">
                  <a:extLst>
                    <a:ext uri="{9D8B030D-6E8A-4147-A177-3AD203B41FA5}">
                      <a16:colId xmlns:a16="http://schemas.microsoft.com/office/drawing/2014/main" val="4086614541"/>
                    </a:ext>
                  </a:extLst>
                </a:gridCol>
                <a:gridCol w="3629793">
                  <a:extLst>
                    <a:ext uri="{9D8B030D-6E8A-4147-A177-3AD203B41FA5}">
                      <a16:colId xmlns:a16="http://schemas.microsoft.com/office/drawing/2014/main" val="1843537660"/>
                    </a:ext>
                  </a:extLst>
                </a:gridCol>
                <a:gridCol w="3629793">
                  <a:extLst>
                    <a:ext uri="{9D8B030D-6E8A-4147-A177-3AD203B41FA5}">
                      <a16:colId xmlns:a16="http://schemas.microsoft.com/office/drawing/2014/main" val="140423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那本书 很 旧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book is very 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house is small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我 被 蚊子 叮 了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was bitten by a mosquito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drowned annoyed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9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汤姆 是 这个 班级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里 唯一 的 男生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 is the only guy in this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 is only guy guy in class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4231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53D65D9-E70B-FB49-B29A-B67A45D4537E}"/>
              </a:ext>
            </a:extLst>
          </p:cNvPr>
          <p:cNvSpPr txBox="1"/>
          <p:nvPr/>
        </p:nvSpPr>
        <p:spPr>
          <a:xfrm>
            <a:off x="651304" y="1556961"/>
            <a:ext cx="497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Some Good Translations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643228-101B-D640-BA89-D7646344DE3D}"/>
              </a:ext>
            </a:extLst>
          </p:cNvPr>
          <p:cNvSpPr txBox="1"/>
          <p:nvPr/>
        </p:nvSpPr>
        <p:spPr>
          <a:xfrm>
            <a:off x="3500284" y="589690"/>
            <a:ext cx="497512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Example Translations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C2EFB-3714-6F49-B27E-B33F4A001EF0}"/>
              </a:ext>
            </a:extLst>
          </p:cNvPr>
          <p:cNvSpPr txBox="1"/>
          <p:nvPr/>
        </p:nvSpPr>
        <p:spPr>
          <a:xfrm>
            <a:off x="651304" y="3953099"/>
            <a:ext cx="497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Some Not-So-Good Translations</a:t>
            </a:r>
          </a:p>
        </p:txBody>
      </p:sp>
    </p:spTree>
    <p:extLst>
      <p:ext uri="{BB962C8B-B14F-4D97-AF65-F5344CB8AC3E}">
        <p14:creationId xmlns:p14="http://schemas.microsoft.com/office/powerpoint/2010/main" val="231339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7239F-508F-A844-BF8C-708AEC0C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Natural Language Processing for Machine Translation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F80D-B1D0-7843-ACDA-D6A2770B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Machine Translation requires different data cleaning than NLP tasks like Sentiment Analysis and Topic Matching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need to stem or lemmatize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need to remove stop words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the model to include these in the predictions!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For this project, I: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Lowercased and removed punctuation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Segmented Chinese text and converted to simplified characters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Vectorized and padded sequences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AC5-85BE-EF4E-8A18-374AFB93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for Chinese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90ED-6F62-384B-B811-833C6E76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Chinese sentences are not written with spaces, so if we try to tokenize them as we do English, each sentence would be a unique token</a:t>
            </a:r>
          </a:p>
          <a:p>
            <a:r>
              <a:rPr lang="en-US" dirty="0"/>
              <a:t>Solutions to this problem:</a:t>
            </a:r>
          </a:p>
          <a:p>
            <a:pPr lvl="1"/>
            <a:r>
              <a:rPr lang="en-US" dirty="0"/>
              <a:t>Use a specialized libraries to segment Chinese at word boundaries</a:t>
            </a:r>
          </a:p>
          <a:p>
            <a:pPr lvl="1"/>
            <a:r>
              <a:rPr lang="en-US" dirty="0"/>
              <a:t>Take each individual character as a token</a:t>
            </a:r>
          </a:p>
          <a:p>
            <a:r>
              <a:rPr lang="en-US" dirty="0"/>
              <a:t>Both of these solutions have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4495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6F0A-1747-8444-901A-73DD0C5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Library to Segment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BB81-B582-9245-9AD7-C3262DC4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such as </a:t>
            </a:r>
            <a:r>
              <a:rPr lang="en-US" dirty="0" err="1"/>
              <a:t>Jieba</a:t>
            </a:r>
            <a:r>
              <a:rPr lang="en-US" dirty="0"/>
              <a:t> support Chinese text segmentation.</a:t>
            </a:r>
          </a:p>
          <a:p>
            <a:r>
              <a:rPr lang="en-US" dirty="0"/>
              <a:t>Sentences without spaces are converted to words separated by spaces so that they can be tokenized like English.</a:t>
            </a:r>
          </a:p>
          <a:p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巴西的都是巴西利亚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ja-JP" dirty="0">
                <a:sym typeface="Wingdings" pitchFamily="2" charset="2"/>
              </a:rPr>
              <a:t>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巴西 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首都 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巴西利亚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ja-JP" dirty="0">
                <a:effectLst/>
              </a:rPr>
              <a:t>“The capital of Brazil is Brasilia”</a:t>
            </a:r>
          </a:p>
          <a:p>
            <a:r>
              <a:rPr lang="en-US" dirty="0"/>
              <a:t>But sometimes segmentation might not be accurate.</a:t>
            </a:r>
          </a:p>
          <a:p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队会赢 </a:t>
            </a:r>
            <a:r>
              <a:rPr lang="en-US" altLang="ja-JP" dirty="0"/>
              <a:t>(“</a:t>
            </a:r>
            <a:r>
              <a:rPr lang="en-US" dirty="0"/>
              <a:t>team will win”) [one segment] should be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队</a:t>
            </a:r>
            <a:r>
              <a:rPr lang="ja-JP" altLang="en-US"/>
              <a:t> </a:t>
            </a:r>
            <a:r>
              <a:rPr lang="en-US" altLang="ja-JP" dirty="0"/>
              <a:t>(</a:t>
            </a:r>
            <a:r>
              <a:rPr lang="en-US" dirty="0"/>
              <a:t>team)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会</a:t>
            </a:r>
            <a:r>
              <a:rPr lang="ja-JP" altLang="en-US"/>
              <a:t> </a:t>
            </a:r>
            <a:r>
              <a:rPr lang="en-US" altLang="ja-JP" dirty="0"/>
              <a:t>(</a:t>
            </a:r>
            <a:r>
              <a:rPr lang="en-US" dirty="0"/>
              <a:t>will) </a:t>
            </a:r>
            <a:r>
              <a:rPr lang="ja-JP" altLang="en-US"/>
              <a:t>赢 </a:t>
            </a:r>
            <a:r>
              <a:rPr lang="en-US" altLang="ja-JP" dirty="0"/>
              <a:t>(</a:t>
            </a:r>
            <a:r>
              <a:rPr lang="en-US" dirty="0"/>
              <a:t>win) [three segments]. </a:t>
            </a:r>
          </a:p>
        </p:txBody>
      </p:sp>
    </p:spTree>
    <p:extLst>
      <p:ext uri="{BB962C8B-B14F-4D97-AF65-F5344CB8AC3E}">
        <p14:creationId xmlns:p14="http://schemas.microsoft.com/office/powerpoint/2010/main" val="403384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4484-2FD6-EC42-A619-76EA9C6A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Splitting Chinese Text by Individual Characters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0976A-A603-AE41-BAB6-7C933A9E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mis-segmenting, and no noisy data from mis-segmenting</a:t>
            </a:r>
          </a:p>
          <a:p>
            <a:r>
              <a:rPr lang="en-US" dirty="0"/>
              <a:t>Tokens per sentence increases because bigram and trigram words are split into unigrams</a:t>
            </a:r>
          </a:p>
          <a:p>
            <a:r>
              <a:rPr lang="en-US" dirty="0"/>
              <a:t>Some characters have distinct usage as unigrams and in bigram contexts, so separating them into only unigrams can potentially erase additional sense of the word</a:t>
            </a:r>
          </a:p>
          <a:p>
            <a:r>
              <a:rPr lang="en-US" dirty="0"/>
              <a:t>Ex.:</a:t>
            </a:r>
          </a:p>
          <a:p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会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ja-JP" dirty="0"/>
              <a:t>is frequently used as a verb meaning “will” or “can”</a:t>
            </a:r>
          </a:p>
          <a:p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会议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/>
              <a:t>is a noun, meaning “meeting” </a:t>
            </a:r>
            <a:r>
              <a:rPr lang="en-US" altLang="zh-TW" dirty="0">
                <a:sym typeface="Wingdings" pitchFamily="2" charset="2"/>
              </a:rPr>
              <a:t> When this is split into unigrams, we can lose the meaning of “meeting”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B3AE-74D1-284B-AD8B-AE28ED49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of 19,000 Paired Sentences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CB892-BA8C-9443-A558-1BB2D6D04D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English sentences had:</a:t>
            </a:r>
          </a:p>
          <a:p>
            <a:pPr lvl="1"/>
            <a:r>
              <a:rPr lang="en-US" dirty="0"/>
              <a:t>5.6 words per sentence on average</a:t>
            </a:r>
          </a:p>
          <a:p>
            <a:pPr lvl="1"/>
            <a:r>
              <a:rPr lang="en-US" dirty="0"/>
              <a:t>A maximum sentence length of 11 words</a:t>
            </a:r>
          </a:p>
          <a:p>
            <a:pPr lvl="1"/>
            <a:r>
              <a:rPr lang="en-US" dirty="0"/>
              <a:t>A vocabulary of 5,449 unique words</a:t>
            </a:r>
          </a:p>
          <a:p>
            <a:pPr lvl="1"/>
            <a:r>
              <a:rPr lang="en-US" dirty="0"/>
              <a:t>40% of unique word vocabulary is words that occur only once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9BA92-2E16-574B-B568-9A04198A26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Chinese sentences had:</a:t>
            </a:r>
          </a:p>
          <a:p>
            <a:pPr lvl="1"/>
            <a:r>
              <a:rPr lang="en-US" dirty="0"/>
              <a:t>5.2 words on average</a:t>
            </a:r>
          </a:p>
          <a:p>
            <a:pPr lvl="1"/>
            <a:r>
              <a:rPr lang="en-US" dirty="0"/>
              <a:t>A maximum sentence length of 16 words</a:t>
            </a:r>
          </a:p>
          <a:p>
            <a:pPr lvl="1"/>
            <a:r>
              <a:rPr lang="en-US" dirty="0"/>
              <a:t>A vocabulary of 10,369 unique words</a:t>
            </a:r>
          </a:p>
          <a:p>
            <a:pPr lvl="1"/>
            <a:r>
              <a:rPr lang="en-US" dirty="0"/>
              <a:t>56% of unique word vocabulary is words that occur only once</a:t>
            </a:r>
          </a:p>
        </p:txBody>
      </p:sp>
    </p:spTree>
    <p:extLst>
      <p:ext uri="{BB962C8B-B14F-4D97-AF65-F5344CB8AC3E}">
        <p14:creationId xmlns:p14="http://schemas.microsoft.com/office/powerpoint/2010/main" val="15460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68D498-BBFA-5342-828E-18EA5431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Sentence Lengths for Dataset of 19000 Sentences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CED2DB04-FD2E-4C4B-9879-C376680B14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31" y="1499521"/>
            <a:ext cx="9003737" cy="49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3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6F2A-2742-E34A-98D8-EEBD011E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5600700"/>
            <a:ext cx="10353762" cy="125730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Words Frequencies for Chinese and English Words</a:t>
            </a:r>
            <a:endParaRPr lang="en-US" sz="32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3D5990-BDE8-FA4A-903F-1C0F60B80E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19" y="766916"/>
            <a:ext cx="5677919" cy="4550461"/>
          </a:xfrm>
          <a:prstGeom prst="rect">
            <a:avLst/>
          </a:prstGeom>
        </p:spPr>
      </p:pic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DF9F9EA1-F2AA-E04B-8535-198B4DFC76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3" y="766916"/>
            <a:ext cx="5677920" cy="45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3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45792-06B4-6746-A7AB-27A1F360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LSTM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595C-4762-E949-B6F4-1206B32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/>
              <a:t>This model contains:</a:t>
            </a:r>
          </a:p>
          <a:p>
            <a:pPr lvl="1"/>
            <a:r>
              <a:rPr lang="en-US" sz="1600"/>
              <a:t>An LSTM layer with 80 neurons</a:t>
            </a:r>
          </a:p>
          <a:p>
            <a:pPr lvl="1"/>
            <a:r>
              <a:rPr lang="en-US" sz="1600"/>
              <a:t>A Dropout layer with a rate of 50%</a:t>
            </a:r>
          </a:p>
          <a:p>
            <a:pPr lvl="1"/>
            <a:r>
              <a:rPr lang="en-US" sz="1600"/>
              <a:t>RepeatVector to reshape input to 3D for the decoder</a:t>
            </a:r>
          </a:p>
          <a:p>
            <a:pPr lvl="1"/>
            <a:r>
              <a:rPr lang="en-US" sz="1600"/>
              <a:t>An Attention decoder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64C97-341A-124D-B5E4-9732D27534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78" y="643467"/>
            <a:ext cx="5022729" cy="55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4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33E3A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848484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668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</vt:lpstr>
      <vt:lpstr>Dubai</vt:lpstr>
      <vt:lpstr>Georgia Pro</vt:lpstr>
      <vt:lpstr>Wingdings 2</vt:lpstr>
      <vt:lpstr>SlateVTI</vt:lpstr>
      <vt:lpstr>Audio Moderator</vt:lpstr>
      <vt:lpstr>Natural Language Processing for Machine Translation</vt:lpstr>
      <vt:lpstr>Natural Language Processing for Chinese Text</vt:lpstr>
      <vt:lpstr>Using a Library to Segment Text</vt:lpstr>
      <vt:lpstr>Splitting Chinese Text by Individual Characters</vt:lpstr>
      <vt:lpstr>Data Exploration of 19,000 Paired Sentences</vt:lpstr>
      <vt:lpstr>Sentence Lengths for Dataset of 19000 Sentences </vt:lpstr>
      <vt:lpstr>Words Frequencies for Chinese and English Words</vt:lpstr>
      <vt:lpstr>LSTM Model Building</vt:lpstr>
      <vt:lpstr>Model Training  over 30 Epochs</vt:lpstr>
      <vt:lpstr>Model Performance Evaluation with BLEU Scores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Moderator</dc:title>
  <dc:creator>Seymour, Kelsey</dc:creator>
  <cp:lastModifiedBy>Seymour, Kelsey</cp:lastModifiedBy>
  <cp:revision>5</cp:revision>
  <dcterms:created xsi:type="dcterms:W3CDTF">2020-06-30T23:30:24Z</dcterms:created>
  <dcterms:modified xsi:type="dcterms:W3CDTF">2020-06-30T23:54:26Z</dcterms:modified>
</cp:coreProperties>
</file>