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29E-F310-B34A-AB3A-3CA376AA8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A32F8-88F7-4C47-8AFD-24FB0746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89D8-C989-7B43-BF4E-40D6812E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F7AD-7DAC-414D-834F-1E95CC52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C5C2-9572-CC44-9FEF-A81B5AB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F25E-1AF8-AD47-A2E9-FC84CFC0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C133-013D-F741-BD1E-D9A2A6AF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030E-1F54-AF42-83BB-7F8D57B2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FF10-4004-0941-B5F1-5B21B99B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B356-1F75-744F-87C0-4BFD3070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54BDC-0344-1442-A237-69962E186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6ACAD-50AB-8948-963E-4C4655A5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615D-F895-5B4D-982F-BDA808F8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A389-29CB-D543-A8C4-25B989F0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4C7C-03D8-5541-A0B4-DF036099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3BB6-DCCF-A849-B052-57DA25D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E754-499A-8141-9E5F-F55C1072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C2CF-B8FE-B340-A92E-0B61B78A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745F-B0B3-5148-8387-326DCD2C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787E-EA4B-1B42-909E-A358EFD9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015E-7313-0044-834B-5884B11D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A7532-4646-5F4F-B674-54A35D04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B000-F058-FD47-917A-BA7E222B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70EC-33AF-9A44-9256-0B595FF6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4B19-BB5A-B148-BCBA-FF26A091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402F-641E-A440-9AD0-2040D16C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88C3-043F-5C44-BA77-B009E6332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04809-A8DA-074B-A60F-D34FDB13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F06C-B8B1-9947-8082-436A0689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193E-C12B-EE47-BD3D-0780265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50BB-B49F-4F46-951F-9691703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D719-EE3A-FE4A-A4C4-9BC58B6E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FA771-2212-B642-A930-92797BB78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20113-CE43-4048-8A5A-530562A94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9F3E3-EC1C-614E-8026-6C9403055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33A57-C399-684F-A59B-CFF95DE73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D3778-6315-B84E-8C97-2A6FFF7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D490F-E9BA-9D42-93C0-BE52AC79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E8058-D4FE-994B-9660-E02A41EE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F35-DFF8-C64D-9826-18C7E7E4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76EE0-1EAA-5840-AA8B-6FE8AFD0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A9445-884E-CC4B-AEBE-ABA8F765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B0FAB-238D-C443-879E-56E93AF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36FFA-F9F1-774A-82F5-0F4F27F0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9B061-31E4-8F44-81DC-22DA3E37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BCE8-3AE9-5840-9EC6-66B31DB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BE9-C36B-4742-8E6A-34680845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BBA9-9888-2C4F-B3D4-291125B8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334D-A655-9343-81B0-61670087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2820E-CC7C-324C-ACB9-112085C1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340C-9760-4647-8539-A71774ED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8DFF8-CE12-B647-82E3-65EE933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ADD-3732-2742-AD3A-73A70461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E3338-19ED-FD4C-B43C-77DDF9DDB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440AA-8E88-BB47-BB95-0B4BCDD1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B378A-980A-BF48-8A4D-A585B5B2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5A37-4A56-3249-8FD6-A5FA000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DCF9-21E8-6244-93A3-6F19E4FD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79893-96C6-8F42-AFDA-884CFB1E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14DF7-2670-DC41-8A57-41BDB4996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1E9-B9B0-4E40-B64B-DE952528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63B6-2869-9A42-80B7-7ADB4C0E7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47EF-77DE-254D-9D3D-EE295B60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5F70F-1FE7-E249-AC3F-823E826AE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Hacking Kickstarter</a:t>
            </a:r>
            <a:br>
              <a:rPr lang="en-US" sz="5800"/>
            </a:b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8482-B3C8-6945-8CB9-06FA37B57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Predicting Crowdfunding Project Success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90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FCC5-5B81-6A4E-837E-57DB6C6D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BCCC-91BB-AD43-8A55-9CBDA635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T-tests</a:t>
            </a:r>
          </a:p>
          <a:p>
            <a:r>
              <a:rPr lang="en-US" sz="1800"/>
              <a:t>Difference in means and standard deviations</a:t>
            </a:r>
          </a:p>
          <a:p>
            <a:r>
              <a:rPr lang="en-US" sz="1800"/>
              <a:t>Permutation tests</a:t>
            </a:r>
          </a:p>
          <a:p>
            <a:r>
              <a:rPr lang="en-US" sz="1800"/>
              <a:t>Chi-squared tests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1CFEE7C-4EDB-4A19-A5D8-1363DAC6F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2388-141A-874C-BD51-75E3887D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Permutation tests for numerical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B9DC-2B9A-8649-8661-F84173FF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For each column individually, success and failure were reassigned randomly to the data.</a:t>
            </a:r>
          </a:p>
          <a:p>
            <a:r>
              <a:rPr lang="en-US" sz="2200">
                <a:solidFill>
                  <a:schemeClr val="bg1"/>
                </a:solidFill>
              </a:rPr>
              <a:t>This was performed 1000 times and the difference of means between the reassigned successful and failed projects was taken in each instance. </a:t>
            </a:r>
          </a:p>
          <a:p>
            <a:r>
              <a:rPr lang="en-US" sz="2200">
                <a:solidFill>
                  <a:schemeClr val="bg1"/>
                </a:solidFill>
              </a:rPr>
              <a:t>The means were plotted, forming a normal distribution around 0.</a:t>
            </a:r>
          </a:p>
          <a:p>
            <a:r>
              <a:rPr lang="en-US" sz="2200">
                <a:solidFill>
                  <a:schemeClr val="bg1"/>
                </a:solidFill>
              </a:rPr>
              <a:t>This distribution was compared with the observed difference of means from the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229699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4E5F-2B0D-4A4F-ADC6-7640F270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column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7ABE53-EEEE-6A4A-8684-51D79B9D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325" y="1814983"/>
            <a:ext cx="7321550" cy="4869186"/>
          </a:xfrm>
        </p:spPr>
      </p:pic>
    </p:spTree>
    <p:extLst>
      <p:ext uri="{BB962C8B-B14F-4D97-AF65-F5344CB8AC3E}">
        <p14:creationId xmlns:p14="http://schemas.microsoft.com/office/powerpoint/2010/main" val="222895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A101-CE0E-D343-B63C-EB070F10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Pledged column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A1BDE-D41B-2646-B758-340868FAD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48" y="1489051"/>
            <a:ext cx="7804151" cy="5368949"/>
          </a:xfrm>
        </p:spPr>
      </p:pic>
    </p:spTree>
    <p:extLst>
      <p:ext uri="{BB962C8B-B14F-4D97-AF65-F5344CB8AC3E}">
        <p14:creationId xmlns:p14="http://schemas.microsoft.com/office/powerpoint/2010/main" val="264927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3973-1277-EB43-934F-1721BE6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Backers column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687C0-46F1-6846-94DC-11AD76A12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7" y="1393031"/>
            <a:ext cx="8007698" cy="5464969"/>
          </a:xfrm>
        </p:spPr>
      </p:pic>
    </p:spTree>
    <p:extLst>
      <p:ext uri="{BB962C8B-B14F-4D97-AF65-F5344CB8AC3E}">
        <p14:creationId xmlns:p14="http://schemas.microsoft.com/office/powerpoint/2010/main" val="131233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C375-984A-6448-A619-48C93D09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column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BE917A-CA31-934F-AEBB-233A099A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0" y="1594644"/>
            <a:ext cx="7343376" cy="5263356"/>
          </a:xfrm>
        </p:spPr>
      </p:pic>
    </p:spTree>
    <p:extLst>
      <p:ext uri="{BB962C8B-B14F-4D97-AF65-F5344CB8AC3E}">
        <p14:creationId xmlns:p14="http://schemas.microsoft.com/office/powerpoint/2010/main" val="5679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E92A-4012-A44F-92DD-E6C67062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What makes a successful Kickstarter project?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29C6-8663-0542-99D7-3A26FC55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Kickstarter has hosted 473,134 projects since 2009</a:t>
            </a:r>
          </a:p>
          <a:p>
            <a:r>
              <a:rPr lang="en-US" sz="2200">
                <a:solidFill>
                  <a:schemeClr val="bg1"/>
                </a:solidFill>
              </a:rPr>
              <a:t>Only 37.49% have been successful. That’s almost twice as many failed projects as successful ones!</a:t>
            </a:r>
          </a:p>
          <a:p>
            <a:r>
              <a:rPr lang="en-US" sz="2200">
                <a:solidFill>
                  <a:schemeClr val="bg1"/>
                </a:solidFill>
              </a:rPr>
              <a:t>Can we figure out which factors lead to project success and which lead to project failure?</a:t>
            </a:r>
          </a:p>
        </p:txBody>
      </p:sp>
    </p:spTree>
    <p:extLst>
      <p:ext uri="{BB962C8B-B14F-4D97-AF65-F5344CB8AC3E}">
        <p14:creationId xmlns:p14="http://schemas.microsoft.com/office/powerpoint/2010/main" val="413678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FA8A-3377-9241-A302-E01118E0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Who benefits?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673B-047D-1140-91E6-2ED5E78E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Kickstarter users who want to maximize their chances of success.</a:t>
            </a:r>
          </a:p>
          <a:p>
            <a:r>
              <a:rPr lang="en-US" sz="2200">
                <a:solidFill>
                  <a:schemeClr val="bg1"/>
                </a:solidFill>
              </a:rPr>
              <a:t>Kickstarter the company, because more success means more people signing up.</a:t>
            </a:r>
          </a:p>
          <a:p>
            <a:r>
              <a:rPr lang="en-US" sz="2200">
                <a:solidFill>
                  <a:schemeClr val="bg1"/>
                </a:solidFill>
              </a:rPr>
              <a:t>Other crowdsourcing platforms and users, such as GoFundMe, IndieGoGo, Causes, Patreon, and LendingClub.</a:t>
            </a:r>
          </a:p>
          <a:p>
            <a:r>
              <a:rPr lang="en-US" sz="2200">
                <a:solidFill>
                  <a:schemeClr val="bg1"/>
                </a:solidFill>
              </a:rPr>
              <a:t>Start-ups in the investment phases of their growth.</a:t>
            </a:r>
          </a:p>
          <a:p>
            <a:r>
              <a:rPr lang="en-US" sz="2200">
                <a:solidFill>
                  <a:schemeClr val="bg1"/>
                </a:solidFill>
              </a:rPr>
              <a:t>Charity and non-profit fundraising campaigns.</a:t>
            </a:r>
          </a:p>
        </p:txBody>
      </p:sp>
    </p:spTree>
    <p:extLst>
      <p:ext uri="{BB962C8B-B14F-4D97-AF65-F5344CB8AC3E}">
        <p14:creationId xmlns:p14="http://schemas.microsoft.com/office/powerpoint/2010/main" val="315535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ECF4-B25F-FE42-A0FA-75827A61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Data Wrangling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6A04-05C7-2E4E-B212-E925A7E1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Cleaned out rows with 1970 as the year</a:t>
            </a:r>
          </a:p>
          <a:p>
            <a:r>
              <a:rPr lang="en-US" sz="2200">
                <a:solidFill>
                  <a:schemeClr val="bg1"/>
                </a:solidFill>
              </a:rPr>
              <a:t>Cleaned out rows with N,0” as the country</a:t>
            </a:r>
          </a:p>
          <a:p>
            <a:r>
              <a:rPr lang="en-US" sz="2200">
                <a:solidFill>
                  <a:schemeClr val="bg1"/>
                </a:solidFill>
              </a:rPr>
              <a:t>Added “duration” column by subtracting launch date from deadline</a:t>
            </a:r>
          </a:p>
          <a:p>
            <a:r>
              <a:rPr lang="en-US" sz="2200">
                <a:solidFill>
                  <a:schemeClr val="bg1"/>
                </a:solidFill>
              </a:rPr>
              <a:t>Cleaned out rows classed as “undefined” and “live” in the status</a:t>
            </a:r>
          </a:p>
          <a:p>
            <a:r>
              <a:rPr lang="en-US" sz="2200">
                <a:solidFill>
                  <a:schemeClr val="bg1"/>
                </a:solidFill>
              </a:rPr>
              <a:t>Re-classed the suspended and cancelled projects as failed </a:t>
            </a:r>
          </a:p>
          <a:p>
            <a:r>
              <a:rPr lang="en-US" sz="2200">
                <a:solidFill>
                  <a:schemeClr val="bg1"/>
                </a:solidFill>
              </a:rPr>
              <a:t>Added a column to represent success and failure numerically as 1 and 0,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2258459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B340-02AB-5D4C-AFFE-1213CA43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Analysis</a:t>
            </a:r>
            <a:br>
              <a:rPr lang="en-US" sz="4800"/>
            </a:br>
            <a:endParaRPr lang="en-US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709E-7B5A-4746-9A31-FB71AC55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Were different project types more successful than others?</a:t>
            </a:r>
          </a:p>
          <a:p>
            <a:pPr lvl="0"/>
            <a:r>
              <a:rPr lang="en-US" sz="2200">
                <a:solidFill>
                  <a:schemeClr val="bg1"/>
                </a:solidFill>
              </a:rPr>
              <a:t>Is it harder for more expensive projects to meet their goals?</a:t>
            </a:r>
          </a:p>
          <a:p>
            <a:pPr lvl="0"/>
            <a:r>
              <a:rPr lang="en-US" sz="2200">
                <a:solidFill>
                  <a:schemeClr val="bg1"/>
                </a:solidFill>
              </a:rPr>
              <a:t>Do longer projects give more people more time to contribute?</a:t>
            </a:r>
          </a:p>
          <a:p>
            <a:pPr marL="0" indent="0">
              <a:buNone/>
            </a:pP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1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A6EF-78F5-5247-B94F-04841258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63" y="2700953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/>
              <a:t>The distribution of project types overall</a:t>
            </a:r>
            <a:endParaRPr lang="en-US" sz="3700" dirty="0"/>
          </a:p>
        </p:txBody>
      </p:sp>
      <p:pic>
        <p:nvPicPr>
          <p:cNvPr id="4" name="Content Placeholder 3" descr="A picture containing fence&#10;&#10;Description automatically generated">
            <a:extLst>
              <a:ext uri="{FF2B5EF4-FFF2-40B4-BE49-F238E27FC236}">
                <a16:creationId xmlns:a16="http://schemas.microsoft.com/office/drawing/2014/main" id="{8DF61937-1C7D-0044-8A6B-C48AAC28838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052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B6A5-AE7C-4C45-8366-0333B54F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distribution of project categories among successful and failed projects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E000BB-BB47-F341-A880-F5DED93C8A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1814513"/>
            <a:ext cx="5548313" cy="468709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DD2C8-2216-1640-BA7F-89BA132D09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4513"/>
            <a:ext cx="5525453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5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DB53-425E-9445-B93E-83C33C16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4642822"/>
          </a:xfrm>
        </p:spPr>
        <p:txBody>
          <a:bodyPr>
            <a:normAutofit/>
          </a:bodyPr>
          <a:lstStyle/>
          <a:p>
            <a:r>
              <a:rPr lang="en-US" sz="2800"/>
              <a:t>Average funding targets vs. average amounts pledged to the projects</a:t>
            </a:r>
            <a:endParaRPr lang="en-US" sz="28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B101C-AFF7-5140-823A-2C23F1E077C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 r="-1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81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3346-F6D9-8A40-B415-0DF64040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2" y="2111693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 dirty="0"/>
              <a:t>Average durations of successful and failed projects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C1F288-B712-C24D-A5D5-FA754C51127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1" b="-1"/>
          <a:stretch/>
        </p:blipFill>
        <p:spPr>
          <a:xfrm>
            <a:off x="526819" y="640081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884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Macintosh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Hacking Kickstarter </vt:lpstr>
      <vt:lpstr>What makes a successful Kickstarter project?</vt:lpstr>
      <vt:lpstr>Who benefits?</vt:lpstr>
      <vt:lpstr>Data Wrangling</vt:lpstr>
      <vt:lpstr>Exploratory Analysis </vt:lpstr>
      <vt:lpstr>The distribution of project types overall</vt:lpstr>
      <vt:lpstr>The distribution of project categories among successful and failed projects</vt:lpstr>
      <vt:lpstr>Average funding targets vs. average amounts pledged to the projects</vt:lpstr>
      <vt:lpstr>Average durations of successful and failed projects</vt:lpstr>
      <vt:lpstr>Statistical Analysis</vt:lpstr>
      <vt:lpstr>Permutation tests for numerical data</vt:lpstr>
      <vt:lpstr>Goals column</vt:lpstr>
      <vt:lpstr>Pledged column</vt:lpstr>
      <vt:lpstr>Backers column</vt:lpstr>
      <vt:lpstr>Duration column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Kickstarter </dc:title>
  <dc:creator>Seymour, Kelsey</dc:creator>
  <cp:lastModifiedBy>Seymour, Kelsey</cp:lastModifiedBy>
  <cp:revision>1</cp:revision>
  <dcterms:created xsi:type="dcterms:W3CDTF">2020-05-14T21:58:01Z</dcterms:created>
  <dcterms:modified xsi:type="dcterms:W3CDTF">2020-05-14T21:58:23Z</dcterms:modified>
</cp:coreProperties>
</file>