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PT Sans Narrow"/>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PTSansNarrow-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1220304ca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1220304ca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22e83949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22e83949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22e83949c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22e83949c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2e83949c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2e83949c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e4fcad18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e4fcad18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de5657569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de5657569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2e83949c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22e83949c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2e83949c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22e83949c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22e83949c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22e83949c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drive.google.com/file/d/1sDTvEbYYXNvuBH16MtYdOrDqLuXpM3zA/view" TargetMode="Externa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hyperlink" Target="https://colab.research.google.com/drive/1mHXONlOOC7qC49TJ7f-WwTIWJGD5x0LZ?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colab.research.google.com/drive/1mHXONlOOC7qC49TJ7f-WwTIWJGD5x0LZ?usp=sharing" TargetMode="Externa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flipH="1">
            <a:off x="6389275" y="2908125"/>
            <a:ext cx="2568600" cy="2052600"/>
          </a:xfrm>
          <a:prstGeom prst="rect">
            <a:avLst/>
          </a:prstGeom>
        </p:spPr>
        <p:txBody>
          <a:bodyPr anchorCtr="0" anchor="t" bIns="91425" lIns="91425" spcFirstLastPara="1" rIns="91425" wrap="square" tIns="91425">
            <a:normAutofit/>
          </a:bodyPr>
          <a:lstStyle/>
          <a:p>
            <a:pPr indent="-406400" lvl="0" marL="457200" rtl="0" algn="ctr">
              <a:spcBef>
                <a:spcPts val="0"/>
              </a:spcBef>
              <a:spcAft>
                <a:spcPts val="0"/>
              </a:spcAft>
              <a:buClr>
                <a:schemeClr val="dk1"/>
              </a:buClr>
              <a:buSzPts val="2800"/>
              <a:buChar char="●"/>
            </a:pPr>
            <a:r>
              <a:rPr lang="en">
                <a:solidFill>
                  <a:schemeClr val="dk1"/>
                </a:solidFill>
              </a:rPr>
              <a:t>Title </a:t>
            </a:r>
            <a:endParaRPr>
              <a:solidFill>
                <a:schemeClr val="dk1"/>
              </a:solidFill>
            </a:endParaRPr>
          </a:p>
          <a:p>
            <a:pPr indent="-406400" lvl="0" marL="457200" rtl="0" algn="ctr">
              <a:spcBef>
                <a:spcPts val="0"/>
              </a:spcBef>
              <a:spcAft>
                <a:spcPts val="0"/>
              </a:spcAft>
              <a:buClr>
                <a:schemeClr val="dk1"/>
              </a:buClr>
              <a:buSzPts val="2800"/>
              <a:buChar char="●"/>
            </a:pPr>
            <a:r>
              <a:rPr lang="en">
                <a:solidFill>
                  <a:schemeClr val="dk1"/>
                </a:solidFill>
              </a:rPr>
              <a:t>Names  </a:t>
            </a:r>
            <a:endParaRPr>
              <a:solidFill>
                <a:schemeClr val="dk1"/>
              </a:solidFill>
            </a:endParaRPr>
          </a:p>
          <a:p>
            <a:pPr indent="-406400" lvl="0" marL="457200" rtl="0" algn="ctr">
              <a:spcBef>
                <a:spcPts val="0"/>
              </a:spcBef>
              <a:spcAft>
                <a:spcPts val="0"/>
              </a:spcAft>
              <a:buClr>
                <a:schemeClr val="dk1"/>
              </a:buClr>
              <a:buSzPts val="2800"/>
              <a:buChar char="●"/>
            </a:pPr>
            <a:r>
              <a:rPr lang="en">
                <a:solidFill>
                  <a:schemeClr val="dk1"/>
                </a:solidFill>
              </a:rPr>
              <a:t>Related Graphic</a:t>
            </a:r>
            <a:endParaRPr>
              <a:solidFill>
                <a:schemeClr val="dk1"/>
              </a:solidFill>
            </a:endParaRPr>
          </a:p>
        </p:txBody>
      </p:sp>
      <p:sp>
        <p:nvSpPr>
          <p:cNvPr id="55" name="Google Shape;55;p13"/>
          <p:cNvSpPr txBox="1"/>
          <p:nvPr/>
        </p:nvSpPr>
        <p:spPr>
          <a:xfrm>
            <a:off x="730825" y="0"/>
            <a:ext cx="73569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4100" u="sng">
              <a:latin typeface="Roboto"/>
              <a:ea typeface="Roboto"/>
              <a:cs typeface="Roboto"/>
              <a:sym typeface="Roboto"/>
            </a:endParaRPr>
          </a:p>
        </p:txBody>
      </p:sp>
      <p:sp>
        <p:nvSpPr>
          <p:cNvPr id="56" name="Google Shape;56;p13"/>
          <p:cNvSpPr txBox="1"/>
          <p:nvPr/>
        </p:nvSpPr>
        <p:spPr>
          <a:xfrm>
            <a:off x="518300" y="310275"/>
            <a:ext cx="833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2"/>
                </a:solidFill>
              </a:rPr>
              <a:t>Connect 4 Functional Cardboard Model and AI</a:t>
            </a:r>
            <a:endParaRPr sz="2800">
              <a:solidFill>
                <a:schemeClr val="dk2"/>
              </a:solidFill>
            </a:endParaRPr>
          </a:p>
        </p:txBody>
      </p:sp>
      <p:pic>
        <p:nvPicPr>
          <p:cNvPr id="57" name="Google Shape;57;p13"/>
          <p:cNvPicPr preferRelativeResize="0"/>
          <p:nvPr/>
        </p:nvPicPr>
        <p:blipFill rotWithShape="1">
          <a:blip r:embed="rId3">
            <a:alphaModFix/>
          </a:blip>
          <a:srcRect b="0" l="3269" r="0" t="0"/>
          <a:stretch/>
        </p:blipFill>
        <p:spPr>
          <a:xfrm>
            <a:off x="67400" y="963325"/>
            <a:ext cx="3465875" cy="3635975"/>
          </a:xfrm>
          <a:prstGeom prst="rect">
            <a:avLst/>
          </a:prstGeom>
          <a:noFill/>
          <a:ln>
            <a:noFill/>
          </a:ln>
        </p:spPr>
      </p:pic>
      <p:sp>
        <p:nvSpPr>
          <p:cNvPr id="58" name="Google Shape;58;p13"/>
          <p:cNvSpPr txBox="1"/>
          <p:nvPr/>
        </p:nvSpPr>
        <p:spPr>
          <a:xfrm>
            <a:off x="67400" y="4636750"/>
            <a:ext cx="8785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rPr>
              <a:t>By William Allen, Joshua Wang, and Ethan David</a:t>
            </a:r>
            <a:endParaRPr sz="1700">
              <a:solidFill>
                <a:schemeClr val="dk2"/>
              </a:solidFill>
            </a:endParaRPr>
          </a:p>
        </p:txBody>
      </p:sp>
      <p:pic>
        <p:nvPicPr>
          <p:cNvPr id="59" name="Google Shape;59;p13"/>
          <p:cNvPicPr preferRelativeResize="0"/>
          <p:nvPr/>
        </p:nvPicPr>
        <p:blipFill>
          <a:blip r:embed="rId4">
            <a:alphaModFix/>
          </a:blip>
          <a:stretch>
            <a:fillRect/>
          </a:stretch>
        </p:blipFill>
        <p:spPr>
          <a:xfrm>
            <a:off x="3533275" y="903606"/>
            <a:ext cx="5139727" cy="385479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730825" y="0"/>
            <a:ext cx="79566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100" u="sng">
                <a:latin typeface="Roboto"/>
                <a:ea typeface="Roboto"/>
                <a:cs typeface="Roboto"/>
                <a:sym typeface="Roboto"/>
              </a:rPr>
              <a:t>Connect 4 AI - Minimax </a:t>
            </a:r>
            <a:endParaRPr sz="4100" u="sng">
              <a:latin typeface="Roboto"/>
              <a:ea typeface="Roboto"/>
              <a:cs typeface="Roboto"/>
              <a:sym typeface="Roboto"/>
            </a:endParaRPr>
          </a:p>
        </p:txBody>
      </p:sp>
      <p:sp>
        <p:nvSpPr>
          <p:cNvPr id="65" name="Google Shape;65;p14"/>
          <p:cNvSpPr txBox="1"/>
          <p:nvPr/>
        </p:nvSpPr>
        <p:spPr>
          <a:xfrm>
            <a:off x="6551050" y="3878200"/>
            <a:ext cx="2321100" cy="1075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EF6C00"/>
              </a:buClr>
              <a:buSzPts val="1300"/>
              <a:buFont typeface="PT Sans Narrow"/>
              <a:buChar char="●"/>
            </a:pPr>
            <a:r>
              <a:rPr b="1" lang="en" sz="1300">
                <a:solidFill>
                  <a:srgbClr val="EF6C00"/>
                </a:solidFill>
                <a:latin typeface="PT Sans Narrow"/>
                <a:ea typeface="PT Sans Narrow"/>
                <a:cs typeface="PT Sans Narrow"/>
                <a:sym typeface="PT Sans Narrow"/>
              </a:rPr>
              <a:t>details of project </a:t>
            </a:r>
            <a:endParaRPr b="1" sz="1300">
              <a:solidFill>
                <a:srgbClr val="EF6C00"/>
              </a:solidFill>
              <a:latin typeface="PT Sans Narrow"/>
              <a:ea typeface="PT Sans Narrow"/>
              <a:cs typeface="PT Sans Narrow"/>
              <a:sym typeface="PT Sans Narrow"/>
            </a:endParaRPr>
          </a:p>
          <a:p>
            <a:pPr indent="-311150" lvl="0" marL="457200" rtl="0" algn="l">
              <a:lnSpc>
                <a:spcPct val="115000"/>
              </a:lnSpc>
              <a:spcBef>
                <a:spcPts val="0"/>
              </a:spcBef>
              <a:spcAft>
                <a:spcPts val="0"/>
              </a:spcAft>
              <a:buClr>
                <a:srgbClr val="EF6C00"/>
              </a:buClr>
              <a:buSzPts val="1300"/>
              <a:buFont typeface="PT Sans Narrow"/>
              <a:buChar char="●"/>
            </a:pPr>
            <a:r>
              <a:rPr b="1" lang="en" sz="1300">
                <a:solidFill>
                  <a:srgbClr val="EF6C00"/>
                </a:solidFill>
                <a:latin typeface="PT Sans Narrow"/>
                <a:ea typeface="PT Sans Narrow"/>
                <a:cs typeface="PT Sans Narrow"/>
                <a:sym typeface="PT Sans Narrow"/>
              </a:rPr>
              <a:t>information needed  </a:t>
            </a:r>
            <a:endParaRPr b="1" sz="1300">
              <a:solidFill>
                <a:srgbClr val="EF6C00"/>
              </a:solidFill>
              <a:latin typeface="PT Sans Narrow"/>
              <a:ea typeface="PT Sans Narrow"/>
              <a:cs typeface="PT Sans Narrow"/>
              <a:sym typeface="PT Sans Narrow"/>
            </a:endParaRPr>
          </a:p>
          <a:p>
            <a:pPr indent="-311150" lvl="0" marL="457200" rtl="0" algn="l">
              <a:lnSpc>
                <a:spcPct val="115000"/>
              </a:lnSpc>
              <a:spcBef>
                <a:spcPts val="0"/>
              </a:spcBef>
              <a:spcAft>
                <a:spcPts val="0"/>
              </a:spcAft>
              <a:buClr>
                <a:srgbClr val="EF6C00"/>
              </a:buClr>
              <a:buSzPts val="1300"/>
              <a:buFont typeface="PT Sans Narrow"/>
              <a:buChar char="●"/>
            </a:pPr>
            <a:r>
              <a:rPr b="1" lang="en" sz="1300">
                <a:solidFill>
                  <a:srgbClr val="EF6C00"/>
                </a:solidFill>
                <a:latin typeface="PT Sans Narrow"/>
                <a:ea typeface="PT Sans Narrow"/>
                <a:cs typeface="PT Sans Narrow"/>
                <a:sym typeface="PT Sans Narrow"/>
              </a:rPr>
              <a:t>at least 1 informative video</a:t>
            </a:r>
            <a:endParaRPr b="1" sz="1300">
              <a:solidFill>
                <a:srgbClr val="EF6C00"/>
              </a:solidFill>
              <a:latin typeface="PT Sans Narrow"/>
              <a:ea typeface="PT Sans Narrow"/>
              <a:cs typeface="PT Sans Narrow"/>
              <a:sym typeface="PT Sans Narrow"/>
            </a:endParaRPr>
          </a:p>
          <a:p>
            <a:pPr indent="-311150" lvl="0" marL="457200" rtl="0" algn="l">
              <a:lnSpc>
                <a:spcPct val="115000"/>
              </a:lnSpc>
              <a:spcBef>
                <a:spcPts val="0"/>
              </a:spcBef>
              <a:spcAft>
                <a:spcPts val="0"/>
              </a:spcAft>
              <a:buClr>
                <a:srgbClr val="EF6C00"/>
              </a:buClr>
              <a:buSzPts val="1300"/>
              <a:buFont typeface="PT Sans Narrow"/>
              <a:buChar char="●"/>
            </a:pPr>
            <a:r>
              <a:rPr b="1" lang="en" sz="1300">
                <a:solidFill>
                  <a:srgbClr val="EF6C00"/>
                </a:solidFill>
                <a:latin typeface="PT Sans Narrow"/>
                <a:ea typeface="PT Sans Narrow"/>
                <a:cs typeface="PT Sans Narrow"/>
                <a:sym typeface="PT Sans Narrow"/>
              </a:rPr>
              <a:t>at least 2 graphics</a:t>
            </a:r>
            <a:endParaRPr sz="1300"/>
          </a:p>
        </p:txBody>
      </p:sp>
      <p:sp>
        <p:nvSpPr>
          <p:cNvPr id="66" name="Google Shape;66;p14"/>
          <p:cNvSpPr txBox="1"/>
          <p:nvPr/>
        </p:nvSpPr>
        <p:spPr>
          <a:xfrm>
            <a:off x="366850" y="1242825"/>
            <a:ext cx="84003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rPr>
              <a:t>The minimax algorithm generates all possible moves for each turn, then does it again for each of the moves it just made, and again, and again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Calculating every single possible board position would be improbable since there are 4,531,985,219,092 legal board configurations</a:t>
            </a:r>
            <a:endParaRPr sz="1800">
              <a:solidFill>
                <a:schemeClr val="dk2"/>
              </a:solidFill>
            </a:endParaRPr>
          </a:p>
        </p:txBody>
      </p:sp>
      <p:pic>
        <p:nvPicPr>
          <p:cNvPr id="67" name="Google Shape;67;p14"/>
          <p:cNvPicPr preferRelativeResize="0"/>
          <p:nvPr/>
        </p:nvPicPr>
        <p:blipFill>
          <a:blip r:embed="rId3">
            <a:alphaModFix/>
          </a:blip>
          <a:stretch>
            <a:fillRect/>
          </a:stretch>
        </p:blipFill>
        <p:spPr>
          <a:xfrm>
            <a:off x="217125" y="2650525"/>
            <a:ext cx="4910950" cy="2302875"/>
          </a:xfrm>
          <a:prstGeom prst="rect">
            <a:avLst/>
          </a:prstGeom>
          <a:noFill/>
          <a:ln>
            <a:noFill/>
          </a:ln>
        </p:spPr>
      </p:pic>
      <p:sp>
        <p:nvSpPr>
          <p:cNvPr id="68" name="Google Shape;68;p14"/>
          <p:cNvSpPr txBox="1"/>
          <p:nvPr/>
        </p:nvSpPr>
        <p:spPr>
          <a:xfrm>
            <a:off x="5128075" y="2747675"/>
            <a:ext cx="3639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rPr>
              <a:t>Start</a:t>
            </a:r>
            <a:endParaRPr sz="1100">
              <a:solidFill>
                <a:schemeClr val="dk2"/>
              </a:solidFill>
            </a:endParaRPr>
          </a:p>
        </p:txBody>
      </p:sp>
      <p:sp>
        <p:nvSpPr>
          <p:cNvPr id="69" name="Google Shape;69;p14"/>
          <p:cNvSpPr txBox="1"/>
          <p:nvPr/>
        </p:nvSpPr>
        <p:spPr>
          <a:xfrm>
            <a:off x="5128075" y="3566425"/>
            <a:ext cx="3639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rPr>
              <a:t>Turn </a:t>
            </a:r>
            <a:r>
              <a:rPr lang="en" sz="1100">
                <a:solidFill>
                  <a:schemeClr val="dk2"/>
                </a:solidFill>
              </a:rPr>
              <a:t>1</a:t>
            </a:r>
            <a:endParaRPr sz="1100">
              <a:solidFill>
                <a:schemeClr val="dk2"/>
              </a:solidFill>
            </a:endParaRPr>
          </a:p>
        </p:txBody>
      </p:sp>
      <p:sp>
        <p:nvSpPr>
          <p:cNvPr id="70" name="Google Shape;70;p14"/>
          <p:cNvSpPr txBox="1"/>
          <p:nvPr/>
        </p:nvSpPr>
        <p:spPr>
          <a:xfrm>
            <a:off x="5128075" y="3878200"/>
            <a:ext cx="3639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rPr>
              <a:t>Turn </a:t>
            </a:r>
            <a:r>
              <a:rPr lang="en" sz="1100">
                <a:solidFill>
                  <a:schemeClr val="dk2"/>
                </a:solidFill>
              </a:rPr>
              <a:t>2</a:t>
            </a:r>
            <a:endParaRPr sz="1100">
              <a:solidFill>
                <a:schemeClr val="dk2"/>
              </a:solidFill>
            </a:endParaRPr>
          </a:p>
        </p:txBody>
      </p:sp>
      <p:sp>
        <p:nvSpPr>
          <p:cNvPr id="71" name="Google Shape;71;p14"/>
          <p:cNvSpPr txBox="1"/>
          <p:nvPr/>
        </p:nvSpPr>
        <p:spPr>
          <a:xfrm>
            <a:off x="5128075" y="4080850"/>
            <a:ext cx="3639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rPr>
              <a:t>Turn</a:t>
            </a:r>
            <a:r>
              <a:rPr lang="en" sz="1100">
                <a:solidFill>
                  <a:schemeClr val="dk2"/>
                </a:solidFill>
              </a:rPr>
              <a:t> 3</a:t>
            </a:r>
            <a:endParaRPr sz="1100">
              <a:solidFill>
                <a:schemeClr val="dk2"/>
              </a:solidFill>
            </a:endParaRPr>
          </a:p>
        </p:txBody>
      </p:sp>
      <p:sp>
        <p:nvSpPr>
          <p:cNvPr id="72" name="Google Shape;72;p14"/>
          <p:cNvSpPr txBox="1"/>
          <p:nvPr/>
        </p:nvSpPr>
        <p:spPr>
          <a:xfrm>
            <a:off x="1569950" y="4385175"/>
            <a:ext cx="4306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rPr>
              <a:t>⬆️</a:t>
            </a:r>
            <a:r>
              <a:rPr lang="en" sz="900">
                <a:solidFill>
                  <a:schemeClr val="dk2"/>
                </a:solidFill>
              </a:rPr>
              <a:t>Wow that’s a lot!⬆️</a:t>
            </a:r>
            <a:endParaRPr sz="9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nvSpPr>
        <p:spPr>
          <a:xfrm>
            <a:off x="730825" y="0"/>
            <a:ext cx="79566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100" u="sng">
                <a:latin typeface="Roboto"/>
                <a:ea typeface="Roboto"/>
                <a:cs typeface="Roboto"/>
                <a:sym typeface="Roboto"/>
              </a:rPr>
              <a:t>Connect 4 AI - Minimax part 2</a:t>
            </a:r>
            <a:endParaRPr sz="4100" u="sng">
              <a:latin typeface="Roboto"/>
              <a:ea typeface="Roboto"/>
              <a:cs typeface="Roboto"/>
              <a:sym typeface="Roboto"/>
            </a:endParaRPr>
          </a:p>
        </p:txBody>
      </p:sp>
      <p:pic>
        <p:nvPicPr>
          <p:cNvPr id="78" name="Google Shape;78;p15"/>
          <p:cNvPicPr preferRelativeResize="0"/>
          <p:nvPr/>
        </p:nvPicPr>
        <p:blipFill>
          <a:blip r:embed="rId3">
            <a:alphaModFix/>
          </a:blip>
          <a:stretch>
            <a:fillRect/>
          </a:stretch>
        </p:blipFill>
        <p:spPr>
          <a:xfrm>
            <a:off x="179700" y="2785125"/>
            <a:ext cx="4791248" cy="2246750"/>
          </a:xfrm>
          <a:prstGeom prst="rect">
            <a:avLst/>
          </a:prstGeom>
          <a:noFill/>
          <a:ln>
            <a:noFill/>
          </a:ln>
        </p:spPr>
      </p:pic>
      <p:cxnSp>
        <p:nvCxnSpPr>
          <p:cNvPr id="79" name="Google Shape;79;p15"/>
          <p:cNvCxnSpPr/>
          <p:nvPr/>
        </p:nvCxnSpPr>
        <p:spPr>
          <a:xfrm flipH="1" rot="10800000">
            <a:off x="224600" y="3196900"/>
            <a:ext cx="5787300" cy="7500"/>
          </a:xfrm>
          <a:prstGeom prst="straightConnector1">
            <a:avLst/>
          </a:prstGeom>
          <a:noFill/>
          <a:ln cap="flat" cmpd="sng" w="9525">
            <a:solidFill>
              <a:schemeClr val="dk2"/>
            </a:solidFill>
            <a:prstDash val="solid"/>
            <a:round/>
            <a:headEnd len="med" w="med" type="none"/>
            <a:tailEnd len="med" w="med" type="none"/>
          </a:ln>
        </p:spPr>
      </p:cxnSp>
      <p:cxnSp>
        <p:nvCxnSpPr>
          <p:cNvPr id="80" name="Google Shape;80;p15"/>
          <p:cNvCxnSpPr/>
          <p:nvPr/>
        </p:nvCxnSpPr>
        <p:spPr>
          <a:xfrm>
            <a:off x="187175" y="3623650"/>
            <a:ext cx="6072000" cy="0"/>
          </a:xfrm>
          <a:prstGeom prst="straightConnector1">
            <a:avLst/>
          </a:prstGeom>
          <a:noFill/>
          <a:ln cap="flat" cmpd="sng" w="9525">
            <a:solidFill>
              <a:schemeClr val="dk2"/>
            </a:solidFill>
            <a:prstDash val="solid"/>
            <a:round/>
            <a:headEnd len="med" w="med" type="none"/>
            <a:tailEnd len="med" w="med" type="none"/>
          </a:ln>
        </p:spPr>
      </p:cxnSp>
      <p:cxnSp>
        <p:nvCxnSpPr>
          <p:cNvPr id="81" name="Google Shape;81;p15"/>
          <p:cNvCxnSpPr/>
          <p:nvPr/>
        </p:nvCxnSpPr>
        <p:spPr>
          <a:xfrm>
            <a:off x="82350" y="4245075"/>
            <a:ext cx="6079500" cy="15000"/>
          </a:xfrm>
          <a:prstGeom prst="straightConnector1">
            <a:avLst/>
          </a:prstGeom>
          <a:noFill/>
          <a:ln cap="flat" cmpd="sng" w="9525">
            <a:solidFill>
              <a:schemeClr val="dk2"/>
            </a:solidFill>
            <a:prstDash val="solid"/>
            <a:round/>
            <a:headEnd len="med" w="med" type="none"/>
            <a:tailEnd len="med" w="med" type="none"/>
          </a:ln>
        </p:spPr>
      </p:cxnSp>
      <p:sp>
        <p:nvSpPr>
          <p:cNvPr id="82" name="Google Shape;82;p15"/>
          <p:cNvSpPr txBox="1"/>
          <p:nvPr/>
        </p:nvSpPr>
        <p:spPr>
          <a:xfrm>
            <a:off x="4374925" y="2735200"/>
            <a:ext cx="431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Maximize (AI’s turn)</a:t>
            </a:r>
            <a:endParaRPr sz="1800">
              <a:solidFill>
                <a:schemeClr val="dk2"/>
              </a:solidFill>
            </a:endParaRPr>
          </a:p>
        </p:txBody>
      </p:sp>
      <p:sp>
        <p:nvSpPr>
          <p:cNvPr id="83" name="Google Shape;83;p15"/>
          <p:cNvSpPr txBox="1"/>
          <p:nvPr/>
        </p:nvSpPr>
        <p:spPr>
          <a:xfrm>
            <a:off x="4970950" y="3161950"/>
            <a:ext cx="4215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Minimize (Player’s turn)</a:t>
            </a:r>
            <a:endParaRPr sz="1800">
              <a:solidFill>
                <a:schemeClr val="dk2"/>
              </a:solidFill>
            </a:endParaRPr>
          </a:p>
        </p:txBody>
      </p:sp>
      <p:sp>
        <p:nvSpPr>
          <p:cNvPr id="84" name="Google Shape;84;p15"/>
          <p:cNvSpPr txBox="1"/>
          <p:nvPr/>
        </p:nvSpPr>
        <p:spPr>
          <a:xfrm>
            <a:off x="5038700" y="3703513"/>
            <a:ext cx="3810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Maximize (AI’s turn)</a:t>
            </a:r>
            <a:endParaRPr sz="1800">
              <a:solidFill>
                <a:schemeClr val="dk2"/>
              </a:solidFill>
            </a:endParaRPr>
          </a:p>
        </p:txBody>
      </p:sp>
      <p:sp>
        <p:nvSpPr>
          <p:cNvPr id="85" name="Google Shape;85;p15"/>
          <p:cNvSpPr txBox="1"/>
          <p:nvPr/>
        </p:nvSpPr>
        <p:spPr>
          <a:xfrm>
            <a:off x="4970950" y="4260075"/>
            <a:ext cx="407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Minimize (Player’s turn)</a:t>
            </a:r>
            <a:endParaRPr sz="1800">
              <a:solidFill>
                <a:schemeClr val="dk2"/>
              </a:solidFill>
            </a:endParaRPr>
          </a:p>
        </p:txBody>
      </p:sp>
      <p:sp>
        <p:nvSpPr>
          <p:cNvPr id="86" name="Google Shape;86;p15"/>
          <p:cNvSpPr txBox="1"/>
          <p:nvPr/>
        </p:nvSpPr>
        <p:spPr>
          <a:xfrm>
            <a:off x="730825" y="815700"/>
            <a:ext cx="8003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 basic minimax algorithm will score each board with the largest depth. The AI will try to maximize the score, while its opponent will try to minimize it. Each parent of each board will gain either the lowest or highest score of its possible moves depending on who’s move it is. After all of the boards have a score, the AI will choose the best move it can with the knowledge available. The scores of the boards on the bottom are often decided by a </a:t>
            </a:r>
            <a:r>
              <a:rPr lang="en" sz="1800">
                <a:solidFill>
                  <a:schemeClr val="dk2"/>
                </a:solidFill>
              </a:rPr>
              <a:t>separate</a:t>
            </a:r>
            <a:r>
              <a:rPr lang="en" sz="1800">
                <a:solidFill>
                  <a:schemeClr val="dk2"/>
                </a:solidFill>
              </a:rPr>
              <a:t> evaluation function.</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nvSpPr>
        <p:spPr>
          <a:xfrm>
            <a:off x="730825" y="0"/>
            <a:ext cx="79566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100" u="sng">
                <a:latin typeface="Roboto"/>
                <a:ea typeface="Roboto"/>
                <a:cs typeface="Roboto"/>
                <a:sym typeface="Roboto"/>
              </a:rPr>
              <a:t>Alpha-Beta Pruning</a:t>
            </a:r>
            <a:endParaRPr sz="4100" u="sng">
              <a:latin typeface="Roboto"/>
              <a:ea typeface="Roboto"/>
              <a:cs typeface="Roboto"/>
              <a:sym typeface="Roboto"/>
            </a:endParaRPr>
          </a:p>
        </p:txBody>
      </p:sp>
      <p:sp>
        <p:nvSpPr>
          <p:cNvPr id="92" name="Google Shape;92;p16"/>
          <p:cNvSpPr txBox="1"/>
          <p:nvPr/>
        </p:nvSpPr>
        <p:spPr>
          <a:xfrm>
            <a:off x="531400" y="688800"/>
            <a:ext cx="79212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Alpha-Beta Pruning can drastically improve the efficiency and runtime of the minimax algorithm. Essentially, what alpha-beta pruning does is it does not calculate </a:t>
            </a:r>
            <a:r>
              <a:rPr lang="en">
                <a:solidFill>
                  <a:schemeClr val="dk2"/>
                </a:solidFill>
              </a:rPr>
              <a:t>unnecessary</a:t>
            </a:r>
            <a:r>
              <a:rPr lang="en">
                <a:solidFill>
                  <a:schemeClr val="dk2"/>
                </a:solidFill>
              </a:rPr>
              <a:t> </a:t>
            </a:r>
            <a:r>
              <a:rPr lang="en">
                <a:solidFill>
                  <a:schemeClr val="dk2"/>
                </a:solidFill>
              </a:rPr>
              <a:t>positions</a:t>
            </a:r>
            <a:r>
              <a:rPr lang="en">
                <a:solidFill>
                  <a:schemeClr val="dk2"/>
                </a:solidFill>
              </a:rPr>
              <a:t> for the AI that it would never make. For example, in the figure below, the AI does not have to calculate the boards with questions marks, since on the one on the left, the 3 calculated is already more than the -1 on the other side, so there is no use calculating the other board because the AI wouldn’t choose to go that path anyway since it is trying to minimize the score. The reason why the board on the right is able to be skipped is left as an exercise to the reader. This simple graph may make it look like alpha-beta pruning is just a small optimization, but with more complex graphs such as the ones in chess and connect 4, it is an extremely valuable tool in improving the runtime of the program while yielding the same outputs that the basic minimax algorithm provides.</a:t>
            </a:r>
            <a:endParaRPr>
              <a:solidFill>
                <a:schemeClr val="dk2"/>
              </a:solidFill>
            </a:endParaRPr>
          </a:p>
        </p:txBody>
      </p:sp>
      <p:pic>
        <p:nvPicPr>
          <p:cNvPr id="93" name="Google Shape;93;p16"/>
          <p:cNvPicPr preferRelativeResize="0"/>
          <p:nvPr/>
        </p:nvPicPr>
        <p:blipFill>
          <a:blip r:embed="rId3">
            <a:alphaModFix/>
          </a:blip>
          <a:stretch>
            <a:fillRect/>
          </a:stretch>
        </p:blipFill>
        <p:spPr>
          <a:xfrm>
            <a:off x="212300" y="2915500"/>
            <a:ext cx="5262178" cy="2467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7"/>
          <p:cNvPicPr preferRelativeResize="0"/>
          <p:nvPr/>
        </p:nvPicPr>
        <p:blipFill>
          <a:blip r:embed="rId3">
            <a:alphaModFix/>
          </a:blip>
          <a:stretch>
            <a:fillRect/>
          </a:stretch>
        </p:blipFill>
        <p:spPr>
          <a:xfrm>
            <a:off x="3704176" y="2883210"/>
            <a:ext cx="4529518" cy="2124000"/>
          </a:xfrm>
          <a:prstGeom prst="rect">
            <a:avLst/>
          </a:prstGeom>
          <a:noFill/>
          <a:ln>
            <a:noFill/>
          </a:ln>
        </p:spPr>
      </p:pic>
      <p:sp>
        <p:nvSpPr>
          <p:cNvPr id="99" name="Google Shape;99;p17"/>
          <p:cNvSpPr txBox="1"/>
          <p:nvPr/>
        </p:nvSpPr>
        <p:spPr>
          <a:xfrm>
            <a:off x="730825" y="0"/>
            <a:ext cx="79566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100" u="sng">
                <a:latin typeface="Roboto"/>
                <a:ea typeface="Roboto"/>
                <a:cs typeface="Roboto"/>
                <a:sym typeface="Roboto"/>
              </a:rPr>
              <a:t>Transposition</a:t>
            </a:r>
            <a:r>
              <a:rPr lang="en" sz="4100" u="sng">
                <a:latin typeface="Roboto"/>
                <a:ea typeface="Roboto"/>
                <a:cs typeface="Roboto"/>
                <a:sym typeface="Roboto"/>
              </a:rPr>
              <a:t> Table</a:t>
            </a:r>
            <a:endParaRPr sz="4100" u="sng">
              <a:latin typeface="Roboto"/>
              <a:ea typeface="Roboto"/>
              <a:cs typeface="Roboto"/>
              <a:sym typeface="Roboto"/>
            </a:endParaRPr>
          </a:p>
        </p:txBody>
      </p:sp>
      <p:sp>
        <p:nvSpPr>
          <p:cNvPr id="100" name="Google Shape;100;p17"/>
          <p:cNvSpPr txBox="1"/>
          <p:nvPr/>
        </p:nvSpPr>
        <p:spPr>
          <a:xfrm>
            <a:off x="531400" y="688800"/>
            <a:ext cx="792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2"/>
              </a:solidFill>
            </a:endParaRPr>
          </a:p>
        </p:txBody>
      </p:sp>
      <p:sp>
        <p:nvSpPr>
          <p:cNvPr id="101" name="Google Shape;101;p17"/>
          <p:cNvSpPr txBox="1"/>
          <p:nvPr/>
        </p:nvSpPr>
        <p:spPr>
          <a:xfrm>
            <a:off x="282000" y="815700"/>
            <a:ext cx="8580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Basically what a </a:t>
            </a:r>
            <a:r>
              <a:rPr lang="en" sz="1800">
                <a:solidFill>
                  <a:schemeClr val="dk2"/>
                </a:solidFill>
              </a:rPr>
              <a:t>transposition</a:t>
            </a:r>
            <a:r>
              <a:rPr lang="en" sz="1800">
                <a:solidFill>
                  <a:schemeClr val="dk2"/>
                </a:solidFill>
              </a:rPr>
              <a:t> table does is it eliminates the possibility of the minimax algorithm calculating some board states more than once. This can happen because there are multiple ways to get to each position. To make sure that boards are not evaluated more than once, the a all boards calculated by the minimax algorithm can be put into a table, and then during the minimax algorithm, before performing calculations on a certain board state, it checks if it is in the transposition table already to avoid unnecessary calculations.</a:t>
            </a:r>
            <a:endParaRPr sz="1800">
              <a:solidFill>
                <a:schemeClr val="dk2"/>
              </a:solidFill>
            </a:endParaRPr>
          </a:p>
        </p:txBody>
      </p:sp>
      <p:pic>
        <p:nvPicPr>
          <p:cNvPr id="102" name="Google Shape;102;p17"/>
          <p:cNvPicPr preferRelativeResize="0"/>
          <p:nvPr/>
        </p:nvPicPr>
        <p:blipFill>
          <a:blip r:embed="rId4">
            <a:alphaModFix/>
          </a:blip>
          <a:stretch>
            <a:fillRect/>
          </a:stretch>
        </p:blipFill>
        <p:spPr>
          <a:xfrm>
            <a:off x="-1594700" y="2841080"/>
            <a:ext cx="4709251" cy="2208275"/>
          </a:xfrm>
          <a:prstGeom prst="rect">
            <a:avLst/>
          </a:prstGeom>
          <a:noFill/>
          <a:ln>
            <a:noFill/>
          </a:ln>
        </p:spPr>
      </p:pic>
      <p:pic>
        <p:nvPicPr>
          <p:cNvPr id="103" name="Google Shape;103;p17"/>
          <p:cNvPicPr preferRelativeResize="0"/>
          <p:nvPr/>
        </p:nvPicPr>
        <p:blipFill>
          <a:blip r:embed="rId5">
            <a:alphaModFix/>
          </a:blip>
          <a:stretch>
            <a:fillRect/>
          </a:stretch>
        </p:blipFill>
        <p:spPr>
          <a:xfrm>
            <a:off x="2540725" y="3039725"/>
            <a:ext cx="2500947" cy="189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nvSpPr>
        <p:spPr>
          <a:xfrm>
            <a:off x="730825" y="0"/>
            <a:ext cx="79566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100" u="sng">
                <a:latin typeface="Roboto"/>
                <a:ea typeface="Roboto"/>
                <a:cs typeface="Roboto"/>
                <a:sym typeface="Roboto"/>
              </a:rPr>
              <a:t>Minimax Logic Video Summary</a:t>
            </a:r>
            <a:endParaRPr sz="4100" u="sng">
              <a:latin typeface="Roboto"/>
              <a:ea typeface="Roboto"/>
              <a:cs typeface="Roboto"/>
              <a:sym typeface="Roboto"/>
            </a:endParaRPr>
          </a:p>
        </p:txBody>
      </p:sp>
      <p:sp>
        <p:nvSpPr>
          <p:cNvPr id="109" name="Google Shape;109;p18"/>
          <p:cNvSpPr txBox="1"/>
          <p:nvPr/>
        </p:nvSpPr>
        <p:spPr>
          <a:xfrm>
            <a:off x="531400" y="688800"/>
            <a:ext cx="792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2"/>
              </a:solidFill>
            </a:endParaRPr>
          </a:p>
        </p:txBody>
      </p:sp>
      <p:pic>
        <p:nvPicPr>
          <p:cNvPr id="110" name="Google Shape;110;p18" title="STEM.mp4">
            <a:hlinkClick r:id="rId3"/>
          </p:cNvPr>
          <p:cNvPicPr preferRelativeResize="0"/>
          <p:nvPr/>
        </p:nvPicPr>
        <p:blipFill>
          <a:blip r:embed="rId4">
            <a:alphaModFix/>
          </a:blip>
          <a:stretch>
            <a:fillRect/>
          </a:stretch>
        </p:blipFill>
        <p:spPr>
          <a:xfrm>
            <a:off x="1376075" y="920900"/>
            <a:ext cx="6690173" cy="3763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Google Shape;115;p19"/>
          <p:cNvSpPr txBox="1"/>
          <p:nvPr/>
        </p:nvSpPr>
        <p:spPr>
          <a:xfrm>
            <a:off x="509275" y="79125"/>
            <a:ext cx="79566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100" u="sng">
                <a:highlight>
                  <a:schemeClr val="accent6"/>
                </a:highlight>
                <a:latin typeface="Roboto"/>
                <a:ea typeface="Roboto"/>
                <a:cs typeface="Roboto"/>
                <a:sym typeface="Roboto"/>
              </a:rPr>
              <a:t>Implementation of AI  </a:t>
            </a:r>
            <a:endParaRPr sz="4100" u="sng">
              <a:highlight>
                <a:schemeClr val="accent6"/>
              </a:highlight>
              <a:latin typeface="Roboto"/>
              <a:ea typeface="Roboto"/>
              <a:cs typeface="Roboto"/>
              <a:sym typeface="Roboto"/>
            </a:endParaRPr>
          </a:p>
        </p:txBody>
      </p:sp>
      <p:sp>
        <p:nvSpPr>
          <p:cNvPr id="116" name="Google Shape;116;p19"/>
          <p:cNvSpPr txBox="1"/>
          <p:nvPr/>
        </p:nvSpPr>
        <p:spPr>
          <a:xfrm>
            <a:off x="5353675" y="4417900"/>
            <a:ext cx="6153300" cy="6150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EF6C00"/>
              </a:buClr>
              <a:buSzPts val="1300"/>
              <a:buFont typeface="PT Sans Narrow"/>
              <a:buChar char="●"/>
            </a:pPr>
            <a:r>
              <a:rPr b="1" lang="en" sz="1300">
                <a:solidFill>
                  <a:srgbClr val="EF6C00"/>
                </a:solidFill>
                <a:latin typeface="PT Sans Narrow"/>
                <a:ea typeface="PT Sans Narrow"/>
                <a:cs typeface="PT Sans Narrow"/>
                <a:sym typeface="PT Sans Narrow"/>
              </a:rPr>
              <a:t>directions on how to create the project </a:t>
            </a:r>
            <a:endParaRPr b="1" sz="1300">
              <a:solidFill>
                <a:srgbClr val="EF6C00"/>
              </a:solidFill>
              <a:latin typeface="PT Sans Narrow"/>
              <a:ea typeface="PT Sans Narrow"/>
              <a:cs typeface="PT Sans Narrow"/>
              <a:sym typeface="PT Sans Narrow"/>
            </a:endParaRPr>
          </a:p>
          <a:p>
            <a:pPr indent="-311150" lvl="0" marL="457200" rtl="0" algn="l">
              <a:lnSpc>
                <a:spcPct val="115000"/>
              </a:lnSpc>
              <a:spcBef>
                <a:spcPts val="0"/>
              </a:spcBef>
              <a:spcAft>
                <a:spcPts val="0"/>
              </a:spcAft>
              <a:buClr>
                <a:srgbClr val="EF6C00"/>
              </a:buClr>
              <a:buSzPts val="1300"/>
              <a:buFont typeface="PT Sans Narrow"/>
              <a:buChar char="●"/>
            </a:pPr>
            <a:r>
              <a:rPr b="1" lang="en" sz="1300">
                <a:solidFill>
                  <a:srgbClr val="EF6C00"/>
                </a:solidFill>
                <a:latin typeface="PT Sans Narrow"/>
                <a:ea typeface="PT Sans Narrow"/>
                <a:cs typeface="PT Sans Narrow"/>
                <a:sym typeface="PT Sans Narrow"/>
              </a:rPr>
              <a:t>at least 1 video or graphic</a:t>
            </a:r>
            <a:endParaRPr sz="1300"/>
          </a:p>
        </p:txBody>
      </p:sp>
      <p:sp>
        <p:nvSpPr>
          <p:cNvPr id="117" name="Google Shape;117;p19"/>
          <p:cNvSpPr txBox="1"/>
          <p:nvPr/>
        </p:nvSpPr>
        <p:spPr>
          <a:xfrm>
            <a:off x="346350" y="2340900"/>
            <a:ext cx="8451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u="sng">
                <a:solidFill>
                  <a:schemeClr val="hlink"/>
                </a:solidFill>
                <a:highlight>
                  <a:schemeClr val="accent6"/>
                </a:highlight>
                <a:hlinkClick r:id="rId4"/>
              </a:rPr>
              <a:t>Click Here to see the AI's code with comment explanations</a:t>
            </a:r>
            <a:endParaRPr sz="2400">
              <a:solidFill>
                <a:schemeClr val="dk2"/>
              </a:solidFill>
              <a:highlight>
                <a:schemeClr val="accent6"/>
              </a:highlight>
            </a:endParaRPr>
          </a:p>
        </p:txBody>
      </p:sp>
      <p:sp>
        <p:nvSpPr>
          <p:cNvPr id="118" name="Google Shape;118;p19"/>
          <p:cNvSpPr txBox="1"/>
          <p:nvPr/>
        </p:nvSpPr>
        <p:spPr>
          <a:xfrm>
            <a:off x="2680575" y="3050850"/>
            <a:ext cx="6308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highlight>
                  <a:schemeClr val="accent6"/>
                </a:highlight>
              </a:rPr>
              <a:t>See if you can beat the AI!</a:t>
            </a:r>
            <a:endParaRPr sz="1800">
              <a:solidFill>
                <a:schemeClr val="dk2"/>
              </a:solidFill>
              <a:highlight>
                <a:schemeClr val="accent6"/>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nvSpPr>
        <p:spPr>
          <a:xfrm>
            <a:off x="730825" y="0"/>
            <a:ext cx="79566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100" u="sng">
                <a:latin typeface="Roboto"/>
                <a:ea typeface="Roboto"/>
                <a:cs typeface="Roboto"/>
                <a:sym typeface="Roboto"/>
              </a:rPr>
              <a:t>Sample Project Slide</a:t>
            </a:r>
            <a:endParaRPr sz="4100" u="sng">
              <a:latin typeface="Roboto"/>
              <a:ea typeface="Roboto"/>
              <a:cs typeface="Roboto"/>
              <a:sym typeface="Roboto"/>
            </a:endParaRPr>
          </a:p>
        </p:txBody>
      </p:sp>
      <p:sp>
        <p:nvSpPr>
          <p:cNvPr id="124" name="Google Shape;124;p20"/>
          <p:cNvSpPr txBox="1"/>
          <p:nvPr/>
        </p:nvSpPr>
        <p:spPr>
          <a:xfrm>
            <a:off x="5211250" y="4133050"/>
            <a:ext cx="6153300" cy="8451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EF6C00"/>
              </a:buClr>
              <a:buSzPts val="1300"/>
              <a:buFont typeface="PT Sans Narrow"/>
              <a:buChar char="●"/>
            </a:pPr>
            <a:r>
              <a:rPr b="1" lang="en" sz="1300">
                <a:solidFill>
                  <a:srgbClr val="EF6C00"/>
                </a:solidFill>
                <a:latin typeface="PT Sans Narrow"/>
                <a:ea typeface="PT Sans Narrow"/>
                <a:cs typeface="PT Sans Narrow"/>
                <a:sym typeface="PT Sans Narrow"/>
              </a:rPr>
              <a:t>one that you create </a:t>
            </a:r>
            <a:endParaRPr b="1" sz="1300">
              <a:solidFill>
                <a:srgbClr val="EF6C00"/>
              </a:solidFill>
              <a:latin typeface="PT Sans Narrow"/>
              <a:ea typeface="PT Sans Narrow"/>
              <a:cs typeface="PT Sans Narrow"/>
              <a:sym typeface="PT Sans Narrow"/>
            </a:endParaRPr>
          </a:p>
          <a:p>
            <a:pPr indent="-311150" lvl="0" marL="457200" rtl="0" algn="l">
              <a:lnSpc>
                <a:spcPct val="115000"/>
              </a:lnSpc>
              <a:spcBef>
                <a:spcPts val="0"/>
              </a:spcBef>
              <a:spcAft>
                <a:spcPts val="0"/>
              </a:spcAft>
              <a:buClr>
                <a:srgbClr val="EF6C00"/>
              </a:buClr>
              <a:buSzPts val="1300"/>
              <a:buFont typeface="PT Sans Narrow"/>
              <a:buChar char="●"/>
            </a:pPr>
            <a:r>
              <a:rPr b="1" lang="en" sz="1300">
                <a:solidFill>
                  <a:srgbClr val="EF6C00"/>
                </a:solidFill>
                <a:latin typeface="PT Sans Narrow"/>
                <a:ea typeface="PT Sans Narrow"/>
                <a:cs typeface="PT Sans Narrow"/>
                <a:sym typeface="PT Sans Narrow"/>
              </a:rPr>
              <a:t>Include a video or picture HERE</a:t>
            </a:r>
            <a:endParaRPr b="1" sz="1300">
              <a:solidFill>
                <a:srgbClr val="EF6C00"/>
              </a:solidFill>
              <a:latin typeface="PT Sans Narrow"/>
              <a:ea typeface="PT Sans Narrow"/>
              <a:cs typeface="PT Sans Narrow"/>
              <a:sym typeface="PT Sans Narrow"/>
            </a:endParaRPr>
          </a:p>
          <a:p>
            <a:pPr indent="-311150" lvl="0" marL="457200" rtl="0" algn="l">
              <a:lnSpc>
                <a:spcPct val="115000"/>
              </a:lnSpc>
              <a:spcBef>
                <a:spcPts val="0"/>
              </a:spcBef>
              <a:spcAft>
                <a:spcPts val="0"/>
              </a:spcAft>
              <a:buClr>
                <a:srgbClr val="EF6C00"/>
              </a:buClr>
              <a:buSzPts val="1300"/>
              <a:buFont typeface="PT Sans Narrow"/>
              <a:buChar char="●"/>
            </a:pPr>
            <a:r>
              <a:rPr b="1" lang="en" sz="1300">
                <a:solidFill>
                  <a:srgbClr val="EF6C00"/>
                </a:solidFill>
                <a:latin typeface="PT Sans Narrow"/>
                <a:ea typeface="PT Sans Narrow"/>
                <a:cs typeface="PT Sans Narrow"/>
                <a:sym typeface="PT Sans Narrow"/>
              </a:rPr>
              <a:t>Physical model will be submitted as well</a:t>
            </a:r>
            <a:endParaRPr b="1" sz="1300">
              <a:solidFill>
                <a:srgbClr val="EF6C00"/>
              </a:solidFill>
              <a:latin typeface="PT Sans Narrow"/>
              <a:ea typeface="PT Sans Narrow"/>
              <a:cs typeface="PT Sans Narrow"/>
              <a:sym typeface="PT Sans Narrow"/>
            </a:endParaRPr>
          </a:p>
        </p:txBody>
      </p:sp>
      <p:sp>
        <p:nvSpPr>
          <p:cNvPr id="125" name="Google Shape;125;p20"/>
          <p:cNvSpPr txBox="1"/>
          <p:nvPr/>
        </p:nvSpPr>
        <p:spPr>
          <a:xfrm>
            <a:off x="94975" y="4516450"/>
            <a:ext cx="7005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u="sng">
                <a:solidFill>
                  <a:schemeClr val="hlink"/>
                </a:solidFill>
                <a:hlinkClick r:id="rId3"/>
              </a:rPr>
              <a:t>Click Here to Play Hydrus AI v2.0</a:t>
            </a:r>
            <a:endParaRPr sz="1800">
              <a:solidFill>
                <a:schemeClr val="dk2"/>
              </a:solidFill>
            </a:endParaRPr>
          </a:p>
        </p:txBody>
      </p:sp>
      <p:pic>
        <p:nvPicPr>
          <p:cNvPr id="126" name="Google Shape;126;p20"/>
          <p:cNvPicPr preferRelativeResize="0"/>
          <p:nvPr/>
        </p:nvPicPr>
        <p:blipFill>
          <a:blip r:embed="rId4">
            <a:alphaModFix/>
          </a:blip>
          <a:stretch>
            <a:fillRect/>
          </a:stretch>
        </p:blipFill>
        <p:spPr>
          <a:xfrm>
            <a:off x="2083200" y="968100"/>
            <a:ext cx="4527933" cy="3395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nvSpPr>
        <p:spPr>
          <a:xfrm>
            <a:off x="730825" y="0"/>
            <a:ext cx="79566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100" u="sng">
                <a:latin typeface="Roboto"/>
                <a:ea typeface="Roboto"/>
                <a:cs typeface="Roboto"/>
                <a:sym typeface="Roboto"/>
              </a:rPr>
              <a:t>Rubric</a:t>
            </a:r>
            <a:r>
              <a:rPr lang="en" sz="4100" u="sng">
                <a:latin typeface="Roboto"/>
                <a:ea typeface="Roboto"/>
                <a:cs typeface="Roboto"/>
                <a:sym typeface="Roboto"/>
              </a:rPr>
              <a:t> Slide</a:t>
            </a:r>
            <a:r>
              <a:rPr lang="en" sz="4100">
                <a:latin typeface="Roboto"/>
                <a:ea typeface="Roboto"/>
                <a:cs typeface="Roboto"/>
                <a:sym typeface="Roboto"/>
              </a:rPr>
              <a:t> </a:t>
            </a:r>
            <a:endParaRPr sz="4100">
              <a:latin typeface="Roboto"/>
              <a:ea typeface="Roboto"/>
              <a:cs typeface="Roboto"/>
              <a:sym typeface="Roboto"/>
            </a:endParaRPr>
          </a:p>
        </p:txBody>
      </p:sp>
      <p:sp>
        <p:nvSpPr>
          <p:cNvPr id="132" name="Google Shape;132;p21"/>
          <p:cNvSpPr txBox="1"/>
          <p:nvPr/>
        </p:nvSpPr>
        <p:spPr>
          <a:xfrm>
            <a:off x="1887750" y="888675"/>
            <a:ext cx="6153300" cy="1657800"/>
          </a:xfrm>
          <a:prstGeom prst="rect">
            <a:avLst/>
          </a:prstGeom>
          <a:noFill/>
          <a:ln>
            <a:noFill/>
          </a:ln>
        </p:spPr>
        <p:txBody>
          <a:bodyPr anchorCtr="0" anchor="t" bIns="91425" lIns="91425" spcFirstLastPara="1" rIns="91425" wrap="square" tIns="91425">
            <a:spAutoFit/>
          </a:bodyPr>
          <a:lstStyle/>
          <a:p>
            <a:pPr indent="-412750" lvl="0" marL="457200" rtl="0" algn="l">
              <a:lnSpc>
                <a:spcPct val="115000"/>
              </a:lnSpc>
              <a:spcBef>
                <a:spcPts val="0"/>
              </a:spcBef>
              <a:spcAft>
                <a:spcPts val="0"/>
              </a:spcAft>
              <a:buClr>
                <a:srgbClr val="EF6C00"/>
              </a:buClr>
              <a:buSzPts val="2900"/>
              <a:buFont typeface="PT Sans Narrow"/>
              <a:buChar char="●"/>
            </a:pPr>
            <a:r>
              <a:rPr b="1" lang="en" sz="2900">
                <a:solidFill>
                  <a:srgbClr val="EF6C00"/>
                </a:solidFill>
                <a:latin typeface="PT Sans Narrow"/>
                <a:ea typeface="PT Sans Narrow"/>
                <a:cs typeface="PT Sans Narrow"/>
                <a:sym typeface="PT Sans Narrow"/>
              </a:rPr>
              <a:t>requirements to earn full credit</a:t>
            </a:r>
            <a:endParaRPr b="1" sz="2900">
              <a:solidFill>
                <a:srgbClr val="EF6C00"/>
              </a:solidFill>
              <a:latin typeface="PT Sans Narrow"/>
              <a:ea typeface="PT Sans Narrow"/>
              <a:cs typeface="PT Sans Narrow"/>
              <a:sym typeface="PT Sans Narrow"/>
            </a:endParaRPr>
          </a:p>
          <a:p>
            <a:pPr indent="-412750" lvl="0" marL="457200" rtl="0" algn="l">
              <a:lnSpc>
                <a:spcPct val="115000"/>
              </a:lnSpc>
              <a:spcBef>
                <a:spcPts val="0"/>
              </a:spcBef>
              <a:spcAft>
                <a:spcPts val="0"/>
              </a:spcAft>
              <a:buClr>
                <a:srgbClr val="EF6C00"/>
              </a:buClr>
              <a:buSzPts val="2900"/>
              <a:buFont typeface="PT Sans Narrow"/>
              <a:buChar char="●"/>
            </a:pPr>
            <a:r>
              <a:rPr b="1" lang="en" sz="2900">
                <a:solidFill>
                  <a:srgbClr val="EF6C00"/>
                </a:solidFill>
                <a:latin typeface="PT Sans Narrow"/>
                <a:ea typeface="PT Sans Narrow"/>
                <a:cs typeface="PT Sans Narrow"/>
                <a:sym typeface="PT Sans Narrow"/>
              </a:rPr>
              <a:t>You can link a document HERE or use the slide </a:t>
            </a:r>
            <a:endParaRPr b="1" sz="2900">
              <a:solidFill>
                <a:srgbClr val="EF6C00"/>
              </a:solidFill>
              <a:latin typeface="PT Sans Narrow"/>
              <a:ea typeface="PT Sans Narrow"/>
              <a:cs typeface="PT Sans Narrow"/>
              <a:sym typeface="PT Sans Narrow"/>
            </a:endParaRPr>
          </a:p>
        </p:txBody>
      </p:sp>
      <p:pic>
        <p:nvPicPr>
          <p:cNvPr id="133" name="Google Shape;133;p21"/>
          <p:cNvPicPr preferRelativeResize="0"/>
          <p:nvPr/>
        </p:nvPicPr>
        <p:blipFill>
          <a:blip r:embed="rId3">
            <a:alphaModFix/>
          </a:blip>
          <a:stretch>
            <a:fillRect/>
          </a:stretch>
        </p:blipFill>
        <p:spPr>
          <a:xfrm>
            <a:off x="77525" y="-88430"/>
            <a:ext cx="9066475" cy="509450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